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988A-7E9F-7B43-A741-96C0E72AF6A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F386-915A-7B40-A616-5EF56DF9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1F58-04CA-2B48-B4E5-CF1AC26F05B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return to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related data frames</a:t>
            </a:r>
          </a:p>
          <a:p>
            <a:endParaRPr lang="en-US" dirty="0"/>
          </a:p>
          <a:p>
            <a:r>
              <a:rPr lang="en-US" dirty="0" err="1" smtClean="0"/>
              <a:t>inner_join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outer_join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left_join()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3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estimator </a:t>
            </a:r>
            <a:r>
              <a:rPr lang="en-US" dirty="0"/>
              <a:t>is a statistic </a:t>
            </a:r>
            <a:r>
              <a:rPr lang="en-US" dirty="0" smtClean="0"/>
              <a:t>(~formula) for </a:t>
            </a:r>
            <a:r>
              <a:rPr lang="en-US" dirty="0"/>
              <a:t>estimating a </a:t>
            </a:r>
            <a:r>
              <a:rPr lang="en-US" dirty="0" smtClean="0"/>
              <a:t>parameter</a:t>
            </a:r>
            <a:endParaRPr lang="en-US" dirty="0"/>
          </a:p>
          <a:p>
            <a:r>
              <a:rPr lang="en-US" dirty="0" smtClean="0"/>
              <a:t>A good estimator is </a:t>
            </a:r>
            <a:r>
              <a:rPr lang="en-US" b="1" dirty="0" smtClean="0"/>
              <a:t>unbiased</a:t>
            </a:r>
          </a:p>
          <a:p>
            <a:pPr lvl="1"/>
            <a:r>
              <a:rPr lang="en-US" dirty="0" smtClean="0"/>
              <a:t>The expected value (expectation) of the estimator should equal the parameter being estimated</a:t>
            </a:r>
            <a:endParaRPr lang="en-US" b="1" dirty="0" smtClean="0"/>
          </a:p>
          <a:p>
            <a:pPr lvl="1"/>
            <a:r>
              <a:rPr lang="en-US" dirty="0" smtClean="0"/>
              <a:t>Mean of the sampling distribution of the statistic should equal the parameter being estimated </a:t>
            </a:r>
          </a:p>
          <a:p>
            <a:r>
              <a:rPr lang="en-US" dirty="0" smtClean="0"/>
              <a:t>A good estimator is </a:t>
            </a:r>
            <a:r>
              <a:rPr lang="en-US" b="1" dirty="0" smtClean="0"/>
              <a:t>consistent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the sample size produces an estimate with smaller </a:t>
            </a:r>
            <a:r>
              <a:rPr lang="en-US" dirty="0" smtClean="0"/>
              <a:t>SE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 good estimator is </a:t>
            </a:r>
            <a:r>
              <a:rPr lang="en-US" b="1" dirty="0" smtClean="0"/>
              <a:t>efficient</a:t>
            </a:r>
            <a:endParaRPr lang="en-US" dirty="0" smtClean="0"/>
          </a:p>
          <a:p>
            <a:pPr lvl="1"/>
            <a:r>
              <a:rPr lang="en-US" dirty="0" smtClean="0"/>
              <a:t>Has the smallest SE among any estimator you could have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If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is a </a:t>
                </a:r>
                <a:r>
                  <a:rPr lang="en-US" dirty="0"/>
                  <a:t>binomial random variable with parameters </a:t>
                </a:r>
                <a:r>
                  <a:rPr lang="en-US" i="1" dirty="0"/>
                  <a:t>n </a:t>
                </a:r>
                <a:r>
                  <a:rPr lang="en-US" dirty="0"/>
                  <a:t>and </a:t>
                </a:r>
                <a:r>
                  <a:rPr lang="en-US" i="1" dirty="0" smtClean="0"/>
                  <a:t>p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i="1" dirty="0"/>
                  <a:t>X </a:t>
                </a:r>
                <a:r>
                  <a:rPr lang="en-US" dirty="0" smtClean="0"/>
                  <a:t>is a continuous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distributed with a mean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…</m:t>
                    </m:r>
                  </m:oMath>
                </a14:m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mr-IN" dirty="0"/>
                  <a:t/>
                </a:r>
                <a:br>
                  <a:rPr lang="mr-IN" dirty="0"/>
                </a:br>
                <a:endParaRPr lang="mr-IN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4" t="-1818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25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2" t="38894" b="17714"/>
          <a:stretch/>
        </p:blipFill>
        <p:spPr>
          <a:xfrm>
            <a:off x="6763656" y="2029614"/>
            <a:ext cx="4377862" cy="2893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3" r="47496" b="16495"/>
          <a:stretch/>
        </p:blipFill>
        <p:spPr>
          <a:xfrm>
            <a:off x="1097281" y="1959428"/>
            <a:ext cx="5085806" cy="303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5" y="5196114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/>
              <a:t>variables</a:t>
            </a:r>
            <a:r>
              <a:rPr lang="en-US" dirty="0" smtClean="0"/>
              <a:t> in this data?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observations</a:t>
            </a:r>
            <a:r>
              <a:rPr lang="en-US" dirty="0" smtClean="0"/>
              <a:t> in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we convert this table into a tidy data frame?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7280" y="3081262"/>
          <a:ext cx="4746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placebo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935462"/>
            <a:ext cx="690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variables?</a:t>
            </a:r>
            <a:endParaRPr lang="en-US" dirty="0" smtClean="0"/>
          </a:p>
          <a:p>
            <a:pPr lvl="1"/>
            <a:r>
              <a:rPr lang="en-US" dirty="0" smtClean="0"/>
              <a:t>Remember: categories of a categorical variable </a:t>
            </a:r>
            <a:r>
              <a:rPr lang="en-US" i="1" dirty="0" smtClean="0"/>
              <a:t>are not variables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observations?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2536" y="3081262"/>
          <a:ext cx="4746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outcome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27018" y="2057502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589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7" y="3357350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7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t152:t258)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6126480" y="3725247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0235" y="3388595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6480" y="3068303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03958" y="3043492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separate() </a:t>
            </a:r>
            <a:r>
              <a:rPr lang="en-US" dirty="0" smtClean="0"/>
              <a:t>separates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unite() </a:t>
            </a:r>
            <a:r>
              <a:rPr lang="mr-IN" dirty="0" smtClean="0"/>
              <a:t>…</a:t>
            </a:r>
            <a:r>
              <a:rPr lang="en-US" dirty="0" smtClean="0"/>
              <a:t>unites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Widescreen</PresentationFormat>
  <Paragraphs>129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Monaco</vt:lpstr>
      <vt:lpstr>Arial</vt:lpstr>
      <vt:lpstr>Office Theme</vt:lpstr>
      <vt:lpstr>PowerPoint Presentation</vt:lpstr>
      <vt:lpstr>Focus is on tidy dataframes</vt:lpstr>
      <vt:lpstr>Messy vs tidy data</vt:lpstr>
      <vt:lpstr>Exercise</vt:lpstr>
      <vt:lpstr>The fundamental verbs of tidyr</vt:lpstr>
      <vt:lpstr>gather() makes wide tables narrow</vt:lpstr>
      <vt:lpstr>spread() makes narrow tables wide</vt:lpstr>
      <vt:lpstr>separate() separates columns</vt:lpstr>
      <vt:lpstr>unite() …unites columns</vt:lpstr>
      <vt:lpstr>Brief return to dplyr</vt:lpstr>
      <vt:lpstr>Estimation</vt:lpstr>
      <vt:lpstr>Point estimation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Spielman</cp:lastModifiedBy>
  <cp:revision>2</cp:revision>
  <dcterms:created xsi:type="dcterms:W3CDTF">2017-09-11T19:29:55Z</dcterms:created>
  <dcterms:modified xsi:type="dcterms:W3CDTF">2017-09-19T15:44:31Z</dcterms:modified>
</cp:coreProperties>
</file>