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69"/>
  </p:notesMasterIdLst>
  <p:sldIdLst>
    <p:sldId id="256" r:id="rId2"/>
    <p:sldId id="323" r:id="rId3"/>
    <p:sldId id="277" r:id="rId4"/>
    <p:sldId id="278" r:id="rId5"/>
    <p:sldId id="279" r:id="rId6"/>
    <p:sldId id="280" r:id="rId7"/>
    <p:sldId id="281" r:id="rId8"/>
    <p:sldId id="282" r:id="rId9"/>
    <p:sldId id="287" r:id="rId10"/>
    <p:sldId id="286" r:id="rId11"/>
    <p:sldId id="288" r:id="rId12"/>
    <p:sldId id="289" r:id="rId13"/>
    <p:sldId id="273" r:id="rId14"/>
    <p:sldId id="274" r:id="rId15"/>
    <p:sldId id="275" r:id="rId16"/>
    <p:sldId id="276" r:id="rId17"/>
    <p:sldId id="294" r:id="rId18"/>
    <p:sldId id="296" r:id="rId19"/>
    <p:sldId id="301" r:id="rId20"/>
    <p:sldId id="297" r:id="rId21"/>
    <p:sldId id="303" r:id="rId22"/>
    <p:sldId id="304" r:id="rId23"/>
    <p:sldId id="305" r:id="rId24"/>
    <p:sldId id="295" r:id="rId25"/>
    <p:sldId id="302" r:id="rId26"/>
    <p:sldId id="300" r:id="rId27"/>
    <p:sldId id="306" r:id="rId28"/>
    <p:sldId id="298" r:id="rId29"/>
    <p:sldId id="307" r:id="rId30"/>
    <p:sldId id="299" r:id="rId31"/>
    <p:sldId id="321" r:id="rId32"/>
    <p:sldId id="324" r:id="rId33"/>
    <p:sldId id="325" r:id="rId34"/>
    <p:sldId id="308" r:id="rId35"/>
    <p:sldId id="265" r:id="rId36"/>
    <p:sldId id="309" r:id="rId37"/>
    <p:sldId id="311" r:id="rId38"/>
    <p:sldId id="317" r:id="rId39"/>
    <p:sldId id="315" r:id="rId40"/>
    <p:sldId id="318" r:id="rId41"/>
    <p:sldId id="319" r:id="rId42"/>
    <p:sldId id="320" r:id="rId43"/>
    <p:sldId id="312" r:id="rId44"/>
    <p:sldId id="313" r:id="rId45"/>
    <p:sldId id="326" r:id="rId46"/>
    <p:sldId id="322" r:id="rId47"/>
    <p:sldId id="327" r:id="rId48"/>
    <p:sldId id="328" r:id="rId49"/>
    <p:sldId id="329" r:id="rId50"/>
    <p:sldId id="335" r:id="rId51"/>
    <p:sldId id="330" r:id="rId52"/>
    <p:sldId id="331" r:id="rId53"/>
    <p:sldId id="332" r:id="rId54"/>
    <p:sldId id="333" r:id="rId55"/>
    <p:sldId id="338" r:id="rId56"/>
    <p:sldId id="334" r:id="rId57"/>
    <p:sldId id="336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7" r:id="rId66"/>
    <p:sldId id="346" r:id="rId67"/>
    <p:sldId id="34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1"/>
    <p:restoredTop sz="93632"/>
  </p:normalViewPr>
  <p:slideViewPr>
    <p:cSldViewPr snapToGrid="0" snapToObjects="1">
      <p:cViewPr>
        <p:scale>
          <a:sx n="44" d="100"/>
          <a:sy n="44" d="100"/>
        </p:scale>
        <p:origin x="14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CEAD-DD3D-334D-A963-BC72DE2105C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78AD-CFE1-334F-AC71-B5D4CA1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3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broom/vignettes/broom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tleek/slipp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882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Resampling statistics and multiple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duck 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779687"/>
            <a:ext cx="10334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/3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1:1e5){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sample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60325" lvl="1" indent="-46038"/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length(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dirty="0" smtClean="0">
                <a:latin typeface="Monaco" charset="0"/>
                <a:ea typeface="Monaco" charset="0"/>
                <a:cs typeface="Monaco" charset="0"/>
              </a:rPr>
              <a:t>[1</a:t>
            </a:r>
            <a:r>
              <a:rPr lang="pt-BR" dirty="0">
                <a:latin typeface="Monaco" charset="0"/>
                <a:ea typeface="Monaco" charset="0"/>
                <a:cs typeface="Monaco" charset="0"/>
              </a:rPr>
              <a:t>] 100000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26607"/>
              </p:ext>
            </p:extLst>
          </p:nvPr>
        </p:nvGraphicFramePr>
        <p:xfrm>
          <a:off x="7481661" y="478649"/>
          <a:ext cx="3598998" cy="1152031"/>
        </p:xfrm>
        <a:graphic>
          <a:graphicData uri="http://schemas.openxmlformats.org/drawingml/2006/table">
            <a:tbl>
              <a:tblPr/>
              <a:tblGrid>
                <a:gridCol w="1061979"/>
                <a:gridCol w="1069617"/>
                <a:gridCol w="1467402"/>
              </a:tblGrid>
              <a:tr h="4014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expected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199" y="5242391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 Compute the probability of being as or more extreme as test statistic</a:t>
            </a:r>
          </a:p>
          <a:p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&gt;= 0.8)/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length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0.78705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9"/>
          <a:stretch/>
        </p:blipFill>
        <p:spPr>
          <a:xfrm>
            <a:off x="2849880" y="1856730"/>
            <a:ext cx="6553200" cy="3571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80659" y="101198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3EFF"/>
                </a:solidFill>
              </a:rPr>
              <a:t>𝝌</a:t>
            </a:r>
            <a:r>
              <a:rPr lang="en-US" sz="2000" b="1" baseline="30000" dirty="0" smtClean="0">
                <a:solidFill>
                  <a:srgbClr val="C03EFF"/>
                </a:solidFill>
              </a:rPr>
              <a:t>2</a:t>
            </a:r>
            <a:r>
              <a:rPr lang="en-US" sz="2000" b="1" dirty="0" smtClean="0">
                <a:solidFill>
                  <a:srgbClr val="C03EFF"/>
                </a:solidFill>
              </a:rPr>
              <a:t> = 0.8</a:t>
            </a:r>
            <a:endParaRPr lang="en-US" sz="2000" b="1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results,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P=0.787, we fail to reject the null hypothesis. We have no evidence that duck color distributions differ from 1:1:1.</a:t>
            </a:r>
          </a:p>
        </p:txBody>
      </p:sp>
    </p:spTree>
    <p:extLst>
      <p:ext uri="{BB962C8B-B14F-4D97-AF65-F5344CB8AC3E}">
        <p14:creationId xmlns:p14="http://schemas.microsoft.com/office/powerpoint/2010/main" val="330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(randomization)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computer-intensive non-parametric approach for comparing samples</a:t>
            </a:r>
          </a:p>
          <a:p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statistic that measures the effect you are looking for.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the sampling distribution that this statistic would have </a:t>
            </a:r>
            <a:r>
              <a:rPr lang="en-US" u="sng" dirty="0"/>
              <a:t>if the </a:t>
            </a:r>
            <a:r>
              <a:rPr lang="en-US" u="sng" dirty="0" smtClean="0"/>
              <a:t>effect were </a:t>
            </a:r>
            <a:r>
              <a:rPr lang="en-US" i="1" u="sng" dirty="0" smtClean="0"/>
              <a:t>not</a:t>
            </a:r>
            <a:r>
              <a:rPr lang="en-US" u="sng" dirty="0" smtClean="0"/>
              <a:t>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</a:t>
            </a:r>
            <a:r>
              <a:rPr lang="en-US" dirty="0"/>
              <a:t>the observed </a:t>
            </a:r>
            <a:r>
              <a:rPr lang="en-US" dirty="0" smtClean="0"/>
              <a:t>statistic (i.e. from your data) </a:t>
            </a:r>
            <a:r>
              <a:rPr lang="en-US" dirty="0"/>
              <a:t>on this distribution. </a:t>
            </a:r>
            <a:r>
              <a:rPr lang="en-US" dirty="0" smtClean="0"/>
              <a:t>Area to the tail = </a:t>
            </a:r>
            <a:r>
              <a:rPr lang="en-US" dirty="0" err="1" smtClean="0"/>
              <a:t>Pvalue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4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tests randomize observed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25881"/>
              </p:ext>
            </p:extLst>
          </p:nvPr>
        </p:nvGraphicFramePr>
        <p:xfrm>
          <a:off x="174497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83179"/>
              </p:ext>
            </p:extLst>
          </p:nvPr>
        </p:nvGraphicFramePr>
        <p:xfrm>
          <a:off x="86867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18560" y="3975378"/>
            <a:ext cx="373379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1419" y="3099257"/>
            <a:ext cx="4229100" cy="7694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Randomly shuffle observations across groups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846"/>
              </p:ext>
            </p:extLst>
          </p:nvPr>
        </p:nvGraphicFramePr>
        <p:xfrm>
          <a:off x="27431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650"/>
              </p:ext>
            </p:extLst>
          </p:nvPr>
        </p:nvGraphicFramePr>
        <p:xfrm>
          <a:off x="9944095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7409" b="4876"/>
          <a:stretch/>
        </p:blipFill>
        <p:spPr>
          <a:xfrm>
            <a:off x="623943" y="1844935"/>
            <a:ext cx="2782646" cy="4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false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753" b="10983"/>
          <a:stretch/>
        </p:blipFill>
        <p:spPr>
          <a:xfrm>
            <a:off x="621792" y="1844935"/>
            <a:ext cx="2735729" cy="41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measuring the length of bumblebees between two species with the following data (mm):</a:t>
            </a:r>
          </a:p>
          <a:p>
            <a:pPr lvl="1"/>
            <a:r>
              <a:rPr lang="en-US" dirty="0" smtClean="0"/>
              <a:t>Species A: 4.5, 4.6, 4.1, 5.2</a:t>
            </a:r>
          </a:p>
          <a:p>
            <a:pPr lvl="1"/>
            <a:r>
              <a:rPr lang="en-US" dirty="0" smtClean="0"/>
              <a:t>Species B: 5.1, 4.7, 5.4, 4.8, 4.9</a:t>
            </a:r>
          </a:p>
          <a:p>
            <a:endParaRPr lang="en-US" dirty="0" smtClean="0"/>
          </a:p>
          <a:p>
            <a:r>
              <a:rPr lang="en-US" dirty="0" smtClean="0"/>
              <a:t>Do the bumblebee species tend to have the same lengths?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74920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Ho: Bumblebee species A and B have the same lengths on average</a:t>
            </a:r>
          </a:p>
          <a:p>
            <a:r>
              <a:rPr lang="en-US" dirty="0" smtClean="0"/>
              <a:t>Ha: Bumblebee species A and B have different lengths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permutations of 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A: </a:t>
            </a:r>
            <a:r>
              <a:rPr lang="en-US" b="1" dirty="0" smtClean="0">
                <a:solidFill>
                  <a:srgbClr val="00B050"/>
                </a:solidFill>
              </a:rPr>
              <a:t>4.5, 4.6, 4.1, 5.2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B: </a:t>
            </a:r>
            <a:r>
              <a:rPr lang="en-US" b="1" dirty="0" smtClean="0">
                <a:solidFill>
                  <a:srgbClr val="7030A0"/>
                </a:solidFill>
              </a:rPr>
              <a:t>5.1, 4.7, 5.4, 4.8, 4.9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>
                <a:solidFill>
                  <a:srgbClr val="00B050"/>
                </a:solidFill>
              </a:rPr>
              <a:t>4.5, </a:t>
            </a:r>
            <a:r>
              <a:rPr lang="en-US" sz="2600" dirty="0" smtClean="0">
                <a:solidFill>
                  <a:srgbClr val="7030A0"/>
                </a:solidFill>
              </a:rPr>
              <a:t>5.1, </a:t>
            </a:r>
            <a:r>
              <a:rPr lang="en-US" sz="2600" dirty="0" smtClean="0">
                <a:solidFill>
                  <a:srgbClr val="00B050"/>
                </a:solidFill>
              </a:rPr>
              <a:t>4.1, 5.2</a:t>
            </a: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>
                <a:solidFill>
                  <a:srgbClr val="00B050"/>
                </a:solidFill>
              </a:rPr>
              <a:t>4.6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7030A0"/>
                </a:solidFill>
              </a:rPr>
              <a:t>4.7, 5.4, 4.8, 4.9</a:t>
            </a:r>
          </a:p>
          <a:p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 smtClean="0">
                <a:solidFill>
                  <a:srgbClr val="00B050"/>
                </a:solidFill>
              </a:rPr>
              <a:t>4.6, </a:t>
            </a:r>
            <a:r>
              <a:rPr lang="en-US" sz="2600" dirty="0" smtClean="0">
                <a:solidFill>
                  <a:srgbClr val="7030A0"/>
                </a:solidFill>
              </a:rPr>
              <a:t>4.7, 4.8, 4.9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 smtClean="0">
                <a:solidFill>
                  <a:srgbClr val="00B050"/>
                </a:solidFill>
              </a:rPr>
              <a:t>4.5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00B050"/>
                </a:solidFill>
              </a:rPr>
              <a:t>4.1, </a:t>
            </a:r>
            <a:r>
              <a:rPr lang="en-US" sz="2600" dirty="0" smtClean="0">
                <a:solidFill>
                  <a:srgbClr val="00B050"/>
                </a:solidFill>
              </a:rPr>
              <a:t>5.2, </a:t>
            </a:r>
            <a:r>
              <a:rPr lang="en-US" sz="2600" dirty="0" smtClean="0">
                <a:solidFill>
                  <a:srgbClr val="7030A0"/>
                </a:solidFill>
              </a:rPr>
              <a:t>5.4, 5.1</a:t>
            </a:r>
            <a:endParaRPr lang="en-US" sz="26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Choose my test statistic, here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, and compute on data</a:t>
            </a:r>
            <a:endParaRPr lang="en-US" sz="3200" i="1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Create </a:t>
            </a:r>
            <a:r>
              <a:rPr lang="en-US" sz="3200" b="1" dirty="0" smtClean="0">
                <a:solidFill>
                  <a:srgbClr val="7030A0"/>
                </a:solidFill>
              </a:rPr>
              <a:t>a lot</a:t>
            </a:r>
            <a:r>
              <a:rPr lang="en-US" sz="3200" dirty="0" smtClean="0">
                <a:solidFill>
                  <a:srgbClr val="7030A0"/>
                </a:solidFill>
              </a:rPr>
              <a:t> of permuted datasets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7030A0"/>
                </a:solidFill>
              </a:rPr>
              <a:t>Compute </a:t>
            </a:r>
            <a:r>
              <a:rPr lang="en-US" sz="2800" i="1" dirty="0" smtClean="0">
                <a:solidFill>
                  <a:srgbClr val="7030A0"/>
                </a:solidFill>
              </a:rPr>
              <a:t>t </a:t>
            </a:r>
            <a:r>
              <a:rPr lang="en-US" sz="2800" dirty="0" smtClean="0">
                <a:solidFill>
                  <a:srgbClr val="7030A0"/>
                </a:solidFill>
              </a:rPr>
              <a:t>for each dataset to construct null sampling distribution</a:t>
            </a:r>
            <a:endParaRPr lang="en-US" sz="2800" i="1" baseline="30000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Compute P-value as probability of being as or more extreme than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 calculated from data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you wait, install the following R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devtools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coin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modelr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broom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Performing step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your permuted data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::permute()</a:t>
            </a:r>
            <a:endParaRPr lang="en-US" dirty="0" smtClean="0"/>
          </a:p>
          <a:p>
            <a:pPr marL="920750" lvl="1" indent="-31750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your permutations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purrr:map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See the full permutation output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broom::tidy() </a:t>
            </a:r>
            <a:r>
              <a:rPr lang="en-US" dirty="0" smtClean="0"/>
              <a:t>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::glance()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detour: the </a:t>
            </a:r>
            <a:r>
              <a:rPr lang="en-US" sz="32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7145" cy="4023360"/>
          </a:xfrm>
        </p:spPr>
        <p:txBody>
          <a:bodyPr/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tidies* up output from linear models and hypothesis tests</a:t>
            </a:r>
          </a:p>
          <a:p>
            <a:pPr lvl="1"/>
            <a:r>
              <a:rPr lang="en-US" dirty="0" smtClean="0"/>
              <a:t>Vignette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cran.r-project.org/web/packages/broom/vignettes/broom.html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3200" dirty="0">
                <a:ea typeface="Calibri" charset="0"/>
                <a:cs typeface="Calibri" charset="0"/>
              </a:rPr>
              <a:t>F</a:t>
            </a:r>
            <a:r>
              <a:rPr lang="en-US" sz="3200" dirty="0" smtClean="0">
                <a:ea typeface="Calibri" charset="0"/>
                <a:cs typeface="Calibri" charset="0"/>
              </a:rPr>
              <a:t>unctions: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tidy()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glance()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augment()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6935" y="597746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*groan.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versicolor &lt;- iris %&gt;% filter(Species == "versicolor")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b="1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tidy(my.test)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  0.93     5.936     5.006  10.52099 3.746743e-17    86.538 0.7542926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1.105707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 while piping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iris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	filter(Species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!= "virginica") 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do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tidy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(t.test( 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Sepal.Length~Species</a:t>
            </a:r>
            <a:r>
              <a:rPr lang="is-I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=.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)))</a:t>
            </a:r>
            <a:br>
              <a:rPr lang="is-IS" dirty="0" smtClean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  -0.93     5.006     5.936 -10.52099 3.746743e-17    86.538 -1.105707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1 -0.7542926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compute </a:t>
            </a:r>
            <a:r>
              <a:rPr lang="en-US" i="1" dirty="0" smtClean="0"/>
              <a:t>t</a:t>
            </a:r>
            <a:r>
              <a:rPr lang="en-US" dirty="0" smtClean="0"/>
              <a:t> for my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bees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species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c(rep("a", 4), rep("b", 5)),</a:t>
            </a:r>
          </a:p>
          <a:p>
            <a:pPr marL="0" lvl="1"/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 lengths=c(4.5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4.6, 4.1,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5.2,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5.1, 4.7, 5.4, 4.8,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4.9))</a:t>
            </a:r>
          </a:p>
          <a:p>
            <a:pPr marL="0" lvl="1"/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~species, data=bees)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t = -1.4673</a:t>
            </a:r>
            <a:r>
              <a:rPr lang="en-US" b="1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4.7391, p-value = 0.2053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-1.0568836  0.2968836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generate permutated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tidyverse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library(broom)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lvl="1"/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Make 10000 permutations with permute(), from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(567)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N &lt;- 1e4</a:t>
            </a: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permute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(bees, N, lengths) ##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dataframe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number perms, column to permute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# A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: 10,000 x 2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perm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   .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id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chr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t-IT" sz="16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00001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2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00002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3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00003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4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00004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5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00005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6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00006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737360"/>
            <a:ext cx="10820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[[1]]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Welch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Two Sample t-test</a:t>
            </a:r>
          </a:p>
          <a:p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-1.5636,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6.6843, p-value = 0.1639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-0.9602378  0.2002378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[[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2]]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-1.8074,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6.3713, p-value = 0.1178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-0.9923401  0.1423401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         4.575           5.000 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813560"/>
            <a:ext cx="1082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map_df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tidy, .id = "id")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dirty="0"/>
              <a:t> </a:t>
            </a:r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 id estimate estimate1 estimate2  statistic   p.value parameter   conf.low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  1   -0.380     4.600      4.98 -1.5635521 0.1639062  6.684311 -0.9602378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  2   -0.425     4.575      5.00 -1.8074200 0.1178304  6.371305 -0.9923401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  3    0.160     4.900      4.74  0.6064784 0.5637055  6.865079 -0.4663247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  4   -0.065     4.775      4.84 -0.2156013 0.8386887  4.518027 -0.8655244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  5   -0.245     4.675      4.92 -0.8733769 0.4214981  5.123589 -0.9609000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  6   -0.335     4.625      4.96 -1.3358210 0.2245809  6.799964 -0.9315602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 0.2002378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 0.1423401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 0.7863247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 0.7355244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 0.4709000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 0.2615602 Welch Two Sample t-test   two.sided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3440" y="2575560"/>
            <a:ext cx="1188720" cy="1554480"/>
          </a:xfrm>
          <a:prstGeom prst="rect">
            <a:avLst/>
          </a:prstGeom>
          <a:noFill/>
          <a:ln w="50800">
            <a:solidFill>
              <a:srgbClr val="C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778760"/>
            <a:ext cx="5740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 + 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-1.4673, color="red")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1.4673, color="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red")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3409174"/>
            <a:ext cx="4805680" cy="28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Computer-intensive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Monte Carlo simulation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Permutation/randomization test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Here, for computing CI 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7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calculate our </a:t>
            </a:r>
            <a:r>
              <a:rPr lang="en-US" dirty="0" err="1" smtClean="0"/>
              <a:t>Pvalue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737360"/>
            <a:ext cx="1082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-1.4673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&gt;= 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is-IS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-1*abs(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/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0.1942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4322683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P=0.1942, we fail to reject the null hypothesis. We have no evidence that bumblebee species a and b have different lengths.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7647" y="5557996"/>
            <a:ext cx="7397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3EFF"/>
                </a:solidFill>
              </a:rPr>
              <a:t>Pop Quiz: P-values for a permutation test can never be 0. Why?</a:t>
            </a:r>
            <a:endParaRPr lang="en-US" sz="2200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computations shown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2301240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=.))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bee.results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~&lt;only certain functions&gt;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6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R package coin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Pre-dated the </a:t>
            </a:r>
            <a:r>
              <a:rPr lang="en-US" dirty="0" err="1" smtClean="0"/>
              <a:t>tidyverse</a:t>
            </a:r>
            <a:r>
              <a:rPr lang="en-US" dirty="0" smtClean="0"/>
              <a:t> but </a:t>
            </a:r>
            <a:r>
              <a:rPr lang="en-US" b="1" dirty="0" smtClean="0"/>
              <a:t>very</a:t>
            </a:r>
            <a:r>
              <a:rPr lang="en-US" dirty="0" smtClean="0"/>
              <a:t> convenient for simple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514600"/>
            <a:ext cx="7215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library(coin)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Permutation test for two arbitrary samples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(b ~ a, data)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 species, data = 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Asymptotic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General Independence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 (a, b)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Z = -1.4337, p-value = 0.1517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for contingency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080" y="1737360"/>
            <a:ext cx="89154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sparrows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(Sex, Survival) %&gt;% tally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</a:t>
            </a:r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    Sex Survival     n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Female    Alive    21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2 Female     Dead 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3   Male    Alive    51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4   Male     Dead    36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xtabs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(n ~ Sex + Survival, data =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sex.survival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  Survival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Sex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Alive Dead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Female    21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Male      51   36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Asymptotic General Independence 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Test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500" dirty="0">
                <a:latin typeface="Monaco" charset="0"/>
                <a:ea typeface="Monaco" charset="0"/>
                <a:cs typeface="Monaco" charset="0"/>
              </a:rPr>
            </a:b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data:  Survival by Sex (Female, Male)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Z = -1.7617, p-value = 0.07813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uses resampling from the data with replacement to approximate the sampling distribution of an estimate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bootstrapping to calculate CI and standard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bootstrapping?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39440" y="2605193"/>
            <a:ext cx="2819400" cy="7171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39440" y="3848100"/>
            <a:ext cx="5672050" cy="76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9440" y="4190153"/>
            <a:ext cx="2499360" cy="1432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3088487">
            <a:off x="6394565" y="195526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3088487">
            <a:off x="7313810" y="260519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460018" y="259495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8170024" y="2322291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7376510" y="1888374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3088487">
            <a:off x="9122526" y="342923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088487">
            <a:off x="9122526" y="411187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088487">
            <a:off x="10010254" y="4111874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3088487">
            <a:off x="10897985" y="3796262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3088487">
            <a:off x="10104471" y="3362345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5860394" y="569976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3088487">
            <a:off x="6598215" y="548582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3088487">
            <a:off x="5979278" y="486140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6692432" y="473629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8132" y="3110153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71532" y="3643553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84792" y="3910253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85832" y="4361527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2512" y="2926426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7161414" y="5215159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aside, this is jackknifing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5713" y="2012642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3" y="2546042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373" y="2812742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3413" y="3264016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0093" y="1828915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07075" y="2304627"/>
            <a:ext cx="3552023" cy="255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2696" y="2830097"/>
            <a:ext cx="6576984" cy="234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5143" y="3545562"/>
            <a:ext cx="4882329" cy="1736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3088487">
            <a:off x="7425475" y="2132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334438" y="2334977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5979279" y="182997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6830772" y="190457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2904515" y="494892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9007866" y="3013844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3088487">
            <a:off x="9878966" y="305562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3088487">
            <a:off x="9085419" y="3963785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3088487">
            <a:off x="8853038" y="235659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3088487">
            <a:off x="9704531" y="243120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2696" y="3230189"/>
            <a:ext cx="6607104" cy="13435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088487">
            <a:off x="9116728" y="459880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3088487">
            <a:off x="9987828" y="4640579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8007808" y="530942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3088487">
            <a:off x="9813393" y="401616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3088487">
            <a:off x="7258276" y="506214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3088487">
            <a:off x="6728810" y="558308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088487">
            <a:off x="7437956" y="569845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04280" y="3890986"/>
            <a:ext cx="601760" cy="13492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 rot="3088487">
            <a:off x="2434546" y="5450729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3088487">
            <a:off x="1936226" y="5049217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3088487">
            <a:off x="3125768" y="560907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acidic rain estimation, the "regular way"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5.054286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## 95% CI as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estimate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+- t_0.025*SE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se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)/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sqrt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-1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sz="1600" dirty="0" err="1" smtClean="0">
                <a:latin typeface="Monaco" charset="0"/>
                <a:ea typeface="Monaco" charset="0"/>
                <a:cs typeface="Monaco" charset="0"/>
              </a:rPr>
              <a:t>qt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(0.025,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* se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-0.1992792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0217" y="4815126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Estimate for WA rain acidity is 5.05 +- 0.199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5852160"/>
            <a:ext cx="112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BUT our assumptions for this approach were not met, so we should use the bootstrap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bootstrap to estimate rain 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b-NO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(199)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devtools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install_github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jtleek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/slipper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')</a:t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slipper(rain, mean(pH), B=10000)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       type  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1 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observed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5.054286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2 bootstrap 5.090000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3 bootstrap 5.115714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4 bootstrap 4.984286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5 bootstrap 5.015714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6 bootstrap 5.164286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hr-HR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filter(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")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1    5.054452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5400" y="597408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jtleek</a:t>
            </a:r>
            <a:r>
              <a:rPr lang="en-US" dirty="0">
                <a:hlinkClick r:id="rId3"/>
              </a:rPr>
              <a:t>/slipper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Test statistics have a true sampling distribution under specific conditions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i="1" dirty="0" smtClean="0"/>
              <a:t>t</a:t>
            </a:r>
            <a:r>
              <a:rPr lang="en-US" dirty="0" smtClean="0"/>
              <a:t>-statistics from data have a </a:t>
            </a:r>
            <a:r>
              <a:rPr lang="en-US" i="1" dirty="0" smtClean="0"/>
              <a:t>t</a:t>
            </a:r>
            <a:r>
              <a:rPr lang="en-US" dirty="0" smtClean="0"/>
              <a:t> sampling distribution when data is normal and/or N is sufficiently large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𝝌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statistics </a:t>
            </a:r>
            <a:r>
              <a:rPr lang="en-US" dirty="0"/>
              <a:t>from </a:t>
            </a:r>
            <a:r>
              <a:rPr lang="en-US" dirty="0" smtClean="0"/>
              <a:t>data have a </a:t>
            </a:r>
            <a:r>
              <a:rPr lang="en-US" dirty="0"/>
              <a:t>𝝌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sampling distribution when N is sufficiently large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We can use </a:t>
            </a:r>
            <a:r>
              <a:rPr lang="en-US" b="1" dirty="0" smtClean="0"/>
              <a:t>simulation </a:t>
            </a:r>
            <a:r>
              <a:rPr lang="en-US" dirty="0" smtClean="0"/>
              <a:t>to </a:t>
            </a:r>
            <a:r>
              <a:rPr lang="en-US" b="1" dirty="0" smtClean="0"/>
              <a:t>approximate</a:t>
            </a:r>
            <a:r>
              <a:rPr lang="en-US" dirty="0"/>
              <a:t> </a:t>
            </a:r>
            <a:r>
              <a:rPr lang="en-US" dirty="0" smtClean="0"/>
              <a:t>an analytically unknown/</a:t>
            </a:r>
            <a:r>
              <a:rPr lang="en-US" dirty="0" err="1" smtClean="0"/>
              <a:t>untractable</a:t>
            </a:r>
            <a:r>
              <a:rPr lang="en-US" dirty="0" smtClean="0"/>
              <a:t> sampling distribution for given conditions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249751"/>
            <a:ext cx="646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")+</a:t>
            </a:r>
            <a:endParaRPr lang="nb-NO" dirty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=5.054286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="red",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=1.5) + 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=5.054452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wheat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3377415"/>
            <a:ext cx="6007100" cy="28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together, computing the bootstrap estimates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4520" y="217932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rain %&gt;%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slipper(mean(pH),B=10000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%&gt;%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filter(type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=="bootstrap") %&gt;%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summarize(mean = mean(value),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quantile(value,0.975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de-DE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ci_high</a:t>
            </a:r>
            <a:endParaRPr lang="de-DE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1 5.053425 4.894286 5.192857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360" y="5041642"/>
            <a:ext cx="954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Our bootstrap estimate: pH has a mean of 5.053 with a 95% CI of [4.89, 5.19]</a:t>
            </a:r>
          </a:p>
          <a:p>
            <a:endParaRPr lang="en-US" sz="2200" dirty="0"/>
          </a:p>
          <a:p>
            <a:r>
              <a:rPr lang="en-US" sz="2200" dirty="0" smtClean="0"/>
              <a:t>"Regular" bootstrap was 5.05 with 95% CI of [4.85, 5.24]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99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we want to estimate from the bee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i="1" dirty="0"/>
              <a:t>difference of means</a:t>
            </a:r>
            <a:endParaRPr lang="en-US" dirty="0"/>
          </a:p>
          <a:p>
            <a:r>
              <a:rPr lang="en-US" dirty="0" smtClean="0"/>
              <a:t>Confidence interval for </a:t>
            </a:r>
            <a:r>
              <a:rPr lang="en-US" i="1" dirty="0" smtClean="0"/>
              <a:t>difference of means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bootstraps when data frame has multiple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" y="2005964"/>
            <a:ext cx="554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"a") -&gt; </a:t>
            </a:r>
            <a:r>
              <a:rPr lang="nl-NL" sz="1600" dirty="0" err="1" smtClean="0">
                <a:latin typeface="Monaco" charset="0"/>
                <a:ea typeface="Monaco" charset="0"/>
                <a:cs typeface="Monaco" charset="0"/>
              </a:rPr>
              <a:t>bees.a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bees.a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slipper(mean(lengths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B=1e4)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mutate(species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= "a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") -&gt; a.boot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bootstrap 4.575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bootstrap 4.200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bootstrap 4.650       a</a:t>
            </a:r>
          </a:p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923" y="1975186"/>
            <a:ext cx="5492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"b") -&gt;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bees.b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bees.b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slipper(mean(lengths), B=1e4) 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mutate(species =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"b") -&gt; b.boot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  4.98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  5.10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  4.84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 bootstrap  4.88       b</a:t>
            </a: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857313"/>
            <a:ext cx="96724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rbind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a.boot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4.750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4.450       a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filter(type == "bootstrap") %&gt;% 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spread(species, value)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    n     a     b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&lt;fctr&gt; &lt;int&gt;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bootstrap     1 4.750  5.10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    2 4.450  4.84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    3 4.500  4.88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4920" y="1876217"/>
            <a:ext cx="89306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filter(type == "bootstrap")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spread(species, value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%&gt;%</a:t>
            </a:r>
          </a:p>
          <a:p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   mutate(value = a </a:t>
            </a:r>
            <a:r>
              <a:rPr lang="mr-IN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–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b) %&gt;%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summarize(mean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mean(value),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= quantile(value,0.975))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 A tibble: 1 x 3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mean ci_low ci_high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&lt;dbl&gt;  &lt;dbl&gt;  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1 -0.3816805 -0.815    0.07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462171"/>
            <a:ext cx="11536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The bootstrap difference in mean bee lengths is -0.382 with a 95% bootstrap CI of [-0.815, 0.07]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760" y="5893058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 quiz! Recall our permutation test gave P=0.19. Is the bootstrap consistent?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https://xkcd.com/882/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Run tests until you get a significant result = </a:t>
            </a:r>
            <a:r>
              <a:rPr lang="en-US" b="1" dirty="0" smtClean="0"/>
              <a:t>no.</a:t>
            </a:r>
          </a:p>
          <a:p>
            <a:pPr lvl="1"/>
            <a:r>
              <a:rPr lang="en-US" dirty="0" smtClean="0"/>
              <a:t>Data dredging</a:t>
            </a:r>
          </a:p>
          <a:p>
            <a:pPr lvl="1"/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Data fishing</a:t>
            </a:r>
          </a:p>
          <a:p>
            <a:pPr lvl="1"/>
            <a:r>
              <a:rPr lang="en-US" dirty="0" smtClean="0"/>
              <a:t>Data snooping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2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 increases with more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test</a:t>
            </a:r>
          </a:p>
          <a:p>
            <a:r>
              <a:rPr lang="en-US" dirty="0"/>
              <a:t> </a:t>
            </a:r>
            <a:r>
              <a:rPr lang="en-US" dirty="0" smtClean="0"/>
              <a:t>   P(false positive) = α</a:t>
            </a:r>
          </a:p>
          <a:p>
            <a:r>
              <a:rPr lang="en-US" dirty="0"/>
              <a:t> </a:t>
            </a:r>
            <a:r>
              <a:rPr lang="en-US" dirty="0" smtClean="0"/>
              <a:t>   P(not false positive) = 1-</a:t>
            </a:r>
            <a:r>
              <a:rPr lang="en-US" dirty="0"/>
              <a:t> </a:t>
            </a:r>
            <a:r>
              <a:rPr lang="en-US" dirty="0" smtClean="0"/>
              <a:t>α</a:t>
            </a:r>
          </a:p>
          <a:p>
            <a:endParaRPr lang="en-US" dirty="0"/>
          </a:p>
          <a:p>
            <a:r>
              <a:rPr lang="en-US" b="1" dirty="0" smtClean="0"/>
              <a:t>N tests</a:t>
            </a:r>
          </a:p>
          <a:p>
            <a:r>
              <a:rPr lang="en-US" dirty="0" smtClean="0"/>
              <a:t>   P(no false positives) </a:t>
            </a:r>
            <a:r>
              <a:rPr lang="en-US" dirty="0"/>
              <a:t>= </a:t>
            </a:r>
            <a:r>
              <a:rPr lang="en-US" dirty="0" smtClean="0"/>
              <a:t>(1 - α)</a:t>
            </a:r>
            <a:r>
              <a:rPr lang="en-US" baseline="30000" dirty="0" smtClean="0"/>
              <a:t>N</a:t>
            </a:r>
          </a:p>
          <a:p>
            <a:r>
              <a:rPr lang="en-US" baseline="30000" dirty="0"/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 P(at least 1 false positive) = 1 -  </a:t>
            </a:r>
            <a:r>
              <a:rPr lang="en-US" dirty="0"/>
              <a:t>(1 - α)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pPr algn="ctr"/>
            <a:r>
              <a:rPr lang="en-US" dirty="0" smtClean="0"/>
              <a:t>For N=20 and α=0.05, P(at least 1 false positive) = 65%</a:t>
            </a:r>
            <a:endParaRPr lang="en-US" dirty="0"/>
          </a:p>
          <a:p>
            <a:pPr algn="ctr"/>
            <a:r>
              <a:rPr lang="en-US" dirty="0"/>
              <a:t>For </a:t>
            </a:r>
            <a:r>
              <a:rPr lang="en-US" dirty="0" smtClean="0"/>
              <a:t>N=100 </a:t>
            </a:r>
            <a:r>
              <a:rPr lang="en-US" dirty="0"/>
              <a:t>and α=0.05, P(at least 1 false positive) = </a:t>
            </a:r>
            <a:r>
              <a:rPr lang="en-US" dirty="0" smtClean="0"/>
              <a:t>99%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87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randomly sampling data from a probability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841751"/>
            <a:ext cx="9834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Random sample of N=15 for </a:t>
            </a:r>
            <a:r>
              <a:rPr lang="en-US" i="1" smtClean="0">
                <a:latin typeface="Monaco" charset="0"/>
                <a:ea typeface="Monaco" charset="0"/>
                <a:cs typeface="Monaco" charset="0"/>
              </a:rPr>
              <a:t>N(3.5,4)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rnorm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(15, 3.5, 2)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[1]  5.8166897  3.3402803  2.1469112  3.3038842  5.0005214  2.9234959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[7]  4.6663932  3.1889110  6.2384465  5.8085365  1.7456411  0.3697735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[13] -1.4639567  5.8856386  8.2788721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4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Many tests on iris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" y="2240280"/>
            <a:ext cx="57070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versicolor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"versicolor")</a:t>
            </a: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iris %&gt;% filter(Species ==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1.866144e-07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3.746743e-17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3.966867e-25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0.001819483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2.484228e-15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sz="1100" b="1" dirty="0" smtClean="0">
                <a:latin typeface="Monaco" charset="0"/>
                <a:ea typeface="Monaco" charset="0"/>
                <a:cs typeface="Monaco" charset="0"/>
              </a:rPr>
              <a:t>4.570771e-09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7960" y="2886611"/>
            <a:ext cx="5707012" cy="22929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4.900288e-22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9.934433e-46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9.269628e-50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2.111534e-25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2.717008e-47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2.437136e-48</a:t>
            </a:r>
          </a:p>
        </p:txBody>
      </p:sp>
    </p:spTree>
    <p:extLst>
      <p:ext uri="{BB962C8B-B14F-4D97-AF65-F5344CB8AC3E}">
        <p14:creationId xmlns:p14="http://schemas.microsoft.com/office/powerpoint/2010/main" val="9993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broad types of error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Family-wise error rate (FWER)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having at least one false positive among all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rejecting at least one true null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Corrections control FWER &lt;= 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False discovery rate (FDR)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Expected proportion of false positives among rejected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Rate that false discoveries occur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FP / (FP + TP)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Corrections control </a:t>
            </a:r>
            <a:r>
              <a:rPr lang="en-US" dirty="0" smtClean="0"/>
              <a:t>FDR &lt;= </a:t>
            </a:r>
            <a:r>
              <a:rPr lang="en-US" dirty="0"/>
              <a:t>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4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Bonferroni</a:t>
            </a:r>
            <a:r>
              <a:rPr lang="en-US" dirty="0" smtClean="0"/>
              <a:t> correction is the most common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For </a:t>
            </a:r>
            <a:r>
              <a:rPr lang="en-US" i="1" dirty="0" smtClean="0"/>
              <a:t>m</a:t>
            </a:r>
            <a:r>
              <a:rPr lang="en-US" dirty="0" smtClean="0"/>
              <a:t> tests, change α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α/m and assess significance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My 6 tests gave P = {</a:t>
            </a:r>
            <a:r>
              <a:rPr lang="en-US" dirty="0" smtClean="0">
                <a:solidFill>
                  <a:srgbClr val="00B050"/>
                </a:solidFill>
              </a:rPr>
              <a:t>0.01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0.05 </a:t>
            </a:r>
            <a:r>
              <a:rPr lang="en-US" dirty="0" smtClean="0">
                <a:sym typeface="Wingdings"/>
              </a:rPr>
              <a:t> 0.05</a:t>
            </a:r>
            <a:r>
              <a:rPr lang="en-US" dirty="0" smtClean="0"/>
              <a:t>/6 </a:t>
            </a:r>
            <a:r>
              <a:rPr lang="en-US" dirty="0" smtClean="0">
                <a:sym typeface="Wingdings"/>
              </a:rPr>
              <a:t> My new </a:t>
            </a:r>
            <a:r>
              <a:rPr lang="en-US" dirty="0" smtClean="0"/>
              <a:t>α is </a:t>
            </a:r>
            <a:r>
              <a:rPr lang="en-US" dirty="0" smtClean="0">
                <a:sym typeface="Wingdings"/>
              </a:rPr>
              <a:t>0.0083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 </a:t>
            </a:r>
            <a:r>
              <a:rPr lang="en-US" dirty="0"/>
              <a:t>= {</a:t>
            </a:r>
            <a:r>
              <a:rPr lang="en-US" dirty="0">
                <a:solidFill>
                  <a:srgbClr val="FF000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0.027</a:t>
            </a:r>
            <a:r>
              <a:rPr lang="en-US" dirty="0" smtClean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Can alternatively multiply P-values by </a:t>
            </a:r>
            <a:r>
              <a:rPr lang="en-US" i="1" dirty="0" smtClean="0"/>
              <a:t>m </a:t>
            </a:r>
            <a:r>
              <a:rPr lang="en-US" dirty="0" smtClean="0"/>
              <a:t>and use original α (0.05)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raw P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0.027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0.0006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corrected P</a:t>
            </a:r>
            <a:r>
              <a:rPr lang="en-US" dirty="0" smtClean="0"/>
              <a:t> = {</a:t>
            </a:r>
            <a:r>
              <a:rPr lang="en-US" dirty="0" smtClean="0">
                <a:solidFill>
                  <a:srgbClr val="FF0000"/>
                </a:solidFill>
              </a:rPr>
              <a:t>0.06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0.18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0.024</a:t>
            </a:r>
            <a:r>
              <a:rPr lang="en-US" dirty="0" smtClean="0"/>
              <a:t>,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0000"/>
                </a:solidFill>
              </a:rPr>
              <a:t>0.162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00B050"/>
                </a:solidFill>
              </a:rPr>
              <a:t>0.0036</a:t>
            </a:r>
            <a:r>
              <a:rPr lang="hr-HR" dirty="0" smtClean="0"/>
              <a:t>, </a:t>
            </a:r>
            <a:r>
              <a:rPr lang="hr-HR" strike="sngStrike" dirty="0" smtClean="0">
                <a:solidFill>
                  <a:srgbClr val="FF0000"/>
                </a:solidFill>
              </a:rPr>
              <a:t>2.88</a:t>
            </a:r>
            <a:r>
              <a:rPr lang="hr-HR" dirty="0" smtClean="0">
                <a:solidFill>
                  <a:srgbClr val="FF0000"/>
                </a:solidFill>
              </a:rPr>
              <a:t> 1.0</a:t>
            </a:r>
            <a:r>
              <a:rPr lang="hr-HR" dirty="0" smtClean="0"/>
              <a:t>}</a:t>
            </a:r>
            <a:endParaRPr lang="hr-HR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Holm (BH) method uses a </a:t>
            </a:r>
            <a:r>
              <a:rPr lang="en-US" i="1" dirty="0" smtClean="0"/>
              <a:t>stepwise </a:t>
            </a:r>
            <a:r>
              <a:rPr lang="en-US" dirty="0" smtClean="0"/>
              <a:t> procedure to control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Uses a </a:t>
            </a:r>
            <a:r>
              <a:rPr lang="en-US" i="1" dirty="0" smtClean="0">
                <a:solidFill>
                  <a:schemeClr val="tx1"/>
                </a:solidFill>
              </a:rPr>
              <a:t>stepwise </a:t>
            </a:r>
            <a:r>
              <a:rPr lang="en-US" dirty="0" smtClean="0">
                <a:solidFill>
                  <a:schemeClr val="tx1"/>
                </a:solidFill>
              </a:rPr>
              <a:t> (step-down) procedure to control FWER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largest and rank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a given α, find the </a:t>
            </a:r>
            <a:r>
              <a:rPr lang="en-US" b="1" dirty="0" smtClean="0">
                <a:solidFill>
                  <a:schemeClr val="tx1"/>
                </a:solidFill>
              </a:rPr>
              <a:t>smallest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where </a:t>
            </a:r>
            <a:r>
              <a:rPr lang="en-US" i="1" dirty="0" err="1" smtClean="0">
                <a:solidFill>
                  <a:schemeClr val="tx1"/>
                </a:solidFill>
              </a:rPr>
              <a:t>P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 &gt; α/(m+1-k)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Ho for all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k-1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all 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(Bonferroni-Holm) FWER correction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smtClean="0">
                <a:solidFill>
                  <a:srgbClr val="00B050"/>
                </a:solidFill>
              </a:rPr>
              <a:t>0.048</a:t>
            </a:r>
            <a:r>
              <a:rPr lang="en-US" sz="250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11384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19861"/>
              </p:ext>
            </p:extLst>
          </p:nvPr>
        </p:nvGraphicFramePr>
        <p:xfrm>
          <a:off x="4648200" y="2315845"/>
          <a:ext cx="2641600" cy="262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</a:tblGrid>
              <a:tr h="51879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α/(m-k+1)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0.05/(6-1+1) = </a:t>
                      </a: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1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0.05/(6-2+1) = 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0.05/(6-3+1)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0.05/(6-4+1)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9800" y="285773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289800" y="3417502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963160" y="5662949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FF000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9800" y="3923994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7289800" y="4412028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greater, </a:t>
            </a:r>
            <a:r>
              <a:rPr lang="en-US" b="1" dirty="0" smtClean="0"/>
              <a:t>STOP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5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FWER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smtClean="0"/>
              <a:t>m*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k=1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max[ p</a:t>
            </a:r>
            <a:r>
              <a:rPr lang="en-US" sz="2500" baseline="-25000" dirty="0" smtClean="0"/>
              <a:t>(k-1)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m-k+1) </a:t>
            </a:r>
            <a:r>
              <a:rPr lang="en-US" sz="2500" dirty="0" smtClean="0"/>
              <a:t>],    k&gt;1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7288"/>
              </p:ext>
            </p:extLst>
          </p:nvPr>
        </p:nvGraphicFramePr>
        <p:xfrm>
          <a:off x="7659370" y="2054014"/>
          <a:ext cx="970280" cy="419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7477"/>
              </p:ext>
            </p:extLst>
          </p:nvPr>
        </p:nvGraphicFramePr>
        <p:xfrm>
          <a:off x="8629650" y="2054014"/>
          <a:ext cx="2735580" cy="423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Holm-corrected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 = </a:t>
                      </a:r>
                      <a:r>
                        <a:rPr lang="nb-N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(6-2+1) =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max(0.0036, 0.02)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(6-3+1)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max(0.02, 0.04)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(6-4+1)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max(0.04, 0.081)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(6-5+1)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0.06)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 * (6-6+1)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0.048)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7452360" y="2685156"/>
            <a:ext cx="0" cy="16125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452360" y="4483476"/>
            <a:ext cx="0" cy="1612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error with 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FWER control procedures are </a:t>
            </a:r>
            <a:r>
              <a:rPr lang="en-US" b="1" dirty="0" smtClean="0"/>
              <a:t>highly conservative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Bonferroni is the most severe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Guarantees low false positive rate at the cost of a high false negative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FDR control procedures are much more powerful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You end up with more significant results, at the cost of a higher false positive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Invented as a response to the severe conservatism of Bonferroni,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FDR with </a:t>
            </a:r>
            <a:r>
              <a:rPr lang="en-US" dirty="0" err="1" smtClean="0"/>
              <a:t>Benjamini-Hotchberg</a:t>
            </a:r>
            <a:r>
              <a:rPr lang="en-US" dirty="0" smtClean="0"/>
              <a:t> ("BH")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This is also a stepwise ("step-up") procedure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Determine the FDR you are willing to live with with, </a:t>
            </a:r>
            <a:r>
              <a:rPr lang="en-US" i="1" dirty="0" smtClean="0">
                <a:solidFill>
                  <a:schemeClr val="tx1"/>
                </a:solidFill>
              </a:rPr>
              <a:t>Q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</a:t>
            </a:r>
            <a:r>
              <a:rPr lang="en-US" dirty="0" smtClean="0">
                <a:solidFill>
                  <a:schemeClr val="tx1"/>
                </a:solidFill>
              </a:rPr>
              <a:t>largest and rank </a:t>
            </a:r>
            <a:endParaRPr lang="en-US" i="1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a given </a:t>
            </a:r>
            <a:r>
              <a:rPr lang="en-US" dirty="0" smtClean="0">
                <a:solidFill>
                  <a:schemeClr val="tx1"/>
                </a:solidFill>
              </a:rPr>
              <a:t>Q, </a:t>
            </a:r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b="1" dirty="0" smtClean="0">
                <a:solidFill>
                  <a:schemeClr val="tx1"/>
                </a:solidFill>
              </a:rPr>
              <a:t>largest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i="1" dirty="0" err="1">
                <a:solidFill>
                  <a:schemeClr val="tx1"/>
                </a:solidFill>
              </a:rPr>
              <a:t>P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≤ Q * k/m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all Ho for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P</a:t>
            </a:r>
            <a:r>
              <a:rPr lang="en-US" baseline="-25000" dirty="0" smtClean="0">
                <a:solidFill>
                  <a:schemeClr val="tx1"/>
                </a:solidFill>
              </a:rPr>
              <a:t>k+1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 FDR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28460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5440" y="548142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smaller, </a:t>
            </a:r>
            <a:r>
              <a:rPr lang="en-US" b="1" dirty="0" smtClean="0"/>
              <a:t>STOP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7379"/>
              </p:ext>
            </p:extLst>
          </p:nvPr>
        </p:nvGraphicFramePr>
        <p:xfrm>
          <a:off x="4648200" y="2315845"/>
          <a:ext cx="20878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</a:tblGrid>
              <a:tr h="51223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 * k/m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 * 6/6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5060" y="5850761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k=m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min[ p</a:t>
            </a:r>
            <a:r>
              <a:rPr lang="en-US" sz="2500" baseline="-25000" dirty="0" smtClean="0"/>
              <a:t>(k+1)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m/k) </a:t>
            </a:r>
            <a:r>
              <a:rPr lang="en-US" sz="2500" dirty="0" smtClean="0"/>
              <a:t>],    k&lt;m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09923"/>
              </p:ext>
            </p:extLst>
          </p:nvPr>
        </p:nvGraphicFramePr>
        <p:xfrm>
          <a:off x="7659370" y="1965960"/>
          <a:ext cx="970280" cy="43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6126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5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1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409"/>
              </p:ext>
            </p:extLst>
          </p:nvPr>
        </p:nvGraphicFramePr>
        <p:xfrm>
          <a:off x="8629650" y="1950720"/>
          <a:ext cx="3364230" cy="433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23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FDR-corrected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6/1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min(0.012, 0.0036)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6/2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min(0.02, 0.012)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6/3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6/4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0.0405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0.0405)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6/5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min(0.048, 0.036)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452360" y="2529840"/>
            <a:ext cx="0" cy="375835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simulation for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your test statistic</a:t>
            </a:r>
          </a:p>
          <a:p>
            <a:pPr marL="806450" lvl="1" indent="-277813"/>
            <a:r>
              <a:rPr lang="en-US" dirty="0" smtClean="0"/>
              <a:t>Make your own quantity or use a "standard" quantity 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𝝌</a:t>
            </a:r>
            <a:r>
              <a:rPr lang="en-US" baseline="30000" dirty="0" smtClean="0"/>
              <a:t>2</a:t>
            </a:r>
            <a:r>
              <a:rPr lang="en-US" dirty="0" smtClean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S</a:t>
            </a:r>
            <a:r>
              <a:rPr lang="en-US" dirty="0" smtClean="0"/>
              <a:t> independent datasets under conditions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test statistic </a:t>
            </a:r>
            <a:r>
              <a:rPr lang="en-US" i="1" dirty="0" smtClean="0"/>
              <a:t>T</a:t>
            </a:r>
            <a:r>
              <a:rPr lang="en-US" i="1" baseline="-25000" dirty="0"/>
              <a:t>S</a:t>
            </a:r>
            <a:r>
              <a:rPr lang="en-US" dirty="0" smtClean="0"/>
              <a:t> for each simulated dataset</a:t>
            </a:r>
          </a:p>
          <a:p>
            <a:pPr marL="806450" lvl="1" indent="-277813"/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T</a:t>
            </a:r>
            <a:r>
              <a:rPr lang="en-US" i="1" baseline="-25000" dirty="0" smtClean="0"/>
              <a:t>3</a:t>
            </a:r>
            <a:r>
              <a:rPr lang="en-US" i="1" dirty="0" smtClean="0"/>
              <a:t>, </a:t>
            </a:r>
            <a:r>
              <a:rPr lang="mr-IN" i="1" dirty="0" smtClean="0"/>
              <a:t>…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Sampling distribution = null</a:t>
            </a:r>
            <a:endParaRPr lang="en-US" i="1" dirty="0" smtClean="0"/>
          </a:p>
          <a:p>
            <a:pPr marL="528638" indent="-514350">
              <a:buFont typeface="+mj-lt"/>
              <a:buAutoNum type="arabicPeriod"/>
            </a:pPr>
            <a:r>
              <a:rPr lang="en-US" dirty="0" smtClean="0"/>
              <a:t>Compute P-value by finding your test statistic in this 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" y="5515151"/>
            <a:ext cx="1057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Use computers to imitate the process of repeated sampling from a population to approximate the null distribution of the test statistic.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it </a:t>
            </a:r>
            <a:r>
              <a:rPr lang="en-US" b="1" dirty="0" smtClean="0"/>
              <a:t>super easy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520" y="1841242"/>
            <a:ext cx="9662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 is default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0.0200 0.0400 0.0810 0.0810 0.0810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Bonferroni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bonferroni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as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for when you can't remember if 2 r's or 2 n's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FDR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0.0120 0.0200 0.0360 0.0360 0.0480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sum() to determine number of significant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520" y="1841242"/>
            <a:ext cx="96621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alpha &lt;- 0.05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&lt;= alpha 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3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Bonferroni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&lt;= alpha)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2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FDR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&lt;= alpha)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6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tests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pairwise.wilcox.test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120" y="3042759"/>
            <a:ext cx="8823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9.1e-10 0.0031   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 value adjustment method: holm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correction with "</a:t>
            </a:r>
            <a:r>
              <a:rPr lang="en-US" dirty="0" err="1" smtClean="0"/>
              <a:t>p.adj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6.8e-10 0.0031   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 value adjustment method: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triumphant return of broom!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1094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%&gt;% tidy()</a:t>
            </a:r>
            <a:endParaRPr lang="en-US" b="1" dirty="0">
              <a:solidFill>
                <a:srgbClr val="C03EFF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       group1     group2      p.value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versicolor     setosa 5.497468e-17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  virginica     setosa 6.808435e-10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  virginica versicolor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3.145180e-03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### How many are significant at 0.05?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tidy()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mutate(sig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0.05)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(sig) %&gt;% tally()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  sig     n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&lt;lgl&gt; &lt;int&gt;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  TRUE     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thrilling age of GWAS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16" y="3592256"/>
            <a:ext cx="39370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1" y="2508250"/>
            <a:ext cx="5700007" cy="20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 of GWAS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8833"/>
          <a:stretch/>
        </p:blipFill>
        <p:spPr>
          <a:xfrm>
            <a:off x="818535" y="2035277"/>
            <a:ext cx="10227948" cy="329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535" y="5327029"/>
            <a:ext cx="1201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1. Manhattan plots of genome-wide association study on chicken aggressive-</a:t>
            </a:r>
            <a:r>
              <a:rPr lang="en-US" sz="1400" b="1" dirty="0" err="1"/>
              <a:t>behaviour</a:t>
            </a:r>
            <a:r>
              <a:rPr lang="en-US" sz="1400" b="1" dirty="0"/>
              <a:t> measured traits from T1 to T4 for all </a:t>
            </a:r>
            <a:r>
              <a:rPr lang="en-US" sz="1400" b="1" dirty="0" smtClean="0"/>
              <a:t>the </a:t>
            </a:r>
            <a:r>
              <a:rPr lang="en-US" sz="1400" b="1" dirty="0"/>
              <a:t>SNPs. </a:t>
            </a:r>
            <a:endParaRPr lang="en-US" sz="1400" b="1" dirty="0" smtClean="0"/>
          </a:p>
          <a:p>
            <a:r>
              <a:rPr lang="en-US" sz="1400" dirty="0" smtClean="0"/>
              <a:t>The associated </a:t>
            </a:r>
            <a:r>
              <a:rPr lang="en-US" sz="1400" dirty="0"/>
              <a:t>values (in terms of −log10P) are shown by chromosomes.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blue highlighted line indicates genome-wide association (</a:t>
            </a:r>
            <a:r>
              <a:rPr lang="en-US" sz="1400" i="1" dirty="0"/>
              <a:t>P </a:t>
            </a:r>
            <a:r>
              <a:rPr lang="en-US" sz="1400" dirty="0"/>
              <a:t>= 4.6E-6), </a:t>
            </a:r>
            <a:endParaRPr lang="en-US" sz="1400" dirty="0" smtClean="0"/>
          </a:p>
          <a:p>
            <a:r>
              <a:rPr lang="en-US" sz="1400" dirty="0" smtClean="0"/>
              <a:t>and </a:t>
            </a:r>
            <a:r>
              <a:rPr lang="en-US" sz="1400" dirty="0"/>
              <a:t>the red highlighted line indicates significance </a:t>
            </a:r>
            <a:r>
              <a:rPr lang="en-US" sz="1400" dirty="0" smtClean="0"/>
              <a:t> with </a:t>
            </a:r>
            <a:r>
              <a:rPr lang="en-US" sz="1400" dirty="0"/>
              <a:t>a </a:t>
            </a:r>
            <a:r>
              <a:rPr lang="en-US" sz="1400" i="1" dirty="0"/>
              <a:t>P</a:t>
            </a:r>
            <a:r>
              <a:rPr lang="en-US" sz="1400" dirty="0"/>
              <a:t>-value threshold of the 5% Bonferroni genome-wide </a:t>
            </a:r>
            <a:r>
              <a:rPr lang="en-US" sz="1400" dirty="0" smtClean="0"/>
              <a:t>significance </a:t>
            </a:r>
            <a:r>
              <a:rPr lang="en-US" sz="1400" dirty="0"/>
              <a:t>(</a:t>
            </a:r>
            <a:r>
              <a:rPr lang="en-US" sz="1400" i="1" dirty="0"/>
              <a:t>P </a:t>
            </a:r>
            <a:r>
              <a:rPr lang="en-US" sz="1400" dirty="0"/>
              <a:t>= 2.3E-7). </a:t>
            </a:r>
          </a:p>
        </p:txBody>
      </p:sp>
    </p:spTree>
    <p:extLst>
      <p:ext uri="{BB962C8B-B14F-4D97-AF65-F5344CB8AC3E}">
        <p14:creationId xmlns:p14="http://schemas.microsoft.com/office/powerpoint/2010/main" val="10290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 sample of 10 ducks: 4 are blue, 4 are green, and 2 are purple. Are duck colors evenly distributed?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8478"/>
              </p:ext>
            </p:extLst>
          </p:nvPr>
        </p:nvGraphicFramePr>
        <p:xfrm>
          <a:off x="1824084" y="4259909"/>
          <a:ext cx="5613036" cy="1405944"/>
        </p:xfrm>
        <a:graphic>
          <a:graphicData uri="http://schemas.openxmlformats.org/drawingml/2006/table">
            <a:tbl>
              <a:tblPr/>
              <a:tblGrid>
                <a:gridCol w="1656274"/>
                <a:gridCol w="1668186"/>
                <a:gridCol w="2288576"/>
              </a:tblGrid>
              <a:tr h="472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expected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97478" y="5665853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𝝌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assumption violated!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40" y="3019587"/>
            <a:ext cx="597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Ho: Duck colors are evenly distributed 1:1:1.</a:t>
            </a:r>
          </a:p>
          <a:p>
            <a:r>
              <a:rPr lang="en-US" sz="2200" dirty="0" smtClean="0"/>
              <a:t>Ha: Duck colors are not evenly distributed 1:1:1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5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Choose my test statistic, here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US" sz="26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Simulate a duck group and compute the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 </a:t>
            </a:r>
            <a:r>
              <a:rPr lang="en-US" sz="2600" dirty="0" smtClean="0">
                <a:solidFill>
                  <a:schemeClr val="tx1"/>
                </a:solidFill>
              </a:rPr>
              <a:t>statistic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Repeat </a:t>
            </a:r>
            <a:r>
              <a:rPr lang="en-US" sz="2600" b="1" dirty="0" smtClean="0">
                <a:solidFill>
                  <a:schemeClr val="tx1"/>
                </a:solidFill>
              </a:rPr>
              <a:t>a lot </a:t>
            </a:r>
            <a:r>
              <a:rPr lang="en-US" sz="2600" dirty="0" smtClean="0">
                <a:solidFill>
                  <a:schemeClr val="tx1"/>
                </a:solidFill>
              </a:rPr>
              <a:t>of times (1e4, 1e5)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single group of ducks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8037" y="1889760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cs-CZ" dirty="0" err="1">
                <a:latin typeface="Monaco" charset="0"/>
                <a:ea typeface="Monaco" charset="0"/>
                <a:cs typeface="Monaco" charset="0"/>
              </a:rPr>
              <a:t>Simulate</a:t>
            </a:r>
            <a:r>
              <a:rPr lang="cs-CZ" dirty="0">
                <a:latin typeface="Monaco" charset="0"/>
                <a:ea typeface="Monaco" charset="0"/>
                <a:cs typeface="Monaco" charset="0"/>
              </a:rPr>
              <a:t> a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group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of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ducks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&gt; duck1 &lt;- sample(c("blue", "green", "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=T)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compute chi-squared statistic from duck group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table(duck1)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duck1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blue  green purple 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  4  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3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e &lt;- 10/3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((4-e)^2)/e + ((3-e)^2)/e + ((3-e)^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)/e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0.2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2280" y="5735479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Do this 1e5 times to get 1e5𝝌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</a:rPr>
              <a:t> test statistics 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1777</TotalTime>
  <Words>2921</Words>
  <Application>Microsoft Macintosh PowerPoint</Application>
  <PresentationFormat>Widescreen</PresentationFormat>
  <Paragraphs>718</Paragraphs>
  <Slides>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Calibri Light</vt:lpstr>
      <vt:lpstr>Mangal</vt:lpstr>
      <vt:lpstr>Monaco</vt:lpstr>
      <vt:lpstr>Wingdings</vt:lpstr>
      <vt:lpstr>Retrospect</vt:lpstr>
      <vt:lpstr>Resampling statistics and multiple testing</vt:lpstr>
      <vt:lpstr>While you wait, install the following R packages:</vt:lpstr>
      <vt:lpstr>Computer-intensive methods</vt:lpstr>
      <vt:lpstr>Why use simulation</vt:lpstr>
      <vt:lpstr>Monte Carlo simulation</vt:lpstr>
      <vt:lpstr>Using simulation for hypothesis testing</vt:lpstr>
      <vt:lpstr>Example simulation study</vt:lpstr>
      <vt:lpstr>Performing the simulation study</vt:lpstr>
      <vt:lpstr>Simulating a single group of ducks</vt:lpstr>
      <vt:lpstr>The full duck simulation</vt:lpstr>
      <vt:lpstr>Duck simulation testing</vt:lpstr>
      <vt:lpstr>Duck simulation results, conclusions</vt:lpstr>
      <vt:lpstr>Permutation (randomization) test</vt:lpstr>
      <vt:lpstr>Permutation tests randomize observed data</vt:lpstr>
      <vt:lpstr>Permutation when null is true</vt:lpstr>
      <vt:lpstr>Permutation when null is false</vt:lpstr>
      <vt:lpstr>Example permutation test</vt:lpstr>
      <vt:lpstr>Some permutations of my data</vt:lpstr>
      <vt:lpstr>Testing the bee data</vt:lpstr>
      <vt:lpstr>Performing step 2</vt:lpstr>
      <vt:lpstr>Exciting detour: the broom package</vt:lpstr>
      <vt:lpstr>Using broom in hypothesis testing</vt:lpstr>
      <vt:lpstr>Using broom in hypothesis testing while piping</vt:lpstr>
      <vt:lpstr>Step One: compute t for my data</vt:lpstr>
      <vt:lpstr>Step Two: generate permutated data</vt:lpstr>
      <vt:lpstr>Step Two: Compute t for each permutated dataset</vt:lpstr>
      <vt:lpstr>Step Two: Compute t for each permutated dataset</vt:lpstr>
      <vt:lpstr>Visualize the null constructed with permutation</vt:lpstr>
      <vt:lpstr>Visualize the null constructed with permutation</vt:lpstr>
      <vt:lpstr>Step Three: calculate our Pvalue</vt:lpstr>
      <vt:lpstr>Note on computations shown here</vt:lpstr>
      <vt:lpstr>Note the R package coin…</vt:lpstr>
      <vt:lpstr>coin for contingency tables</vt:lpstr>
      <vt:lpstr>Exercise break</vt:lpstr>
      <vt:lpstr>Bootstrapping</vt:lpstr>
      <vt:lpstr>What is bootstrapping?</vt:lpstr>
      <vt:lpstr>As aside, this is jackknifing</vt:lpstr>
      <vt:lpstr>WA acidic rain estimation, the "regular way"</vt:lpstr>
      <vt:lpstr>Using the bootstrap to estimate rain pH</vt:lpstr>
      <vt:lpstr>Visualizing the bootstrap sampling distribution of the mean</vt:lpstr>
      <vt:lpstr>Visualizing the bootstrap sampling distribution of the mean</vt:lpstr>
      <vt:lpstr>All together, computing the bootstrap estimates</vt:lpstr>
      <vt:lpstr>What might we want to estimate from the bee data?</vt:lpstr>
      <vt:lpstr>Generate bootstraps when data frame has multiple samples</vt:lpstr>
      <vt:lpstr>con't</vt:lpstr>
      <vt:lpstr>con't</vt:lpstr>
      <vt:lpstr>Exercise break</vt:lpstr>
      <vt:lpstr>Multiple testing</vt:lpstr>
      <vt:lpstr>False positive rate increases with more tests</vt:lpstr>
      <vt:lpstr>Example: Many tests on iris</vt:lpstr>
      <vt:lpstr>Two broad types of error rates</vt:lpstr>
      <vt:lpstr>Controlling the FWER</vt:lpstr>
      <vt:lpstr>The Holm (BH) method uses a stepwise  procedure to control FWER</vt:lpstr>
      <vt:lpstr>Holm (Bonferroni-Holm) FWER correction</vt:lpstr>
      <vt:lpstr>Holm FWER correction with corrected P</vt:lpstr>
      <vt:lpstr>Controlling error with FDR</vt:lpstr>
      <vt:lpstr>Controlling FDR with Benjamini-Hotchberg ("BH")</vt:lpstr>
      <vt:lpstr>BH FDR procedure</vt:lpstr>
      <vt:lpstr>FDR correction with corrected P</vt:lpstr>
      <vt:lpstr>R makes it super easy</vt:lpstr>
      <vt:lpstr>Use sum() to determine number of significant results</vt:lpstr>
      <vt:lpstr>Running multiple tests in R</vt:lpstr>
      <vt:lpstr>Specify correction with "p.adj"</vt:lpstr>
      <vt:lpstr>The triumphant return of broom!</vt:lpstr>
      <vt:lpstr>The thrilling age of GWAS</vt:lpstr>
      <vt:lpstr>The age of GWAS</vt:lpstr>
      <vt:lpstr>Exercise 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and permutation tests</dc:title>
  <dc:creator>Stephanie J. Spielman</dc:creator>
  <cp:lastModifiedBy>Stephanie J. Spielman</cp:lastModifiedBy>
  <cp:revision>409</cp:revision>
  <cp:lastPrinted>2017-10-15T15:43:37Z</cp:lastPrinted>
  <dcterms:created xsi:type="dcterms:W3CDTF">2017-10-05T14:12:26Z</dcterms:created>
  <dcterms:modified xsi:type="dcterms:W3CDTF">2017-10-17T21:24:38Z</dcterms:modified>
</cp:coreProperties>
</file>