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45"/>
  </p:notesMasterIdLst>
  <p:sldIdLst>
    <p:sldId id="258" r:id="rId2"/>
    <p:sldId id="257" r:id="rId3"/>
    <p:sldId id="259" r:id="rId4"/>
    <p:sldId id="264" r:id="rId5"/>
    <p:sldId id="266" r:id="rId6"/>
    <p:sldId id="265" r:id="rId7"/>
    <p:sldId id="270" r:id="rId8"/>
    <p:sldId id="271" r:id="rId9"/>
    <p:sldId id="273" r:id="rId10"/>
    <p:sldId id="276" r:id="rId11"/>
    <p:sldId id="275" r:id="rId12"/>
    <p:sldId id="277" r:id="rId13"/>
    <p:sldId id="278" r:id="rId14"/>
    <p:sldId id="279" r:id="rId15"/>
    <p:sldId id="281" r:id="rId16"/>
    <p:sldId id="286" r:id="rId17"/>
    <p:sldId id="285" r:id="rId18"/>
    <p:sldId id="283" r:id="rId19"/>
    <p:sldId id="287" r:id="rId20"/>
    <p:sldId id="289" r:id="rId21"/>
    <p:sldId id="284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6" r:id="rId33"/>
    <p:sldId id="307" r:id="rId34"/>
    <p:sldId id="308" r:id="rId35"/>
    <p:sldId id="300" r:id="rId36"/>
    <p:sldId id="304" r:id="rId37"/>
    <p:sldId id="302" r:id="rId38"/>
    <p:sldId id="301" r:id="rId39"/>
    <p:sldId id="309" r:id="rId40"/>
    <p:sldId id="310" r:id="rId41"/>
    <p:sldId id="311" r:id="rId42"/>
    <p:sldId id="303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/>
    <p:restoredTop sz="94682"/>
  </p:normalViewPr>
  <p:slideViewPr>
    <p:cSldViewPr snapToGrid="0" snapToObjects="1">
      <p:cViewPr>
        <p:scale>
          <a:sx n="66" d="100"/>
          <a:sy n="66" d="100"/>
        </p:scale>
        <p:origin x="12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2E81-AA2E-714C-9612-8B6C5D9DE73B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69CC-F9EC-864D-B462-4858A38B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D69CC-F9EC-864D-B462-4858A38B5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73D10D-8B30-CE4D-869B-BCEF778BFD2B}" type="datetimeFigureOut">
              <a:rPr lang="en-US" smtClean="0"/>
              <a:t>9/4/17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E92DF6-0F54-CB4B-8891-72792B1CAC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 the </a:t>
            </a:r>
            <a:r>
              <a:rPr lang="en-US" dirty="0" err="1" smtClean="0"/>
              <a:t>Tidyverse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bio5312 </a:t>
            </a:r>
            <a:r>
              <a:rPr lang="en-US" dirty="0" smtClean="0"/>
              <a:t>Fall2017</a:t>
            </a:r>
          </a:p>
          <a:p>
            <a:r>
              <a:rPr lang="en-US" dirty="0" err="1" smtClean="0"/>
              <a:t>stephanie</a:t>
            </a:r>
            <a:r>
              <a:rPr lang="en-US" dirty="0" smtClean="0"/>
              <a:t> </a:t>
            </a:r>
            <a:r>
              <a:rPr lang="en-US" dirty="0" smtClean="0"/>
              <a:t>j. </a:t>
            </a:r>
            <a:r>
              <a:rPr lang="en-US" dirty="0" err="1" smtClean="0"/>
              <a:t>spielman</a:t>
            </a:r>
            <a:r>
              <a:rPr lang="en-US" dirty="0" smtClean="0"/>
              <a:t>, </a:t>
            </a:r>
            <a:r>
              <a:rPr lang="en-US" dirty="0" err="1" smtClean="0"/>
              <a:t>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6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Petal.Length)) + geom_point()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56" y="2601511"/>
            <a:ext cx="5021943" cy="36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 </a:t>
            </a:r>
            <a:r>
              <a:rPr lang="is-IS" sz="1600" b="1" dirty="0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iris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600" b="1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aes(x = Sepal.Length, y = Petal.Length)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</a:t>
            </a:r>
            <a:r>
              <a:rPr lang="is-I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geom_point()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21943" cy="3616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7280" y="3207657"/>
            <a:ext cx="4621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Pass in the data frame as your first argument 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5"/>
                </a:solidFill>
              </a:rPr>
              <a:t>Aesthetics map the data onto plot characteristics, here x and y axes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chemeClr val="accent5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Display the data geometrically as points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 with color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Petal.Length)) + geom_point(</a:t>
            </a:r>
            <a:r>
              <a:rPr lang="is-IS" sz="1600" b="1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color = "red"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scatterplot with </a:t>
            </a:r>
            <a:r>
              <a:rPr lang="en-US" b="1" dirty="0" err="1" smtClean="0"/>
              <a:t>aes</a:t>
            </a:r>
            <a:r>
              <a:rPr lang="en-US" dirty="0" smtClean="0"/>
              <a:t> color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5" y="2606040"/>
            <a:ext cx="5015935" cy="3611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3207657"/>
            <a:ext cx="462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Placing color inside </a:t>
            </a:r>
            <a:r>
              <a:rPr lang="en-US" b="1" dirty="0" err="1" smtClean="0">
                <a:solidFill>
                  <a:schemeClr val="accent1"/>
                </a:solidFill>
              </a:rPr>
              <a:t>aesethetic</a:t>
            </a:r>
            <a:r>
              <a:rPr lang="en-US" b="1" dirty="0" smtClean="0">
                <a:solidFill>
                  <a:schemeClr val="accent1"/>
                </a:solidFill>
              </a:rPr>
              <a:t> maps it to the data. </a:t>
            </a:r>
          </a:p>
        </p:txBody>
      </p:sp>
    </p:spTree>
    <p:extLst>
      <p:ext uri="{BB962C8B-B14F-4D97-AF65-F5344CB8AC3E}">
        <p14:creationId xmlns:p14="http://schemas.microsoft.com/office/powerpoint/2010/main" val="19809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23665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scatterplot with </a:t>
            </a:r>
            <a:r>
              <a:rPr lang="en-US" b="1" dirty="0" err="1" smtClean="0"/>
              <a:t>aes</a:t>
            </a:r>
            <a:r>
              <a:rPr lang="en-US" dirty="0" smtClean="0"/>
              <a:t> color, shape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ggplot(iris, aes(x = Sepal.Length, y = Petal.Length,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Species, shape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623665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Aesthetics may be placed inside the relevant </a:t>
            </a:r>
            <a:r>
              <a:rPr lang="en-US" dirty="0" err="1" smtClean="0"/>
              <a:t>geom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Petal.Length)) + geom_point(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</a:t>
            </a:r>
            <a:r>
              <a:rPr lang="is-I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color = Species, shape =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Species)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44" y="2606040"/>
            <a:ext cx="5015935" cy="3611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193" y="4120737"/>
            <a:ext cx="55172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## Remember dplyr!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iris %&gt;% ggplot(aes(x = Sepal.Length, y = Petal.Length)) + geom_point(</a:t>
            </a:r>
            <a:r>
              <a:rPr lang="is-IS" sz="16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aes(color = Species, shape = Species)</a:t>
            </a:r>
            <a:r>
              <a:rPr lang="is-IS" sz="16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 are for mapping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&gt; ### Color all points blue?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Petal.Length, color = "blue")) + geom_point()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45" y="3441685"/>
            <a:ext cx="70764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Aesthetics are for mapping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&gt; ### Color all points blue?</a:t>
            </a:r>
            <a:endParaRPr lang="is-IS" sz="1600" b="1" strike="sngStrike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Petal.Length, color = "blue")) + geom_point()</a:t>
            </a:r>
            <a:endParaRPr lang="is-IS" sz="1600" b="1" strike="sngStrike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Correctly color all points blue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Sepal.Length, 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Petal.Length))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geom_point(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color = "blue"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45" y="3441685"/>
            <a:ext cx="70764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multiple </a:t>
            </a:r>
            <a:r>
              <a:rPr lang="en-US" dirty="0" err="1" smtClean="0"/>
              <a:t>geoms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Use some fake data: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fake.data &lt;- data.frame(t = 1:10, y = runif(10, 1, 100))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y)) + geom_point()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327097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sure aesthetic mappings are properly applied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y,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size = y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geom_point()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444675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</a:t>
            </a:r>
            <a:r>
              <a:rPr lang="en-US" dirty="0" err="1" smtClean="0"/>
              <a:t>tidyverse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275320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collection of R packages largely developed by Hadley Wickham and others at </a:t>
            </a:r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Have emerged as staples of modern-day data science in the past 5—10 years</a:t>
            </a:r>
          </a:p>
          <a:p>
            <a:endParaRPr lang="en-US" dirty="0"/>
          </a:p>
          <a:p>
            <a:r>
              <a:rPr lang="en-US" dirty="0" smtClean="0"/>
              <a:t>We will focus on: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Visualization/plotting with </a:t>
            </a:r>
            <a:r>
              <a:rPr lang="en-US" sz="2400" dirty="0" smtClean="0">
                <a:latin typeface="Monaco" charset="0"/>
                <a:ea typeface="Monaco" charset="0"/>
                <a:cs typeface="Monaco" charset="0"/>
              </a:rPr>
              <a:t>ggplot2</a:t>
            </a:r>
          </a:p>
          <a:p>
            <a:pPr marL="404813" indent="-171450">
              <a:buFont typeface="Arial" charset="0"/>
              <a:buChar char="•"/>
            </a:pPr>
            <a:r>
              <a:rPr lang="en-US" dirty="0" smtClean="0"/>
              <a:t>Data management and ”wrangling” with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endParaRPr lang="en-US" sz="2400" dirty="0" smtClean="0">
              <a:latin typeface="Monaco" charset="0"/>
              <a:ea typeface="Monaco" charset="0"/>
              <a:cs typeface="Monaco" charset="0"/>
            </a:endParaRPr>
          </a:p>
          <a:p>
            <a:pPr marL="404813" indent="-171450">
              <a:buFont typeface="Arial" charset="0"/>
              <a:buChar char="•"/>
            </a:pPr>
            <a:r>
              <a:rPr lang="en-US" sz="3100" dirty="0" smtClean="0">
                <a:ea typeface="Monaco" charset="0"/>
                <a:cs typeface="Monaco" charset="0"/>
              </a:rPr>
              <a:t>Document presentation with </a:t>
            </a:r>
            <a:r>
              <a:rPr lang="en-US" sz="2400" dirty="0" err="1" smtClean="0">
                <a:latin typeface="Monaco" charset="0"/>
                <a:ea typeface="Monaco" charset="0"/>
                <a:cs typeface="Monaco" charset="0"/>
              </a:rPr>
              <a:t>RMarkdown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1845734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sure aesthetic mappings are properly applied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ggplot(fake.data, </a:t>
            </a:r>
            <a:r>
              <a:rPr lang="is-IS" sz="1600" b="1" strike="sngStrike" dirty="0">
                <a:latin typeface="Monaco" charset="0"/>
                <a:ea typeface="Monaco" charset="0"/>
                <a:cs typeface="Monaco" charset="0"/>
              </a:rPr>
              <a:t>aes(x = 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t, </a:t>
            </a:r>
            <a:r>
              <a:rPr lang="is-IS" sz="1600" b="1" strike="sngStrike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y, </a:t>
            </a:r>
            <a:r>
              <a:rPr lang="is-IS" sz="1600" b="1" strike="sngStrike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size = y</a:t>
            </a:r>
            <a:r>
              <a:rPr lang="is-IS" sz="1600" b="1" strike="sngStrike" dirty="0" smtClean="0">
                <a:latin typeface="Monaco" charset="0"/>
                <a:ea typeface="Monaco" charset="0"/>
                <a:cs typeface="Monaco" charset="0"/>
              </a:rPr>
              <a:t>)) + geom_point() + geom_line()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ggplot(fake.data, aes(x = t, y = y)) + geom_point(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aes(size=y)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geom_line()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30" y="3447288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7733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378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42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solidFill>
                  <a:srgbClr val="945200"/>
                </a:solidFill>
                <a:latin typeface="Monaco" charset="0"/>
                <a:ea typeface="Monaco" charset="0"/>
                <a:cs typeface="Monaco" charset="0"/>
              </a:rPr>
              <a:t>line = "brown"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284378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425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Sepal.Length)) + geom_histogram( 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fill = "orange"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</a:t>
            </a:r>
            <a:r>
              <a:rPr lang="is-IS" sz="1600" b="1" dirty="0" smtClean="0">
                <a:solidFill>
                  <a:srgbClr val="FF93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solidFill>
                  <a:srgbClr val="945200"/>
                </a:solidFill>
                <a:latin typeface="Monaco" charset="0"/>
                <a:ea typeface="Monaco" charset="0"/>
                <a:cs typeface="Monaco" charset="0"/>
              </a:rPr>
              <a:t>color = "brown"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xlab("Sepal Length") + ylab("Count") + ggtitle("Histogram of iris sepal lengths")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0" y="3093954"/>
            <a:ext cx="7404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"", y = Sepal.Length)) + geom_boxplot()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482" y="2734339"/>
            <a:ext cx="3166093" cy="34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"", y = Sepal.Length)) + geom_boxplot(color = "green")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10" y="2726672"/>
            <a:ext cx="3220798" cy="35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x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y = Sepal.Length)) + geom_boxplot(color = "green")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24" y="2697350"/>
            <a:ext cx="3285506" cy="35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fill = Species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+ geom_boxplot()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366" y="2732271"/>
            <a:ext cx="3196464" cy="349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Boxplots: Customizing the fill mappings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geom_boxplot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scale_fill_manual(values=c("red", "blue", "purple"))</a:t>
            </a:r>
            <a:endParaRPr lang="is-IS" sz="1600" b="1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13" y="2760773"/>
            <a:ext cx="3211087" cy="351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is on </a:t>
            </a:r>
            <a:r>
              <a:rPr lang="en-US" b="1" dirty="0" smtClean="0"/>
              <a:t>tidy </a:t>
            </a:r>
            <a:r>
              <a:rPr lang="en-US" b="1" dirty="0" err="1" smtClean="0"/>
              <a:t>dataframes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forms a column.</a:t>
            </a:r>
          </a:p>
          <a:p>
            <a:r>
              <a:rPr lang="en-US" dirty="0"/>
              <a:t>Each observation forms a row.</a:t>
            </a:r>
          </a:p>
          <a:p>
            <a:r>
              <a:rPr lang="en-US" dirty="0"/>
              <a:t>Each type of observational unit forms a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3441236"/>
            <a:ext cx="920496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199" y="2033230"/>
            <a:ext cx="4348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Tidy data provides a consistent approach to data management that greatly facilitates downstream analysis and </a:t>
            </a:r>
            <a:r>
              <a:rPr lang="en-US" dirty="0" err="1" smtClean="0">
                <a:solidFill>
                  <a:srgbClr val="FF0000"/>
                </a:solidFill>
              </a:rPr>
              <a:t>viz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scale_fill_manual</a:t>
            </a:r>
            <a:r>
              <a:rPr lang="en-US" dirty="0" smtClean="0"/>
              <a:t>() also tweaks legend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geom_boxplot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() +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scale_fill_manual(values=c("red", "blue", "purple"), name = "Species name", labels=c("SETOSA", "VIRGINICA", "VERSICOLOR"))</a:t>
            </a:r>
            <a:endParaRPr lang="is-IS" sz="1600" b="1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726" y="2994235"/>
            <a:ext cx="2928587" cy="32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109" y="2016736"/>
            <a:ext cx="108077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Ordering depends on factor levels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levels(iris$Species)</a:t>
            </a:r>
          </a:p>
          <a:p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     "versicolor"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 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### C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h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ange order of levels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iris$Species &lt;- factor(iris$Species, levels=c("virginica", "setosa", "versicolor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"))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 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   [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1]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virginica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  "</a:t>
            </a:r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setosa</a:t>
            </a:r>
            <a:r>
              <a:rPr lang="en-US" sz="1600" dirty="0">
                <a:latin typeface="Monaco" charset="0"/>
                <a:ea typeface="Monaco" charset="0"/>
                <a:cs typeface="Monaco" charset="0"/>
              </a:rPr>
              <a:t>"     "versicolor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"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&gt; ### Replot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ggplot(iris, aes(x = Species, y = Sepal.Length, fill = Species))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+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geom_boxplot() + 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scale_fill_manual(values=c</a:t>
            </a: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("red", "blue", "purple"))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680" y="3562597"/>
            <a:ext cx="2528567" cy="27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apply to violin plots as well.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359636"/>
            <a:ext cx="11094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## Create another categorical variable for grouping purpopses</a:t>
            </a: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iris %&gt;% </a:t>
            </a:r>
          </a:p>
          <a:p>
            <a:pPr lvl="1"/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group_by(Species) %&gt;%</a:t>
            </a:r>
          </a:p>
          <a:p>
            <a:pPr lvl="1"/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mutate(size = ifelse( </a:t>
            </a:r>
            <a:r>
              <a:rPr lang="is-IS" sz="1600" b="1" dirty="0" smtClean="0">
                <a:solidFill>
                  <a:schemeClr val="accent5"/>
                </a:solidFill>
                <a:latin typeface="Monaco" charset="0"/>
                <a:ea typeface="Monaco" charset="0"/>
                <a:cs typeface="Monaco" charset="0"/>
              </a:rPr>
              <a:t>Sepal.Width &gt; median(Sepal.Width)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"big"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is-IS" sz="16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"small"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)) -&gt; iris2</a:t>
            </a:r>
          </a:p>
          <a:p>
            <a:pPr lvl="1"/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head(iris2) </a:t>
            </a:r>
            <a:endParaRPr lang="is-IS" sz="1200" b="1" dirty="0" smtClean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is-IS" sz="1300" dirty="0">
                <a:latin typeface="Monaco" charset="0"/>
                <a:ea typeface="Monaco" charset="0"/>
                <a:cs typeface="Monaco" charset="0"/>
              </a:rPr>
            </a:b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pPr lvl="3"/>
            <a:endParaRPr lang="is-IS" sz="12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2878" y="3329132"/>
            <a:ext cx="112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Condition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8669" y="3337217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Value if TRUE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37174" y="3337217"/>
            <a:ext cx="112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Value if FALSE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b="1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(iris2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x </a:t>
            </a:r>
            <a:r>
              <a:rPr lang="en-U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= Species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fill=size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y=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Sepal.Width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geom_boxplot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9" y="2789903"/>
            <a:ext cx="3485535" cy="34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Grouped boxplots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600" b="1" dirty="0" err="1" smtClean="0">
                <a:latin typeface="Monaco" charset="0"/>
                <a:ea typeface="Monaco" charset="0"/>
                <a:cs typeface="Monaco" charset="0"/>
              </a:rPr>
              <a:t>ggplot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(iris2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aes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x </a:t>
            </a:r>
            <a:r>
              <a:rPr lang="en-US" sz="1600" b="1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size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fill = Species</a:t>
            </a: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y=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Sepal.Width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)) + </a:t>
            </a:r>
            <a:r>
              <a:rPr lang="en-US" sz="1600" b="1" dirty="0" err="1">
                <a:latin typeface="Monaco" charset="0"/>
                <a:ea typeface="Monaco" charset="0"/>
                <a:cs typeface="Monaco" charset="0"/>
              </a:rPr>
              <a:t>geom_boxplot</a:t>
            </a: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093" y="2867383"/>
            <a:ext cx="3449737" cy="344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500" dirty="0" smtClean="0"/>
              <a:t>Detour: </a:t>
            </a:r>
            <a:r>
              <a:rPr lang="en-US" sz="4500" dirty="0" err="1" smtClean="0"/>
              <a:t>scale_color_manual</a:t>
            </a:r>
            <a:r>
              <a:rPr lang="en-US" sz="4500" dirty="0" smtClean="0"/>
              <a:t>() customizes color</a:t>
            </a:r>
            <a:endParaRPr lang="en-US" sz="4500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Sepal.Length, y = Petal.Length)) + 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geom_point(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aes(color </a:t>
            </a:r>
            <a:r>
              <a:rPr lang="is-IS" sz="1600" b="1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Species)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 + </a:t>
            </a:r>
          </a:p>
          <a:p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      scale_color_manual(values=c("cornflowerblue", "deepskyblue4", "lightcyan4"))</a:t>
            </a: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382" y="3494224"/>
            <a:ext cx="2519570" cy="27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7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Detour round 2: scale_&lt;fill/color&gt;_??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/>
              <a:t>many</a:t>
            </a:r>
            <a:r>
              <a:rPr lang="en-US" dirty="0" smtClean="0"/>
              <a:t> scales to use besides default and custom.</a:t>
            </a:r>
          </a:p>
          <a:p>
            <a:pPr lvl="1"/>
            <a:r>
              <a:rPr lang="en-US" dirty="0" smtClean="0"/>
              <a:t>scale_&lt;fil/color&gt;_brewer() uses pre-made color schemes from </a:t>
            </a:r>
            <a:r>
              <a:rPr lang="en-US" dirty="0" err="1" smtClean="0"/>
              <a:t>colorbrewer.org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scale_color_gradient</a:t>
            </a:r>
            <a:r>
              <a:rPr lang="en-US" dirty="0" smtClean="0"/>
              <a:t>() can take a low and high to fill along a spectrum</a:t>
            </a:r>
          </a:p>
          <a:p>
            <a:endParaRPr lang="en-US" dirty="0"/>
          </a:p>
          <a:p>
            <a:r>
              <a:rPr lang="en-US" dirty="0"/>
              <a:t>See here: http://ggplot2.tidyverse.org/reference/#scales</a:t>
            </a:r>
          </a:p>
        </p:txBody>
      </p:sp>
    </p:spTree>
    <p:extLst>
      <p:ext uri="{BB962C8B-B14F-4D97-AF65-F5344CB8AC3E}">
        <p14:creationId xmlns:p14="http://schemas.microsoft.com/office/powerpoint/2010/main" val="121208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geom_violin()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898" y="1394526"/>
            <a:ext cx="3771900" cy="412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15" y="2845283"/>
            <a:ext cx="3071178" cy="33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fill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Species))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+ geom_bar()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0" y="2768705"/>
            <a:ext cx="3169920" cy="34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Stacked/grouped bar plot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1377561"/>
            <a:ext cx="3771900" cy="412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110" y="2016736"/>
            <a:ext cx="110947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>
                <a:latin typeface="Monaco" charset="0"/>
                <a:ea typeface="Monaco" charset="0"/>
                <a:cs typeface="Monaco" charset="0"/>
              </a:rPr>
              <a:t>head(iris2) </a:t>
            </a:r>
            <a:endParaRPr lang="is-IS" sz="1200" b="1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Source: local data frame [150 x 6]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Groups: Species [3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is-IS" sz="1300" dirty="0">
              <a:latin typeface="Monaco" charset="0"/>
              <a:ea typeface="Monaco" charset="0"/>
              <a:cs typeface="Monaco" charset="0"/>
            </a:endParaRP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  Sepal.Length Sepal.Width Petal.Length Petal.Width Species  size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          &lt;dbl&gt;       &lt;dbl&gt;        &lt;dbl&gt;       &lt;dbl&gt;  &lt;fctr&gt; &lt;chr&gt;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1           5.1         3.5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2           4.9         3.0          1.4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3           4.7         3.2          1.3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4           4.6         3.1          1.5         0.2  setosa small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5           5.0         3.6          1.4         0.2  setosa   big</a:t>
            </a:r>
          </a:p>
          <a:p>
            <a:pPr lvl="2"/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6           5.4         3.9          1.7         0.4  setosa   big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58" y="4093029"/>
            <a:ext cx="3789627" cy="20150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tidy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sz="2800" dirty="0" smtClean="0"/>
              <a:t> can manipulate and manage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err="1" smtClean="0">
                <a:latin typeface="Monaco" charset="0"/>
                <a:ea typeface="Monaco" charset="0"/>
                <a:cs typeface="Monaco" charset="0"/>
              </a:rPr>
              <a:t>tidyr</a:t>
            </a:r>
            <a:r>
              <a:rPr lang="en-US" sz="2800" dirty="0" smtClean="0"/>
              <a:t> can rearrange data to convert to/from tidy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800" dirty="0" smtClean="0"/>
              <a:t>The package </a:t>
            </a:r>
            <a:r>
              <a:rPr lang="en-US" sz="28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r>
              <a:rPr lang="en-US" sz="2800" dirty="0" smtClean="0"/>
              <a:t> is used for visualization/plotting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66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Stacked/grouped bar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fill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size))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+ geom_bar()</a:t>
            </a: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73" y="2697345"/>
            <a:ext cx="5240852" cy="34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87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Stacked/grouped bar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s-IS" sz="1600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fill =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size))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+ geom_bar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is-IS" sz="1600" b="1" dirty="0" smtClean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position = "dodge"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Wingdings" charset="2"/>
              <a:buChar char="Ø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30" y="2733742"/>
            <a:ext cx="53213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7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110" y="2016736"/>
            <a:ext cx="1109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geom_density()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2847733"/>
            <a:ext cx="5527590" cy="34506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7280" y="4907280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does the tail of the </a:t>
            </a:r>
            <a:r>
              <a:rPr lang="en-US" dirty="0" err="1" smtClean="0">
                <a:solidFill>
                  <a:srgbClr val="FF0000"/>
                </a:solidFill>
              </a:rPr>
              <a:t>setosa</a:t>
            </a:r>
            <a:r>
              <a:rPr lang="en-US" dirty="0" smtClean="0">
                <a:solidFill>
                  <a:srgbClr val="FF0000"/>
                </a:solidFill>
              </a:rPr>
              <a:t> distribution look like?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 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194" y="2040800"/>
            <a:ext cx="11094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ggplot(iris, aes(x = Species, y = Sepal.Length, fill = Species)) + </a:t>
            </a:r>
          </a:p>
          <a:p>
            <a:pPr lvl="1"/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geom_density( </a:t>
            </a:r>
            <a:r>
              <a:rPr lang="is-IS" sz="1600" b="1" dirty="0" smtClean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alpha = 0.5 </a:t>
            </a:r>
            <a:r>
              <a:rPr lang="is-IS" sz="1600" b="1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s-IS" sz="1600" b="1" dirty="0">
              <a:latin typeface="Monaco" charset="0"/>
              <a:ea typeface="Monaco" charset="0"/>
              <a:cs typeface="Monaco" charset="0"/>
            </a:endParaRPr>
          </a:p>
          <a:p>
            <a:pPr marL="285750" indent="-285750">
              <a:buFont typeface=".AppleSystemUIFont" charset="-120"/>
              <a:buChar char="&gt;"/>
            </a:pPr>
            <a:endParaRPr lang="is-IS" sz="1600" b="1" dirty="0" smtClean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53" y="2731168"/>
            <a:ext cx="5955302" cy="37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9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fundamental verbs of </a:t>
            </a:r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160555"/>
              </p:ext>
            </p:extLst>
          </p:nvPr>
        </p:nvGraphicFramePr>
        <p:xfrm>
          <a:off x="3075418" y="2057502"/>
          <a:ext cx="6554965" cy="343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503"/>
                <a:gridCol w="4599462"/>
              </a:tblGrid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filter()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select rows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select()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select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mutate()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create new columns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group_by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establish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 data grouping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tally()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Monaco" charset="0"/>
                        <a:ea typeface="Monaco" charset="0"/>
                        <a:cs typeface="Monaco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observations in a grouping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summarize()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calculate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summary statistic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382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Monaco" charset="0"/>
                          <a:ea typeface="Monaco" charset="0"/>
                          <a:cs typeface="Monaco" charset="0"/>
                        </a:rPr>
                        <a:t>arrange()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arrange rows 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2776" y="5490176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more functions but these ones are key!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 operator %&gt;%</a:t>
            </a:r>
            <a:endParaRPr lang="en-US" sz="3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Monaco" charset="0"/>
                <a:cs typeface="Monaco" charset="0"/>
              </a:rPr>
              <a:t>“Pipes” output from one function/operation as input to the next</a:t>
            </a:r>
          </a:p>
          <a:p>
            <a:pPr lvl="1"/>
            <a:endParaRPr lang="en-US" dirty="0" smtClean="0"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6452" y="3065587"/>
            <a:ext cx="8244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Find the mean of iris sepal lengths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&lt;-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iris$Sepal.Length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ris$Sepal.Length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%&gt;% mean()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mean(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Sepal.Length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)  </a:t>
            </a:r>
            <a:r>
              <a:rPr lang="en-US" sz="16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dirty="0" err="1" smtClean="0">
                <a:latin typeface="Monaco" charset="0"/>
                <a:ea typeface="Monaco" charset="0"/>
                <a:cs typeface="Monaco" charset="0"/>
              </a:rPr>
              <a:t>mean.sepal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0" y="5805410"/>
            <a:ext cx="656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“forward assignment” operator follows the logical flow of piping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09" y="3065587"/>
            <a:ext cx="431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Start simple: display data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head(iris)</a:t>
            </a:r>
          </a:p>
          <a:p>
            <a:endParaRPr lang="en-US" sz="16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## Using %&gt;%</a:t>
            </a:r>
          </a:p>
          <a:p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iris %&gt;% head()</a:t>
            </a:r>
            <a:endParaRPr lang="en-US" sz="16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>
                <a:latin typeface="Monaco" charset="0"/>
                <a:ea typeface="Monaco" charset="0"/>
                <a:cs typeface="Monaco" charset="0"/>
              </a:rPr>
              <a:t>dplyr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in demo are on </a:t>
            </a:r>
            <a:r>
              <a:rPr lang="en-US" dirty="0" err="1" smtClean="0"/>
              <a:t>sjspielman.org</a:t>
            </a:r>
            <a:r>
              <a:rPr lang="en-US" dirty="0" smtClean="0"/>
              <a:t>/bio5312_fall2017/day2_tidyverse1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with </a:t>
            </a:r>
            <a:r>
              <a:rPr lang="en-US" sz="42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endParaRPr lang="en-US" sz="4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package </a:t>
            </a:r>
            <a:r>
              <a:rPr lang="en-US" sz="2200" dirty="0" smtClean="0">
                <a:latin typeface="Monaco" charset="0"/>
                <a:ea typeface="Monaco" charset="0"/>
                <a:cs typeface="Monaco" charset="0"/>
              </a:rPr>
              <a:t>ggplot2 </a:t>
            </a:r>
            <a:r>
              <a:rPr lang="en-US" dirty="0" smtClean="0"/>
              <a:t>is a graphics package that implements a </a:t>
            </a:r>
            <a:r>
              <a:rPr lang="en-US" b="1" dirty="0" smtClean="0"/>
              <a:t>g</a:t>
            </a:r>
            <a:r>
              <a:rPr lang="en-US" dirty="0" smtClean="0"/>
              <a:t>rammar of </a:t>
            </a:r>
            <a:r>
              <a:rPr lang="en-US" b="1" dirty="0" smtClean="0"/>
              <a:t>g</a:t>
            </a:r>
            <a:r>
              <a:rPr lang="en-US" dirty="0" smtClean="0"/>
              <a:t>raphics</a:t>
            </a:r>
          </a:p>
          <a:p>
            <a:pPr lvl="1"/>
            <a:r>
              <a:rPr lang="en-US" dirty="0" smtClean="0">
                <a:ea typeface="Monaco" charset="0"/>
                <a:cs typeface="Monaco" charset="0"/>
              </a:rPr>
              <a:t>Operates on </a:t>
            </a:r>
            <a:r>
              <a:rPr lang="en-US" i="1" dirty="0" smtClean="0">
                <a:ea typeface="Monaco" charset="0"/>
                <a:cs typeface="Monaco" charset="0"/>
              </a:rPr>
              <a:t>data frames</a:t>
            </a:r>
            <a:r>
              <a:rPr lang="en-US" dirty="0" smtClean="0">
                <a:ea typeface="Monaco" charset="0"/>
                <a:cs typeface="Monaco" charset="0"/>
              </a:rPr>
              <a:t>, not vectors like Base R</a:t>
            </a:r>
          </a:p>
          <a:p>
            <a:pPr lvl="1"/>
            <a:r>
              <a:rPr lang="en-US" dirty="0" smtClean="0">
                <a:ea typeface="Monaco" charset="0"/>
                <a:cs typeface="Monaco" charset="0"/>
              </a:rPr>
              <a:t>Explicitly differentiates between the data and the representation of the data</a:t>
            </a:r>
            <a:endParaRPr lang="en-US" dirty="0">
              <a:ea typeface="Monaco" charset="0"/>
              <a:cs typeface="Monaco" charset="0"/>
            </a:endParaRPr>
          </a:p>
          <a:p>
            <a:endParaRPr lang="en-US" dirty="0"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200" dirty="0" smtClean="0">
                <a:latin typeface="Monaco" charset="0"/>
                <a:ea typeface="Monaco" charset="0"/>
                <a:cs typeface="Monaco" charset="0"/>
              </a:rPr>
              <a:t>ggplot2</a:t>
            </a:r>
            <a:r>
              <a:rPr lang="en-US" dirty="0" smtClean="0"/>
              <a:t> grammar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478302"/>
              </p:ext>
            </p:extLst>
          </p:nvPr>
        </p:nvGraphicFramePr>
        <p:xfrm>
          <a:off x="1235165" y="2336799"/>
          <a:ext cx="9766663" cy="26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98"/>
                <a:gridCol w="7256465"/>
              </a:tblGrid>
              <a:tr h="47413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Grammar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element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*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What</a:t>
                      </a:r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is it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4134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data frame being plotted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667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Geometrics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geometric shape that will represent the data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Point, boxplot, histogram,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violin, bar, etc.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6667"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Aesthetics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The aesthetics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of the geometric object</a:t>
                      </a:r>
                    </a:p>
                    <a:p>
                      <a:pPr marL="342900" indent="-342900">
                        <a:buFont typeface="Arial" charset="0"/>
                        <a:buChar char="•"/>
                      </a:pP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Color, size, shape, etc.</a:t>
                      </a:r>
                      <a:endParaRPr lang="en-US" sz="22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1143" y="5907313"/>
            <a:ext cx="3643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*Table is tiny subset of what ggplot2 has to offer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37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4519</TotalTime>
  <Words>1363</Words>
  <Application>Microsoft Macintosh PowerPoint</Application>
  <PresentationFormat>Widescreen</PresentationFormat>
  <Paragraphs>251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.AppleSystemUIFont</vt:lpstr>
      <vt:lpstr>Calibri</vt:lpstr>
      <vt:lpstr>Calibri Light</vt:lpstr>
      <vt:lpstr>Monaco</vt:lpstr>
      <vt:lpstr>Wingdings</vt:lpstr>
      <vt:lpstr>Arial</vt:lpstr>
      <vt:lpstr>Retrospect</vt:lpstr>
      <vt:lpstr>Enter the Tidyverse</vt:lpstr>
      <vt:lpstr>What is the “tidyverse”?</vt:lpstr>
      <vt:lpstr>Focus is on tidy dataframes</vt:lpstr>
      <vt:lpstr>Working with tidy data</vt:lpstr>
      <vt:lpstr>The fundamental verbs of dplyr</vt:lpstr>
      <vt:lpstr>The pipe operator %&gt;%</vt:lpstr>
      <vt:lpstr>dplyr demo</vt:lpstr>
      <vt:lpstr>Visualizing with ggplot2</vt:lpstr>
      <vt:lpstr>The ggplot2 grammar</vt:lpstr>
      <vt:lpstr>Example: scatterplot</vt:lpstr>
      <vt:lpstr>Example: scatterplot</vt:lpstr>
      <vt:lpstr>Example: scatterplot with color</vt:lpstr>
      <vt:lpstr>Example: scatterplot with aes color</vt:lpstr>
      <vt:lpstr>Example: scatterplot with aes color, shape</vt:lpstr>
      <vt:lpstr>Aesthetics may be placed inside the relevant geom</vt:lpstr>
      <vt:lpstr>Aesthetics are for mapping only</vt:lpstr>
      <vt:lpstr>Aesthetics are for mapping only</vt:lpstr>
      <vt:lpstr>Example: multiple geoms</vt:lpstr>
      <vt:lpstr>Make sure aesthetic mappings are properly applied</vt:lpstr>
      <vt:lpstr>Make sure aesthetic mappings are properly applied</vt:lpstr>
      <vt:lpstr>Histograms</vt:lpstr>
      <vt:lpstr>Histograms</vt:lpstr>
      <vt:lpstr>Histograms</vt:lpstr>
      <vt:lpstr>Histograms</vt:lpstr>
      <vt:lpstr>Boxplots</vt:lpstr>
      <vt:lpstr>Boxplots</vt:lpstr>
      <vt:lpstr>Boxplots</vt:lpstr>
      <vt:lpstr>Boxplots</vt:lpstr>
      <vt:lpstr>Boxplots: Customizing the fill mappings</vt:lpstr>
      <vt:lpstr>scale_fill_manual() also tweaks legend</vt:lpstr>
      <vt:lpstr>Changing the order</vt:lpstr>
      <vt:lpstr>Grouped boxplots</vt:lpstr>
      <vt:lpstr>Grouped boxplots</vt:lpstr>
      <vt:lpstr>Grouped boxplots</vt:lpstr>
      <vt:lpstr>Detour: scale_color_manual() customizes color</vt:lpstr>
      <vt:lpstr>Detour round 2: scale_&lt;fill/color&gt;_??</vt:lpstr>
      <vt:lpstr>Violin plot</vt:lpstr>
      <vt:lpstr>Bar plot</vt:lpstr>
      <vt:lpstr>Stacked/grouped bar plot</vt:lpstr>
      <vt:lpstr>Stacked/grouped bar plot</vt:lpstr>
      <vt:lpstr>Stacked/grouped bar plot</vt:lpstr>
      <vt:lpstr>Density plot</vt:lpstr>
      <vt:lpstr>Density plot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J. Spielman</dc:creator>
  <cp:lastModifiedBy>Stephanie J. Spielman</cp:lastModifiedBy>
  <cp:revision>290</cp:revision>
  <dcterms:created xsi:type="dcterms:W3CDTF">2017-08-26T18:09:45Z</dcterms:created>
  <dcterms:modified xsi:type="dcterms:W3CDTF">2017-09-04T15:50:54Z</dcterms:modified>
</cp:coreProperties>
</file>