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3" r:id="rId1"/>
  </p:sldMasterIdLst>
  <p:notesMasterIdLst>
    <p:notesMasterId r:id="rId13"/>
  </p:notesMasterIdLst>
  <p:sldIdLst>
    <p:sldId id="256" r:id="rId2"/>
    <p:sldId id="258" r:id="rId3"/>
    <p:sldId id="260" r:id="rId4"/>
    <p:sldId id="263" r:id="rId5"/>
    <p:sldId id="264" r:id="rId6"/>
    <p:sldId id="261" r:id="rId7"/>
    <p:sldId id="265" r:id="rId8"/>
    <p:sldId id="266" r:id="rId9"/>
    <p:sldId id="267" r:id="rId10"/>
    <p:sldId id="26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7"/>
    <p:restoredTop sz="93660"/>
  </p:normalViewPr>
  <p:slideViewPr>
    <p:cSldViewPr snapToGrid="0" snapToObjects="1">
      <p:cViewPr varScale="1">
        <p:scale>
          <a:sx n="81" d="100"/>
          <a:sy n="81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9A833-E765-7D41-96DE-4BE65F7DBB91}" type="datetimeFigureOut">
              <a:rPr lang="en-US" smtClean="0"/>
              <a:t>7/29/17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609A5-9C0D-AB4F-B692-674CF966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96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7/29/17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7/29/17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7/29/17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1775" indent="-220663">
              <a:buClr>
                <a:schemeClr val="accent4"/>
              </a:buClr>
              <a:buFont typeface="Arial" charset="0"/>
              <a:buChar char="•"/>
              <a:tabLst/>
              <a:defRPr sz="2600"/>
            </a:lvl1pPr>
            <a:lvl2pPr>
              <a:buClr>
                <a:schemeClr val="accent4"/>
              </a:buClr>
              <a:defRPr sz="2200"/>
            </a:lvl2pPr>
            <a:lvl3pPr>
              <a:buClr>
                <a:schemeClr val="accent4"/>
              </a:buClr>
              <a:defRPr sz="1800"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7/29/17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7/29/17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7/29/17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7/29/17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7/29/17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7/29/17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63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31775" indent="-231775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4"/>
        </a:buClr>
        <a:buSzPct val="110000"/>
        <a:buFont typeface="Arial" charset="0"/>
        <a:buChar char="•"/>
        <a:tabLst/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110000"/>
        <a:buFont typeface="Calibri" pitchFamily="34" charset="0"/>
        <a:buChar char="◦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110000"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110000"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110000"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jspielman.org/bio5312_fall2017" TargetMode="External"/><Relationship Id="rId3" Type="http://schemas.openxmlformats.org/officeDocument/2006/relationships/hyperlink" Target="https://canvas.temple.edu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Biostatistics, Day 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bio5312 Fall2017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stephanie</a:t>
            </a:r>
            <a:r>
              <a:rPr lang="en-US" dirty="0" smtClean="0"/>
              <a:t> j. </a:t>
            </a:r>
            <a:r>
              <a:rPr lang="en-US" dirty="0" err="1" smtClean="0"/>
              <a:t>spielman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57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variability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60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42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course materials will be hosted here: </a:t>
            </a:r>
            <a:r>
              <a:rPr lang="en-US" dirty="0" smtClean="0">
                <a:hlinkClick r:id="rId2"/>
              </a:rPr>
              <a:t>http://sjspielman.org/bio5312_fall2017</a:t>
            </a:r>
            <a:endParaRPr lang="en-US" dirty="0" smtClean="0"/>
          </a:p>
          <a:p>
            <a:r>
              <a:rPr lang="en-US" dirty="0" smtClean="0"/>
              <a:t>Submit assignments via Canvas: </a:t>
            </a:r>
            <a:r>
              <a:rPr lang="en-US" dirty="0">
                <a:hlinkClick r:id="rId3"/>
              </a:rPr>
              <a:t>https://canvas.temple.edu</a:t>
            </a:r>
            <a:endParaRPr lang="en-US" dirty="0"/>
          </a:p>
          <a:p>
            <a:r>
              <a:rPr lang="en-US" dirty="0" smtClean="0"/>
              <a:t>Please bring your laptop to class!</a:t>
            </a:r>
          </a:p>
          <a:p>
            <a:endParaRPr lang="en-US" dirty="0"/>
          </a:p>
          <a:p>
            <a:r>
              <a:rPr lang="en-US" dirty="0" smtClean="0"/>
              <a:t>Office SERC 643</a:t>
            </a:r>
          </a:p>
          <a:p>
            <a:pPr lvl="1"/>
            <a:r>
              <a:rPr lang="en-US" dirty="0" smtClean="0"/>
              <a:t>Weekly office hours Friday 1-3 ground floor of SERC </a:t>
            </a:r>
            <a:r>
              <a:rPr lang="en-US" dirty="0" smtClean="0">
                <a:sym typeface="Wingdings"/>
              </a:rPr>
              <a:t> vote?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primary goal is to </a:t>
            </a:r>
            <a:r>
              <a:rPr lang="en-US" b="1" dirty="0" smtClean="0"/>
              <a:t>analyze, interpret, and visualize </a:t>
            </a:r>
            <a:r>
              <a:rPr lang="en-US" dirty="0" smtClean="0"/>
              <a:t>data in the biological sciences</a:t>
            </a:r>
          </a:p>
          <a:p>
            <a:r>
              <a:rPr lang="en-US" dirty="0" smtClean="0"/>
              <a:t>Achieved via statistical analysis and data science techniques in R</a:t>
            </a:r>
          </a:p>
          <a:p>
            <a:endParaRPr lang="en-US" dirty="0"/>
          </a:p>
          <a:p>
            <a:r>
              <a:rPr lang="en-US" b="1" dirty="0" smtClean="0"/>
              <a:t>This is not a course in statistical theory. </a:t>
            </a:r>
          </a:p>
          <a:p>
            <a:pPr lvl="1"/>
            <a:r>
              <a:rPr lang="en-US" dirty="0" smtClean="0"/>
              <a:t>Yes there is math, you personally won’t do more than algebra (thanks, computers!)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0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Descriptive and Summary </a:t>
            </a:r>
            <a:r>
              <a:rPr lang="en-US" dirty="0" smtClean="0"/>
              <a:t>Statistics</a:t>
            </a:r>
          </a:p>
          <a:p>
            <a:r>
              <a:rPr lang="en-US" dirty="0" smtClean="0"/>
              <a:t>Data visualization</a:t>
            </a:r>
          </a:p>
          <a:p>
            <a:r>
              <a:rPr lang="en-US" dirty="0" smtClean="0"/>
              <a:t>Fundamentals in probability, distributions</a:t>
            </a:r>
          </a:p>
          <a:p>
            <a:r>
              <a:rPr lang="en-US" dirty="0" smtClean="0"/>
              <a:t>Hypothesis testing</a:t>
            </a:r>
          </a:p>
          <a:p>
            <a:r>
              <a:rPr lang="en-US" dirty="0" smtClean="0"/>
              <a:t>Linear modeling</a:t>
            </a:r>
          </a:p>
          <a:p>
            <a:r>
              <a:rPr lang="en-US" dirty="0" smtClean="0"/>
              <a:t>Multiple testing </a:t>
            </a:r>
          </a:p>
          <a:p>
            <a:r>
              <a:rPr lang="en-US" dirty="0" smtClean="0"/>
              <a:t>Binary classification</a:t>
            </a:r>
          </a:p>
          <a:p>
            <a:r>
              <a:rPr lang="en-US" dirty="0" smtClean="0"/>
              <a:t>Clustering methods</a:t>
            </a:r>
          </a:p>
          <a:p>
            <a:r>
              <a:rPr lang="en-US" dirty="0" smtClean="0"/>
              <a:t>Special topics in current biological data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Descriptive and Summary </a:t>
            </a:r>
            <a:r>
              <a:rPr lang="en-US" b="1" dirty="0" smtClean="0"/>
              <a:t>Statistics</a:t>
            </a:r>
          </a:p>
          <a:p>
            <a:r>
              <a:rPr lang="en-US" b="1" dirty="0" smtClean="0"/>
              <a:t>Data visualization</a:t>
            </a:r>
          </a:p>
          <a:p>
            <a:r>
              <a:rPr lang="en-US" dirty="0" smtClean="0"/>
              <a:t>Fundamentals in probability, distributions</a:t>
            </a:r>
          </a:p>
          <a:p>
            <a:r>
              <a:rPr lang="en-US" dirty="0" smtClean="0"/>
              <a:t>Hypothesis testing</a:t>
            </a:r>
          </a:p>
          <a:p>
            <a:r>
              <a:rPr lang="en-US" dirty="0" smtClean="0"/>
              <a:t>Linear modeling</a:t>
            </a:r>
          </a:p>
          <a:p>
            <a:r>
              <a:rPr lang="en-US" dirty="0" smtClean="0"/>
              <a:t>Multiple testing </a:t>
            </a:r>
          </a:p>
          <a:p>
            <a:r>
              <a:rPr lang="en-US" dirty="0" smtClean="0"/>
              <a:t>Binary classification</a:t>
            </a:r>
          </a:p>
          <a:p>
            <a:r>
              <a:rPr lang="en-US" dirty="0" smtClean="0"/>
              <a:t>Clustering methods</a:t>
            </a:r>
          </a:p>
          <a:p>
            <a:r>
              <a:rPr lang="en-US" dirty="0" smtClean="0"/>
              <a:t>Special topics in current biological data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08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and Summary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r>
              <a:rPr lang="en-US" dirty="0" smtClean="0"/>
              <a:t>Types of data</a:t>
            </a:r>
          </a:p>
          <a:p>
            <a:r>
              <a:rPr lang="en-US" dirty="0" smtClean="0"/>
              <a:t>Descriptors of distributions</a:t>
            </a:r>
          </a:p>
          <a:p>
            <a:pPr lvl="1"/>
            <a:r>
              <a:rPr lang="en-US" dirty="0" smtClean="0"/>
              <a:t>Measures of </a:t>
            </a:r>
            <a:r>
              <a:rPr lang="en-US" b="1" dirty="0" smtClean="0"/>
              <a:t>location</a:t>
            </a:r>
            <a:endParaRPr lang="en-US" dirty="0"/>
          </a:p>
          <a:p>
            <a:pPr lvl="1"/>
            <a:r>
              <a:rPr lang="en-US" dirty="0" smtClean="0"/>
              <a:t>Measures of </a:t>
            </a:r>
            <a:r>
              <a:rPr lang="en-US" b="1" dirty="0" smtClean="0"/>
              <a:t>spread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6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data/variables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478156"/>
            <a:ext cx="10485120" cy="3390937"/>
          </a:xfrm>
        </p:spPr>
        <p:txBody>
          <a:bodyPr numCol="2">
            <a:normAutofit/>
          </a:bodyPr>
          <a:lstStyle/>
          <a:p>
            <a:pPr marL="11112" indent="0">
              <a:buNone/>
            </a:pPr>
            <a:r>
              <a:rPr lang="en-US" b="1" dirty="0" smtClean="0"/>
              <a:t>Quantitative data</a:t>
            </a:r>
          </a:p>
          <a:p>
            <a:pPr marL="201168" lvl="1" indent="0">
              <a:buNone/>
            </a:pPr>
            <a:r>
              <a:rPr lang="en-US" dirty="0" smtClean="0"/>
              <a:t>Continuous </a:t>
            </a:r>
          </a:p>
          <a:p>
            <a:pPr marL="201168" lvl="1" indent="0">
              <a:buNone/>
            </a:pPr>
            <a:r>
              <a:rPr lang="en-US" dirty="0" smtClean="0"/>
              <a:t>Discrete</a:t>
            </a:r>
          </a:p>
          <a:p>
            <a:pPr marL="11112" indent="0">
              <a:buNone/>
            </a:pPr>
            <a:endParaRPr lang="en-US" dirty="0" smtClean="0"/>
          </a:p>
          <a:p>
            <a:pPr marL="11112" indent="0">
              <a:buNone/>
            </a:pPr>
            <a:endParaRPr lang="en-US" dirty="0"/>
          </a:p>
          <a:p>
            <a:pPr marL="11112" indent="0">
              <a:buNone/>
            </a:pPr>
            <a:endParaRPr lang="en-US" dirty="0" smtClean="0"/>
          </a:p>
          <a:p>
            <a:pPr marL="11112" indent="0">
              <a:buNone/>
            </a:pPr>
            <a:endParaRPr lang="en-US" dirty="0"/>
          </a:p>
          <a:p>
            <a:pPr marL="11112" indent="0">
              <a:buNone/>
            </a:pPr>
            <a:r>
              <a:rPr lang="en-US" b="1" dirty="0" smtClean="0"/>
              <a:t>Categorical data</a:t>
            </a:r>
          </a:p>
          <a:p>
            <a:pPr marL="201168" lvl="1" indent="0">
              <a:buNone/>
            </a:pPr>
            <a:r>
              <a:rPr lang="en-US" dirty="0" smtClean="0"/>
              <a:t>Nominal</a:t>
            </a:r>
          </a:p>
          <a:p>
            <a:pPr marL="201168" lvl="1" indent="0">
              <a:buNone/>
            </a:pPr>
            <a:r>
              <a:rPr lang="en-US" dirty="0" smtClean="0"/>
              <a:t>Ordinal</a:t>
            </a:r>
          </a:p>
          <a:p>
            <a:pPr marL="201168" lvl="1" indent="0">
              <a:buNone/>
            </a:pPr>
            <a:r>
              <a:rPr lang="en-US" dirty="0" smtClean="0"/>
              <a:t>Binary*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7280" y="1880795"/>
            <a:ext cx="100584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How you analyze and visualize data depends on the </a:t>
            </a:r>
            <a:r>
              <a:rPr lang="en-US" sz="2600" i="1" dirty="0" smtClean="0"/>
              <a:t>type</a:t>
            </a:r>
            <a:r>
              <a:rPr lang="en-US" sz="2600" dirty="0" smtClean="0"/>
              <a:t> of data you have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07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</a:t>
            </a:r>
          </a:p>
          <a:p>
            <a:r>
              <a:rPr lang="en-US" dirty="0" smtClean="0"/>
              <a:t>Median</a:t>
            </a:r>
          </a:p>
          <a:p>
            <a:r>
              <a:rPr lang="en-US" dirty="0" smtClean="0"/>
              <a:t>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41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spread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deviation/variance</a:t>
            </a:r>
          </a:p>
          <a:p>
            <a:r>
              <a:rPr lang="en-US" dirty="0" smtClean="0"/>
              <a:t>IQR</a:t>
            </a:r>
          </a:p>
          <a:p>
            <a:r>
              <a:rPr lang="en-US" dirty="0" smtClean="0"/>
              <a:t>Range</a:t>
            </a:r>
          </a:p>
        </p:txBody>
      </p:sp>
    </p:spTree>
    <p:extLst>
      <p:ext uri="{BB962C8B-B14F-4D97-AF65-F5344CB8AC3E}">
        <p14:creationId xmlns:p14="http://schemas.microsoft.com/office/powerpoint/2010/main" val="6357561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</TotalTime>
  <Words>230</Words>
  <Application>Microsoft Macintosh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Wingdings</vt:lpstr>
      <vt:lpstr>Arial</vt:lpstr>
      <vt:lpstr>Retrospect</vt:lpstr>
      <vt:lpstr>Biostatistics, Day One</vt:lpstr>
      <vt:lpstr>Logistics</vt:lpstr>
      <vt:lpstr>Course goals</vt:lpstr>
      <vt:lpstr>Course topics</vt:lpstr>
      <vt:lpstr>Course topics</vt:lpstr>
      <vt:lpstr>Descriptive and Summary Statistics</vt:lpstr>
      <vt:lpstr>Types of data/variables</vt:lpstr>
      <vt:lpstr>Measures of Location</vt:lpstr>
      <vt:lpstr>Measures of spread</vt:lpstr>
      <vt:lpstr>Measures of variability</vt:lpstr>
      <vt:lpstr>Visualizing data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Biostatistics, Day One</dc:title>
  <dc:creator>Stephanie Spielman</dc:creator>
  <cp:lastModifiedBy>Stephanie Spielman</cp:lastModifiedBy>
  <cp:revision>93</cp:revision>
  <dcterms:created xsi:type="dcterms:W3CDTF">2017-07-29T14:49:20Z</dcterms:created>
  <dcterms:modified xsi:type="dcterms:W3CDTF">2017-07-29T15:39:09Z</dcterms:modified>
</cp:coreProperties>
</file>