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33"/>
  </p:notesMasterIdLst>
  <p:sldIdLst>
    <p:sldId id="256" r:id="rId2"/>
    <p:sldId id="553" r:id="rId3"/>
    <p:sldId id="554" r:id="rId4"/>
    <p:sldId id="555" r:id="rId5"/>
    <p:sldId id="556" r:id="rId6"/>
    <p:sldId id="557" r:id="rId7"/>
    <p:sldId id="558" r:id="rId8"/>
    <p:sldId id="560" r:id="rId9"/>
    <p:sldId id="561" r:id="rId10"/>
    <p:sldId id="562" r:id="rId11"/>
    <p:sldId id="568" r:id="rId12"/>
    <p:sldId id="563" r:id="rId13"/>
    <p:sldId id="564" r:id="rId14"/>
    <p:sldId id="565" r:id="rId15"/>
    <p:sldId id="567" r:id="rId16"/>
    <p:sldId id="571" r:id="rId17"/>
    <p:sldId id="569" r:id="rId18"/>
    <p:sldId id="573" r:id="rId19"/>
    <p:sldId id="572" r:id="rId20"/>
    <p:sldId id="574" r:id="rId21"/>
    <p:sldId id="575" r:id="rId22"/>
    <p:sldId id="576" r:id="rId23"/>
    <p:sldId id="577" r:id="rId24"/>
    <p:sldId id="551" r:id="rId25"/>
    <p:sldId id="552" r:id="rId26"/>
    <p:sldId id="543" r:id="rId27"/>
    <p:sldId id="544" r:id="rId28"/>
    <p:sldId id="545" r:id="rId29"/>
    <p:sldId id="546" r:id="rId30"/>
    <p:sldId id="547" r:id="rId31"/>
    <p:sldId id="5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0FF"/>
    <a:srgbClr val="FF9300"/>
    <a:srgbClr val="0432FF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8"/>
    <p:restoredTop sz="88872"/>
  </p:normalViewPr>
  <p:slideViewPr>
    <p:cSldViewPr snapToGrid="0" snapToObjects="1">
      <p:cViewPr>
        <p:scale>
          <a:sx n="72" d="100"/>
          <a:sy n="72" d="100"/>
        </p:scale>
        <p:origin x="1232" y="54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df$Difference</a:t>
            </a:r>
            <a:r>
              <a:rPr lang="en-US" sz="2800" dirty="0" smtClean="0"/>
              <a:t> &lt;- d </a:t>
            </a:r>
            <a:r>
              <a:rPr lang="en-US" sz="2800" dirty="0" err="1" smtClean="0"/>
              <a:t>df</a:t>
            </a:r>
            <a:r>
              <a:rPr lang="en-US" sz="2800" dirty="0" smtClean="0"/>
              <a:t> &lt;- </a:t>
            </a:r>
            <a:r>
              <a:rPr lang="en-US" sz="2800" dirty="0" err="1" smtClean="0"/>
              <a:t>df</a:t>
            </a:r>
            <a:r>
              <a:rPr lang="en-US" sz="2800" dirty="0" smtClean="0"/>
              <a:t> %&gt;% mutate(rank=rank(abs(Difference))) %&gt;% mutate(sign=sign(Difference)) %&gt;% arrange(rank) </a:t>
            </a:r>
            <a:r>
              <a:rPr lang="en-US" sz="2800" dirty="0" err="1" smtClean="0"/>
              <a:t>df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2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200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200" dirty="0" smtClean="0">
                <a:latin typeface="Monaco" charset="0"/>
                <a:ea typeface="Monaco" charset="0"/>
                <a:cs typeface="Monaco" charset="0"/>
              </a:rPr>
              <a:t>(pH = c(4.73, 5.28, 5.06, 5.16, 5.25, 5.11, 4.79))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3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Nonparametric methods and </a:t>
            </a:r>
            <a:r>
              <a:rPr lang="en-US" sz="60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6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test gave P=0.4531. This is greater than 0.05 so we </a:t>
            </a:r>
            <a:r>
              <a:rPr lang="en-US" b="1" dirty="0" smtClean="0"/>
              <a:t>fail to reject</a:t>
            </a:r>
            <a:r>
              <a:rPr lang="en-US" dirty="0" smtClean="0"/>
              <a:t> the null hypothesis. We have </a:t>
            </a:r>
            <a:r>
              <a:rPr lang="en-US" b="1" dirty="0" smtClean="0"/>
              <a:t>no evidence that </a:t>
            </a:r>
            <a:r>
              <a:rPr lang="en-US" dirty="0" smtClean="0"/>
              <a:t>rainwater in WA state is acidic.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test in 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10291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(pH = c(4.73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, 5.28, 5.06, 5.16, 5.25, 5.11,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4.79))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(5.2 - pH)) 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pH  sign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&lt;dbl&gt;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1  4.73     1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  5.28    -1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3  5.06     1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4  5.16     1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5  5.25    -1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6  5.11     1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7  4.79    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1</a:t>
            </a:r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(5.2 - pH))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tally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sign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n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&lt;dbl&gt; &lt;int&gt;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  -1     2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2     1    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5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see, monkey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version of sign test that also considers </a:t>
            </a:r>
            <a:r>
              <a:rPr lang="en-US" u="sng" dirty="0" smtClean="0"/>
              <a:t>magnitude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654"/>
              </p:ext>
            </p:extLst>
          </p:nvPr>
        </p:nvGraphicFramePr>
        <p:xfrm>
          <a:off x="5004798" y="2563710"/>
          <a:ext cx="2328330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5"/>
                <a:gridCol w="1164165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4.73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5.28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5.06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5.16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5.25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5.11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4.79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ranks to the procedure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61547"/>
              </p:ext>
            </p:extLst>
          </p:nvPr>
        </p:nvGraphicFramePr>
        <p:xfrm>
          <a:off x="3175994" y="2568357"/>
          <a:ext cx="2328330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5"/>
                <a:gridCol w="1164165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5.28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5.06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4.79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68187" y="173736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The median pH of WA rain is 5.2.</a:t>
            </a:r>
          </a:p>
          <a:p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The median pH of WA rain is </a:t>
            </a:r>
            <a:r>
              <a:rPr lang="en-US" sz="2400" dirty="0" smtClean="0"/>
              <a:t>not then 5.2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06943"/>
              </p:ext>
            </p:extLst>
          </p:nvPr>
        </p:nvGraphicFramePr>
        <p:xfrm>
          <a:off x="5504324" y="2568357"/>
          <a:ext cx="1413154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54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|</a:t>
                      </a:r>
                      <a:r>
                        <a:rPr lang="en-US" sz="2200" i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null|</a:t>
                      </a:r>
                      <a:endParaRPr lang="en-US" sz="2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0.47</a:t>
                      </a:r>
                      <a:endParaRPr lang="mr-IN" sz="2000" kern="1200" dirty="0" smtClean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0.08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0.09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0.41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78446"/>
              </p:ext>
            </p:extLst>
          </p:nvPr>
        </p:nvGraphicFramePr>
        <p:xfrm>
          <a:off x="6917478" y="2568357"/>
          <a:ext cx="1413154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54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  <a:endParaRPr lang="en-US" sz="2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mr-IN" sz="2000" kern="1200" dirty="0" smtClean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test statistic </a:t>
            </a:r>
            <a:r>
              <a:rPr lang="en-US" b="1" dirty="0" smtClean="0"/>
              <a:t>W (R)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 = min(sum negative sign ranks, sum positive sign ranks)</a:t>
            </a:r>
          </a:p>
          <a:p>
            <a:r>
              <a:rPr lang="en-US" dirty="0" smtClean="0"/>
              <a:t>Negative sign ranks:</a:t>
            </a:r>
          </a:p>
          <a:p>
            <a:pPr lvl="1"/>
            <a:r>
              <a:rPr lang="en-US" dirty="0" smtClean="0"/>
              <a:t>7+5+1+4+6 = </a:t>
            </a:r>
            <a:r>
              <a:rPr lang="en-US" b="1" dirty="0" smtClean="0"/>
              <a:t>23</a:t>
            </a:r>
            <a:endParaRPr lang="en-US" dirty="0" smtClean="0"/>
          </a:p>
          <a:p>
            <a:r>
              <a:rPr lang="en-US" dirty="0" smtClean="0"/>
              <a:t>Positive sign ranks:</a:t>
            </a:r>
          </a:p>
          <a:p>
            <a:pPr lvl="1"/>
            <a:r>
              <a:rPr lang="en-US" dirty="0" smtClean="0"/>
              <a:t>3+2 = </a:t>
            </a:r>
            <a:r>
              <a:rPr lang="en-US" b="1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9139" y="4622868"/>
            <a:ext cx="4451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### Two sided P-value ###</a:t>
            </a:r>
          </a:p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###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psignrank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(w, n) ###</a:t>
            </a:r>
          </a:p>
          <a:p>
            <a:r>
              <a:rPr lang="pt-BR" sz="2000" dirty="0" smtClean="0">
                <a:latin typeface="Monaco" charset="0"/>
                <a:ea typeface="Monaco" charset="0"/>
                <a:cs typeface="Monaco" charset="0"/>
              </a:rPr>
              <a:t>&gt; 2*</a:t>
            </a:r>
            <a:r>
              <a:rPr lang="pt-BR" sz="2000" dirty="0" err="1" smtClean="0">
                <a:latin typeface="Monaco" charset="0"/>
                <a:ea typeface="Monaco" charset="0"/>
                <a:cs typeface="Monaco" charset="0"/>
              </a:rPr>
              <a:t>psignrank</a:t>
            </a:r>
            <a:r>
              <a:rPr lang="pt-BR" sz="2000" dirty="0" smtClean="0">
                <a:latin typeface="Monaco" charset="0"/>
                <a:ea typeface="Monaco" charset="0"/>
                <a:cs typeface="Monaco" charset="0"/>
              </a:rPr>
              <a:t>(5,7)</a:t>
            </a:r>
            <a:endParaRPr lang="pt-BR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[1] 0.15625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18572"/>
              </p:ext>
            </p:extLst>
          </p:nvPr>
        </p:nvGraphicFramePr>
        <p:xfrm>
          <a:off x="8785407" y="2418667"/>
          <a:ext cx="2583444" cy="380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60"/>
                <a:gridCol w="1175984"/>
              </a:tblGrid>
              <a:tr h="53793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  <a:endParaRPr lang="en-US" sz="2200" i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mr-IN" sz="2000" kern="1200" dirty="0" smtClean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signed-rank, the long way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102914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(5.2 - pH),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600" b="1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mr-IN" sz="1600" b="1" dirty="0" err="1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600" b="1" dirty="0" err="1">
                <a:latin typeface="Monaco" charset="0"/>
                <a:ea typeface="Monaco" charset="0"/>
                <a:cs typeface="Monaco" charset="0"/>
              </a:rPr>
              <a:t>abs</a:t>
            </a:r>
            <a:r>
              <a:rPr lang="mr-IN" sz="1600" b="1" dirty="0">
                <a:latin typeface="Monaco" charset="0"/>
                <a:ea typeface="Monaco" charset="0"/>
                <a:cs typeface="Monaco" charset="0"/>
              </a:rPr>
              <a:t>(5.2 - </a:t>
            </a:r>
            <a:r>
              <a:rPr lang="mr-IN" sz="1600" b="1" dirty="0" err="1">
                <a:latin typeface="Monaco" charset="0"/>
                <a:ea typeface="Monaco" charset="0"/>
                <a:cs typeface="Monaco" charset="0"/>
              </a:rPr>
              <a:t>pH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))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 </a:t>
            </a:r>
          </a:p>
          <a:p>
            <a:r>
              <a:rPr lang="is-IS" sz="1200" b="1" dirty="0" smtClean="0">
                <a:latin typeface="Monaco" charset="0"/>
                <a:ea typeface="Monaco" charset="0"/>
                <a:cs typeface="Monaco" charset="0"/>
              </a:rPr>
              <a:t>     pH  sign  rank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  &lt;dbl&gt; &lt;dbl&gt; &lt;dbl&gt;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1  4.73     1     7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2  5.28    -1     3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3  5.06     1     5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4  5.16     1     1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5  5.25    -1     2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6  5.11     1     4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7  4.79     1     </a:t>
            </a:r>
            <a:r>
              <a:rPr lang="is-IS" sz="1200" b="1" dirty="0" smtClean="0">
                <a:latin typeface="Monaco" charset="0"/>
                <a:ea typeface="Monaco" charset="0"/>
                <a:cs typeface="Monaco" charset="0"/>
              </a:rPr>
              <a:t>6</a:t>
            </a:r>
          </a:p>
          <a:p>
            <a:pPr marL="17463" lvl="1"/>
            <a:endParaRPr lang="hr-HR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17463" lvl="1"/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(5.2 - pH),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600" b="1" dirty="0" err="1" smtClean="0">
                <a:latin typeface="Monaco" charset="0"/>
                <a:ea typeface="Monaco" charset="0"/>
                <a:cs typeface="Monaco" charset="0"/>
              </a:rPr>
              <a:t>abs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(5.2 - </a:t>
            </a:r>
            <a:r>
              <a:rPr lang="mr-IN" sz="1600" b="1" dirty="0" err="1" smtClean="0">
                <a:latin typeface="Monaco" charset="0"/>
                <a:ea typeface="Monaco" charset="0"/>
                <a:cs typeface="Monaco" charset="0"/>
              </a:rPr>
              <a:t>pH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))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summarize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   sign `sum(rank)`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  &lt;dbl&gt;       &lt;dbl&gt;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1    -1           5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2     1          </a:t>
            </a:r>
            <a:r>
              <a:rPr lang="is-IS" sz="1200" b="1" dirty="0" smtClean="0">
                <a:latin typeface="Monaco" charset="0"/>
                <a:ea typeface="Monaco" charset="0"/>
                <a:cs typeface="Monaco" charset="0"/>
              </a:rPr>
              <a:t>23</a:t>
            </a:r>
          </a:p>
          <a:p>
            <a:pPr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17463"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psignrank(5, nrow(rain))</a:t>
            </a:r>
          </a:p>
          <a:p>
            <a:pPr marL="17463" lvl="1"/>
            <a:r>
              <a:rPr lang="pt-BR" sz="1600" b="1" dirty="0" smtClean="0">
                <a:latin typeface="Monaco" charset="0"/>
                <a:ea typeface="Monaco" charset="0"/>
                <a:cs typeface="Monaco" charset="0"/>
              </a:rPr>
              <a:t>  [</a:t>
            </a:r>
            <a:r>
              <a:rPr lang="pt-BR" sz="1600" b="1" dirty="0">
                <a:latin typeface="Monaco" charset="0"/>
                <a:ea typeface="Monaco" charset="0"/>
                <a:cs typeface="Monaco" charset="0"/>
              </a:rPr>
              <a:t>1] 0.078125</a:t>
            </a:r>
          </a:p>
          <a:p>
            <a:pPr marL="17463"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signed-rank, the obvious 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79812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20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20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hr-HR" sz="20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2000" dirty="0">
                <a:latin typeface="Monaco" charset="0"/>
                <a:ea typeface="Monaco" charset="0"/>
                <a:cs typeface="Monaco" charset="0"/>
              </a:rPr>
              <a:t>(pH = c(4.73, 5.28, 5.06, 5.16, 5.25, 5.11, 4.79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>
              <a:defRPr/>
            </a:pPr>
            <a:endParaRPr lang="hr-HR" sz="20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2000" b="1" dirty="0" err="1" smtClean="0">
                <a:latin typeface="Monaco" charset="0"/>
                <a:ea typeface="Monaco" charset="0"/>
                <a:cs typeface="Monaco" charset="0"/>
              </a:rPr>
              <a:t>wilcox.test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20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, mu = 5.2)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Wilcoxon signed rank test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>
                <a:latin typeface="Monaco" charset="0"/>
                <a:ea typeface="Monaco" charset="0"/>
                <a:cs typeface="Monaco" charset="0"/>
              </a:rPr>
            </a:b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rain$pH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 = 5, p-value = 0.1563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alternative hypothesis: true location is not equal to 5.2</a:t>
            </a:r>
          </a:p>
          <a:p>
            <a:pPr>
              <a:defRPr/>
            </a:pPr>
            <a:endParaRPr lang="hr-HR" sz="20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hr-HR" sz="20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 is not foolproof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nonparametric, assumes population are symmetric around the median (no skew)</a:t>
            </a:r>
          </a:p>
          <a:p>
            <a:endParaRPr lang="en-US" dirty="0"/>
          </a:p>
          <a:p>
            <a:r>
              <a:rPr lang="en-US" dirty="0" smtClean="0"/>
              <a:t>This is hard to meet, so use the sign test.</a:t>
            </a:r>
          </a:p>
        </p:txBody>
      </p:sp>
    </p:spTree>
    <p:extLst>
      <p:ext uri="{BB962C8B-B14F-4D97-AF65-F5344CB8AC3E}">
        <p14:creationId xmlns:p14="http://schemas.microsoft.com/office/powerpoint/2010/main" val="11877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Mann-Whitney U test (aka Wilcoxon rank 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Nonparametric test to compare two samples</a:t>
            </a:r>
          </a:p>
          <a:p>
            <a:r>
              <a:rPr lang="en-US" dirty="0" smtClean="0"/>
              <a:t>Asks if two samples have similar </a:t>
            </a:r>
            <a:r>
              <a:rPr lang="en-US" i="1" dirty="0" smtClean="0"/>
              <a:t>location </a:t>
            </a:r>
            <a:r>
              <a:rPr lang="en-US" dirty="0" smtClean="0"/>
              <a:t>and </a:t>
            </a:r>
            <a:r>
              <a:rPr lang="en-US" i="1" dirty="0" smtClean="0"/>
              <a:t>spread</a:t>
            </a:r>
            <a:endParaRPr lang="en-US" dirty="0" smtClean="0"/>
          </a:p>
          <a:p>
            <a:r>
              <a:rPr lang="en-US" b="1" dirty="0" smtClean="0"/>
              <a:t>Assumes samples have the same shape</a:t>
            </a:r>
            <a:endParaRPr lang="en-US" dirty="0" smtClean="0"/>
          </a:p>
          <a:p>
            <a:pPr lvl="1"/>
            <a:r>
              <a:rPr lang="en-US" dirty="0" smtClean="0"/>
              <a:t>People tend to overlook this fact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9962" y="4761098"/>
            <a:ext cx="8871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: Sample 1 and sample 2 have the same underlying distribution</a:t>
            </a:r>
          </a:p>
          <a:p>
            <a:r>
              <a:rPr lang="en-US" sz="2200" dirty="0" smtClean="0"/>
              <a:t>H</a:t>
            </a:r>
            <a:r>
              <a:rPr lang="en-US" sz="2200" baseline="-25000" dirty="0" smtClean="0"/>
              <a:t>A</a:t>
            </a:r>
            <a:r>
              <a:rPr lang="en-US" sz="2200" dirty="0" smtClean="0"/>
              <a:t>: </a:t>
            </a:r>
            <a:r>
              <a:rPr lang="en-US" sz="2200" dirty="0"/>
              <a:t>Sample 1 and sample 2 have </a:t>
            </a:r>
            <a:r>
              <a:rPr lang="en-US" sz="2200" dirty="0" smtClean="0"/>
              <a:t>different underlying distributions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85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52414" cy="4376936"/>
          </a:xfrm>
        </p:spPr>
        <p:txBody>
          <a:bodyPr>
            <a:normAutofit/>
          </a:bodyPr>
          <a:lstStyle/>
          <a:p>
            <a:r>
              <a:rPr lang="en-US" b="1" dirty="0" smtClean="0"/>
              <a:t>Results </a:t>
            </a:r>
            <a:r>
              <a:rPr lang="en-US" dirty="0" smtClean="0"/>
              <a:t>means the literal results of the test</a:t>
            </a:r>
          </a:p>
          <a:p>
            <a:pPr lvl="1"/>
            <a:r>
              <a:rPr lang="en-US" b="1" dirty="0" smtClean="0"/>
              <a:t>Value of the test statistic</a:t>
            </a:r>
          </a:p>
          <a:p>
            <a:pPr lvl="1"/>
            <a:r>
              <a:rPr lang="en-US" b="1" dirty="0" smtClean="0"/>
              <a:t>P-value</a:t>
            </a:r>
          </a:p>
          <a:p>
            <a:pPr lvl="1"/>
            <a:r>
              <a:rPr lang="en-US" dirty="0" smtClean="0"/>
              <a:t>Estimate, CI</a:t>
            </a:r>
          </a:p>
          <a:p>
            <a:r>
              <a:rPr lang="en-US" b="1" dirty="0" smtClean="0"/>
              <a:t>Conclusions</a:t>
            </a:r>
            <a:r>
              <a:rPr lang="en-US" dirty="0" smtClean="0"/>
              <a:t> means our interpretation of those results</a:t>
            </a:r>
          </a:p>
          <a:p>
            <a:pPr lvl="1"/>
            <a:r>
              <a:rPr lang="en-US" b="1" dirty="0" smtClean="0"/>
              <a:t>If P &gt; alpha</a:t>
            </a:r>
          </a:p>
          <a:p>
            <a:pPr lvl="2"/>
            <a:r>
              <a:rPr lang="en-US" b="1" dirty="0" smtClean="0"/>
              <a:t>Fail to reject Ho, no evidence in favor of Ha</a:t>
            </a:r>
          </a:p>
          <a:p>
            <a:pPr lvl="1"/>
            <a:r>
              <a:rPr lang="en-US" b="1" dirty="0" smtClean="0"/>
              <a:t>If P &lt;= alpha,</a:t>
            </a:r>
          </a:p>
          <a:p>
            <a:pPr lvl="2"/>
            <a:r>
              <a:rPr lang="en-US" b="1" dirty="0" smtClean="0"/>
              <a:t>Reject Ho, found evidence in favor of Ha, make directional conclusion if possible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34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tedious steps to MW-U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1. Pool the data and rank everything</a:t>
                </a:r>
              </a:p>
              <a:p>
                <a:r>
                  <a:rPr lang="en-US" dirty="0" smtClean="0"/>
                  <a:t>2. Sum ranks for group 1 and group 2 each </a:t>
                </a:r>
                <a:r>
                  <a:rPr lang="en-US" dirty="0" smtClean="0">
                    <a:sym typeface="Wingdings"/>
                  </a:rPr>
                  <a:t> R</a:t>
                </a:r>
                <a:r>
                  <a:rPr lang="en-US" baseline="-25000" dirty="0" smtClean="0">
                    <a:sym typeface="Wingdings"/>
                  </a:rPr>
                  <a:t>1</a:t>
                </a:r>
                <a:r>
                  <a:rPr lang="en-US" dirty="0" smtClean="0">
                    <a:sym typeface="Wingdings"/>
                  </a:rPr>
                  <a:t> and R</a:t>
                </a:r>
                <a:r>
                  <a:rPr lang="en-US" baseline="-25000" dirty="0" smtClean="0">
                    <a:sym typeface="Wingdings"/>
                  </a:rPr>
                  <a:t>2</a:t>
                </a:r>
                <a:endParaRPr lang="en-US" dirty="0" smtClean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3. Compute </a:t>
                </a:r>
                <a:r>
                  <a:rPr lang="en-US" i="1" dirty="0" smtClean="0">
                    <a:sym typeface="Wingdings"/>
                  </a:rPr>
                  <a:t>U</a:t>
                </a:r>
                <a:r>
                  <a:rPr lang="en-US" dirty="0" smtClean="0">
                    <a:sym typeface="Wingdings"/>
                  </a:rPr>
                  <a:t> statistic as min(U</a:t>
                </a:r>
                <a:r>
                  <a:rPr lang="en-US" baseline="-25000" dirty="0" smtClean="0">
                    <a:sym typeface="Wingdings"/>
                  </a:rPr>
                  <a:t>1</a:t>
                </a:r>
                <a:r>
                  <a:rPr lang="en-US" dirty="0" smtClean="0">
                    <a:sym typeface="Wingdings"/>
                  </a:rPr>
                  <a:t>,U</a:t>
                </a:r>
                <a:r>
                  <a:rPr lang="en-US" baseline="-25000" dirty="0" smtClean="0">
                    <a:sym typeface="Wingdings"/>
                  </a:rPr>
                  <a:t>2</a:t>
                </a:r>
                <a:r>
                  <a:rPr lang="en-US" dirty="0" smtClean="0">
                    <a:sym typeface="Wingdings"/>
                  </a:rPr>
                  <a:t>) from ranks: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ym typeface="Wingdings"/>
                  </a:rPr>
                  <a:t>4. Get the </a:t>
                </a:r>
                <a:r>
                  <a:rPr lang="en-US" dirty="0" err="1" smtClean="0">
                    <a:sym typeface="Wingdings"/>
                  </a:rPr>
                  <a:t>pvalue</a:t>
                </a:r>
                <a:r>
                  <a:rPr lang="en-US" dirty="0" smtClean="0">
                    <a:sym typeface="Wingdings"/>
                  </a:rPr>
                  <a:t> in R:    </a:t>
                </a:r>
                <a:r>
                  <a:rPr lang="en-US" sz="2200" b="1" dirty="0" err="1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pwilcox</a:t>
                </a:r>
                <a:r>
                  <a:rPr lang="en-US" sz="2200" b="1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(U, n</a:t>
                </a:r>
                <a:r>
                  <a:rPr lang="en-US" sz="2200" b="1" baseline="-25000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1</a:t>
                </a:r>
                <a:r>
                  <a:rPr lang="en-US" sz="2200" b="1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, n</a:t>
                </a:r>
                <a:r>
                  <a:rPr lang="en-US" sz="2200" b="1" baseline="-25000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2</a:t>
                </a:r>
                <a:r>
                  <a:rPr lang="en-US" sz="2200" b="1" dirty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)</a:t>
                </a:r>
                <a:endParaRPr lang="en-US" sz="2200" b="1" dirty="0" smtClean="0">
                  <a:latin typeface="Monaco" charset="0"/>
                  <a:ea typeface="Monaco" charset="0"/>
                  <a:cs typeface="Monaco" charset="0"/>
                  <a:sym typeface="Wingdings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27769"/>
              </p:ext>
            </p:extLst>
          </p:nvPr>
        </p:nvGraphicFramePr>
        <p:xfrm>
          <a:off x="4939851" y="2797106"/>
          <a:ext cx="1966260" cy="33919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3130"/>
                <a:gridCol w="983130"/>
              </a:tblGrid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00494" y="1916786"/>
            <a:ext cx="381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R1 = 1+4+6 = 11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R2 = 2+3+5 = 10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08847" y="1885027"/>
            <a:ext cx="29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Sample 1: 8, 15, 17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Sample 2: 11, 10, 16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60650" y="2964862"/>
            <a:ext cx="36396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= R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mr-IN" sz="2200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[n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(n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+1)/2]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= 11 </a:t>
            </a:r>
            <a:r>
              <a:rPr lang="mr-IN" sz="2200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[3(4)/2] = 5</a:t>
            </a:r>
          </a:p>
          <a:p>
            <a:endParaRPr lang="en-US" sz="2200" b="1" dirty="0"/>
          </a:p>
          <a:p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= n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mr-IN" sz="2200" b="1" dirty="0" smtClean="0">
                <a:solidFill>
                  <a:schemeClr val="accent4">
                    <a:lumMod val="75000"/>
                  </a:schemeClr>
                </a:solidFill>
              </a:rPr>
              <a:t>–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U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= 3*3  - 5 =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0650" y="5043663"/>
            <a:ext cx="4422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### One tailed P ###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pwilcox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(4, 3, 3)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[1]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example</a:t>
            </a:r>
            <a:r>
              <a:rPr lang="mr-IN" dirty="0" smtClean="0"/>
              <a:t>…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883" y="2235129"/>
            <a:ext cx="128562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wilcox.test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 c(8,15,17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),c(11,10,16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Wilcoxon rank sum test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data:  c(8, 15, 17) and c(11, 10, 16)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 = 5, p-value 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alternative hypothesis: true location shift is not equal to 0</a:t>
            </a:r>
          </a:p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883" y="4805082"/>
            <a:ext cx="1183341" cy="4303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collection of </a:t>
            </a:r>
            <a:r>
              <a:rPr lang="en-US" b="1" dirty="0" smtClean="0"/>
              <a:t>values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b="1" dirty="0" smtClean="0"/>
              <a:t>value</a:t>
            </a:r>
            <a:r>
              <a:rPr lang="en-US" dirty="0" smtClean="0"/>
              <a:t> belongs to a </a:t>
            </a:r>
            <a:r>
              <a:rPr lang="en-US" b="1" dirty="0" smtClean="0"/>
              <a:t>variable</a:t>
            </a:r>
            <a:r>
              <a:rPr lang="en-US" dirty="0" smtClean="0"/>
              <a:t> and </a:t>
            </a:r>
            <a:r>
              <a:rPr lang="en-US" dirty="0"/>
              <a:t>an </a:t>
            </a:r>
            <a:r>
              <a:rPr lang="en-US" b="1" dirty="0" smtClean="0"/>
              <a:t>observation</a:t>
            </a:r>
            <a:endParaRPr lang="en-US" dirty="0"/>
          </a:p>
          <a:p>
            <a:r>
              <a:rPr lang="en-US" b="1" dirty="0" smtClean="0"/>
              <a:t>Variables </a:t>
            </a:r>
            <a:r>
              <a:rPr lang="en-US" dirty="0" smtClean="0"/>
              <a:t>contain all values that measure the same underlying attribute ("thing")</a:t>
            </a:r>
          </a:p>
          <a:p>
            <a:r>
              <a:rPr lang="en-US" b="1" dirty="0" smtClean="0"/>
              <a:t>Observations </a:t>
            </a:r>
            <a:r>
              <a:rPr lang="en-US" dirty="0" smtClean="0"/>
              <a:t>contain all </a:t>
            </a:r>
            <a:r>
              <a:rPr lang="en-US" dirty="0"/>
              <a:t>values measured on the same </a:t>
            </a:r>
            <a:r>
              <a:rPr lang="en-US" dirty="0" smtClean="0"/>
              <a:t>unit </a:t>
            </a:r>
            <a:r>
              <a:rPr lang="en-US" u="sng" dirty="0" smtClean="0"/>
              <a:t>across attributes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8117" y="5869094"/>
            <a:ext cx="472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Hadley Wickham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cran.r-project.org</a:t>
            </a:r>
            <a:r>
              <a:rPr lang="en-US" sz="1200" dirty="0"/>
              <a:t>/web/packages/</a:t>
            </a:r>
            <a:r>
              <a:rPr lang="en-US" sz="1200" dirty="0" err="1"/>
              <a:t>tidyr</a:t>
            </a:r>
            <a:r>
              <a:rPr lang="en-US" sz="1200" dirty="0"/>
              <a:t>/vignettes/tidy-</a:t>
            </a:r>
            <a:r>
              <a:rPr lang="en-US" sz="1200" dirty="0" err="1"/>
              <a:t>data.html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 (what else?)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3011" y="2592322"/>
            <a:ext cx="10690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  Sepal.Length Sepal.Width Petal.Length Petal.Width Species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1          5.1         3.5          1.4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2          4.9         3.0          1.4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3          4.7         3.2          1.3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4          4.6         3.1          1.5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5          5.0         3.6          1.4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6          5.4         3.9          1.7         0.4  setosa</a:t>
            </a:r>
          </a:p>
          <a:p>
            <a:endParaRPr lang="en-US" sz="2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010" y="2929897"/>
            <a:ext cx="9295399" cy="336176"/>
          </a:xfrm>
          <a:prstGeom prst="rect">
            <a:avLst/>
          </a:prstGeom>
          <a:solidFill>
            <a:schemeClr val="accent5">
              <a:alpha val="5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7455" y="2561248"/>
            <a:ext cx="1958798" cy="239271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3891817" y="4089961"/>
            <a:ext cx="548640" cy="457200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8990" y="2835186"/>
            <a:ext cx="161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4"/>
                </a:solidFill>
              </a:rPr>
              <a:t>Observation </a:t>
            </a:r>
            <a:r>
              <a:rPr lang="en-US" sz="2200" b="1" dirty="0" smtClean="0">
                <a:solidFill>
                  <a:schemeClr val="accent4"/>
                </a:solidFill>
                <a:sym typeface="Wingdings"/>
              </a:rPr>
              <a:t> </a:t>
            </a: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0002" y="2161435"/>
            <a:ext cx="1791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Variable 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0976" y="4114830"/>
            <a:ext cx="89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Value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b="1" dirty="0" smtClean="0"/>
              <a:t>tidy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variable forms a column.</a:t>
            </a:r>
          </a:p>
          <a:p>
            <a:r>
              <a:rPr lang="en-US" sz="2800" dirty="0"/>
              <a:t>Each observation forms a row.</a:t>
            </a:r>
          </a:p>
          <a:p>
            <a:r>
              <a:rPr lang="en-US" sz="2800" dirty="0"/>
              <a:t>Each type of observational unit forms a table.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b="10229"/>
          <a:stretch/>
        </p:blipFill>
        <p:spPr>
          <a:xfrm>
            <a:off x="1220101" y="3989094"/>
            <a:ext cx="9366319" cy="22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1137" y="5188675"/>
            <a:ext cx="464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are 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this data?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are 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observations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this data?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84" y="1989745"/>
            <a:ext cx="5533004" cy="4158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0" y="2717758"/>
            <a:ext cx="6720466" cy="23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 yourself: Convert to tidy 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86821"/>
              </p:ext>
            </p:extLst>
          </p:nvPr>
        </p:nvGraphicFramePr>
        <p:xfrm>
          <a:off x="435800" y="2791702"/>
          <a:ext cx="47461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drug</a:t>
                      </a:r>
                      <a:endParaRPr lang="en-US" sz="3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placebo</a:t>
                      </a:r>
                      <a:endParaRPr lang="en-US" sz="3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5959"/>
              </p:ext>
            </p:extLst>
          </p:nvPr>
        </p:nvGraphicFramePr>
        <p:xfrm>
          <a:off x="5701610" y="2212582"/>
          <a:ext cx="649817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185"/>
                <a:gridCol w="2543626"/>
                <a:gridCol w="18083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treatment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outcome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count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drug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survived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placebo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survived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drug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placebo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0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87858"/>
              </p:ext>
            </p:extLst>
          </p:nvPr>
        </p:nvGraphicFramePr>
        <p:xfrm>
          <a:off x="1427018" y="2829398"/>
          <a:ext cx="9728662" cy="196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7"/>
                <a:gridCol w="7511935"/>
              </a:tblGrid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gather()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Gather multiple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columns into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spread()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 over multiple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separate()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Separate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unite()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Join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4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bag of 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 data: </a:t>
            </a:r>
            <a:r>
              <a:rPr lang="en-US" i="1" dirty="0" smtClean="0"/>
              <a:t>t</a:t>
            </a:r>
            <a:r>
              <a:rPr lang="en-US" dirty="0" smtClean="0"/>
              <a:t>-tests</a:t>
            </a:r>
          </a:p>
          <a:p>
            <a:pPr lvl="1"/>
            <a:r>
              <a:rPr lang="en-US" dirty="0" smtClean="0"/>
              <a:t>One sample/paired</a:t>
            </a:r>
          </a:p>
          <a:p>
            <a:pPr lvl="1"/>
            <a:r>
              <a:rPr lang="en-US" dirty="0" smtClean="0"/>
              <a:t>Two sample</a:t>
            </a:r>
          </a:p>
          <a:p>
            <a:r>
              <a:rPr lang="en-US" dirty="0" smtClean="0"/>
              <a:t>Categorical data</a:t>
            </a:r>
          </a:p>
          <a:p>
            <a:pPr lvl="1"/>
            <a:r>
              <a:rPr lang="en-US" dirty="0" smtClean="0"/>
              <a:t>One categorical variable with two levels: Binomial</a:t>
            </a:r>
          </a:p>
          <a:p>
            <a:pPr lvl="1"/>
            <a:r>
              <a:rPr lang="en-US" dirty="0" smtClean="0"/>
              <a:t>One categorical variable with &gt;two levels: Chi-squared goodness of fit</a:t>
            </a:r>
          </a:p>
          <a:p>
            <a:pPr lvl="1"/>
            <a:r>
              <a:rPr lang="en-US" dirty="0" smtClean="0"/>
              <a:t>Two categorical variables: Contingency table</a:t>
            </a:r>
          </a:p>
          <a:p>
            <a:pPr lvl="2"/>
            <a:r>
              <a:rPr lang="en-US" dirty="0"/>
              <a:t>Chi-squared </a:t>
            </a:r>
            <a:r>
              <a:rPr lang="en-US" dirty="0" smtClean="0"/>
              <a:t>for large samples</a:t>
            </a:r>
          </a:p>
          <a:p>
            <a:pPr lvl="2"/>
            <a:r>
              <a:rPr lang="en-US" dirty="0" smtClean="0"/>
              <a:t>Fisher's exact test for small samples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gather() </a:t>
            </a:r>
            <a:r>
              <a:rPr lang="en-US" dirty="0" smtClean="0"/>
              <a:t>makes wide tables narrow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" y="3117273"/>
            <a:ext cx="589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data</a:t>
            </a:r>
            <a:endParaRPr lang="is-IS" b="1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457" y="3357350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0880" y="3130128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22005" y="311727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58354" y="311727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3457" y="3725247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gather(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t152:t258)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8648" y="5713329"/>
            <a:ext cx="87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KEY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8334" y="5713330"/>
            <a:ext cx="107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VALUE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6190538" y="3524655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26480" y="3068303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spread() </a:t>
            </a:r>
            <a:r>
              <a:rPr lang="en-US" dirty="0"/>
              <a:t>makes </a:t>
            </a:r>
            <a:r>
              <a:rPr lang="en-US" dirty="0" smtClean="0"/>
              <a:t>narrow tables 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spread(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716" y="2836033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7433" y="283603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3782" y="283603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9583" y="3412345"/>
            <a:ext cx="3346812" cy="2217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03958" y="3043492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Make no* assumptions about how your samples are distributed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Also known as </a:t>
            </a:r>
            <a:r>
              <a:rPr lang="en-US" i="1" dirty="0" smtClean="0"/>
              <a:t>distribution-free</a:t>
            </a:r>
            <a:r>
              <a:rPr lang="en-US" dirty="0" smtClean="0"/>
              <a:t> tests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Lower </a:t>
            </a:r>
            <a:r>
              <a:rPr lang="en-US" i="1" dirty="0" smtClean="0"/>
              <a:t>false positive </a:t>
            </a:r>
            <a:r>
              <a:rPr lang="en-US" dirty="0" smtClean="0"/>
              <a:t>rate than parametric methods when assumptions not met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Less powerful than parametric methods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Used primarily when sample sizes are small or non-normal (for a </a:t>
            </a:r>
            <a:r>
              <a:rPr lang="en-US" i="1" dirty="0" smtClean="0"/>
              <a:t>t</a:t>
            </a:r>
            <a:r>
              <a:rPr lang="en-US" dirty="0" smtClean="0"/>
              <a:t>-test)</a:t>
            </a:r>
          </a:p>
        </p:txBody>
      </p:sp>
    </p:spTree>
    <p:extLst>
      <p:ext uri="{BB962C8B-B14F-4D97-AF65-F5344CB8AC3E}">
        <p14:creationId xmlns:p14="http://schemas.microsoft.com/office/powerpoint/2010/main" val="1400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new bag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sample or 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Sign test</a:t>
            </a:r>
          </a:p>
          <a:p>
            <a:pPr lvl="1"/>
            <a:r>
              <a:rPr lang="en-US" dirty="0" smtClean="0"/>
              <a:t>Wilcoxon signed-rank test</a:t>
            </a:r>
          </a:p>
          <a:p>
            <a:endParaRPr lang="en-US" dirty="0" smtClean="0"/>
          </a:p>
          <a:p>
            <a:r>
              <a:rPr lang="en-US" dirty="0" smtClean="0"/>
              <a:t>Two 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Mann Whitney </a:t>
            </a:r>
            <a:r>
              <a:rPr lang="en-US" i="1" dirty="0" smtClean="0"/>
              <a:t>U</a:t>
            </a:r>
            <a:r>
              <a:rPr lang="en-US" dirty="0" smtClean="0"/>
              <a:t>-test (Wilcoxon rank sum test)</a:t>
            </a:r>
          </a:p>
        </p:txBody>
      </p:sp>
    </p:spTree>
    <p:extLst>
      <p:ext uri="{BB962C8B-B14F-4D97-AF65-F5344CB8AC3E}">
        <p14:creationId xmlns:p14="http://schemas.microsoft.com/office/powerpoint/2010/main" val="4193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tests are based on data ranks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52377"/>
              </p:ext>
            </p:extLst>
          </p:nvPr>
        </p:nvGraphicFramePr>
        <p:xfrm>
          <a:off x="4351119" y="1947553"/>
          <a:ext cx="164473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10.8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13.5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9.1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15.7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8.4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58173"/>
              </p:ext>
            </p:extLst>
          </p:nvPr>
        </p:nvGraphicFramePr>
        <p:xfrm>
          <a:off x="5995852" y="1947553"/>
          <a:ext cx="164473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Ranks</a:t>
                      </a:r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92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 test for single numeric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median of a sample is equal to &lt;null median&gt;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/>
              <a:t>The median of a sample is </a:t>
            </a:r>
            <a:r>
              <a:rPr lang="en-US" dirty="0" smtClean="0"/>
              <a:t>not equal </a:t>
            </a:r>
            <a:r>
              <a:rPr lang="en-US" dirty="0"/>
              <a:t>to &lt;null median&gt;</a:t>
            </a:r>
          </a:p>
          <a:p>
            <a:endParaRPr lang="en-US" dirty="0" smtClean="0"/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Determine your null median</a:t>
            </a:r>
          </a:p>
          <a:p>
            <a:pPr lvl="1"/>
            <a:r>
              <a:rPr lang="en-US" dirty="0" smtClean="0"/>
              <a:t>Assign each value in your sample as + or - if above or below median</a:t>
            </a:r>
          </a:p>
          <a:p>
            <a:pPr lvl="1"/>
            <a:r>
              <a:rPr lang="en-US" dirty="0" smtClean="0"/>
              <a:t>Test whether there are same number of +,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Sign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An environmental biologist measured the pH of rainwater on 7 different days in Washington state and wants to know if rainwater in the region can be considered acidic (&lt; pH 5.2).</a:t>
            </a:r>
            <a:endParaRPr lang="en-US" sz="2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44818"/>
              </p:ext>
            </p:extLst>
          </p:nvPr>
        </p:nvGraphicFramePr>
        <p:xfrm>
          <a:off x="1741646" y="3247961"/>
          <a:ext cx="1657795" cy="292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95"/>
              </a:tblGrid>
              <a:tr h="3677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4.73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5.28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5.16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5.25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5.11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4.79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105"/>
              </p:ext>
            </p:extLst>
          </p:nvPr>
        </p:nvGraphicFramePr>
        <p:xfrm>
          <a:off x="3399441" y="3247961"/>
          <a:ext cx="1657795" cy="292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95"/>
              </a:tblGrid>
              <a:tr h="3677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5251938" y="3402464"/>
            <a:ext cx="874542" cy="27735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21182" y="4265728"/>
            <a:ext cx="3153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5+</a:t>
            </a:r>
          </a:p>
          <a:p>
            <a:r>
              <a:rPr lang="en-US" sz="2600" dirty="0" smtClean="0"/>
              <a:t>2-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43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 test is a binomial test with p=0.5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median </a:t>
            </a:r>
            <a:r>
              <a:rPr lang="en-US" dirty="0" smtClean="0"/>
              <a:t>pH of WA rain is 5.2.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 median </a:t>
            </a:r>
            <a:r>
              <a:rPr lang="en-US" dirty="0" smtClean="0"/>
              <a:t>pH of WA rain is less then 5.2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3158" y="3190673"/>
            <a:ext cx="10116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binom.test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(2,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7,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0.5, alternative = "less")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Exact binomial test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2 and 7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number of successes = 2, number of trials = 7, p-value = 0.4531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true probability of success is not equal to 0.5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0.03669257 0.70957914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probability of success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  0.2857143 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5226" y="3190673"/>
            <a:ext cx="486383" cy="35019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92191" y="3217733"/>
            <a:ext cx="2943119" cy="32313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8789</TotalTime>
  <Words>1215</Words>
  <Application>Microsoft Macintosh PowerPoint</Application>
  <PresentationFormat>Widescreen</PresentationFormat>
  <Paragraphs>388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Calibri Light</vt:lpstr>
      <vt:lpstr>Cambria Math</vt:lpstr>
      <vt:lpstr>Mangal</vt:lpstr>
      <vt:lpstr>Monaco</vt:lpstr>
      <vt:lpstr>Wingdings</vt:lpstr>
      <vt:lpstr>Arial</vt:lpstr>
      <vt:lpstr>Retrospect</vt:lpstr>
      <vt:lpstr>Nonparametric methods and tidyr</vt:lpstr>
      <vt:lpstr>General notes</vt:lpstr>
      <vt:lpstr>Our bag of tests</vt:lpstr>
      <vt:lpstr>Nonparametric tests</vt:lpstr>
      <vt:lpstr>Our new bag of tests</vt:lpstr>
      <vt:lpstr>These tests are based on data ranks</vt:lpstr>
      <vt:lpstr>The sign test for single numeric samples</vt:lpstr>
      <vt:lpstr>Example: Sign test</vt:lpstr>
      <vt:lpstr>The sign test is a binomial test with p=0.5</vt:lpstr>
      <vt:lpstr>Results and conclusions</vt:lpstr>
      <vt:lpstr>Sign test in R</vt:lpstr>
      <vt:lpstr>Monkey see, monkey do</vt:lpstr>
      <vt:lpstr>Wilcoxon signed-rank test</vt:lpstr>
      <vt:lpstr>Adding ranks to the procedure</vt:lpstr>
      <vt:lpstr>Compute the test statistic W (R)</vt:lpstr>
      <vt:lpstr>Wilcoxon signed-rank, the long way</vt:lpstr>
      <vt:lpstr>Wilcoxon signed-rank, the obvious way</vt:lpstr>
      <vt:lpstr>Wilcoxon signed-rank is not foolproof</vt:lpstr>
      <vt:lpstr>Mann-Whitney U test (aka Wilcoxon rank sum)</vt:lpstr>
      <vt:lpstr>The tedious steps to MW-U test</vt:lpstr>
      <vt:lpstr>Minimal example</vt:lpstr>
      <vt:lpstr>Minimal example… in R</vt:lpstr>
      <vt:lpstr>Now your turn</vt:lpstr>
      <vt:lpstr>What is a dataset?</vt:lpstr>
      <vt:lpstr>The iris dataset (what else?)</vt:lpstr>
      <vt:lpstr>This is a tidy dataset</vt:lpstr>
      <vt:lpstr>Messy vs tidy data</vt:lpstr>
      <vt:lpstr>Do it yourself: Convert to tidy data</vt:lpstr>
      <vt:lpstr>The fundamental verbs of tidyr</vt:lpstr>
      <vt:lpstr>gather() makes wide tables narrow</vt:lpstr>
      <vt:lpstr>spread() makes narrow tables wide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1338</cp:revision>
  <cp:lastPrinted>2017-10-03T21:15:38Z</cp:lastPrinted>
  <dcterms:created xsi:type="dcterms:W3CDTF">2017-09-07T14:51:46Z</dcterms:created>
  <dcterms:modified xsi:type="dcterms:W3CDTF">2017-10-10T01:39:33Z</dcterms:modified>
</cp:coreProperties>
</file>