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6"/>
  </p:notesMasterIdLst>
  <p:sldIdLst>
    <p:sldId id="258" r:id="rId2"/>
    <p:sldId id="257" r:id="rId3"/>
    <p:sldId id="259" r:id="rId4"/>
    <p:sldId id="264" r:id="rId5"/>
    <p:sldId id="266" r:id="rId6"/>
    <p:sldId id="265" r:id="rId7"/>
    <p:sldId id="270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1" r:id="rId16"/>
    <p:sldId id="286" r:id="rId17"/>
    <p:sldId id="285" r:id="rId18"/>
    <p:sldId id="283" r:id="rId19"/>
    <p:sldId id="287" r:id="rId20"/>
    <p:sldId id="289" r:id="rId21"/>
    <p:sldId id="28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3"/>
    <p:restoredTop sz="94682"/>
  </p:normalViewPr>
  <p:slideViewPr>
    <p:cSldViewPr snapToGrid="0" snapToObjects="1">
      <p:cViewPr>
        <p:scale>
          <a:sx n="43" d="100"/>
          <a:sy n="43" d="100"/>
        </p:scale>
        <p:origin x="297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D69CC-F9EC-864D-B462-4858A38B5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6" y="2601511"/>
            <a:ext cx="5021943" cy="36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aes(x = Sepal.Length, y = Petal.Length)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  <a:r>
              <a:rPr lang="is-I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geom_point()</a:t>
            </a:r>
            <a:endParaRPr lang="is-IS" sz="1600" b="1" dirty="0" smtClean="0">
              <a:solidFill>
                <a:srgbClr val="7030A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21943" cy="3616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3207657"/>
            <a:ext cx="4621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Pass in the data frame as your first argument 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5"/>
                </a:solidFill>
              </a:rPr>
              <a:t>Aesthetics map the data onto plot characteristics, here x and y axes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Display the data geometrically as points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</a:t>
            </a:r>
            <a:r>
              <a:rPr lang="is-IS" sz="1600" b="1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color = "red"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5" y="2606040"/>
            <a:ext cx="5015935" cy="3611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207657"/>
            <a:ext cx="46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Placing color inside </a:t>
            </a:r>
            <a:r>
              <a:rPr lang="en-US" b="1" dirty="0" err="1" smtClean="0">
                <a:solidFill>
                  <a:schemeClr val="accent1"/>
                </a:solidFill>
              </a:rPr>
              <a:t>aesethetic</a:t>
            </a:r>
            <a:r>
              <a:rPr lang="en-US" b="1" dirty="0" smtClean="0">
                <a:solidFill>
                  <a:schemeClr val="accent1"/>
                </a:solidFill>
              </a:rPr>
              <a:t> maps it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980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color, shape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Aesthetics may be placed inside the relevant </a:t>
            </a:r>
            <a:r>
              <a:rPr lang="en-US" dirty="0" err="1" smtClean="0"/>
              <a:t>geom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93" y="4120737"/>
            <a:ext cx="55172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## Remember dplyr!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iris %&gt;% ggplot(aes(x = Sepal.Length, y = Petal.Length)) + geom_point(</a:t>
            </a:r>
            <a:r>
              <a:rPr lang="is-IS" sz="16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= Species, shape = Species)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Correctly color all points blue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Petal.Length))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geom_point(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color = "blue"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Use some fake data: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fake.data &lt;- data.frame(t = 1:10, y = runif(10, 1, 100))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327097"/>
            <a:ext cx="7404100" cy="287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36" y="6403175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4675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04813" indent="-171450">
              <a:buFont typeface="Arial" charset="0"/>
              <a:buChar char="•"/>
            </a:pPr>
            <a:r>
              <a:rPr lang="en-US" sz="3100" dirty="0" smtClean="0">
                <a:ea typeface="Monaco" charset="0"/>
                <a:cs typeface="Monaco" charset="0"/>
              </a:rPr>
              <a:t>Document presentation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RMarkdown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strike="sngStrike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aes(x = t, y = y)) + geom_point(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aes(size=y)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7288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7733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line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color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xlab("Sepal Length") + ylab("Count") + ggtitle("Histogram of iris sepal lengths")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309395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82" y="2734339"/>
            <a:ext cx="3166093" cy="34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0" y="2726672"/>
            <a:ext cx="3220798" cy="3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24" y="2697350"/>
            <a:ext cx="3285506" cy="3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66" y="2732271"/>
            <a:ext cx="3196464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Boxplots: Customizing the fill mappings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13" y="2760773"/>
            <a:ext cx="3211087" cy="3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441236"/>
            <a:ext cx="920496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scale_fill_manual</a:t>
            </a:r>
            <a:r>
              <a:rPr lang="en-US" dirty="0" smtClean="0"/>
              <a:t>() also tweaks legend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"purple"), name = "Species name", labels=c("SETOSA", "VIRGINICA", "VERSICOLOR"))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6" y="2994235"/>
            <a:ext cx="2928587" cy="32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09" y="2016736"/>
            <a:ext cx="1080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Ordering depends on factor levels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levels(iris$Species)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"versicolor"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ange order of levels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iris$Species &lt;- factor(iris$Species, levels=c("virginica", "setosa", "versicolor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"))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### Replot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geom_boxplot() + 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scale_fill_manual(values=c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("red", "blue", "purple"))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0" y="3562597"/>
            <a:ext cx="2528567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Detour: </a:t>
            </a:r>
            <a:r>
              <a:rPr lang="en-US" sz="4500" dirty="0" err="1" smtClean="0"/>
              <a:t>scale_color_manual</a:t>
            </a:r>
            <a:r>
              <a:rPr lang="en-US" sz="4500" dirty="0" smtClean="0"/>
              <a:t>() customizes color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</a:p>
          <a:p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scale_color_manual(values=c("cornflowerblue", "deepskyblue4", "lightcyan4"))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3494224"/>
            <a:ext cx="2519570" cy="27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geom_violin()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98" y="1394526"/>
            <a:ext cx="37719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15" y="2845283"/>
            <a:ext cx="3071178" cy="3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"Species")) 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358900"/>
            <a:ext cx="3771900" cy="412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2768705"/>
            <a:ext cx="3169920" cy="34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8" y="4093029"/>
            <a:ext cx="3789627" cy="2015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2800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2800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sz="2800" dirty="0" smtClean="0"/>
              <a:t> </a:t>
            </a:r>
            <a:r>
              <a:rPr lang="en-US" sz="2800" dirty="0" smtClean="0"/>
              <a:t>is used for visualization/plotting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13915"/>
              </p:ext>
            </p:extLst>
          </p:nvPr>
        </p:nvGraphicFramePr>
        <p:xfrm>
          <a:off x="3075418" y="2426834"/>
          <a:ext cx="6102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409"/>
                <a:gridCol w="4281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demo are on </a:t>
            </a:r>
            <a:r>
              <a:rPr lang="en-US" dirty="0" err="1" smtClean="0"/>
              <a:t>sjspielman.org</a:t>
            </a:r>
            <a:r>
              <a:rPr lang="en-US" dirty="0" smtClean="0"/>
              <a:t>/bio5312_fall2017/day2_tidyverse1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with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endParaRPr lang="en-US" sz="4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package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ggplot2 </a:t>
            </a:r>
            <a:r>
              <a:rPr lang="en-US" dirty="0" smtClean="0"/>
              <a:t>is a graphics package that implements a </a:t>
            </a:r>
            <a:r>
              <a:rPr lang="en-US" b="1" dirty="0" smtClean="0"/>
              <a:t>g</a:t>
            </a:r>
            <a:r>
              <a:rPr lang="en-US" dirty="0" smtClean="0"/>
              <a:t>rammar of </a:t>
            </a:r>
            <a:r>
              <a:rPr lang="en-US" b="1" dirty="0" smtClean="0"/>
              <a:t>g</a:t>
            </a:r>
            <a:r>
              <a:rPr lang="en-US" dirty="0" smtClean="0"/>
              <a:t>raphics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Operates on </a:t>
            </a:r>
            <a:r>
              <a:rPr lang="en-US" i="1" dirty="0" smtClean="0">
                <a:ea typeface="Monaco" charset="0"/>
                <a:cs typeface="Monaco" charset="0"/>
              </a:rPr>
              <a:t>data frames</a:t>
            </a:r>
            <a:r>
              <a:rPr lang="en-US" dirty="0" smtClean="0">
                <a:ea typeface="Monaco" charset="0"/>
                <a:cs typeface="Monaco" charset="0"/>
              </a:rPr>
              <a:t>, not vectors like Base R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Explicitly differentiates between the data and the representation of the data</a:t>
            </a:r>
            <a:endParaRPr lang="en-US" dirty="0">
              <a:ea typeface="Monaco" charset="0"/>
              <a:cs typeface="Monaco" charset="0"/>
            </a:endParaRPr>
          </a:p>
          <a:p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78302"/>
              </p:ext>
            </p:extLst>
          </p:nvPr>
        </p:nvGraphicFramePr>
        <p:xfrm>
          <a:off x="1235165" y="2336799"/>
          <a:ext cx="9766663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98"/>
                <a:gridCol w="7256465"/>
              </a:tblGrid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Grammar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element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*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is it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data frame being plotted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Geometrics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geometric shape that will represent the data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Point, boxplot, histogram,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violin, bar,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Aesthetics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aesthetics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the geometric object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Color, size, shape,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1143" y="5907313"/>
            <a:ext cx="364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*Table is tiny subset of what ggplot2 has to offer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4466</TotalTime>
  <Words>1075</Words>
  <Application>Microsoft Macintosh PowerPoint</Application>
  <PresentationFormat>Widescreen</PresentationFormat>
  <Paragraphs>181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.AppleSystemUIFont</vt:lpstr>
      <vt:lpstr>Calibri</vt:lpstr>
      <vt:lpstr>Calibri Light</vt:lpstr>
      <vt:lpstr>Monaco</vt:lpstr>
      <vt:lpstr>Wingdings</vt:lpstr>
      <vt:lpstr>Arial</vt:lpstr>
      <vt:lpstr>Retrospect</vt:lpstr>
      <vt:lpstr>Enter the Tidyverse</vt:lpstr>
      <vt:lpstr>What is the “tidyverse”?</vt:lpstr>
      <vt:lpstr>Focus is on tidy dataframes</vt:lpstr>
      <vt:lpstr>Working with tidy data</vt:lpstr>
      <vt:lpstr>The fundamental verbs of dplyr</vt:lpstr>
      <vt:lpstr>The pipe operator %&gt;%</vt:lpstr>
      <vt:lpstr>dplyr demo</vt:lpstr>
      <vt:lpstr>Visualizing with ggplot2</vt:lpstr>
      <vt:lpstr>The ggplot2 grammar</vt:lpstr>
      <vt:lpstr>Example: scatterplot</vt:lpstr>
      <vt:lpstr>Example: scatterplot</vt:lpstr>
      <vt:lpstr>Example: scatterplot with color</vt:lpstr>
      <vt:lpstr>Example: scatterplot with aes color</vt:lpstr>
      <vt:lpstr>Example: scatterplot with aes color, shape</vt:lpstr>
      <vt:lpstr>Aesthetics may be placed inside the relevant geom</vt:lpstr>
      <vt:lpstr>Aesthetics are for mapping only</vt:lpstr>
      <vt:lpstr>Aesthetics are for mapping only</vt:lpstr>
      <vt:lpstr>Example: multiple geoms</vt:lpstr>
      <vt:lpstr>Make sure aesthetic mappings are properly applied</vt:lpstr>
      <vt:lpstr>Make sure aesthetic mappings are properly applied</vt:lpstr>
      <vt:lpstr>Histograms</vt:lpstr>
      <vt:lpstr>Histograms</vt:lpstr>
      <vt:lpstr>Histograms</vt:lpstr>
      <vt:lpstr>Histograms</vt:lpstr>
      <vt:lpstr>Boxplots</vt:lpstr>
      <vt:lpstr>Boxplots</vt:lpstr>
      <vt:lpstr>Boxplots</vt:lpstr>
      <vt:lpstr>Boxplots</vt:lpstr>
      <vt:lpstr>Boxplots: Customizing the fill mappings</vt:lpstr>
      <vt:lpstr>scale_fill_manual() also tweaks legend</vt:lpstr>
      <vt:lpstr>Changing the order</vt:lpstr>
      <vt:lpstr>Detour: scale_color_manual() customizes color</vt:lpstr>
      <vt:lpstr>Violin plot</vt:lpstr>
      <vt:lpstr>Bar plot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221</cp:revision>
  <dcterms:created xsi:type="dcterms:W3CDTF">2017-08-26T18:09:45Z</dcterms:created>
  <dcterms:modified xsi:type="dcterms:W3CDTF">2017-08-30T16:10:19Z</dcterms:modified>
</cp:coreProperties>
</file>