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47"/>
  </p:notesMasterIdLst>
  <p:sldIdLst>
    <p:sldId id="256" r:id="rId2"/>
    <p:sldId id="399" r:id="rId3"/>
    <p:sldId id="441" r:id="rId4"/>
    <p:sldId id="401" r:id="rId5"/>
    <p:sldId id="402" r:id="rId6"/>
    <p:sldId id="404" r:id="rId7"/>
    <p:sldId id="406" r:id="rId8"/>
    <p:sldId id="405"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4" r:id="rId24"/>
    <p:sldId id="421" r:id="rId25"/>
    <p:sldId id="422" r:id="rId26"/>
    <p:sldId id="423" r:id="rId27"/>
    <p:sldId id="425" r:id="rId28"/>
    <p:sldId id="426" r:id="rId29"/>
    <p:sldId id="427" r:id="rId30"/>
    <p:sldId id="428" r:id="rId31"/>
    <p:sldId id="429" r:id="rId32"/>
    <p:sldId id="430" r:id="rId33"/>
    <p:sldId id="433" r:id="rId34"/>
    <p:sldId id="431" r:id="rId35"/>
    <p:sldId id="437" r:id="rId36"/>
    <p:sldId id="442" r:id="rId37"/>
    <p:sldId id="443" r:id="rId38"/>
    <p:sldId id="444" r:id="rId39"/>
    <p:sldId id="445" r:id="rId40"/>
    <p:sldId id="446" r:id="rId41"/>
    <p:sldId id="447" r:id="rId42"/>
    <p:sldId id="448" r:id="rId43"/>
    <p:sldId id="450" r:id="rId44"/>
    <p:sldId id="449" r:id="rId45"/>
    <p:sldId id="45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81FF"/>
    <a:srgbClr val="9437FF"/>
    <a:srgbClr val="C03EFF"/>
    <a:srgbClr val="FF6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50"/>
    <p:restoredTop sz="93623"/>
  </p:normalViewPr>
  <p:slideViewPr>
    <p:cSldViewPr snapToGrid="0" snapToObjects="1">
      <p:cViewPr>
        <p:scale>
          <a:sx n="103" d="100"/>
          <a:sy n="103" d="100"/>
        </p:scale>
        <p:origin x="7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6CEAD-DD3D-334D-A963-BC72DE2105C5}" type="datetimeFigureOut">
              <a:rPr lang="en-US" smtClean="0"/>
              <a:t>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478AD-CFE1-334F-AC71-B5D4CA12F511}" type="slidenum">
              <a:rPr lang="en-US" smtClean="0"/>
              <a:t>‹#›</a:t>
            </a:fld>
            <a:endParaRPr lang="en-US"/>
          </a:p>
        </p:txBody>
      </p:sp>
    </p:spTree>
    <p:extLst>
      <p:ext uri="{BB962C8B-B14F-4D97-AF65-F5344CB8AC3E}">
        <p14:creationId xmlns:p14="http://schemas.microsoft.com/office/powerpoint/2010/main" val="56314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5</a:t>
            </a:fld>
            <a:endParaRPr lang="en-US"/>
          </a:p>
        </p:txBody>
      </p:sp>
    </p:spTree>
    <p:extLst>
      <p:ext uri="{BB962C8B-B14F-4D97-AF65-F5344CB8AC3E}">
        <p14:creationId xmlns:p14="http://schemas.microsoft.com/office/powerpoint/2010/main" val="35864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10013-459B-E649-8F53-4AAACF4AFE97}"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E10013-459B-E649-8F53-4AAACF4AFE97}" type="datetimeFigureOut">
              <a:rPr lang="en-US" smtClean="0"/>
              <a:t>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E10013-459B-E649-8F53-4AAACF4AFE97}" type="datetimeFigureOut">
              <a:rPr lang="en-US" smtClean="0"/>
              <a:t>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E10013-459B-E649-8F53-4AAACF4AFE97}" type="datetimeFigureOut">
              <a:rPr lang="en-US" smtClean="0"/>
              <a:t>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E10013-459B-E649-8F53-4AAACF4AFE97}" type="datetimeFigureOut">
              <a:rPr lang="en-US" smtClean="0"/>
              <a:t>10/20/17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E10013-459B-E649-8F53-4AAACF4AFE97}" type="datetimeFigureOut">
              <a:rPr lang="en-US" smtClean="0"/>
              <a:t>10/20/17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DA9939-7C87-5242-9B8B-EEC6284F41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10013-459B-E649-8F53-4AAACF4AFE97}" type="datetimeFigureOut">
              <a:rPr lang="en-US" smtClean="0"/>
              <a:t>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E10013-459B-E649-8F53-4AAACF4AFE97}" type="datetimeFigureOut">
              <a:rPr lang="en-US" smtClean="0"/>
              <a:t>10/20/17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DA9939-7C87-5242-9B8B-EEC6284F41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01965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oleObject" Target="../embeddings/oleObject2.bin"/><Relationship Id="rId5" Type="http://schemas.openxmlformats.org/officeDocument/2006/relationships/image" Target="../media/image11.emf"/><Relationship Id="rId6" Type="http://schemas.openxmlformats.org/officeDocument/2006/relationships/oleObject" Target="../embeddings/oleObject3.bin"/><Relationship Id="rId7" Type="http://schemas.openxmlformats.org/officeDocument/2006/relationships/image" Target="../media/image1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modeling </a:t>
            </a:r>
            <a:r>
              <a:rPr lang="en-US" dirty="0" smtClean="0"/>
              <a:t>II</a:t>
            </a:r>
            <a:endParaRPr lang="en-US" dirty="0"/>
          </a:p>
        </p:txBody>
      </p:sp>
      <p:sp>
        <p:nvSpPr>
          <p:cNvPr id="3" name="Subtitle 2"/>
          <p:cNvSpPr>
            <a:spLocks noGrp="1"/>
          </p:cNvSpPr>
          <p:nvPr>
            <p:ph type="subTitle" idx="1"/>
          </p:nvPr>
        </p:nvSpPr>
        <p:spPr/>
        <p:txBody>
          <a:bodyPr/>
          <a:lstStyle/>
          <a:p>
            <a:r>
              <a:rPr lang="en-US" dirty="0" smtClean="0"/>
              <a:t>Stephanie J. </a:t>
            </a:r>
            <a:r>
              <a:rPr lang="en-US" dirty="0" err="1" smtClean="0"/>
              <a:t>spielman</a:t>
            </a:r>
            <a:r>
              <a:rPr lang="en-US" dirty="0" smtClean="0"/>
              <a:t>, </a:t>
            </a:r>
            <a:r>
              <a:rPr lang="en-US" dirty="0" err="1" smtClean="0"/>
              <a:t>phd</a:t>
            </a:r>
            <a:endParaRPr lang="en-US" dirty="0" smtClean="0"/>
          </a:p>
          <a:p>
            <a:r>
              <a:rPr lang="en-US" dirty="0" smtClean="0"/>
              <a:t>bio5312, Fall 2017</a:t>
            </a:r>
            <a:endParaRPr lang="en-US" dirty="0"/>
          </a:p>
        </p:txBody>
      </p:sp>
    </p:spTree>
    <p:extLst>
      <p:ext uri="{BB962C8B-B14F-4D97-AF65-F5344CB8AC3E}">
        <p14:creationId xmlns:p14="http://schemas.microsoft.com/office/powerpoint/2010/main" val="129320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data as interaction </a:t>
            </a:r>
            <a:r>
              <a:rPr lang="en-US" dirty="0" smtClean="0"/>
              <a:t>plot, 2</a:t>
            </a:r>
            <a:endParaRPr lang="en-US" dirty="0"/>
          </a:p>
        </p:txBody>
      </p:sp>
      <p:sp>
        <p:nvSpPr>
          <p:cNvPr id="4" name="Rectangle 3"/>
          <p:cNvSpPr/>
          <p:nvPr/>
        </p:nvSpPr>
        <p:spPr>
          <a:xfrm>
            <a:off x="249382" y="1897811"/>
            <a:ext cx="11942618" cy="1323439"/>
          </a:xfrm>
          <a:prstGeom prst="rect">
            <a:avLst/>
          </a:prstGeom>
        </p:spPr>
        <p:txBody>
          <a:bodyPr wrap="square">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algae.int</a:t>
            </a:r>
            <a:r>
              <a:rPr lang="en-US" sz="2000" dirty="0">
                <a:latin typeface="Monaco" charset="0"/>
                <a:ea typeface="Monaco" charset="0"/>
                <a:cs typeface="Monaco" charset="0"/>
              </a:rPr>
              <a:t>, </a:t>
            </a:r>
            <a:r>
              <a:rPr lang="en-US" sz="2000" dirty="0" err="1" smtClean="0">
                <a:latin typeface="Monaco" charset="0"/>
                <a:ea typeface="Monaco" charset="0"/>
                <a:cs typeface="Monaco" charset="0"/>
              </a:rPr>
              <a:t>aes</a:t>
            </a:r>
            <a:r>
              <a:rPr lang="en-US" sz="2000" dirty="0" smtClean="0">
                <a:latin typeface="Monaco" charset="0"/>
                <a:ea typeface="Monaco" charset="0"/>
                <a:cs typeface="Monaco" charset="0"/>
              </a:rPr>
              <a:t>(x=herbivores, </a:t>
            </a:r>
          </a:p>
          <a:p>
            <a:r>
              <a:rPr lang="en-US" sz="2000" dirty="0" smtClean="0">
                <a:latin typeface="Monaco" charset="0"/>
                <a:ea typeface="Monaco" charset="0"/>
                <a:cs typeface="Monaco" charset="0"/>
              </a:rPr>
              <a:t>				y=</a:t>
            </a:r>
            <a:r>
              <a:rPr lang="en-US" sz="2000" dirty="0" err="1" smtClean="0">
                <a:latin typeface="Monaco" charset="0"/>
                <a:ea typeface="Monaco" charset="0"/>
                <a:cs typeface="Monaco" charset="0"/>
              </a:rPr>
              <a:t>mean.area</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a:latin typeface="Monaco" charset="0"/>
                <a:ea typeface="Monaco" charset="0"/>
                <a:cs typeface="Monaco" charset="0"/>
              </a:rPr>
              <a:t>	</a:t>
            </a:r>
            <a:r>
              <a:rPr lang="en-US" sz="2000" dirty="0" smtClean="0">
                <a:latin typeface="Monaco" charset="0"/>
                <a:ea typeface="Monaco" charset="0"/>
                <a:cs typeface="Monaco" charset="0"/>
              </a:rPr>
              <a:t>			group=tide, </a:t>
            </a:r>
          </a:p>
          <a:p>
            <a:r>
              <a:rPr lang="en-US" sz="2000" dirty="0">
                <a:latin typeface="Monaco" charset="0"/>
                <a:ea typeface="Monaco" charset="0"/>
                <a:cs typeface="Monaco" charset="0"/>
              </a:rPr>
              <a:t>	</a:t>
            </a:r>
            <a:r>
              <a:rPr lang="en-US" sz="2000" dirty="0" smtClean="0">
                <a:latin typeface="Monaco" charset="0"/>
                <a:ea typeface="Monaco" charset="0"/>
                <a:cs typeface="Monaco" charset="0"/>
              </a:rPr>
              <a:t>			color=</a:t>
            </a:r>
            <a:r>
              <a:rPr lang="en-US" sz="2000" dirty="0">
                <a:latin typeface="Monaco" charset="0"/>
                <a:ea typeface="Monaco" charset="0"/>
                <a:cs typeface="Monaco" charset="0"/>
              </a:rPr>
              <a:t>tide</a:t>
            </a:r>
            <a:r>
              <a:rPr lang="en-US" sz="2000" dirty="0" smtClean="0">
                <a:latin typeface="Monaco" charset="0"/>
                <a:ea typeface="Monaco" charset="0"/>
                <a:cs typeface="Monaco" charset="0"/>
              </a:rPr>
              <a:t>)) </a:t>
            </a:r>
            <a:r>
              <a:rPr lang="en-US" sz="2000" dirty="0">
                <a:latin typeface="Monaco" charset="0"/>
                <a:ea typeface="Monaco" charset="0"/>
                <a:cs typeface="Monaco" charset="0"/>
              </a:rPr>
              <a:t>+ </a:t>
            </a:r>
            <a:r>
              <a:rPr lang="en-US" sz="2000" dirty="0" err="1" smtClean="0">
                <a:latin typeface="Monaco" charset="0"/>
                <a:ea typeface="Monaco" charset="0"/>
                <a:cs typeface="Monaco" charset="0"/>
              </a:rPr>
              <a:t>geom_point</a:t>
            </a:r>
            <a:r>
              <a:rPr lang="en-US" sz="2000" dirty="0">
                <a:latin typeface="Monaco" charset="0"/>
                <a:ea typeface="Monaco" charset="0"/>
                <a:cs typeface="Monaco" charset="0"/>
              </a:rPr>
              <a:t>() + </a:t>
            </a:r>
            <a:r>
              <a:rPr lang="en-US" sz="2000" dirty="0" err="1">
                <a:latin typeface="Monaco" charset="0"/>
                <a:ea typeface="Monaco" charset="0"/>
                <a:cs typeface="Monaco" charset="0"/>
              </a:rPr>
              <a:t>geom_line</a:t>
            </a:r>
            <a:r>
              <a:rPr lang="en-US" sz="2000" dirty="0">
                <a:latin typeface="Monaco" charset="0"/>
                <a:ea typeface="Monaco" charset="0"/>
                <a:cs typeface="Monaco" charset="0"/>
              </a:rPr>
              <a:t>()</a:t>
            </a:r>
            <a:endParaRPr lang="en-US" sz="2000" dirty="0">
              <a:latin typeface="Monaco" charset="0"/>
              <a:ea typeface="Monaco" charset="0"/>
              <a:cs typeface="Monaco"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281" y="3381701"/>
            <a:ext cx="6778221" cy="2922438"/>
          </a:xfrm>
          <a:prstGeom prst="rect">
            <a:avLst/>
          </a:prstGeom>
        </p:spPr>
      </p:pic>
    </p:spTree>
    <p:extLst>
      <p:ext uri="{BB962C8B-B14F-4D97-AF65-F5344CB8AC3E}">
        <p14:creationId xmlns:p14="http://schemas.microsoft.com/office/powerpoint/2010/main" val="144756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the model</a:t>
            </a:r>
            <a:endParaRPr lang="en-US" dirty="0"/>
          </a:p>
        </p:txBody>
      </p:sp>
      <p:sp>
        <p:nvSpPr>
          <p:cNvPr id="4" name="Rectangle 3"/>
          <p:cNvSpPr/>
          <p:nvPr/>
        </p:nvSpPr>
        <p:spPr>
          <a:xfrm>
            <a:off x="670559" y="2075057"/>
            <a:ext cx="10152611" cy="4770537"/>
          </a:xfrm>
          <a:prstGeom prst="rect">
            <a:avLst/>
          </a:prstGeom>
        </p:spPr>
        <p:txBody>
          <a:bodyPr wrap="square">
            <a:spAutoFit/>
          </a:bodyPr>
          <a:lstStyle/>
          <a:p>
            <a:r>
              <a:rPr lang="en-US" sz="1600" dirty="0" smtClean="0">
                <a:latin typeface="Monaco" charset="0"/>
                <a:ea typeface="Monaco" charset="0"/>
                <a:cs typeface="Monaco" charset="0"/>
              </a:rPr>
              <a:t>&gt; </a:t>
            </a:r>
            <a:r>
              <a:rPr lang="en-US" sz="1600" dirty="0" err="1" smtClean="0">
                <a:latin typeface="Monaco" charset="0"/>
                <a:ea typeface="Monaco" charset="0"/>
                <a:cs typeface="Monaco" charset="0"/>
              </a:rPr>
              <a:t>model.additive</a:t>
            </a:r>
            <a:r>
              <a:rPr lang="en-US" sz="1600" dirty="0" smtClean="0">
                <a:latin typeface="Monaco" charset="0"/>
                <a:ea typeface="Monaco" charset="0"/>
                <a:cs typeface="Monaco" charset="0"/>
              </a:rPr>
              <a:t>    &lt;- lm(area ~ herbivores + tide, data = algae)</a:t>
            </a:r>
          </a:p>
          <a:p>
            <a:r>
              <a:rPr lang="en-US" sz="1600" dirty="0" smtClean="0">
                <a:latin typeface="Monaco" charset="0"/>
                <a:ea typeface="Monaco" charset="0"/>
                <a:cs typeface="Monaco" charset="0"/>
              </a:rPr>
              <a:t>&gt; </a:t>
            </a:r>
            <a:r>
              <a:rPr lang="en-US" sz="1600" dirty="0" err="1" smtClean="0">
                <a:latin typeface="Monaco" charset="0"/>
                <a:ea typeface="Monaco" charset="0"/>
                <a:cs typeface="Monaco" charset="0"/>
              </a:rPr>
              <a:t>model.interaction</a:t>
            </a:r>
            <a:r>
              <a:rPr lang="en-US" sz="1600" dirty="0" smtClean="0">
                <a:latin typeface="Monaco" charset="0"/>
                <a:ea typeface="Monaco" charset="0"/>
                <a:cs typeface="Monaco" charset="0"/>
              </a:rPr>
              <a:t> &lt;- </a:t>
            </a:r>
            <a:r>
              <a:rPr lang="en-US" sz="1600" dirty="0">
                <a:latin typeface="Monaco" charset="0"/>
                <a:ea typeface="Monaco" charset="0"/>
                <a:cs typeface="Monaco" charset="0"/>
              </a:rPr>
              <a:t>lm(area ~ herbivores </a:t>
            </a:r>
            <a:r>
              <a:rPr lang="en-US" sz="1600" dirty="0" smtClean="0">
                <a:latin typeface="Monaco" charset="0"/>
                <a:ea typeface="Monaco" charset="0"/>
                <a:cs typeface="Monaco" charset="0"/>
              </a:rPr>
              <a:t>* </a:t>
            </a:r>
            <a:r>
              <a:rPr lang="en-US" sz="1600" dirty="0">
                <a:latin typeface="Monaco" charset="0"/>
                <a:ea typeface="Monaco" charset="0"/>
                <a:cs typeface="Monaco" charset="0"/>
              </a:rPr>
              <a:t>tide, data = algae</a:t>
            </a:r>
            <a:r>
              <a:rPr lang="en-US" sz="1600" dirty="0" smtClean="0">
                <a:latin typeface="Monaco" charset="0"/>
                <a:ea typeface="Monaco" charset="0"/>
                <a:cs typeface="Monaco" charset="0"/>
              </a:rPr>
              <a:t>)</a:t>
            </a:r>
          </a:p>
          <a:p>
            <a:endParaRPr lang="en-US" sz="1600" dirty="0" smtClean="0">
              <a:latin typeface="Monaco" charset="0"/>
              <a:ea typeface="Monaco" charset="0"/>
              <a:cs typeface="Monaco" charset="0"/>
            </a:endParaRPr>
          </a:p>
          <a:p>
            <a:endParaRPr lang="en-US" sz="1600" dirty="0">
              <a:latin typeface="Monaco" charset="0"/>
              <a:ea typeface="Monaco" charset="0"/>
              <a:cs typeface="Monaco" charset="0"/>
            </a:endParaRPr>
          </a:p>
          <a:p>
            <a:r>
              <a:rPr lang="en-US" sz="1600" dirty="0" smtClean="0">
                <a:latin typeface="Monaco" charset="0"/>
                <a:ea typeface="Monaco" charset="0"/>
                <a:cs typeface="Monaco" charset="0"/>
              </a:rPr>
              <a:t>&gt; tidy(summary(</a:t>
            </a:r>
            <a:r>
              <a:rPr lang="en-US" sz="1600" dirty="0" err="1" smtClean="0">
                <a:latin typeface="Monaco" charset="0"/>
                <a:ea typeface="Monaco" charset="0"/>
                <a:cs typeface="Monaco" charset="0"/>
              </a:rPr>
              <a:t>model.additive</a:t>
            </a:r>
            <a:r>
              <a:rPr lang="en-US" sz="1600" dirty="0" smtClean="0">
                <a:latin typeface="Monaco" charset="0"/>
                <a:ea typeface="Monaco" charset="0"/>
                <a:cs typeface="Monaco" charset="0"/>
              </a:rPr>
              <a:t>))</a:t>
            </a:r>
            <a:endParaRPr lang="is-IS" sz="1600" dirty="0" smtClean="0">
              <a:latin typeface="Monaco" charset="0"/>
              <a:ea typeface="Monaco" charset="0"/>
              <a:cs typeface="Monaco" charset="0"/>
            </a:endParaRPr>
          </a:p>
          <a:p>
            <a:r>
              <a:rPr lang="is-IS" sz="1600" dirty="0">
                <a:latin typeface="Monaco" charset="0"/>
                <a:ea typeface="Monaco" charset="0"/>
                <a:cs typeface="Monaco" charset="0"/>
              </a:rPr>
              <a:t>           term  estimate std.error  statistic      p.value</a:t>
            </a:r>
          </a:p>
          <a:p>
            <a:r>
              <a:rPr lang="is-IS" sz="1600" dirty="0">
                <a:latin typeface="Monaco" charset="0"/>
                <a:ea typeface="Monaco" charset="0"/>
                <a:cs typeface="Monaco" charset="0"/>
              </a:rPr>
              <a:t>1   (Intercept) 26.519979  3.602368  7.3618178 5.526594e-10</a:t>
            </a:r>
          </a:p>
          <a:p>
            <a:r>
              <a:rPr lang="is-IS" sz="1600" dirty="0">
                <a:latin typeface="Monaco" charset="0"/>
                <a:ea typeface="Monaco" charset="0"/>
                <a:cs typeface="Monaco" charset="0"/>
              </a:rPr>
              <a:t>2 herbivoresyes -9.721701  4.159657 -2.3371402 2.273087e-02</a:t>
            </a:r>
          </a:p>
          <a:p>
            <a:r>
              <a:rPr lang="is-IS" sz="1600" dirty="0">
                <a:latin typeface="Monaco" charset="0"/>
                <a:ea typeface="Monaco" charset="0"/>
                <a:cs typeface="Monaco" charset="0"/>
              </a:rPr>
              <a:t>3       tidemid  2.358142  4.159657  0.5669078 5.728570e-01</a:t>
            </a:r>
          </a:p>
          <a:p>
            <a:endParaRPr lang="en-US" sz="1600" dirty="0" smtClean="0">
              <a:latin typeface="Monaco" charset="0"/>
              <a:ea typeface="Monaco" charset="0"/>
              <a:cs typeface="Monaco" charset="0"/>
            </a:endParaRPr>
          </a:p>
          <a:p>
            <a:endParaRPr lang="en-US" sz="1600" dirty="0" smtClean="0">
              <a:latin typeface="Monaco" charset="0"/>
              <a:ea typeface="Monaco" charset="0"/>
              <a:cs typeface="Monaco" charset="0"/>
            </a:endParaRPr>
          </a:p>
          <a:p>
            <a:r>
              <a:rPr lang="en-US" sz="1600" dirty="0">
                <a:latin typeface="Monaco" charset="0"/>
                <a:ea typeface="Monaco" charset="0"/>
                <a:cs typeface="Monaco" charset="0"/>
              </a:rPr>
              <a:t>&gt; </a:t>
            </a:r>
            <a:r>
              <a:rPr lang="en-US" sz="1600" dirty="0" smtClean="0">
                <a:latin typeface="Monaco" charset="0"/>
                <a:ea typeface="Monaco" charset="0"/>
                <a:cs typeface="Monaco" charset="0"/>
              </a:rPr>
              <a:t>tidy(summary(</a:t>
            </a:r>
            <a:r>
              <a:rPr lang="en-US" sz="1600" dirty="0" err="1" smtClean="0">
                <a:latin typeface="Monaco" charset="0"/>
                <a:ea typeface="Monaco" charset="0"/>
                <a:cs typeface="Monaco" charset="0"/>
              </a:rPr>
              <a:t>model.interaction</a:t>
            </a:r>
            <a:r>
              <a:rPr lang="en-US" sz="1600" dirty="0" smtClean="0">
                <a:latin typeface="Monaco" charset="0"/>
                <a:ea typeface="Monaco" charset="0"/>
                <a:cs typeface="Monaco" charset="0"/>
              </a:rPr>
              <a:t>))</a:t>
            </a:r>
            <a:endParaRPr lang="en-US" sz="1600" dirty="0">
              <a:latin typeface="Monaco" charset="0"/>
              <a:ea typeface="Monaco" charset="0"/>
              <a:cs typeface="Monaco" charset="0"/>
            </a:endParaRPr>
          </a:p>
          <a:p>
            <a:r>
              <a:rPr lang="is-IS" sz="1600" dirty="0">
                <a:latin typeface="Monaco" charset="0"/>
                <a:ea typeface="Monaco" charset="0"/>
                <a:cs typeface="Monaco" charset="0"/>
              </a:rPr>
              <a:t>                   term  estimate std.error statistic      p.value</a:t>
            </a:r>
          </a:p>
          <a:p>
            <a:r>
              <a:rPr lang="is-IS" sz="1600" dirty="0">
                <a:latin typeface="Monaco" charset="0"/>
                <a:ea typeface="Monaco" charset="0"/>
                <a:cs typeface="Monaco" charset="0"/>
              </a:rPr>
              <a:t>1           (Intercept)  32.91450  3.855532  8.536955 5.979662e-12</a:t>
            </a:r>
          </a:p>
          <a:p>
            <a:r>
              <a:rPr lang="is-IS" sz="1600" dirty="0">
                <a:latin typeface="Monaco" charset="0"/>
                <a:ea typeface="Monaco" charset="0"/>
                <a:cs typeface="Monaco" charset="0"/>
              </a:rPr>
              <a:t>2         herbivoresyes -22.51075  5.452546 -4.128484 1.145511e-04</a:t>
            </a:r>
          </a:p>
          <a:p>
            <a:r>
              <a:rPr lang="is-IS" sz="1600" dirty="0">
                <a:latin typeface="Monaco" charset="0"/>
                <a:ea typeface="Monaco" charset="0"/>
                <a:cs typeface="Monaco" charset="0"/>
              </a:rPr>
              <a:t>3               tidemid -10.43090  5.452546 -1.913034 6.051935e-02</a:t>
            </a:r>
          </a:p>
          <a:p>
            <a:r>
              <a:rPr lang="is-IS" sz="1600" dirty="0">
                <a:latin typeface="Monaco" charset="0"/>
                <a:ea typeface="Monaco" charset="0"/>
                <a:cs typeface="Monaco" charset="0"/>
              </a:rPr>
              <a:t>4 herbivoresyes:tidemid  25.57809  7.711064  3.317064 1.548555e-03</a:t>
            </a:r>
          </a:p>
          <a:p>
            <a:endParaRPr lang="en-US" sz="1600" dirty="0">
              <a:latin typeface="Monaco" charset="0"/>
              <a:ea typeface="Monaco" charset="0"/>
              <a:cs typeface="Monaco" charset="0"/>
            </a:endParaRPr>
          </a:p>
          <a:p>
            <a:endParaRPr lang="en-US" sz="1600" dirty="0" smtClean="0">
              <a:latin typeface="Monaco" charset="0"/>
              <a:ea typeface="Monaco" charset="0"/>
              <a:cs typeface="Monaco" charset="0"/>
            </a:endParaRPr>
          </a:p>
        </p:txBody>
      </p:sp>
      <p:sp>
        <p:nvSpPr>
          <p:cNvPr id="5" name="Rectangle 4"/>
          <p:cNvSpPr/>
          <p:nvPr/>
        </p:nvSpPr>
        <p:spPr>
          <a:xfrm>
            <a:off x="670559" y="6001789"/>
            <a:ext cx="8357063" cy="266007"/>
          </a:xfrm>
          <a:prstGeom prst="rect">
            <a:avLst/>
          </a:prstGeom>
          <a:solidFill>
            <a:schemeClr val="accent5">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27622" y="5950126"/>
            <a:ext cx="4821382" cy="369332"/>
          </a:xfrm>
          <a:prstGeom prst="rect">
            <a:avLst/>
          </a:prstGeom>
          <a:noFill/>
        </p:spPr>
        <p:txBody>
          <a:bodyPr wrap="square" rtlCol="0">
            <a:spAutoFit/>
          </a:bodyPr>
          <a:lstStyle/>
          <a:p>
            <a:r>
              <a:rPr lang="en-US" b="1" dirty="0" smtClean="0"/>
              <a:t>Interaction model preferred</a:t>
            </a:r>
            <a:endParaRPr lang="en-US" b="1" dirty="0"/>
          </a:p>
        </p:txBody>
      </p:sp>
    </p:spTree>
    <p:extLst>
      <p:ext uri="{BB962C8B-B14F-4D97-AF65-F5344CB8AC3E}">
        <p14:creationId xmlns:p14="http://schemas.microsoft.com/office/powerpoint/2010/main" val="143477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model in full</a:t>
            </a:r>
            <a:endParaRPr lang="en-US" dirty="0"/>
          </a:p>
        </p:txBody>
      </p:sp>
      <p:sp>
        <p:nvSpPr>
          <p:cNvPr id="4" name="TextBox 3"/>
          <p:cNvSpPr txBox="1"/>
          <p:nvPr/>
        </p:nvSpPr>
        <p:spPr>
          <a:xfrm>
            <a:off x="798022" y="1928553"/>
            <a:ext cx="10656916" cy="4247317"/>
          </a:xfrm>
          <a:prstGeom prst="rect">
            <a:avLst/>
          </a:prstGeom>
          <a:noFill/>
        </p:spPr>
        <p:txBody>
          <a:bodyPr wrap="square" rtlCol="0">
            <a:spAutoFit/>
          </a:bodyPr>
          <a:lstStyle/>
          <a:p>
            <a:r>
              <a:rPr lang="is-IS" dirty="0">
                <a:latin typeface="Monaco" charset="0"/>
                <a:ea typeface="Monaco" charset="0"/>
                <a:cs typeface="Monaco" charset="0"/>
              </a:rPr>
              <a:t>&gt; summary(model.interaction</a:t>
            </a:r>
            <a:r>
              <a:rPr lang="is-IS" dirty="0" smtClean="0">
                <a:latin typeface="Monaco" charset="0"/>
                <a:ea typeface="Monaco" charset="0"/>
                <a:cs typeface="Monaco" charset="0"/>
              </a:rPr>
              <a:t>)</a:t>
            </a:r>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smtClean="0">
                <a:latin typeface="Monaco" charset="0"/>
                <a:ea typeface="Monaco" charset="0"/>
                <a:cs typeface="Monaco" charset="0"/>
              </a:rPr>
              <a:t>Coefficients</a:t>
            </a:r>
            <a:r>
              <a:rPr lang="is-IS" dirty="0">
                <a:latin typeface="Monaco" charset="0"/>
                <a:ea typeface="Monaco" charset="0"/>
                <a:cs typeface="Monaco" charset="0"/>
              </a:rPr>
              <a:t>:</a:t>
            </a:r>
          </a:p>
          <a:p>
            <a:r>
              <a:rPr lang="is-IS" dirty="0">
                <a:latin typeface="Monaco" charset="0"/>
                <a:ea typeface="Monaco" charset="0"/>
                <a:cs typeface="Monaco" charset="0"/>
              </a:rPr>
              <a:t>                      Estimate Std. Error t value Pr(&gt;|t|)    </a:t>
            </a:r>
          </a:p>
          <a:p>
            <a:r>
              <a:rPr lang="is-IS" dirty="0">
                <a:latin typeface="Monaco" charset="0"/>
                <a:ea typeface="Monaco" charset="0"/>
                <a:cs typeface="Monaco" charset="0"/>
              </a:rPr>
              <a:t>(Intercept)             32.915      3.856   8.537 5.98e-12 ***</a:t>
            </a:r>
          </a:p>
          <a:p>
            <a:r>
              <a:rPr lang="is-IS" dirty="0">
                <a:latin typeface="Monaco" charset="0"/>
                <a:ea typeface="Monaco" charset="0"/>
                <a:cs typeface="Monaco" charset="0"/>
              </a:rPr>
              <a:t>herbivoresyes          -22.511      5.453  -4.128 0.000115 ***</a:t>
            </a:r>
          </a:p>
          <a:p>
            <a:r>
              <a:rPr lang="is-IS" dirty="0">
                <a:latin typeface="Monaco" charset="0"/>
                <a:ea typeface="Monaco" charset="0"/>
                <a:cs typeface="Monaco" charset="0"/>
              </a:rPr>
              <a:t>tidemid                -10.431      5.453  -1.913 0.060519 .  </a:t>
            </a:r>
          </a:p>
          <a:p>
            <a:r>
              <a:rPr lang="is-IS" dirty="0">
                <a:latin typeface="Monaco" charset="0"/>
                <a:ea typeface="Monaco" charset="0"/>
                <a:cs typeface="Monaco" charset="0"/>
              </a:rPr>
              <a:t>herbivoresyes:tidemid   25.578      7.711   3.317 0.001549 ** </a:t>
            </a:r>
          </a:p>
          <a:p>
            <a:r>
              <a:rPr lang="is-IS" dirty="0">
                <a:latin typeface="Monaco" charset="0"/>
                <a:ea typeface="Monaco" charset="0"/>
                <a:cs typeface="Monaco" charset="0"/>
              </a:rPr>
              <a:t>---</a:t>
            </a:r>
          </a:p>
          <a:p>
            <a:r>
              <a:rPr lang="is-IS" dirty="0">
                <a:latin typeface="Monaco" charset="0"/>
                <a:ea typeface="Monaco" charset="0"/>
                <a:cs typeface="Monaco" charset="0"/>
              </a:rPr>
              <a:t>Signif. codes:  0 ‘***’ 0.001 ‘**’ 0.01 ‘*’ 0.05 ‘.’ 0.1 ‘ ’ 1</a:t>
            </a:r>
          </a:p>
          <a:p>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a:latin typeface="Monaco" charset="0"/>
                <a:ea typeface="Monaco" charset="0"/>
                <a:cs typeface="Monaco" charset="0"/>
              </a:rPr>
              <a:t>Residual standard error: 15.42 on 60 degrees of freedom</a:t>
            </a:r>
          </a:p>
          <a:p>
            <a:r>
              <a:rPr lang="is-IS" dirty="0">
                <a:latin typeface="Monaco" charset="0"/>
                <a:ea typeface="Monaco" charset="0"/>
                <a:cs typeface="Monaco" charset="0"/>
              </a:rPr>
              <a:t>Multiple R-squared:  0.2281, Adjusted R-squared:  0.1896 </a:t>
            </a:r>
          </a:p>
          <a:p>
            <a:r>
              <a:rPr lang="is-IS" dirty="0">
                <a:latin typeface="Monaco" charset="0"/>
                <a:ea typeface="Monaco" charset="0"/>
                <a:cs typeface="Monaco" charset="0"/>
              </a:rPr>
              <a:t>F-statistic: 5.912 on 3 and 60 DF,  p-value: 0.001329</a:t>
            </a:r>
          </a:p>
        </p:txBody>
      </p:sp>
    </p:spTree>
    <p:extLst>
      <p:ext uri="{BB962C8B-B14F-4D97-AF65-F5344CB8AC3E}">
        <p14:creationId xmlns:p14="http://schemas.microsoft.com/office/powerpoint/2010/main" val="72086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model in full</a:t>
            </a:r>
            <a:endParaRPr lang="en-US" dirty="0"/>
          </a:p>
        </p:txBody>
      </p:sp>
      <p:sp>
        <p:nvSpPr>
          <p:cNvPr id="4" name="TextBox 3"/>
          <p:cNvSpPr txBox="1"/>
          <p:nvPr/>
        </p:nvSpPr>
        <p:spPr>
          <a:xfrm>
            <a:off x="798022" y="1928553"/>
            <a:ext cx="10656916" cy="4247317"/>
          </a:xfrm>
          <a:prstGeom prst="rect">
            <a:avLst/>
          </a:prstGeom>
          <a:noFill/>
        </p:spPr>
        <p:txBody>
          <a:bodyPr wrap="square" rtlCol="0">
            <a:spAutoFit/>
          </a:bodyPr>
          <a:lstStyle/>
          <a:p>
            <a:r>
              <a:rPr lang="is-IS" dirty="0">
                <a:latin typeface="Monaco" charset="0"/>
                <a:ea typeface="Monaco" charset="0"/>
                <a:cs typeface="Monaco" charset="0"/>
              </a:rPr>
              <a:t>&gt; summary(model.interaction</a:t>
            </a:r>
            <a:r>
              <a:rPr lang="is-IS" dirty="0" smtClean="0">
                <a:latin typeface="Monaco" charset="0"/>
                <a:ea typeface="Monaco" charset="0"/>
                <a:cs typeface="Monaco" charset="0"/>
              </a:rPr>
              <a:t>)</a:t>
            </a:r>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smtClean="0">
                <a:latin typeface="Monaco" charset="0"/>
                <a:ea typeface="Monaco" charset="0"/>
                <a:cs typeface="Monaco" charset="0"/>
              </a:rPr>
              <a:t>Coefficients</a:t>
            </a:r>
            <a:r>
              <a:rPr lang="is-IS" dirty="0">
                <a:latin typeface="Monaco" charset="0"/>
                <a:ea typeface="Monaco" charset="0"/>
                <a:cs typeface="Monaco" charset="0"/>
              </a:rPr>
              <a:t>:</a:t>
            </a:r>
          </a:p>
          <a:p>
            <a:r>
              <a:rPr lang="is-IS" dirty="0">
                <a:latin typeface="Monaco" charset="0"/>
                <a:ea typeface="Monaco" charset="0"/>
                <a:cs typeface="Monaco" charset="0"/>
              </a:rPr>
              <a:t>                      Estimate Std. Error t value Pr(&gt;|t|)    </a:t>
            </a:r>
          </a:p>
          <a:p>
            <a:r>
              <a:rPr lang="is-IS" dirty="0">
                <a:latin typeface="Monaco" charset="0"/>
                <a:ea typeface="Monaco" charset="0"/>
                <a:cs typeface="Monaco" charset="0"/>
              </a:rPr>
              <a:t>(Intercept)             32.915      3.856   8.537 5.98e-12 ***</a:t>
            </a:r>
          </a:p>
          <a:p>
            <a:r>
              <a:rPr lang="is-IS" strike="sngStrike" dirty="0">
                <a:latin typeface="Monaco" charset="0"/>
                <a:ea typeface="Monaco" charset="0"/>
                <a:cs typeface="Monaco" charset="0"/>
              </a:rPr>
              <a:t>herbivoresyes          -22.511      5.453  -4.128 0.000115 ***</a:t>
            </a:r>
          </a:p>
          <a:p>
            <a:r>
              <a:rPr lang="is-IS" strike="sngStrike" dirty="0">
                <a:latin typeface="Monaco" charset="0"/>
                <a:ea typeface="Monaco" charset="0"/>
                <a:cs typeface="Monaco" charset="0"/>
              </a:rPr>
              <a:t>tidemid                -10.431      5.453  -1.913 0.060519 .  </a:t>
            </a:r>
          </a:p>
          <a:p>
            <a:r>
              <a:rPr lang="is-IS" dirty="0">
                <a:latin typeface="Monaco" charset="0"/>
                <a:ea typeface="Monaco" charset="0"/>
                <a:cs typeface="Monaco" charset="0"/>
              </a:rPr>
              <a:t>herbivoresyes:tidemid   25.578      7.711   3.317 0.001549 ** </a:t>
            </a:r>
          </a:p>
          <a:p>
            <a:r>
              <a:rPr lang="is-IS" dirty="0">
                <a:latin typeface="Monaco" charset="0"/>
                <a:ea typeface="Monaco" charset="0"/>
                <a:cs typeface="Monaco" charset="0"/>
              </a:rPr>
              <a:t>---</a:t>
            </a:r>
          </a:p>
          <a:p>
            <a:r>
              <a:rPr lang="is-IS" dirty="0">
                <a:latin typeface="Monaco" charset="0"/>
                <a:ea typeface="Monaco" charset="0"/>
                <a:cs typeface="Monaco" charset="0"/>
              </a:rPr>
              <a:t>Signif. codes:  0 ‘***’ 0.001 ‘**’ 0.01 ‘*’ 0.05 ‘.’ 0.1 ‘ ’ 1</a:t>
            </a:r>
          </a:p>
          <a:p>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a:latin typeface="Monaco" charset="0"/>
                <a:ea typeface="Monaco" charset="0"/>
                <a:cs typeface="Monaco" charset="0"/>
              </a:rPr>
              <a:t>Residual standard error: 15.42 on 60 degrees of freedom</a:t>
            </a:r>
          </a:p>
          <a:p>
            <a:r>
              <a:rPr lang="is-IS" dirty="0">
                <a:latin typeface="Monaco" charset="0"/>
                <a:ea typeface="Monaco" charset="0"/>
                <a:cs typeface="Monaco" charset="0"/>
              </a:rPr>
              <a:t>Multiple R-squared:  0.2281, Adjusted R-squared:  0.1896 </a:t>
            </a:r>
          </a:p>
          <a:p>
            <a:r>
              <a:rPr lang="is-IS" dirty="0">
                <a:latin typeface="Monaco" charset="0"/>
                <a:ea typeface="Monaco" charset="0"/>
                <a:cs typeface="Monaco" charset="0"/>
              </a:rPr>
              <a:t>F-statistic: 5.912 on 3 and 60 DF,  p-value: 0.001329</a:t>
            </a:r>
          </a:p>
        </p:txBody>
      </p:sp>
      <p:sp>
        <p:nvSpPr>
          <p:cNvPr id="5" name="TextBox 4"/>
          <p:cNvSpPr txBox="1"/>
          <p:nvPr/>
        </p:nvSpPr>
        <p:spPr>
          <a:xfrm>
            <a:off x="9526385" y="3308465"/>
            <a:ext cx="2665615" cy="707886"/>
          </a:xfrm>
          <a:prstGeom prst="rect">
            <a:avLst/>
          </a:prstGeom>
          <a:noFill/>
        </p:spPr>
        <p:txBody>
          <a:bodyPr wrap="square" rtlCol="0">
            <a:spAutoFit/>
          </a:bodyPr>
          <a:lstStyle/>
          <a:p>
            <a:r>
              <a:rPr lang="en-US" sz="2000" b="1" dirty="0" smtClean="0">
                <a:solidFill>
                  <a:srgbClr val="C00000"/>
                </a:solidFill>
              </a:rPr>
              <a:t>Ignore</a:t>
            </a:r>
            <a:r>
              <a:rPr lang="en-US" sz="2000" dirty="0" smtClean="0">
                <a:solidFill>
                  <a:srgbClr val="C00000"/>
                </a:solidFill>
              </a:rPr>
              <a:t> additive effects when interaction is sig.</a:t>
            </a:r>
            <a:endParaRPr lang="en-US" sz="2000" b="1" dirty="0">
              <a:solidFill>
                <a:srgbClr val="C00000"/>
              </a:solidFill>
            </a:endParaRPr>
          </a:p>
        </p:txBody>
      </p:sp>
    </p:spTree>
    <p:extLst>
      <p:ext uri="{BB962C8B-B14F-4D97-AF65-F5344CB8AC3E}">
        <p14:creationId xmlns:p14="http://schemas.microsoft.com/office/powerpoint/2010/main" val="2090221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ANOVA table (if you want)</a:t>
            </a:r>
            <a:endParaRPr lang="en-US" dirty="0"/>
          </a:p>
        </p:txBody>
      </p:sp>
      <p:sp>
        <p:nvSpPr>
          <p:cNvPr id="4" name="TextBox 3"/>
          <p:cNvSpPr txBox="1"/>
          <p:nvPr/>
        </p:nvSpPr>
        <p:spPr>
          <a:xfrm>
            <a:off x="798022" y="1928553"/>
            <a:ext cx="10656916" cy="3693319"/>
          </a:xfrm>
          <a:prstGeom prst="rect">
            <a:avLst/>
          </a:prstGeom>
          <a:noFill/>
        </p:spPr>
        <p:txBody>
          <a:bodyPr wrap="square" rtlCol="0">
            <a:spAutoFit/>
          </a:bodyPr>
          <a:lstStyle/>
          <a:p>
            <a:r>
              <a:rPr lang="is-IS" dirty="0">
                <a:latin typeface="Monaco" charset="0"/>
                <a:ea typeface="Monaco" charset="0"/>
                <a:cs typeface="Monaco" charset="0"/>
              </a:rPr>
              <a:t>&gt; </a:t>
            </a:r>
            <a:r>
              <a:rPr lang="is-IS" dirty="0" smtClean="0">
                <a:latin typeface="Monaco" charset="0"/>
                <a:ea typeface="Monaco" charset="0"/>
                <a:cs typeface="Monaco" charset="0"/>
              </a:rPr>
              <a:t>anova(model.interaction)</a:t>
            </a:r>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a:latin typeface="Monaco" charset="0"/>
                <a:ea typeface="Monaco" charset="0"/>
                <a:cs typeface="Monaco" charset="0"/>
              </a:rPr>
              <a:t>Analysis of Variance Table</a:t>
            </a:r>
          </a:p>
          <a:p>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a:latin typeface="Monaco" charset="0"/>
                <a:ea typeface="Monaco" charset="0"/>
                <a:cs typeface="Monaco" charset="0"/>
              </a:rPr>
              <a:t>Response: area</a:t>
            </a:r>
          </a:p>
          <a:p>
            <a:r>
              <a:rPr lang="is-IS" dirty="0">
                <a:latin typeface="Monaco" charset="0"/>
                <a:ea typeface="Monaco" charset="0"/>
                <a:cs typeface="Monaco" charset="0"/>
              </a:rPr>
              <a:t>                Df  Sum Sq Mean Sq F value   Pr(&gt;F)   </a:t>
            </a:r>
          </a:p>
          <a:p>
            <a:r>
              <a:rPr lang="is-IS" dirty="0">
                <a:latin typeface="Monaco" charset="0"/>
                <a:ea typeface="Monaco" charset="0"/>
                <a:cs typeface="Monaco" charset="0"/>
              </a:rPr>
              <a:t>herbivores       1  1512.2 1512.18  6.3579 0.014360 * </a:t>
            </a:r>
          </a:p>
          <a:p>
            <a:r>
              <a:rPr lang="is-IS" dirty="0">
                <a:latin typeface="Monaco" charset="0"/>
                <a:ea typeface="Monaco" charset="0"/>
                <a:cs typeface="Monaco" charset="0"/>
              </a:rPr>
              <a:t>tide             1    89.0   88.97  0.3741 0.543096   </a:t>
            </a:r>
          </a:p>
          <a:p>
            <a:r>
              <a:rPr lang="is-IS" dirty="0">
                <a:latin typeface="Monaco" charset="0"/>
                <a:ea typeface="Monaco" charset="0"/>
                <a:cs typeface="Monaco" charset="0"/>
              </a:rPr>
              <a:t>herbivores:tide  1  2617.0 2616.96 11.0029 0.001549 **</a:t>
            </a:r>
          </a:p>
          <a:p>
            <a:r>
              <a:rPr lang="is-IS" dirty="0">
                <a:latin typeface="Monaco" charset="0"/>
                <a:ea typeface="Monaco" charset="0"/>
                <a:cs typeface="Monaco" charset="0"/>
              </a:rPr>
              <a:t>Residuals       60 14270.5  237.84                    </a:t>
            </a:r>
          </a:p>
          <a:p>
            <a:r>
              <a:rPr lang="is-IS" dirty="0">
                <a:latin typeface="Monaco" charset="0"/>
                <a:ea typeface="Monaco" charset="0"/>
                <a:cs typeface="Monaco" charset="0"/>
              </a:rPr>
              <a:t>---</a:t>
            </a:r>
          </a:p>
          <a:p>
            <a:r>
              <a:rPr lang="is-IS" dirty="0">
                <a:latin typeface="Monaco" charset="0"/>
                <a:ea typeface="Monaco" charset="0"/>
                <a:cs typeface="Monaco" charset="0"/>
              </a:rPr>
              <a:t>Signif. codes:  0 ‘***’ 0.001 ‘**’ 0.01 ‘*’ 0.05 ‘.’ 0.1 ‘ ’ 1</a:t>
            </a:r>
          </a:p>
        </p:txBody>
      </p:sp>
    </p:spTree>
    <p:extLst>
      <p:ext uri="{BB962C8B-B14F-4D97-AF65-F5344CB8AC3E}">
        <p14:creationId xmlns:p14="http://schemas.microsoft.com/office/powerpoint/2010/main" val="183470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conclusions</a:t>
            </a:r>
            <a:endParaRPr lang="en-US" dirty="0"/>
          </a:p>
        </p:txBody>
      </p:sp>
      <p:sp>
        <p:nvSpPr>
          <p:cNvPr id="3" name="Content Placeholder 2"/>
          <p:cNvSpPr>
            <a:spLocks noGrp="1"/>
          </p:cNvSpPr>
          <p:nvPr>
            <p:ph idx="1"/>
          </p:nvPr>
        </p:nvSpPr>
        <p:spPr/>
        <p:txBody>
          <a:bodyPr/>
          <a:lstStyle/>
          <a:p>
            <a:r>
              <a:rPr lang="en-US" dirty="0" smtClean="0">
                <a:solidFill>
                  <a:schemeClr val="tx1"/>
                </a:solidFill>
              </a:rPr>
              <a:t>We find a significant interaction effect between tidal zone and herbivore presence on algae growth area.  On average, herbivores marginally increase algae growth in mid-tide, and herbivores greatly decrease algae growth in mid-tide.</a:t>
            </a:r>
            <a:endParaRPr lang="en-US" dirty="0">
              <a:solidFill>
                <a:schemeClr val="tx1"/>
              </a:solidFill>
            </a:endParaRPr>
          </a:p>
          <a:p>
            <a:r>
              <a:rPr lang="en-US" dirty="0" smtClean="0">
                <a:solidFill>
                  <a:schemeClr val="tx1"/>
                </a:solidFill>
              </a:rPr>
              <a:t>Our model has a significant R</a:t>
            </a:r>
            <a:r>
              <a:rPr lang="en-US" baseline="30000" dirty="0" smtClean="0">
                <a:solidFill>
                  <a:schemeClr val="tx1"/>
                </a:solidFill>
              </a:rPr>
              <a:t>2</a:t>
            </a:r>
            <a:r>
              <a:rPr lang="en-US" dirty="0" smtClean="0">
                <a:solidFill>
                  <a:schemeClr val="tx1"/>
                </a:solidFill>
              </a:rPr>
              <a:t>=0.189, meaning that tidal zone and herbivore presence explain ~18.9% of the variation seen in algae growth area.</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8210" y="4738254"/>
            <a:ext cx="3631870" cy="1565885"/>
          </a:xfrm>
          <a:prstGeom prst="rect">
            <a:avLst/>
          </a:prstGeom>
        </p:spPr>
      </p:pic>
      <p:sp>
        <p:nvSpPr>
          <p:cNvPr id="5" name="TextBox 4"/>
          <p:cNvSpPr txBox="1"/>
          <p:nvPr/>
        </p:nvSpPr>
        <p:spPr>
          <a:xfrm>
            <a:off x="3973483" y="5622872"/>
            <a:ext cx="3840481" cy="492443"/>
          </a:xfrm>
          <a:prstGeom prst="rect">
            <a:avLst/>
          </a:prstGeom>
          <a:noFill/>
        </p:spPr>
        <p:txBody>
          <a:bodyPr wrap="square" rtlCol="0">
            <a:spAutoFit/>
          </a:bodyPr>
          <a:lstStyle/>
          <a:p>
            <a:r>
              <a:rPr lang="en-US" sz="2600" b="1" dirty="0" smtClean="0">
                <a:solidFill>
                  <a:srgbClr val="9437FF"/>
                </a:solidFill>
              </a:rPr>
              <a:t>IS THIS A GOOD MODEL?</a:t>
            </a:r>
            <a:endParaRPr lang="en-US" sz="2600" b="1" dirty="0">
              <a:solidFill>
                <a:srgbClr val="9437FF"/>
              </a:solidFill>
            </a:endParaRPr>
          </a:p>
        </p:txBody>
      </p:sp>
    </p:spTree>
    <p:extLst>
      <p:ext uri="{BB962C8B-B14F-4D97-AF65-F5344CB8AC3E}">
        <p14:creationId xmlns:p14="http://schemas.microsoft.com/office/powerpoint/2010/main" val="2057139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additive effects</a:t>
            </a:r>
            <a:endParaRPr lang="en-US" dirty="0"/>
          </a:p>
        </p:txBody>
      </p:sp>
      <p:sp>
        <p:nvSpPr>
          <p:cNvPr id="4" name="Rectangle 3"/>
          <p:cNvSpPr/>
          <p:nvPr/>
        </p:nvSpPr>
        <p:spPr>
          <a:xfrm>
            <a:off x="670559" y="2075057"/>
            <a:ext cx="10152611" cy="4770537"/>
          </a:xfrm>
          <a:prstGeom prst="rect">
            <a:avLst/>
          </a:prstGeom>
        </p:spPr>
        <p:txBody>
          <a:bodyPr wrap="square">
            <a:spAutoFit/>
          </a:bodyPr>
          <a:lstStyle/>
          <a:p>
            <a:r>
              <a:rPr lang="en-US" sz="1600" dirty="0" smtClean="0">
                <a:latin typeface="Monaco" charset="0"/>
                <a:ea typeface="Monaco" charset="0"/>
                <a:cs typeface="Monaco" charset="0"/>
              </a:rPr>
              <a:t>&gt; </a:t>
            </a:r>
            <a:r>
              <a:rPr lang="en-US" sz="1600" dirty="0" err="1" smtClean="0">
                <a:latin typeface="Monaco" charset="0"/>
                <a:ea typeface="Monaco" charset="0"/>
                <a:cs typeface="Monaco" charset="0"/>
              </a:rPr>
              <a:t>model.additive</a:t>
            </a:r>
            <a:r>
              <a:rPr lang="en-US" sz="1600" dirty="0" smtClean="0">
                <a:latin typeface="Monaco" charset="0"/>
                <a:ea typeface="Monaco" charset="0"/>
                <a:cs typeface="Monaco" charset="0"/>
              </a:rPr>
              <a:t>    &lt;- lm(area ~ herbivores + tide, data = algae)</a:t>
            </a:r>
          </a:p>
          <a:p>
            <a:r>
              <a:rPr lang="en-US" sz="1600" dirty="0" smtClean="0">
                <a:latin typeface="Monaco" charset="0"/>
                <a:ea typeface="Monaco" charset="0"/>
                <a:cs typeface="Monaco" charset="0"/>
              </a:rPr>
              <a:t>&gt; </a:t>
            </a:r>
            <a:r>
              <a:rPr lang="en-US" sz="1600" dirty="0" err="1" smtClean="0">
                <a:latin typeface="Monaco" charset="0"/>
                <a:ea typeface="Monaco" charset="0"/>
                <a:cs typeface="Monaco" charset="0"/>
              </a:rPr>
              <a:t>model.interaction</a:t>
            </a:r>
            <a:r>
              <a:rPr lang="en-US" sz="1600" dirty="0" smtClean="0">
                <a:latin typeface="Monaco" charset="0"/>
                <a:ea typeface="Monaco" charset="0"/>
                <a:cs typeface="Monaco" charset="0"/>
              </a:rPr>
              <a:t> &lt;- </a:t>
            </a:r>
            <a:r>
              <a:rPr lang="en-US" sz="1600" dirty="0">
                <a:latin typeface="Monaco" charset="0"/>
                <a:ea typeface="Monaco" charset="0"/>
                <a:cs typeface="Monaco" charset="0"/>
              </a:rPr>
              <a:t>lm(area ~ herbivores </a:t>
            </a:r>
            <a:r>
              <a:rPr lang="en-US" sz="1600" dirty="0" smtClean="0">
                <a:latin typeface="Monaco" charset="0"/>
                <a:ea typeface="Monaco" charset="0"/>
                <a:cs typeface="Monaco" charset="0"/>
              </a:rPr>
              <a:t>* </a:t>
            </a:r>
            <a:r>
              <a:rPr lang="en-US" sz="1600" dirty="0">
                <a:latin typeface="Monaco" charset="0"/>
                <a:ea typeface="Monaco" charset="0"/>
                <a:cs typeface="Monaco" charset="0"/>
              </a:rPr>
              <a:t>tide, data = algae</a:t>
            </a:r>
            <a:r>
              <a:rPr lang="en-US" sz="1600" dirty="0" smtClean="0">
                <a:latin typeface="Monaco" charset="0"/>
                <a:ea typeface="Monaco" charset="0"/>
                <a:cs typeface="Monaco" charset="0"/>
              </a:rPr>
              <a:t>)</a:t>
            </a:r>
          </a:p>
          <a:p>
            <a:r>
              <a:rPr lang="en-US" sz="1600" dirty="0" smtClean="0">
                <a:latin typeface="Monaco" charset="0"/>
                <a:ea typeface="Monaco" charset="0"/>
                <a:cs typeface="Monaco" charset="0"/>
              </a:rPr>
              <a:t>## Alternatively: lm(area ~ herbivores + tide + </a:t>
            </a:r>
            <a:r>
              <a:rPr lang="en-US" sz="1600" dirty="0" err="1" smtClean="0">
                <a:latin typeface="Monaco" charset="0"/>
                <a:ea typeface="Monaco" charset="0"/>
                <a:cs typeface="Monaco" charset="0"/>
              </a:rPr>
              <a:t>herbivores:tide</a:t>
            </a:r>
            <a:r>
              <a:rPr lang="en-US" sz="1600" dirty="0" smtClean="0">
                <a:latin typeface="Monaco" charset="0"/>
                <a:ea typeface="Monaco" charset="0"/>
                <a:cs typeface="Monaco" charset="0"/>
              </a:rPr>
              <a:t>, data = algae)</a:t>
            </a:r>
          </a:p>
          <a:p>
            <a:endParaRPr lang="en-US" sz="1600" dirty="0">
              <a:latin typeface="Monaco" charset="0"/>
              <a:ea typeface="Monaco" charset="0"/>
              <a:cs typeface="Monaco" charset="0"/>
            </a:endParaRPr>
          </a:p>
          <a:p>
            <a:r>
              <a:rPr lang="en-US" sz="1600" dirty="0" smtClean="0">
                <a:latin typeface="Monaco" charset="0"/>
                <a:ea typeface="Monaco" charset="0"/>
                <a:cs typeface="Monaco" charset="0"/>
              </a:rPr>
              <a:t>&gt; tidy(summary(</a:t>
            </a:r>
            <a:r>
              <a:rPr lang="en-US" sz="1600" dirty="0" err="1" smtClean="0">
                <a:latin typeface="Monaco" charset="0"/>
                <a:ea typeface="Monaco" charset="0"/>
                <a:cs typeface="Monaco" charset="0"/>
              </a:rPr>
              <a:t>model.additive</a:t>
            </a:r>
            <a:r>
              <a:rPr lang="en-US" sz="1600" dirty="0" smtClean="0">
                <a:latin typeface="Monaco" charset="0"/>
                <a:ea typeface="Monaco" charset="0"/>
                <a:cs typeface="Monaco" charset="0"/>
              </a:rPr>
              <a:t>))</a:t>
            </a:r>
            <a:endParaRPr lang="is-IS" sz="1600" dirty="0" smtClean="0">
              <a:latin typeface="Monaco" charset="0"/>
              <a:ea typeface="Monaco" charset="0"/>
              <a:cs typeface="Monaco" charset="0"/>
            </a:endParaRPr>
          </a:p>
          <a:p>
            <a:r>
              <a:rPr lang="is-IS" sz="1600" dirty="0">
                <a:latin typeface="Monaco" charset="0"/>
                <a:ea typeface="Monaco" charset="0"/>
                <a:cs typeface="Monaco" charset="0"/>
              </a:rPr>
              <a:t>           term  estimate std.error  statistic      p.value</a:t>
            </a:r>
          </a:p>
          <a:p>
            <a:r>
              <a:rPr lang="is-IS" sz="1600" dirty="0">
                <a:latin typeface="Monaco" charset="0"/>
                <a:ea typeface="Monaco" charset="0"/>
                <a:cs typeface="Monaco" charset="0"/>
              </a:rPr>
              <a:t>1   (Intercept) 26.519979  3.602368  7.3618178 5.526594e-10</a:t>
            </a:r>
          </a:p>
          <a:p>
            <a:r>
              <a:rPr lang="is-IS" sz="1600" dirty="0">
                <a:latin typeface="Monaco" charset="0"/>
                <a:ea typeface="Monaco" charset="0"/>
                <a:cs typeface="Monaco" charset="0"/>
              </a:rPr>
              <a:t>2 herbivoresyes -9.721701  4.159657 -2.3371402 2.273087e-02</a:t>
            </a:r>
          </a:p>
          <a:p>
            <a:r>
              <a:rPr lang="is-IS" sz="1600" dirty="0">
                <a:latin typeface="Monaco" charset="0"/>
                <a:ea typeface="Monaco" charset="0"/>
                <a:cs typeface="Monaco" charset="0"/>
              </a:rPr>
              <a:t>3       tidemid  2.358142  4.159657  0.5669078 5.728570e-01</a:t>
            </a:r>
          </a:p>
          <a:p>
            <a:endParaRPr lang="en-US" sz="1600" dirty="0" smtClean="0">
              <a:latin typeface="Monaco" charset="0"/>
              <a:ea typeface="Monaco" charset="0"/>
              <a:cs typeface="Monaco" charset="0"/>
            </a:endParaRPr>
          </a:p>
          <a:p>
            <a:endParaRPr lang="en-US" sz="1600" dirty="0" smtClean="0">
              <a:latin typeface="Monaco" charset="0"/>
              <a:ea typeface="Monaco" charset="0"/>
              <a:cs typeface="Monaco" charset="0"/>
            </a:endParaRPr>
          </a:p>
          <a:p>
            <a:r>
              <a:rPr lang="en-US" sz="1600" dirty="0">
                <a:latin typeface="Monaco" charset="0"/>
                <a:ea typeface="Monaco" charset="0"/>
                <a:cs typeface="Monaco" charset="0"/>
              </a:rPr>
              <a:t>&gt; </a:t>
            </a:r>
            <a:r>
              <a:rPr lang="en-US" sz="1600" dirty="0" smtClean="0">
                <a:latin typeface="Monaco" charset="0"/>
                <a:ea typeface="Monaco" charset="0"/>
                <a:cs typeface="Monaco" charset="0"/>
              </a:rPr>
              <a:t>tidy(summary(</a:t>
            </a:r>
            <a:r>
              <a:rPr lang="en-US" sz="1600" dirty="0" err="1" smtClean="0">
                <a:latin typeface="Monaco" charset="0"/>
                <a:ea typeface="Monaco" charset="0"/>
                <a:cs typeface="Monaco" charset="0"/>
              </a:rPr>
              <a:t>model.interaction</a:t>
            </a:r>
            <a:r>
              <a:rPr lang="en-US" sz="1600" dirty="0" smtClean="0">
                <a:latin typeface="Monaco" charset="0"/>
                <a:ea typeface="Monaco" charset="0"/>
                <a:cs typeface="Monaco" charset="0"/>
              </a:rPr>
              <a:t>))</a:t>
            </a:r>
            <a:endParaRPr lang="en-US" sz="1600" dirty="0">
              <a:latin typeface="Monaco" charset="0"/>
              <a:ea typeface="Monaco" charset="0"/>
              <a:cs typeface="Monaco" charset="0"/>
            </a:endParaRPr>
          </a:p>
          <a:p>
            <a:r>
              <a:rPr lang="is-IS" sz="1600" dirty="0">
                <a:latin typeface="Monaco" charset="0"/>
                <a:ea typeface="Monaco" charset="0"/>
                <a:cs typeface="Monaco" charset="0"/>
              </a:rPr>
              <a:t>                   term  estimate std.error statistic      p.value</a:t>
            </a:r>
          </a:p>
          <a:p>
            <a:r>
              <a:rPr lang="is-IS" sz="1600" dirty="0">
                <a:latin typeface="Monaco" charset="0"/>
                <a:ea typeface="Monaco" charset="0"/>
                <a:cs typeface="Monaco" charset="0"/>
              </a:rPr>
              <a:t>1           (Intercept)  32.91450  3.855532  8.536955 5.979662e-12</a:t>
            </a:r>
          </a:p>
          <a:p>
            <a:r>
              <a:rPr lang="is-IS" sz="1600" dirty="0">
                <a:latin typeface="Monaco" charset="0"/>
                <a:ea typeface="Monaco" charset="0"/>
                <a:cs typeface="Monaco" charset="0"/>
              </a:rPr>
              <a:t>2         herbivoresyes -22.51075  5.452546 -4.128484 1.145511e-04</a:t>
            </a:r>
          </a:p>
          <a:p>
            <a:r>
              <a:rPr lang="is-IS" sz="1600" dirty="0">
                <a:latin typeface="Monaco" charset="0"/>
                <a:ea typeface="Monaco" charset="0"/>
                <a:cs typeface="Monaco" charset="0"/>
              </a:rPr>
              <a:t>3               tidemid -10.43090  5.452546 -1.913034 6.051935e-02</a:t>
            </a:r>
          </a:p>
          <a:p>
            <a:r>
              <a:rPr lang="is-IS" sz="1600" dirty="0">
                <a:latin typeface="Monaco" charset="0"/>
                <a:ea typeface="Monaco" charset="0"/>
                <a:cs typeface="Monaco" charset="0"/>
              </a:rPr>
              <a:t>4 herbivoresyes:tidemid  25.57809  7.711064  3.317064 </a:t>
            </a:r>
            <a:r>
              <a:rPr lang="is-IS" sz="1600" dirty="0" smtClean="0">
                <a:solidFill>
                  <a:srgbClr val="FF0000"/>
                </a:solidFill>
                <a:latin typeface="Monaco" charset="0"/>
                <a:ea typeface="Monaco" charset="0"/>
                <a:cs typeface="Monaco" charset="0"/>
              </a:rPr>
              <a:t>1.548555e-01</a:t>
            </a:r>
            <a:endParaRPr lang="is-IS" sz="1600" dirty="0">
              <a:solidFill>
                <a:srgbClr val="FF0000"/>
              </a:solidFill>
              <a:latin typeface="Monaco" charset="0"/>
              <a:ea typeface="Monaco" charset="0"/>
              <a:cs typeface="Monaco" charset="0"/>
            </a:endParaRPr>
          </a:p>
          <a:p>
            <a:endParaRPr lang="en-US" sz="1600" dirty="0">
              <a:latin typeface="Monaco" charset="0"/>
              <a:ea typeface="Monaco" charset="0"/>
              <a:cs typeface="Monaco" charset="0"/>
            </a:endParaRPr>
          </a:p>
          <a:p>
            <a:endParaRPr lang="en-US" sz="1600" dirty="0" smtClean="0">
              <a:latin typeface="Monaco" charset="0"/>
              <a:ea typeface="Monaco" charset="0"/>
              <a:cs typeface="Monaco" charset="0"/>
            </a:endParaRPr>
          </a:p>
        </p:txBody>
      </p:sp>
      <p:sp>
        <p:nvSpPr>
          <p:cNvPr id="5" name="TextBox 4"/>
          <p:cNvSpPr txBox="1"/>
          <p:nvPr/>
        </p:nvSpPr>
        <p:spPr>
          <a:xfrm>
            <a:off x="9027622" y="5950126"/>
            <a:ext cx="4821382" cy="369332"/>
          </a:xfrm>
          <a:prstGeom prst="rect">
            <a:avLst/>
          </a:prstGeom>
          <a:noFill/>
        </p:spPr>
        <p:txBody>
          <a:bodyPr wrap="square" rtlCol="0">
            <a:spAutoFit/>
          </a:bodyPr>
          <a:lstStyle/>
          <a:p>
            <a:r>
              <a:rPr lang="en-US" b="1" dirty="0" smtClean="0"/>
              <a:t>NS, prefer the additive model</a:t>
            </a:r>
            <a:endParaRPr lang="en-US" b="1" dirty="0"/>
          </a:p>
        </p:txBody>
      </p:sp>
    </p:spTree>
    <p:extLst>
      <p:ext uri="{BB962C8B-B14F-4D97-AF65-F5344CB8AC3E}">
        <p14:creationId xmlns:p14="http://schemas.microsoft.com/office/powerpoint/2010/main" val="26419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22" y="266559"/>
            <a:ext cx="10058400" cy="1450757"/>
          </a:xfrm>
        </p:spPr>
        <p:txBody>
          <a:bodyPr/>
          <a:lstStyle/>
          <a:p>
            <a:r>
              <a:rPr lang="en-US" dirty="0" smtClean="0"/>
              <a:t>Interpreting additive effects</a:t>
            </a:r>
            <a:endParaRPr lang="en-US" dirty="0"/>
          </a:p>
        </p:txBody>
      </p:sp>
      <p:sp>
        <p:nvSpPr>
          <p:cNvPr id="4" name="TextBox 3"/>
          <p:cNvSpPr txBox="1"/>
          <p:nvPr/>
        </p:nvSpPr>
        <p:spPr>
          <a:xfrm>
            <a:off x="332509" y="1928552"/>
            <a:ext cx="10656916" cy="3970318"/>
          </a:xfrm>
          <a:prstGeom prst="rect">
            <a:avLst/>
          </a:prstGeom>
          <a:noFill/>
        </p:spPr>
        <p:txBody>
          <a:bodyPr wrap="square" rtlCol="0">
            <a:spAutoFit/>
          </a:bodyPr>
          <a:lstStyle/>
          <a:p>
            <a:r>
              <a:rPr lang="is-IS" b="1" dirty="0">
                <a:latin typeface="Monaco" charset="0"/>
                <a:ea typeface="Monaco" charset="0"/>
                <a:cs typeface="Monaco" charset="0"/>
              </a:rPr>
              <a:t>&gt; </a:t>
            </a:r>
            <a:r>
              <a:rPr lang="is-IS" b="1" dirty="0" smtClean="0">
                <a:latin typeface="Monaco" charset="0"/>
                <a:ea typeface="Monaco" charset="0"/>
                <a:cs typeface="Monaco" charset="0"/>
              </a:rPr>
              <a:t>summary(model.additive)</a:t>
            </a:r>
            <a:endParaRPr lang="is-IS" b="1" dirty="0">
              <a:latin typeface="Monaco" charset="0"/>
              <a:ea typeface="Monaco" charset="0"/>
              <a:cs typeface="Monaco" charset="0"/>
            </a:endParaRPr>
          </a:p>
          <a:p>
            <a:endParaRPr lang="is-IS" b="1" dirty="0" smtClean="0">
              <a:latin typeface="Monaco" charset="0"/>
              <a:ea typeface="Monaco" charset="0"/>
              <a:cs typeface="Monaco" charset="0"/>
            </a:endParaRPr>
          </a:p>
          <a:p>
            <a:r>
              <a:rPr lang="is-IS" b="1" dirty="0" smtClean="0">
                <a:latin typeface="Monaco" charset="0"/>
                <a:ea typeface="Monaco" charset="0"/>
                <a:cs typeface="Monaco" charset="0"/>
              </a:rPr>
              <a:t>Coefficients</a:t>
            </a:r>
            <a:r>
              <a:rPr lang="is-IS" b="1" dirty="0">
                <a:latin typeface="Monaco" charset="0"/>
                <a:ea typeface="Monaco" charset="0"/>
                <a:cs typeface="Monaco" charset="0"/>
              </a:rPr>
              <a:t>:</a:t>
            </a:r>
          </a:p>
          <a:p>
            <a:r>
              <a:rPr lang="is-IS" b="1" dirty="0">
                <a:latin typeface="Monaco" charset="0"/>
                <a:ea typeface="Monaco" charset="0"/>
                <a:cs typeface="Monaco" charset="0"/>
              </a:rPr>
              <a:t>              Estimate Std. Error t value Pr(&gt;|t|)    </a:t>
            </a:r>
          </a:p>
          <a:p>
            <a:r>
              <a:rPr lang="is-IS" b="1" dirty="0">
                <a:solidFill>
                  <a:srgbClr val="0070C0"/>
                </a:solidFill>
                <a:latin typeface="Monaco" charset="0"/>
                <a:ea typeface="Monaco" charset="0"/>
                <a:cs typeface="Monaco" charset="0"/>
              </a:rPr>
              <a:t>(Intercept)     26.520      3.602   7.362 5.53e-10 ***</a:t>
            </a:r>
          </a:p>
          <a:p>
            <a:r>
              <a:rPr lang="is-IS" b="1" dirty="0">
                <a:solidFill>
                  <a:srgbClr val="00B050"/>
                </a:solidFill>
                <a:latin typeface="Monaco" charset="0"/>
                <a:ea typeface="Monaco" charset="0"/>
                <a:cs typeface="Monaco" charset="0"/>
              </a:rPr>
              <a:t>herbivoresyes   -9.722      4.160  -2.337   0.0227 *  </a:t>
            </a:r>
          </a:p>
          <a:p>
            <a:r>
              <a:rPr lang="is-IS" b="1" dirty="0">
                <a:solidFill>
                  <a:srgbClr val="FF0000"/>
                </a:solidFill>
                <a:latin typeface="Monaco" charset="0"/>
                <a:ea typeface="Monaco" charset="0"/>
                <a:cs typeface="Monaco" charset="0"/>
              </a:rPr>
              <a:t>tidemid          2.358      4.160   0.567   0.5729    </a:t>
            </a:r>
          </a:p>
          <a:p>
            <a:endParaRPr lang="is-IS" b="1" dirty="0" smtClean="0">
              <a:latin typeface="Monaco" charset="0"/>
              <a:ea typeface="Monaco" charset="0"/>
              <a:cs typeface="Monaco" charset="0"/>
            </a:endParaRPr>
          </a:p>
          <a:p>
            <a:endParaRPr lang="is-IS" b="1" dirty="0" smtClean="0">
              <a:latin typeface="Monaco" charset="0"/>
              <a:ea typeface="Monaco" charset="0"/>
              <a:cs typeface="Monaco" charset="0"/>
            </a:endParaRPr>
          </a:p>
          <a:p>
            <a:r>
              <a:rPr lang="is-IS" b="1" dirty="0">
                <a:latin typeface="Monaco" charset="0"/>
                <a:ea typeface="Monaco" charset="0"/>
                <a:cs typeface="Monaco" charset="0"/>
              </a:rPr>
              <a:t/>
            </a:r>
            <a:br>
              <a:rPr lang="is-IS" b="1" dirty="0">
                <a:latin typeface="Monaco" charset="0"/>
                <a:ea typeface="Monaco" charset="0"/>
                <a:cs typeface="Monaco" charset="0"/>
              </a:rPr>
            </a:br>
            <a:endParaRPr lang="is-IS" b="1" dirty="0">
              <a:latin typeface="Monaco" charset="0"/>
              <a:ea typeface="Monaco" charset="0"/>
              <a:cs typeface="Monaco" charset="0"/>
            </a:endParaRPr>
          </a:p>
          <a:p>
            <a:r>
              <a:rPr lang="is-IS" b="1" dirty="0">
                <a:latin typeface="Monaco" charset="0"/>
                <a:ea typeface="Monaco" charset="0"/>
                <a:cs typeface="Monaco" charset="0"/>
              </a:rPr>
              <a:t>Residual standard error: 16.64 on 61 degrees of freedom</a:t>
            </a:r>
          </a:p>
          <a:p>
            <a:r>
              <a:rPr lang="is-IS" b="1" dirty="0">
                <a:latin typeface="Monaco" charset="0"/>
                <a:ea typeface="Monaco" charset="0"/>
                <a:cs typeface="Monaco" charset="0"/>
              </a:rPr>
              <a:t>Multiple R-squared:  0.0866, Adjusted R-squared:  0.05665 </a:t>
            </a:r>
          </a:p>
          <a:p>
            <a:r>
              <a:rPr lang="is-IS" b="1" dirty="0">
                <a:latin typeface="Monaco" charset="0"/>
                <a:ea typeface="Monaco" charset="0"/>
                <a:cs typeface="Monaco" charset="0"/>
              </a:rPr>
              <a:t>F-statistic: 2.892 on 2 and 61 DF,  p-value: 0.06311</a:t>
            </a:r>
          </a:p>
        </p:txBody>
      </p:sp>
      <p:sp>
        <p:nvSpPr>
          <p:cNvPr id="5" name="TextBox 4"/>
          <p:cNvSpPr txBox="1"/>
          <p:nvPr/>
        </p:nvSpPr>
        <p:spPr>
          <a:xfrm>
            <a:off x="7014556" y="4130612"/>
            <a:ext cx="4511040" cy="707886"/>
          </a:xfrm>
          <a:prstGeom prst="rect">
            <a:avLst/>
          </a:prstGeom>
          <a:noFill/>
        </p:spPr>
        <p:txBody>
          <a:bodyPr wrap="square" rtlCol="0">
            <a:spAutoFit/>
          </a:bodyPr>
          <a:lstStyle/>
          <a:p>
            <a:r>
              <a:rPr lang="en-US" sz="2000" b="1" dirty="0" smtClean="0">
                <a:solidFill>
                  <a:srgbClr val="FF0000"/>
                </a:solidFill>
              </a:rPr>
              <a:t>Mid-tide increases algae growth by a factor of 2.358, compared to low-tide.</a:t>
            </a:r>
            <a:endParaRPr lang="en-US" sz="2000" b="1" dirty="0">
              <a:solidFill>
                <a:srgbClr val="FF0000"/>
              </a:solidFill>
            </a:endParaRPr>
          </a:p>
        </p:txBody>
      </p:sp>
      <p:sp>
        <p:nvSpPr>
          <p:cNvPr id="6" name="TextBox 5"/>
          <p:cNvSpPr txBox="1"/>
          <p:nvPr/>
        </p:nvSpPr>
        <p:spPr>
          <a:xfrm>
            <a:off x="7897091" y="3082713"/>
            <a:ext cx="4511040" cy="1015663"/>
          </a:xfrm>
          <a:prstGeom prst="rect">
            <a:avLst/>
          </a:prstGeom>
          <a:noFill/>
        </p:spPr>
        <p:txBody>
          <a:bodyPr wrap="square" rtlCol="0">
            <a:spAutoFit/>
          </a:bodyPr>
          <a:lstStyle/>
          <a:p>
            <a:r>
              <a:rPr lang="en-US" sz="2000" b="1" dirty="0" smtClean="0">
                <a:solidFill>
                  <a:srgbClr val="00B050"/>
                </a:solidFill>
              </a:rPr>
              <a:t>Herbivores decrease algae growth by a factor of 9.722, compared to no herbivores.</a:t>
            </a:r>
            <a:endParaRPr lang="en-US" sz="2000" b="1" dirty="0">
              <a:solidFill>
                <a:srgbClr val="00B050"/>
              </a:solidFill>
            </a:endParaRPr>
          </a:p>
        </p:txBody>
      </p:sp>
      <p:sp>
        <p:nvSpPr>
          <p:cNvPr id="7" name="TextBox 6"/>
          <p:cNvSpPr txBox="1"/>
          <p:nvPr/>
        </p:nvSpPr>
        <p:spPr>
          <a:xfrm>
            <a:off x="7550727" y="2282267"/>
            <a:ext cx="4511040" cy="707886"/>
          </a:xfrm>
          <a:prstGeom prst="rect">
            <a:avLst/>
          </a:prstGeom>
          <a:noFill/>
        </p:spPr>
        <p:txBody>
          <a:bodyPr wrap="square" rtlCol="0">
            <a:spAutoFit/>
          </a:bodyPr>
          <a:lstStyle/>
          <a:p>
            <a:r>
              <a:rPr lang="en-US" sz="2000" b="1" dirty="0" smtClean="0">
                <a:solidFill>
                  <a:srgbClr val="0070C0"/>
                </a:solidFill>
              </a:rPr>
              <a:t>The mean growth area is 26.52 under low-tide, no-herbivore conditions</a:t>
            </a:r>
            <a:endParaRPr lang="en-US" sz="2000" b="1" dirty="0">
              <a:solidFill>
                <a:srgbClr val="0070C0"/>
              </a:solidFill>
            </a:endParaRPr>
          </a:p>
        </p:txBody>
      </p:sp>
      <p:grpSp>
        <p:nvGrpSpPr>
          <p:cNvPr id="10" name="Group 9"/>
          <p:cNvGrpSpPr/>
          <p:nvPr/>
        </p:nvGrpSpPr>
        <p:grpSpPr>
          <a:xfrm>
            <a:off x="7177361" y="4209583"/>
            <a:ext cx="3812064" cy="661151"/>
            <a:chOff x="8045032" y="3161776"/>
            <a:chExt cx="3812064" cy="661151"/>
          </a:xfrm>
        </p:grpSpPr>
        <p:cxnSp>
          <p:nvCxnSpPr>
            <p:cNvPr id="8" name="Straight Connector 7"/>
            <p:cNvCxnSpPr/>
            <p:nvPr/>
          </p:nvCxnSpPr>
          <p:spPr>
            <a:xfrm flipH="1">
              <a:off x="8045033" y="3239792"/>
              <a:ext cx="3812063" cy="5831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45032" y="3161776"/>
              <a:ext cx="3812063" cy="5831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272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conclusions</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rPr>
              <a:t>We find </a:t>
            </a:r>
            <a:r>
              <a:rPr lang="en-US" dirty="0" smtClean="0">
                <a:solidFill>
                  <a:schemeClr val="tx1"/>
                </a:solidFill>
              </a:rPr>
              <a:t>that herbivore </a:t>
            </a:r>
            <a:r>
              <a:rPr lang="en-US" dirty="0">
                <a:solidFill>
                  <a:schemeClr val="tx1"/>
                </a:solidFill>
              </a:rPr>
              <a:t>presence </a:t>
            </a:r>
            <a:r>
              <a:rPr lang="en-US" dirty="0" smtClean="0">
                <a:solidFill>
                  <a:schemeClr val="tx1"/>
                </a:solidFill>
              </a:rPr>
              <a:t>significantly influences algae </a:t>
            </a:r>
            <a:r>
              <a:rPr lang="en-US" dirty="0">
                <a:solidFill>
                  <a:schemeClr val="tx1"/>
                </a:solidFill>
              </a:rPr>
              <a:t>growth area</a:t>
            </a:r>
            <a:r>
              <a:rPr lang="en-US" dirty="0" smtClean="0">
                <a:solidFill>
                  <a:schemeClr val="tx1"/>
                </a:solidFill>
              </a:rPr>
              <a:t>. </a:t>
            </a:r>
            <a:r>
              <a:rPr lang="en-US" dirty="0">
                <a:solidFill>
                  <a:schemeClr val="tx1"/>
                </a:solidFill>
              </a:rPr>
              <a:t>Herbivores decrease algae </a:t>
            </a:r>
            <a:r>
              <a:rPr lang="en-US" dirty="0" smtClean="0">
                <a:solidFill>
                  <a:schemeClr val="tx1"/>
                </a:solidFill>
              </a:rPr>
              <a:t>growth, on average, by </a:t>
            </a:r>
            <a:r>
              <a:rPr lang="en-US" dirty="0">
                <a:solidFill>
                  <a:schemeClr val="tx1"/>
                </a:solidFill>
              </a:rPr>
              <a:t>a factor of 9.722, compared to no </a:t>
            </a:r>
            <a:r>
              <a:rPr lang="en-US" dirty="0" smtClean="0">
                <a:solidFill>
                  <a:schemeClr val="tx1"/>
                </a:solidFill>
              </a:rPr>
              <a:t>herbivores. Low vs. mid tide does not have a significant effect on algae growth. We did not detect an interaction effect between tide and herbivores. </a:t>
            </a:r>
          </a:p>
          <a:p>
            <a:r>
              <a:rPr lang="en-US" dirty="0" smtClean="0">
                <a:solidFill>
                  <a:schemeClr val="tx1"/>
                </a:solidFill>
              </a:rPr>
              <a:t>Our </a:t>
            </a:r>
            <a:r>
              <a:rPr lang="en-US" dirty="0">
                <a:solidFill>
                  <a:schemeClr val="tx1"/>
                </a:solidFill>
              </a:rPr>
              <a:t>model has a significant </a:t>
            </a:r>
            <a:r>
              <a:rPr lang="en-US" dirty="0" smtClean="0">
                <a:solidFill>
                  <a:schemeClr val="tx1"/>
                </a:solidFill>
              </a:rPr>
              <a:t>R</a:t>
            </a:r>
            <a:r>
              <a:rPr lang="en-US" baseline="30000" dirty="0" smtClean="0">
                <a:solidFill>
                  <a:schemeClr val="tx1"/>
                </a:solidFill>
              </a:rPr>
              <a:t>2</a:t>
            </a:r>
            <a:r>
              <a:rPr lang="en-US" dirty="0" smtClean="0">
                <a:solidFill>
                  <a:schemeClr val="tx1"/>
                </a:solidFill>
              </a:rPr>
              <a:t>=0.05665, </a:t>
            </a:r>
            <a:r>
              <a:rPr lang="en-US" dirty="0">
                <a:solidFill>
                  <a:schemeClr val="tx1"/>
                </a:solidFill>
              </a:rPr>
              <a:t>meaning that tidal zone and herbivore presence explain </a:t>
            </a:r>
            <a:r>
              <a:rPr lang="en-US" dirty="0" smtClean="0">
                <a:solidFill>
                  <a:schemeClr val="tx1"/>
                </a:solidFill>
              </a:rPr>
              <a:t>~5.7% </a:t>
            </a:r>
            <a:r>
              <a:rPr lang="en-US" dirty="0">
                <a:solidFill>
                  <a:schemeClr val="tx1"/>
                </a:solidFill>
              </a:rPr>
              <a:t>of the variation seen in algae growth area.</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3590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noise by removing NS predictors</a:t>
            </a:r>
            <a:endParaRPr lang="en-US" dirty="0"/>
          </a:p>
        </p:txBody>
      </p:sp>
      <p:sp>
        <p:nvSpPr>
          <p:cNvPr id="4" name="TextBox 3"/>
          <p:cNvSpPr txBox="1"/>
          <p:nvPr/>
        </p:nvSpPr>
        <p:spPr>
          <a:xfrm>
            <a:off x="798022" y="1862051"/>
            <a:ext cx="8731878" cy="3970318"/>
          </a:xfrm>
          <a:prstGeom prst="rect">
            <a:avLst/>
          </a:prstGeom>
          <a:noFill/>
        </p:spPr>
        <p:txBody>
          <a:bodyPr wrap="none" rtlCol="0">
            <a:spAutoFit/>
          </a:bodyPr>
          <a:lstStyle/>
          <a:p>
            <a:r>
              <a:rPr lang="en-US" dirty="0" smtClean="0">
                <a:latin typeface="Monaco" charset="0"/>
                <a:ea typeface="Monaco" charset="0"/>
                <a:cs typeface="Monaco" charset="0"/>
              </a:rPr>
              <a:t>&gt; model &lt;- </a:t>
            </a:r>
            <a:r>
              <a:rPr lang="en-US" dirty="0">
                <a:latin typeface="Monaco" charset="0"/>
                <a:ea typeface="Monaco" charset="0"/>
                <a:cs typeface="Monaco" charset="0"/>
              </a:rPr>
              <a:t>lm(area ~ </a:t>
            </a:r>
            <a:r>
              <a:rPr lang="en-US" dirty="0" smtClean="0">
                <a:latin typeface="Monaco" charset="0"/>
                <a:ea typeface="Monaco" charset="0"/>
                <a:cs typeface="Monaco" charset="0"/>
              </a:rPr>
              <a:t>herbivores, </a:t>
            </a:r>
            <a:r>
              <a:rPr lang="en-US" dirty="0">
                <a:latin typeface="Monaco" charset="0"/>
                <a:ea typeface="Monaco" charset="0"/>
                <a:cs typeface="Monaco" charset="0"/>
              </a:rPr>
              <a:t>data = algae</a:t>
            </a:r>
            <a:r>
              <a:rPr lang="en-US" dirty="0" smtClean="0">
                <a:latin typeface="Monaco" charset="0"/>
                <a:ea typeface="Monaco" charset="0"/>
                <a:cs typeface="Monaco" charset="0"/>
              </a:rPr>
              <a:t>)</a:t>
            </a:r>
          </a:p>
          <a:p>
            <a:r>
              <a:rPr lang="en-US" dirty="0" smtClean="0">
                <a:latin typeface="Monaco" charset="0"/>
                <a:ea typeface="Monaco" charset="0"/>
                <a:cs typeface="Monaco" charset="0"/>
              </a:rPr>
              <a:t>&gt; summary(model)</a:t>
            </a:r>
          </a:p>
          <a:p>
            <a:r>
              <a:rPr lang="is-IS" dirty="0" smtClean="0">
                <a:latin typeface="Monaco" charset="0"/>
                <a:ea typeface="Monaco" charset="0"/>
                <a:cs typeface="Monaco" charset="0"/>
              </a:rPr>
              <a:t>Coefficients</a:t>
            </a:r>
            <a:r>
              <a:rPr lang="is-IS" dirty="0">
                <a:latin typeface="Monaco" charset="0"/>
                <a:ea typeface="Monaco" charset="0"/>
                <a:cs typeface="Monaco" charset="0"/>
              </a:rPr>
              <a:t>:</a:t>
            </a:r>
          </a:p>
          <a:p>
            <a:r>
              <a:rPr lang="is-IS" dirty="0">
                <a:latin typeface="Monaco" charset="0"/>
                <a:ea typeface="Monaco" charset="0"/>
                <a:cs typeface="Monaco" charset="0"/>
              </a:rPr>
              <a:t>              Estimate Std. Error t value Pr(&gt;|t|)    </a:t>
            </a:r>
          </a:p>
          <a:p>
            <a:r>
              <a:rPr lang="is-IS" dirty="0">
                <a:latin typeface="Monaco" charset="0"/>
                <a:ea typeface="Monaco" charset="0"/>
                <a:cs typeface="Monaco" charset="0"/>
              </a:rPr>
              <a:t>(Intercept)     27.699      2.925   9.469 1.18e-13 ***</a:t>
            </a:r>
          </a:p>
          <a:p>
            <a:r>
              <a:rPr lang="is-IS" dirty="0">
                <a:latin typeface="Monaco" charset="0"/>
                <a:ea typeface="Monaco" charset="0"/>
                <a:cs typeface="Monaco" charset="0"/>
              </a:rPr>
              <a:t>herbivoresyes   -9.722      4.137  -2.350    0.022 *  </a:t>
            </a:r>
          </a:p>
          <a:p>
            <a:r>
              <a:rPr lang="is-IS" dirty="0">
                <a:latin typeface="Monaco" charset="0"/>
                <a:ea typeface="Monaco" charset="0"/>
                <a:cs typeface="Monaco" charset="0"/>
              </a:rPr>
              <a:t>---</a:t>
            </a:r>
          </a:p>
          <a:p>
            <a:r>
              <a:rPr lang="is-IS" dirty="0">
                <a:latin typeface="Monaco" charset="0"/>
                <a:ea typeface="Monaco" charset="0"/>
                <a:cs typeface="Monaco" charset="0"/>
              </a:rPr>
              <a:t>Signif. codes:  0 ‘***’ 0.001 ‘**’ 0.01 ‘*’ 0.05 ‘.’ 0.1 ‘ ’ 1</a:t>
            </a:r>
          </a:p>
          <a:p>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a:latin typeface="Monaco" charset="0"/>
                <a:ea typeface="Monaco" charset="0"/>
                <a:cs typeface="Monaco" charset="0"/>
              </a:rPr>
              <a:t>Residual standard error: 16.55 on 62 degrees of freedom</a:t>
            </a:r>
          </a:p>
          <a:p>
            <a:r>
              <a:rPr lang="is-IS" b="1" dirty="0">
                <a:latin typeface="Monaco" charset="0"/>
                <a:ea typeface="Monaco" charset="0"/>
                <a:cs typeface="Monaco" charset="0"/>
              </a:rPr>
              <a:t>Multiple R-squared:  0.08179, Adjusted R-squared:  0.06698 </a:t>
            </a:r>
          </a:p>
          <a:p>
            <a:r>
              <a:rPr lang="is-IS" dirty="0">
                <a:latin typeface="Monaco" charset="0"/>
                <a:ea typeface="Monaco" charset="0"/>
                <a:cs typeface="Monaco" charset="0"/>
              </a:rPr>
              <a:t>F-statistic: 5.523 on 1 and 62 DF,  p-value: 0.02197</a:t>
            </a:r>
          </a:p>
          <a:p>
            <a:endParaRPr lang="en-US" dirty="0">
              <a:latin typeface="Monaco" charset="0"/>
              <a:ea typeface="Monaco" charset="0"/>
              <a:cs typeface="Monaco" charset="0"/>
            </a:endParaRPr>
          </a:p>
        </p:txBody>
      </p:sp>
      <p:sp>
        <p:nvSpPr>
          <p:cNvPr id="5" name="TextBox 4"/>
          <p:cNvSpPr txBox="1"/>
          <p:nvPr/>
        </p:nvSpPr>
        <p:spPr>
          <a:xfrm>
            <a:off x="798022" y="5957060"/>
            <a:ext cx="8180445" cy="646331"/>
          </a:xfrm>
          <a:prstGeom prst="rect">
            <a:avLst/>
          </a:prstGeom>
          <a:noFill/>
        </p:spPr>
        <p:txBody>
          <a:bodyPr wrap="none" rtlCol="0">
            <a:spAutoFit/>
          </a:bodyPr>
          <a:lstStyle/>
          <a:p>
            <a:r>
              <a:rPr lang="is-IS" b="1">
                <a:latin typeface="Monaco" charset="0"/>
                <a:ea typeface="Monaco" charset="0"/>
                <a:cs typeface="Monaco" charset="0"/>
              </a:rPr>
              <a:t>Multiple R-squared:  0.0866, Adjusted R-squared:  0.05665 </a:t>
            </a:r>
          </a:p>
          <a:p>
            <a:endParaRPr lang="en-US" dirty="0"/>
          </a:p>
        </p:txBody>
      </p:sp>
      <p:sp>
        <p:nvSpPr>
          <p:cNvPr id="6" name="Left Bracket 5"/>
          <p:cNvSpPr/>
          <p:nvPr/>
        </p:nvSpPr>
        <p:spPr>
          <a:xfrm>
            <a:off x="487871" y="5070763"/>
            <a:ext cx="310151" cy="1021792"/>
          </a:xfrm>
          <a:prstGeom prst="leftBracket">
            <a:avLst/>
          </a:prstGeom>
          <a:ln w="31750">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7871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linear </a:t>
            </a:r>
            <a:r>
              <a:rPr lang="en-US" dirty="0"/>
              <a:t>m</a:t>
            </a:r>
            <a:r>
              <a:rPr lang="en-US" dirty="0" smtClean="0"/>
              <a:t>odels</a:t>
            </a:r>
            <a:endParaRPr lang="en-US" dirty="0"/>
          </a:p>
        </p:txBody>
      </p:sp>
      <p:sp>
        <p:nvSpPr>
          <p:cNvPr id="3" name="Content Placeholder 2"/>
          <p:cNvSpPr>
            <a:spLocks noGrp="1"/>
          </p:cNvSpPr>
          <p:nvPr>
            <p:ph idx="1"/>
          </p:nvPr>
        </p:nvSpPr>
        <p:spPr>
          <a:xfrm>
            <a:off x="1097279" y="1845734"/>
            <a:ext cx="10440785" cy="4023360"/>
          </a:xfrm>
        </p:spPr>
        <p:txBody>
          <a:bodyPr>
            <a:normAutofit/>
          </a:bodyPr>
          <a:lstStyle/>
          <a:p>
            <a:endParaRPr lang="en-US" sz="2400" dirty="0" smtClean="0"/>
          </a:p>
          <a:p>
            <a:r>
              <a:rPr lang="en-US" sz="2400" dirty="0" smtClean="0"/>
              <a:t>Single numeric predictor: Regression</a:t>
            </a:r>
          </a:p>
          <a:p>
            <a:r>
              <a:rPr lang="en-US" sz="2400" dirty="0" smtClean="0"/>
              <a:t>Single categorical predictor: ANOVA</a:t>
            </a:r>
          </a:p>
          <a:p>
            <a:r>
              <a:rPr lang="en-US" sz="2400" dirty="0" smtClean="0"/>
              <a:t>Multiple numeric predictors: multiple regression</a:t>
            </a:r>
          </a:p>
          <a:p>
            <a:r>
              <a:rPr lang="en-US" sz="2400" dirty="0" smtClean="0"/>
              <a:t>Multiple categorical predictors: </a:t>
            </a:r>
            <a:r>
              <a:rPr lang="en-US" sz="2400" i="1" dirty="0" smtClean="0"/>
              <a:t>n</a:t>
            </a:r>
            <a:r>
              <a:rPr lang="en-US" sz="2400" dirty="0" smtClean="0"/>
              <a:t>-way ANOVA</a:t>
            </a:r>
            <a:endParaRPr lang="en-US" sz="2400" i="1" dirty="0" smtClean="0"/>
          </a:p>
          <a:p>
            <a:r>
              <a:rPr lang="en-US" sz="2400" dirty="0" smtClean="0"/>
              <a:t>Single categorical and </a:t>
            </a:r>
            <a:r>
              <a:rPr lang="en-US" sz="2400" i="1" dirty="0" smtClean="0"/>
              <a:t>n</a:t>
            </a:r>
            <a:r>
              <a:rPr lang="en-US" sz="2400" dirty="0" smtClean="0"/>
              <a:t> numeric predictors</a:t>
            </a:r>
            <a:r>
              <a:rPr lang="en-US" sz="2400" dirty="0"/>
              <a:t>: </a:t>
            </a:r>
            <a:r>
              <a:rPr lang="en-US" sz="2400" dirty="0" smtClean="0"/>
              <a:t>ANCOVA</a:t>
            </a:r>
            <a:endParaRPr lang="en-US" sz="2400" dirty="0"/>
          </a:p>
          <a:p>
            <a:r>
              <a:rPr lang="en-US" sz="2400" dirty="0" smtClean="0"/>
              <a:t>Multiple categorical </a:t>
            </a:r>
            <a:r>
              <a:rPr lang="en-US" sz="2400" dirty="0"/>
              <a:t>and </a:t>
            </a:r>
            <a:r>
              <a:rPr lang="en-US" sz="2400" i="1" dirty="0"/>
              <a:t>n</a:t>
            </a:r>
            <a:r>
              <a:rPr lang="en-US" sz="2400" dirty="0"/>
              <a:t> numeric predictors: </a:t>
            </a:r>
            <a:r>
              <a:rPr lang="en-US" sz="2400" dirty="0" smtClean="0"/>
              <a:t>linear model</a:t>
            </a:r>
            <a:endParaRPr lang="en-US" sz="2400" dirty="0" smtClean="0"/>
          </a:p>
          <a:p>
            <a:endParaRPr lang="en-US" sz="2400" dirty="0"/>
          </a:p>
        </p:txBody>
      </p:sp>
      <p:sp>
        <p:nvSpPr>
          <p:cNvPr id="4" name="Rectangle 3"/>
          <p:cNvSpPr/>
          <p:nvPr/>
        </p:nvSpPr>
        <p:spPr>
          <a:xfrm>
            <a:off x="3642509" y="1845734"/>
            <a:ext cx="5285421" cy="369332"/>
          </a:xfrm>
          <a:prstGeom prst="rect">
            <a:avLst/>
          </a:prstGeom>
        </p:spPr>
        <p:txBody>
          <a:bodyPr wrap="none">
            <a:spAutoFit/>
          </a:bodyPr>
          <a:lstStyle/>
          <a:p>
            <a:r>
              <a:rPr lang="en-US" b="1" dirty="0" smtClean="0">
                <a:solidFill>
                  <a:srgbClr val="C00000"/>
                </a:solidFill>
                <a:latin typeface="Monaco" charset="0"/>
                <a:ea typeface="Monaco" charset="0"/>
                <a:cs typeface="Monaco" charset="0"/>
              </a:rPr>
              <a:t>lm(Numeric </a:t>
            </a:r>
            <a:r>
              <a:rPr lang="en-US" b="1" dirty="0">
                <a:solidFill>
                  <a:srgbClr val="C00000"/>
                </a:solidFill>
                <a:latin typeface="Monaco" charset="0"/>
                <a:ea typeface="Monaco" charset="0"/>
                <a:cs typeface="Monaco" charset="0"/>
              </a:rPr>
              <a:t>response ~ </a:t>
            </a:r>
            <a:r>
              <a:rPr lang="en-US" b="1" dirty="0" smtClean="0">
                <a:solidFill>
                  <a:srgbClr val="C00000"/>
                </a:solidFill>
                <a:latin typeface="Monaco" charset="0"/>
                <a:ea typeface="Monaco" charset="0"/>
                <a:cs typeface="Monaco" charset="0"/>
              </a:rPr>
              <a:t>&lt;predictors&gt;) </a:t>
            </a:r>
            <a:endParaRPr lang="en-US" b="1" dirty="0">
              <a:solidFill>
                <a:srgbClr val="C00000"/>
              </a:solidFill>
              <a:latin typeface="Monaco" charset="0"/>
              <a:ea typeface="Monaco" charset="0"/>
              <a:cs typeface="Monaco" charset="0"/>
            </a:endParaRPr>
          </a:p>
        </p:txBody>
      </p:sp>
      <p:sp>
        <p:nvSpPr>
          <p:cNvPr id="5" name="TextBox 4"/>
          <p:cNvSpPr txBox="1"/>
          <p:nvPr/>
        </p:nvSpPr>
        <p:spPr>
          <a:xfrm>
            <a:off x="1446414" y="5484373"/>
            <a:ext cx="10091650" cy="769441"/>
          </a:xfrm>
          <a:prstGeom prst="rect">
            <a:avLst/>
          </a:prstGeom>
          <a:noFill/>
        </p:spPr>
        <p:txBody>
          <a:bodyPr wrap="square" rtlCol="0">
            <a:spAutoFit/>
          </a:bodyPr>
          <a:lstStyle/>
          <a:p>
            <a:r>
              <a:rPr lang="en-US" sz="2200" b="1" dirty="0" smtClean="0"/>
              <a:t>How does each predictor affect the response?</a:t>
            </a:r>
          </a:p>
          <a:p>
            <a:r>
              <a:rPr lang="en-US" sz="2200" b="1" dirty="0" smtClean="0"/>
              <a:t>Goal is to model the response (</a:t>
            </a:r>
            <a:r>
              <a:rPr lang="en-US" sz="2200" b="1" i="1" dirty="0" smtClean="0"/>
              <a:t>predict outcomes</a:t>
            </a:r>
            <a:r>
              <a:rPr lang="en-US" sz="2200" b="1" dirty="0" smtClean="0"/>
              <a:t>) with a set of explanatory variables</a:t>
            </a:r>
            <a:endParaRPr lang="en-US" sz="2200" b="1" dirty="0"/>
          </a:p>
        </p:txBody>
      </p:sp>
    </p:spTree>
    <p:extLst>
      <p:ext uri="{BB962C8B-B14F-4D97-AF65-F5344CB8AC3E}">
        <p14:creationId xmlns:p14="http://schemas.microsoft.com/office/powerpoint/2010/main" val="967157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t>
            </a:r>
            <a:r>
              <a:rPr lang="en-US" baseline="30000" dirty="0" smtClean="0"/>
              <a:t>2</a:t>
            </a:r>
            <a:r>
              <a:rPr lang="en-US" dirty="0" smtClean="0"/>
              <a:t> output</a:t>
            </a:r>
            <a:endParaRPr lang="en-US" dirty="0"/>
          </a:p>
        </p:txBody>
      </p:sp>
      <p:sp>
        <p:nvSpPr>
          <p:cNvPr id="3" name="Content Placeholder 2"/>
          <p:cNvSpPr>
            <a:spLocks noGrp="1"/>
          </p:cNvSpPr>
          <p:nvPr>
            <p:ph idx="1"/>
          </p:nvPr>
        </p:nvSpPr>
        <p:spPr/>
        <p:txBody>
          <a:bodyPr/>
          <a:lstStyle/>
          <a:p>
            <a:r>
              <a:rPr lang="en-US" dirty="0" smtClean="0"/>
              <a:t>R</a:t>
            </a:r>
            <a:r>
              <a:rPr lang="en-US" baseline="30000" dirty="0" smtClean="0"/>
              <a:t>2 </a:t>
            </a:r>
            <a:r>
              <a:rPr lang="en-US" dirty="0" smtClean="0"/>
              <a:t>will </a:t>
            </a:r>
            <a:r>
              <a:rPr lang="en-US" b="1" dirty="0" smtClean="0"/>
              <a:t>always</a:t>
            </a:r>
            <a:r>
              <a:rPr lang="en-US" dirty="0" smtClean="0"/>
              <a:t> increase with more predictors</a:t>
            </a:r>
          </a:p>
          <a:p>
            <a:pPr lvl="1"/>
            <a:r>
              <a:rPr lang="en-US" dirty="0" smtClean="0"/>
              <a:t>It will fit noise if no signal</a:t>
            </a:r>
          </a:p>
          <a:p>
            <a:pPr lvl="1"/>
            <a:r>
              <a:rPr lang="en-US" dirty="0" smtClean="0"/>
              <a:t>When fitting a single model, consider this quantity</a:t>
            </a:r>
          </a:p>
          <a:p>
            <a:endParaRPr lang="en-US" dirty="0"/>
          </a:p>
          <a:p>
            <a:r>
              <a:rPr lang="en-US" dirty="0" smtClean="0"/>
              <a:t>Multiple R</a:t>
            </a:r>
            <a:r>
              <a:rPr lang="en-US" baseline="30000" dirty="0" smtClean="0"/>
              <a:t>2</a:t>
            </a:r>
            <a:r>
              <a:rPr lang="en-US" dirty="0" smtClean="0"/>
              <a:t> accounts for presence of fitted noise </a:t>
            </a:r>
          </a:p>
          <a:p>
            <a:pPr lvl="1"/>
            <a:r>
              <a:rPr lang="en-US" dirty="0" smtClean="0"/>
              <a:t>When fitting multiple models and </a:t>
            </a:r>
            <a:r>
              <a:rPr lang="en-US" b="1" dirty="0" smtClean="0"/>
              <a:t>selecting</a:t>
            </a:r>
            <a:r>
              <a:rPr lang="en-US" dirty="0" smtClean="0"/>
              <a:t> </a:t>
            </a:r>
            <a:r>
              <a:rPr lang="en-US" b="1" dirty="0" smtClean="0"/>
              <a:t>a model</a:t>
            </a:r>
            <a:r>
              <a:rPr lang="en-US" dirty="0" smtClean="0"/>
              <a:t> based on R</a:t>
            </a:r>
            <a:r>
              <a:rPr lang="en-US" baseline="30000" dirty="0" smtClean="0"/>
              <a:t>2</a:t>
            </a:r>
            <a:r>
              <a:rPr lang="en-US" dirty="0" smtClean="0"/>
              <a:t>, consider this quantity</a:t>
            </a:r>
            <a:endParaRPr lang="en-US" dirty="0"/>
          </a:p>
        </p:txBody>
      </p:sp>
    </p:spTree>
    <p:extLst>
      <p:ext uri="{BB962C8B-B14F-4D97-AF65-F5344CB8AC3E}">
        <p14:creationId xmlns:p14="http://schemas.microsoft.com/office/powerpoint/2010/main" val="1782673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break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1285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numeric predictors</a:t>
            </a:r>
            <a:endParaRPr lang="en-US" dirty="0"/>
          </a:p>
        </p:txBody>
      </p:sp>
      <p:sp>
        <p:nvSpPr>
          <p:cNvPr id="4" name="Rectangle 3"/>
          <p:cNvSpPr/>
          <p:nvPr/>
        </p:nvSpPr>
        <p:spPr>
          <a:xfrm>
            <a:off x="980902" y="2014188"/>
            <a:ext cx="3674225" cy="3693319"/>
          </a:xfrm>
          <a:prstGeom prst="rect">
            <a:avLst/>
          </a:prstGeom>
        </p:spPr>
        <p:txBody>
          <a:bodyPr wrap="square">
            <a:spAutoFit/>
          </a:bodyPr>
          <a:lstStyle/>
          <a:p>
            <a:r>
              <a:rPr lang="is-IS" dirty="0">
                <a:latin typeface="Monaco" charset="0"/>
                <a:ea typeface="Monaco" charset="0"/>
                <a:cs typeface="Monaco" charset="0"/>
              </a:rPr>
              <a:t>&gt; head(trees)</a:t>
            </a:r>
          </a:p>
          <a:p>
            <a:r>
              <a:rPr lang="is-IS" dirty="0">
                <a:latin typeface="Monaco" charset="0"/>
                <a:ea typeface="Monaco" charset="0"/>
                <a:cs typeface="Monaco" charset="0"/>
              </a:rPr>
              <a:t>  Girth Height Volume</a:t>
            </a:r>
          </a:p>
          <a:p>
            <a:r>
              <a:rPr lang="is-IS" dirty="0">
                <a:latin typeface="Monaco" charset="0"/>
                <a:ea typeface="Monaco" charset="0"/>
                <a:cs typeface="Monaco" charset="0"/>
              </a:rPr>
              <a:t>1   8.3     70   10.3</a:t>
            </a:r>
          </a:p>
          <a:p>
            <a:r>
              <a:rPr lang="is-IS" dirty="0">
                <a:latin typeface="Monaco" charset="0"/>
                <a:ea typeface="Monaco" charset="0"/>
                <a:cs typeface="Monaco" charset="0"/>
              </a:rPr>
              <a:t>2   8.6     65   10.3</a:t>
            </a:r>
          </a:p>
          <a:p>
            <a:r>
              <a:rPr lang="is-IS" dirty="0">
                <a:latin typeface="Monaco" charset="0"/>
                <a:ea typeface="Monaco" charset="0"/>
                <a:cs typeface="Monaco" charset="0"/>
              </a:rPr>
              <a:t>3   8.8     63   10.2</a:t>
            </a:r>
          </a:p>
          <a:p>
            <a:r>
              <a:rPr lang="is-IS" dirty="0">
                <a:latin typeface="Monaco" charset="0"/>
                <a:ea typeface="Monaco" charset="0"/>
                <a:cs typeface="Monaco" charset="0"/>
              </a:rPr>
              <a:t>4  10.5     72   16.4</a:t>
            </a:r>
          </a:p>
          <a:p>
            <a:r>
              <a:rPr lang="is-IS" dirty="0">
                <a:latin typeface="Monaco" charset="0"/>
                <a:ea typeface="Monaco" charset="0"/>
                <a:cs typeface="Monaco" charset="0"/>
              </a:rPr>
              <a:t>5  10.7     81   18.8</a:t>
            </a:r>
          </a:p>
          <a:p>
            <a:r>
              <a:rPr lang="is-IS" dirty="0">
                <a:latin typeface="Monaco" charset="0"/>
                <a:ea typeface="Monaco" charset="0"/>
                <a:cs typeface="Monaco" charset="0"/>
              </a:rPr>
              <a:t>6  10.8     83   </a:t>
            </a:r>
            <a:r>
              <a:rPr lang="is-IS" dirty="0" smtClean="0">
                <a:latin typeface="Monaco" charset="0"/>
                <a:ea typeface="Monaco" charset="0"/>
                <a:cs typeface="Monaco" charset="0"/>
              </a:rPr>
              <a:t>19.7</a:t>
            </a:r>
          </a:p>
          <a:p>
            <a:endParaRPr lang="is-IS" dirty="0" smtClean="0">
              <a:latin typeface="Monaco" charset="0"/>
              <a:ea typeface="Monaco" charset="0"/>
              <a:cs typeface="Monaco" charset="0"/>
            </a:endParaRPr>
          </a:p>
          <a:p>
            <a:r>
              <a:rPr lang="is-IS" dirty="0" smtClean="0">
                <a:latin typeface="Monaco" charset="0"/>
                <a:ea typeface="Monaco" charset="0"/>
                <a:cs typeface="Monaco" charset="0"/>
              </a:rPr>
              <a:t>&gt; nrow(trees)</a:t>
            </a:r>
          </a:p>
          <a:p>
            <a:r>
              <a:rPr lang="is-IS" dirty="0" smtClean="0">
                <a:latin typeface="Monaco" charset="0"/>
                <a:ea typeface="Monaco" charset="0"/>
                <a:cs typeface="Monaco" charset="0"/>
              </a:rPr>
              <a:t>[1]  31</a:t>
            </a:r>
            <a:endParaRPr lang="is-IS" dirty="0">
              <a:latin typeface="Monaco" charset="0"/>
              <a:ea typeface="Monaco" charset="0"/>
              <a:cs typeface="Monaco" charset="0"/>
            </a:endParaRP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smtClean="0">
              <a:latin typeface="Monaco" charset="0"/>
              <a:ea typeface="Monaco" charset="0"/>
              <a:cs typeface="Monaco" charset="0"/>
            </a:endParaRP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pic>
        <p:nvPicPr>
          <p:cNvPr id="7" name="Picture 6"/>
          <p:cNvPicPr>
            <a:picLocks noChangeAspect="1"/>
          </p:cNvPicPr>
          <p:nvPr/>
        </p:nvPicPr>
        <p:blipFill>
          <a:blip r:embed="rId2"/>
          <a:stretch>
            <a:fillRect/>
          </a:stretch>
        </p:blipFill>
        <p:spPr>
          <a:xfrm>
            <a:off x="7380508" y="2014188"/>
            <a:ext cx="3392786" cy="3938055"/>
          </a:xfrm>
          <a:prstGeom prst="rect">
            <a:avLst/>
          </a:prstGeom>
        </p:spPr>
      </p:pic>
    </p:spTree>
    <p:extLst>
      <p:ext uri="{BB962C8B-B14F-4D97-AF65-F5344CB8AC3E}">
        <p14:creationId xmlns:p14="http://schemas.microsoft.com/office/powerpoint/2010/main" val="2020837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a:t>
            </a:r>
            <a:endParaRPr lang="en-US" dirty="0"/>
          </a:p>
        </p:txBody>
      </p:sp>
      <p:sp>
        <p:nvSpPr>
          <p:cNvPr id="4" name="Rectangle 3"/>
          <p:cNvSpPr/>
          <p:nvPr/>
        </p:nvSpPr>
        <p:spPr>
          <a:xfrm>
            <a:off x="980902" y="2014188"/>
            <a:ext cx="11211098" cy="923330"/>
          </a:xfrm>
          <a:prstGeom prst="rect">
            <a:avLst/>
          </a:prstGeom>
        </p:spPr>
        <p:txBody>
          <a:bodyPr wrap="square">
            <a:spAutoFit/>
          </a:bodyPr>
          <a:lstStyle/>
          <a:p>
            <a:r>
              <a:rPr lang="is-IS" dirty="0">
                <a:latin typeface="Monaco" charset="0"/>
                <a:ea typeface="Monaco" charset="0"/>
                <a:cs typeface="Monaco" charset="0"/>
              </a:rPr>
              <a:t>&gt; </a:t>
            </a:r>
            <a:r>
              <a:rPr lang="is-IS" dirty="0" smtClean="0">
                <a:latin typeface="Monaco" charset="0"/>
                <a:ea typeface="Monaco" charset="0"/>
                <a:cs typeface="Monaco" charset="0"/>
              </a:rPr>
              <a:t>ggplot(trees, aes(x = Height, y = Volume, color = Girth)) + geom_point()</a:t>
            </a:r>
            <a:endParaRPr lang="is-IS" dirty="0">
              <a:latin typeface="Monaco" charset="0"/>
              <a:ea typeface="Monaco" charset="0"/>
              <a:cs typeface="Monaco" charset="0"/>
            </a:endParaRP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smtClean="0">
              <a:latin typeface="Monaco" charset="0"/>
              <a:ea typeface="Monaco" charset="0"/>
              <a:cs typeface="Monaco" charset="0"/>
            </a:endParaRP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895" y="2466289"/>
            <a:ext cx="5462385" cy="3781651"/>
          </a:xfrm>
          <a:prstGeom prst="rect">
            <a:avLst/>
          </a:prstGeom>
        </p:spPr>
      </p:pic>
    </p:spTree>
    <p:extLst>
      <p:ext uri="{BB962C8B-B14F-4D97-AF65-F5344CB8AC3E}">
        <p14:creationId xmlns:p14="http://schemas.microsoft.com/office/powerpoint/2010/main" val="130507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multiple numeric predictors</a:t>
            </a:r>
            <a:endParaRPr lang="en-US" dirty="0"/>
          </a:p>
        </p:txBody>
      </p:sp>
      <p:sp>
        <p:nvSpPr>
          <p:cNvPr id="4" name="Rectangle 3"/>
          <p:cNvSpPr/>
          <p:nvPr/>
        </p:nvSpPr>
        <p:spPr>
          <a:xfrm>
            <a:off x="737059" y="1881184"/>
            <a:ext cx="13145195" cy="2031325"/>
          </a:xfrm>
          <a:prstGeom prst="rect">
            <a:avLst/>
          </a:prstGeom>
        </p:spPr>
        <p:txBody>
          <a:bodyPr wrap="square">
            <a:spAutoFit/>
          </a:bodyPr>
          <a:lstStyle/>
          <a:p>
            <a:pPr marL="285750" indent="-285750">
              <a:defRPr/>
            </a:pPr>
            <a:r>
              <a:rPr lang="en-US" dirty="0">
                <a:latin typeface="Monaco" charset="0"/>
                <a:ea typeface="Monaco" charset="0"/>
                <a:cs typeface="Monaco" charset="0"/>
              </a:rPr>
              <a:t>&gt; model &lt;- lm(Volume ~ Girth + Height, data = trees)</a:t>
            </a:r>
          </a:p>
          <a:p>
            <a:pPr marL="285750" lvl="0" indent="-285750">
              <a:defRPr/>
            </a:pPr>
            <a:r>
              <a:rPr lang="en-US" dirty="0" smtClean="0">
                <a:latin typeface="Monaco" charset="0"/>
                <a:ea typeface="Monaco" charset="0"/>
                <a:cs typeface="Monaco" charset="0"/>
              </a:rPr>
              <a:t>&gt; </a:t>
            </a:r>
            <a:r>
              <a:rPr lang="en-US" dirty="0">
                <a:latin typeface="Monaco" charset="0"/>
                <a:ea typeface="Monaco" charset="0"/>
                <a:cs typeface="Monaco" charset="0"/>
              </a:rPr>
              <a:t>tidy(summary(model))</a:t>
            </a:r>
          </a:p>
          <a:p>
            <a:r>
              <a:rPr lang="is-IS" dirty="0">
                <a:latin typeface="Monaco" charset="0"/>
                <a:ea typeface="Monaco" charset="0"/>
                <a:cs typeface="Monaco" charset="0"/>
              </a:rPr>
              <a:t>         term    estimate std.error statistic      p.value</a:t>
            </a:r>
          </a:p>
          <a:p>
            <a:r>
              <a:rPr lang="is-IS" dirty="0">
                <a:latin typeface="Monaco" charset="0"/>
                <a:ea typeface="Monaco" charset="0"/>
                <a:cs typeface="Monaco" charset="0"/>
              </a:rPr>
              <a:t>1 (Intercept) -57.9876589 8.6382259 -6.712913 2.749507e-07</a:t>
            </a:r>
          </a:p>
          <a:p>
            <a:r>
              <a:rPr lang="is-IS" dirty="0">
                <a:latin typeface="Monaco" charset="0"/>
                <a:ea typeface="Monaco" charset="0"/>
                <a:cs typeface="Monaco" charset="0"/>
              </a:rPr>
              <a:t>2       Girth   4.7081605 0.2642646 17.816084 8.223304e-17</a:t>
            </a:r>
          </a:p>
          <a:p>
            <a:r>
              <a:rPr lang="is-IS" dirty="0">
                <a:latin typeface="Monaco" charset="0"/>
                <a:ea typeface="Monaco" charset="0"/>
                <a:cs typeface="Monaco" charset="0"/>
              </a:rPr>
              <a:t>3      Height   0.3392512 0.1301512  2.606594 1.449097e-02</a:t>
            </a: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sp>
        <p:nvSpPr>
          <p:cNvPr id="5" name="TextBox 4"/>
          <p:cNvSpPr txBox="1"/>
          <p:nvPr/>
        </p:nvSpPr>
        <p:spPr>
          <a:xfrm>
            <a:off x="737059" y="4056333"/>
            <a:ext cx="10767756" cy="1938992"/>
          </a:xfrm>
          <a:prstGeom prst="rect">
            <a:avLst/>
          </a:prstGeom>
          <a:noFill/>
        </p:spPr>
        <p:txBody>
          <a:bodyPr wrap="square" rtlCol="0">
            <a:spAutoFit/>
          </a:bodyPr>
          <a:lstStyle/>
          <a:p>
            <a:r>
              <a:rPr lang="en-US" sz="2400" dirty="0" smtClean="0"/>
              <a:t>A tree with girth and height of 0 will yield a timber volume of -57.99, on average.</a:t>
            </a:r>
          </a:p>
          <a:p>
            <a:endParaRPr lang="en-US" sz="2400" dirty="0"/>
          </a:p>
          <a:p>
            <a:r>
              <a:rPr lang="en-US" sz="2400" dirty="0" smtClean="0"/>
              <a:t>For every unit increase in tree girth, timber volume increases by 4.708, on average.</a:t>
            </a:r>
          </a:p>
          <a:p>
            <a:endParaRPr lang="en-US" sz="2400" dirty="0"/>
          </a:p>
          <a:p>
            <a:r>
              <a:rPr lang="en-US" sz="2400" dirty="0" smtClean="0"/>
              <a:t>For every unit increase in </a:t>
            </a:r>
            <a:r>
              <a:rPr lang="en-US" sz="2400" dirty="0"/>
              <a:t>tree </a:t>
            </a:r>
            <a:r>
              <a:rPr lang="en-US" sz="2400" dirty="0" smtClean="0"/>
              <a:t>height, </a:t>
            </a:r>
            <a:r>
              <a:rPr lang="en-US" sz="2400" dirty="0"/>
              <a:t>timber volume </a:t>
            </a:r>
            <a:r>
              <a:rPr lang="en-US" sz="2400" dirty="0" smtClean="0"/>
              <a:t>increases by 0.34, on average.</a:t>
            </a:r>
            <a:endParaRPr lang="en-US" sz="2400" dirty="0"/>
          </a:p>
        </p:txBody>
      </p:sp>
    </p:spTree>
    <p:extLst>
      <p:ext uri="{BB962C8B-B14F-4D97-AF65-F5344CB8AC3E}">
        <p14:creationId xmlns:p14="http://schemas.microsoft.com/office/powerpoint/2010/main" val="151309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multiple numeric predictors</a:t>
            </a:r>
            <a:endParaRPr lang="en-US" dirty="0"/>
          </a:p>
        </p:txBody>
      </p:sp>
      <p:sp>
        <p:nvSpPr>
          <p:cNvPr id="4" name="Rectangle 3"/>
          <p:cNvSpPr/>
          <p:nvPr/>
        </p:nvSpPr>
        <p:spPr>
          <a:xfrm>
            <a:off x="737059" y="1881184"/>
            <a:ext cx="13145195" cy="1200329"/>
          </a:xfrm>
          <a:prstGeom prst="rect">
            <a:avLst/>
          </a:prstGeom>
        </p:spPr>
        <p:txBody>
          <a:bodyPr wrap="square">
            <a:spAutoFit/>
          </a:bodyPr>
          <a:lstStyle/>
          <a:p>
            <a:pPr marL="285750" indent="-285750">
              <a:defRPr/>
            </a:pPr>
            <a:r>
              <a:rPr lang="en-US" dirty="0">
                <a:latin typeface="Monaco" charset="0"/>
                <a:ea typeface="Monaco" charset="0"/>
                <a:cs typeface="Monaco" charset="0"/>
              </a:rPr>
              <a:t>&gt; model &lt;- lm(Volume ~ Girth + Height, data = trees)</a:t>
            </a:r>
          </a:p>
          <a:p>
            <a:pPr marL="285750" lvl="0" indent="-285750">
              <a:defRPr/>
            </a:pPr>
            <a:r>
              <a:rPr lang="en-US" dirty="0" smtClean="0">
                <a:latin typeface="Monaco" charset="0"/>
                <a:ea typeface="Monaco" charset="0"/>
                <a:cs typeface="Monaco" charset="0"/>
              </a:rPr>
              <a:t>&gt; glance(summary(model</a:t>
            </a:r>
            <a:r>
              <a:rPr lang="en-US" dirty="0">
                <a:latin typeface="Monaco" charset="0"/>
                <a:ea typeface="Monaco" charset="0"/>
                <a:cs typeface="Monaco" charset="0"/>
              </a:rPr>
              <a:t>))</a:t>
            </a:r>
          </a:p>
          <a:p>
            <a:r>
              <a:rPr lang="is-IS" dirty="0">
                <a:latin typeface="Monaco" charset="0"/>
                <a:ea typeface="Monaco" charset="0"/>
                <a:cs typeface="Monaco" charset="0"/>
              </a:rPr>
              <a:t>  r.squared adj.r.squared    sigma statistic      p.value df</a:t>
            </a:r>
          </a:p>
          <a:p>
            <a:r>
              <a:rPr lang="is-IS" dirty="0">
                <a:latin typeface="Monaco" charset="0"/>
                <a:ea typeface="Monaco" charset="0"/>
                <a:cs typeface="Monaco" charset="0"/>
              </a:rPr>
              <a:t>1   0.94795     0.9442322 3.881832  254.9723 1.071238e-18  3</a:t>
            </a:r>
          </a:p>
        </p:txBody>
      </p:sp>
      <p:sp>
        <p:nvSpPr>
          <p:cNvPr id="5" name="TextBox 4"/>
          <p:cNvSpPr txBox="1"/>
          <p:nvPr/>
        </p:nvSpPr>
        <p:spPr>
          <a:xfrm>
            <a:off x="737059" y="4056333"/>
            <a:ext cx="10418621" cy="830997"/>
          </a:xfrm>
          <a:prstGeom prst="rect">
            <a:avLst/>
          </a:prstGeom>
          <a:noFill/>
        </p:spPr>
        <p:txBody>
          <a:bodyPr wrap="square" rtlCol="0">
            <a:spAutoFit/>
          </a:bodyPr>
          <a:lstStyle/>
          <a:p>
            <a:r>
              <a:rPr lang="en-US" sz="2400" dirty="0" smtClean="0"/>
              <a:t>R</a:t>
            </a:r>
            <a:r>
              <a:rPr lang="en-US" sz="2400" baseline="30000" dirty="0" smtClean="0"/>
              <a:t>2</a:t>
            </a:r>
            <a:r>
              <a:rPr lang="en-US" sz="2400" dirty="0" smtClean="0"/>
              <a:t> = 0.95, meaning that 95% of the variation in cherry tree timber volume can be explained by tree girth and height.</a:t>
            </a:r>
          </a:p>
        </p:txBody>
      </p:sp>
    </p:spTree>
    <p:extLst>
      <p:ext uri="{BB962C8B-B14F-4D97-AF65-F5344CB8AC3E}">
        <p14:creationId xmlns:p14="http://schemas.microsoft.com/office/powerpoint/2010/main" val="142650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 interpretation</a:t>
            </a:r>
            <a:endParaRPr lang="en-US" dirty="0"/>
          </a:p>
        </p:txBody>
      </p:sp>
      <p:sp>
        <p:nvSpPr>
          <p:cNvPr id="4" name="Rectangle 3"/>
          <p:cNvSpPr/>
          <p:nvPr/>
        </p:nvSpPr>
        <p:spPr>
          <a:xfrm>
            <a:off x="737059" y="1881184"/>
            <a:ext cx="13145195" cy="2031325"/>
          </a:xfrm>
          <a:prstGeom prst="rect">
            <a:avLst/>
          </a:prstGeom>
        </p:spPr>
        <p:txBody>
          <a:bodyPr wrap="square">
            <a:spAutoFit/>
          </a:bodyPr>
          <a:lstStyle/>
          <a:p>
            <a:pPr marL="285750" indent="-285750">
              <a:defRPr/>
            </a:pPr>
            <a:r>
              <a:rPr lang="en-US" dirty="0">
                <a:latin typeface="Monaco" charset="0"/>
                <a:ea typeface="Monaco" charset="0"/>
                <a:cs typeface="Monaco" charset="0"/>
              </a:rPr>
              <a:t>&gt; </a:t>
            </a:r>
            <a:r>
              <a:rPr lang="en-US" dirty="0" smtClean="0">
                <a:latin typeface="Monaco" charset="0"/>
                <a:ea typeface="Monaco" charset="0"/>
                <a:cs typeface="Monaco" charset="0"/>
              </a:rPr>
              <a:t>tidy(lm(Volume </a:t>
            </a:r>
            <a:r>
              <a:rPr lang="en-US" dirty="0">
                <a:latin typeface="Monaco" charset="0"/>
                <a:ea typeface="Monaco" charset="0"/>
                <a:cs typeface="Monaco" charset="0"/>
              </a:rPr>
              <a:t>~ Girth </a:t>
            </a:r>
            <a:r>
              <a:rPr lang="en-US" dirty="0" smtClean="0">
                <a:latin typeface="Monaco" charset="0"/>
                <a:ea typeface="Monaco" charset="0"/>
                <a:cs typeface="Monaco" charset="0"/>
              </a:rPr>
              <a:t>* </a:t>
            </a:r>
            <a:r>
              <a:rPr lang="en-US" dirty="0">
                <a:latin typeface="Monaco" charset="0"/>
                <a:ea typeface="Monaco" charset="0"/>
                <a:cs typeface="Monaco" charset="0"/>
              </a:rPr>
              <a:t>Height, data = trees</a:t>
            </a:r>
            <a:r>
              <a:rPr lang="en-US" dirty="0" smtClean="0">
                <a:latin typeface="Monaco" charset="0"/>
                <a:ea typeface="Monaco" charset="0"/>
                <a:cs typeface="Monaco" charset="0"/>
              </a:rPr>
              <a:t>))</a:t>
            </a:r>
            <a:endParaRPr lang="en-US" dirty="0">
              <a:latin typeface="Monaco" charset="0"/>
              <a:ea typeface="Monaco" charset="0"/>
              <a:cs typeface="Monaco" charset="0"/>
            </a:endParaRPr>
          </a:p>
          <a:p>
            <a:r>
              <a:rPr lang="is-IS" dirty="0">
                <a:latin typeface="Monaco" charset="0"/>
                <a:ea typeface="Monaco" charset="0"/>
                <a:cs typeface="Monaco" charset="0"/>
              </a:rPr>
              <a:t>          term   estimate   std.error statistic      p.value</a:t>
            </a:r>
          </a:p>
          <a:p>
            <a:r>
              <a:rPr lang="is-IS" dirty="0">
                <a:latin typeface="Monaco" charset="0"/>
                <a:ea typeface="Monaco" charset="0"/>
                <a:cs typeface="Monaco" charset="0"/>
              </a:rPr>
              <a:t>1  (Intercept) 69.3963156 23.83575455  2.911438 7.130666e-03</a:t>
            </a:r>
          </a:p>
          <a:p>
            <a:r>
              <a:rPr lang="is-IS" dirty="0" smtClean="0">
                <a:latin typeface="Monaco" charset="0"/>
                <a:ea typeface="Monaco" charset="0"/>
                <a:cs typeface="Monaco" charset="0"/>
              </a:rPr>
              <a:t>2        Girth -5.8558479  1.92133589 -3.047800 5.108696e-03</a:t>
            </a:r>
          </a:p>
          <a:p>
            <a:r>
              <a:rPr lang="is-IS" dirty="0" smtClean="0">
                <a:latin typeface="Monaco" charset="0"/>
                <a:ea typeface="Monaco" charset="0"/>
                <a:cs typeface="Monaco" charset="0"/>
              </a:rPr>
              <a:t>3 </a:t>
            </a:r>
            <a:r>
              <a:rPr lang="is-IS" dirty="0">
                <a:latin typeface="Monaco" charset="0"/>
                <a:ea typeface="Monaco" charset="0"/>
                <a:cs typeface="Monaco" charset="0"/>
              </a:rPr>
              <a:t>      Height -1.2970834  0.30984288 -4.186262 2.699338e-04</a:t>
            </a:r>
          </a:p>
          <a:p>
            <a:r>
              <a:rPr lang="is-IS" b="1" dirty="0">
                <a:latin typeface="Monaco" charset="0"/>
                <a:ea typeface="Monaco" charset="0"/>
                <a:cs typeface="Monaco" charset="0"/>
              </a:rPr>
              <a:t>4 Girth:Height  0.1346544  0.02437731  5.523759 7.484103e-06</a:t>
            </a: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sp>
        <p:nvSpPr>
          <p:cNvPr id="5" name="TextBox 4"/>
          <p:cNvSpPr txBox="1"/>
          <p:nvPr/>
        </p:nvSpPr>
        <p:spPr>
          <a:xfrm>
            <a:off x="737059" y="3640834"/>
            <a:ext cx="10418621" cy="830997"/>
          </a:xfrm>
          <a:prstGeom prst="rect">
            <a:avLst/>
          </a:prstGeom>
          <a:noFill/>
        </p:spPr>
        <p:txBody>
          <a:bodyPr wrap="square" rtlCol="0">
            <a:spAutoFit/>
          </a:bodyPr>
          <a:lstStyle/>
          <a:p>
            <a:r>
              <a:rPr lang="en-US" sz="2400" dirty="0" smtClean="0"/>
              <a:t>There is a significant interaction effect between girth and height for modeling volume of cherry tree timber.</a:t>
            </a:r>
          </a:p>
        </p:txBody>
      </p:sp>
    </p:spTree>
    <p:extLst>
      <p:ext uri="{BB962C8B-B14F-4D97-AF65-F5344CB8AC3E}">
        <p14:creationId xmlns:p14="http://schemas.microsoft.com/office/powerpoint/2010/main" val="1950369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effect interpretation</a:t>
            </a:r>
          </a:p>
        </p:txBody>
      </p:sp>
      <p:sp>
        <p:nvSpPr>
          <p:cNvPr id="4" name="Rectangle 3"/>
          <p:cNvSpPr/>
          <p:nvPr/>
        </p:nvSpPr>
        <p:spPr>
          <a:xfrm>
            <a:off x="737059" y="2151549"/>
            <a:ext cx="13145195" cy="1754326"/>
          </a:xfrm>
          <a:prstGeom prst="rect">
            <a:avLst/>
          </a:prstGeom>
        </p:spPr>
        <p:txBody>
          <a:bodyPr wrap="square">
            <a:spAutoFit/>
          </a:bodyPr>
          <a:lstStyle/>
          <a:p>
            <a:pPr marL="285750" indent="-285750">
              <a:defRPr/>
            </a:pPr>
            <a:r>
              <a:rPr lang="en-US" dirty="0">
                <a:latin typeface="Monaco" charset="0"/>
                <a:ea typeface="Monaco" charset="0"/>
                <a:cs typeface="Monaco" charset="0"/>
              </a:rPr>
              <a:t>&gt; </a:t>
            </a:r>
            <a:r>
              <a:rPr lang="en-US" dirty="0" smtClean="0">
                <a:latin typeface="Monaco" charset="0"/>
                <a:ea typeface="Monaco" charset="0"/>
                <a:cs typeface="Monaco" charset="0"/>
              </a:rPr>
              <a:t>glance(lm(Volume </a:t>
            </a:r>
            <a:r>
              <a:rPr lang="en-US" dirty="0">
                <a:latin typeface="Monaco" charset="0"/>
                <a:ea typeface="Monaco" charset="0"/>
                <a:cs typeface="Monaco" charset="0"/>
              </a:rPr>
              <a:t>~ Girth </a:t>
            </a:r>
            <a:r>
              <a:rPr lang="en-US" dirty="0" smtClean="0">
                <a:latin typeface="Monaco" charset="0"/>
                <a:ea typeface="Monaco" charset="0"/>
                <a:cs typeface="Monaco" charset="0"/>
              </a:rPr>
              <a:t>* </a:t>
            </a:r>
            <a:r>
              <a:rPr lang="en-US" dirty="0">
                <a:latin typeface="Monaco" charset="0"/>
                <a:ea typeface="Monaco" charset="0"/>
                <a:cs typeface="Monaco" charset="0"/>
              </a:rPr>
              <a:t>Height, data = trees</a:t>
            </a:r>
            <a:r>
              <a:rPr lang="en-US" dirty="0" smtClean="0">
                <a:latin typeface="Monaco" charset="0"/>
                <a:ea typeface="Monaco" charset="0"/>
                <a:cs typeface="Monaco" charset="0"/>
              </a:rPr>
              <a:t>))</a:t>
            </a:r>
            <a:endParaRPr lang="en-US" dirty="0">
              <a:latin typeface="Monaco" charset="0"/>
              <a:ea typeface="Monaco" charset="0"/>
              <a:cs typeface="Monaco" charset="0"/>
            </a:endParaRPr>
          </a:p>
          <a:p>
            <a:r>
              <a:rPr lang="is-IS" dirty="0">
                <a:latin typeface="Monaco" charset="0"/>
                <a:ea typeface="Monaco" charset="0"/>
                <a:cs typeface="Monaco" charset="0"/>
              </a:rPr>
              <a:t>   r.squared adj.r.squared   sigma statistic      p.value df    logLik      AIC</a:t>
            </a:r>
          </a:p>
          <a:p>
            <a:r>
              <a:rPr lang="is-IS" dirty="0">
                <a:latin typeface="Monaco" charset="0"/>
                <a:ea typeface="Monaco" charset="0"/>
                <a:cs typeface="Monaco" charset="0"/>
              </a:rPr>
              <a:t>1 0.9755642     0.9728491 2.70855  359.3122 7.290458e-22  4 -72.73458 155.4692</a:t>
            </a:r>
          </a:p>
          <a:p>
            <a:r>
              <a:rPr lang="is-IS" dirty="0">
                <a:latin typeface="Monaco" charset="0"/>
                <a:ea typeface="Monaco" charset="0"/>
                <a:cs typeface="Monaco" charset="0"/>
              </a:rPr>
              <a:t>       BIC deviance df.residual</a:t>
            </a:r>
          </a:p>
          <a:p>
            <a:r>
              <a:rPr lang="is-IS" dirty="0">
                <a:latin typeface="Monaco" charset="0"/>
                <a:ea typeface="Monaco" charset="0"/>
                <a:cs typeface="Monaco" charset="0"/>
              </a:rPr>
              <a:t>1 162.6391 198.0786          27</a:t>
            </a: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sp>
        <p:nvSpPr>
          <p:cNvPr id="5" name="TextBox 4"/>
          <p:cNvSpPr txBox="1"/>
          <p:nvPr/>
        </p:nvSpPr>
        <p:spPr>
          <a:xfrm>
            <a:off x="917169" y="4320064"/>
            <a:ext cx="10418621" cy="830997"/>
          </a:xfrm>
          <a:prstGeom prst="rect">
            <a:avLst/>
          </a:prstGeom>
          <a:noFill/>
        </p:spPr>
        <p:txBody>
          <a:bodyPr wrap="square" rtlCol="0">
            <a:spAutoFit/>
          </a:bodyPr>
          <a:lstStyle/>
          <a:p>
            <a:r>
              <a:rPr lang="en-US" sz="2400" dirty="0" smtClean="0"/>
              <a:t>Our R</a:t>
            </a:r>
            <a:r>
              <a:rPr lang="en-US" sz="2400" baseline="30000" dirty="0" smtClean="0"/>
              <a:t>2</a:t>
            </a:r>
            <a:r>
              <a:rPr lang="en-US" sz="2400" dirty="0" smtClean="0"/>
              <a:t> = 0.97, meaning that 97% of the variation in timber volume can be explained by tree girth and height.</a:t>
            </a:r>
          </a:p>
        </p:txBody>
      </p:sp>
      <p:sp>
        <p:nvSpPr>
          <p:cNvPr id="6" name="TextBox 5"/>
          <p:cNvSpPr txBox="1"/>
          <p:nvPr/>
        </p:nvSpPr>
        <p:spPr>
          <a:xfrm>
            <a:off x="1850964" y="5565250"/>
            <a:ext cx="9670475" cy="492443"/>
          </a:xfrm>
          <a:prstGeom prst="rect">
            <a:avLst/>
          </a:prstGeom>
          <a:noFill/>
        </p:spPr>
        <p:txBody>
          <a:bodyPr wrap="square" rtlCol="0">
            <a:spAutoFit/>
          </a:bodyPr>
          <a:lstStyle/>
          <a:p>
            <a:r>
              <a:rPr lang="en-US" sz="2600" b="1" dirty="0" smtClean="0">
                <a:solidFill>
                  <a:srgbClr val="9437FF"/>
                </a:solidFill>
              </a:rPr>
              <a:t>Always prefer the interaction model, if effect is significant.</a:t>
            </a:r>
            <a:endParaRPr lang="en-US" sz="2600" b="1" dirty="0">
              <a:solidFill>
                <a:srgbClr val="9437FF"/>
              </a:solidFill>
            </a:endParaRPr>
          </a:p>
        </p:txBody>
      </p:sp>
    </p:spTree>
    <p:extLst>
      <p:ext uri="{BB962C8B-B14F-4D97-AF65-F5344CB8AC3E}">
        <p14:creationId xmlns:p14="http://schemas.microsoft.com/office/powerpoint/2010/main" val="994775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a:t>
            </a:r>
            <a:endParaRPr lang="en-US" dirty="0"/>
          </a:p>
        </p:txBody>
      </p:sp>
      <p:sp>
        <p:nvSpPr>
          <p:cNvPr id="3" name="Content Placeholder 2"/>
          <p:cNvSpPr>
            <a:spLocks noGrp="1"/>
          </p:cNvSpPr>
          <p:nvPr>
            <p:ph idx="1"/>
          </p:nvPr>
        </p:nvSpPr>
        <p:spPr>
          <a:xfrm>
            <a:off x="1097280" y="1845734"/>
            <a:ext cx="10058400" cy="2643139"/>
          </a:xfrm>
        </p:spPr>
        <p:txBody>
          <a:bodyPr>
            <a:normAutofit/>
          </a:bodyPr>
          <a:lstStyle/>
          <a:p>
            <a:r>
              <a:rPr lang="en-US" dirty="0" smtClean="0"/>
              <a:t>Mole rats have distinct social castes, where in a given colony only the single queen and a few males reproduce. The remaining males are workers. Researchers suspect that there may be also worker castes, with "frequent" and "infrequent" workers. They measured body mass and daily energy expenditure between the two groups of candidate castes.</a:t>
            </a:r>
          </a:p>
          <a:p>
            <a:endParaRPr lang="en-US" b="1" dirty="0"/>
          </a:p>
        </p:txBody>
      </p:sp>
      <p:pic>
        <p:nvPicPr>
          <p:cNvPr id="4" name="Picture 3"/>
          <p:cNvPicPr>
            <a:picLocks noChangeAspect="1"/>
          </p:cNvPicPr>
          <p:nvPr/>
        </p:nvPicPr>
        <p:blipFill>
          <a:blip r:embed="rId2"/>
          <a:stretch>
            <a:fillRect/>
          </a:stretch>
        </p:blipFill>
        <p:spPr>
          <a:xfrm>
            <a:off x="10137949" y="4326588"/>
            <a:ext cx="1799128" cy="1923492"/>
          </a:xfrm>
          <a:prstGeom prst="rect">
            <a:avLst/>
          </a:prstGeom>
        </p:spPr>
      </p:pic>
      <p:sp>
        <p:nvSpPr>
          <p:cNvPr id="5" name="TextBox 4"/>
          <p:cNvSpPr txBox="1"/>
          <p:nvPr/>
        </p:nvSpPr>
        <p:spPr>
          <a:xfrm>
            <a:off x="2189304" y="4723145"/>
            <a:ext cx="6856621" cy="1292662"/>
          </a:xfrm>
          <a:prstGeom prst="rect">
            <a:avLst/>
          </a:prstGeom>
          <a:noFill/>
        </p:spPr>
        <p:txBody>
          <a:bodyPr wrap="none" rtlCol="0">
            <a:spAutoFit/>
          </a:bodyPr>
          <a:lstStyle/>
          <a:p>
            <a:r>
              <a:rPr lang="en-US" sz="2600" b="1" dirty="0"/>
              <a:t>Is energy expenditure different between castes</a:t>
            </a:r>
            <a:r>
              <a:rPr lang="en-US" sz="2600" b="1"/>
              <a:t>, </a:t>
            </a:r>
            <a:endParaRPr lang="en-US" sz="2600" b="1" smtClean="0"/>
          </a:p>
          <a:p>
            <a:r>
              <a:rPr lang="en-US" sz="2600" b="1" dirty="0" smtClean="0"/>
              <a:t>controlling </a:t>
            </a:r>
            <a:r>
              <a:rPr lang="en-US" sz="2600" b="1" dirty="0"/>
              <a:t>for body weight?</a:t>
            </a:r>
          </a:p>
          <a:p>
            <a:endParaRPr lang="en-US" sz="2600" dirty="0"/>
          </a:p>
        </p:txBody>
      </p:sp>
    </p:spTree>
    <p:extLst>
      <p:ext uri="{BB962C8B-B14F-4D97-AF65-F5344CB8AC3E}">
        <p14:creationId xmlns:p14="http://schemas.microsoft.com/office/powerpoint/2010/main" val="167078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a:t>
            </a:r>
            <a:endParaRPr lang="en-US" dirty="0"/>
          </a:p>
        </p:txBody>
      </p:sp>
      <p:sp>
        <p:nvSpPr>
          <p:cNvPr id="4" name="TextBox 3"/>
          <p:cNvSpPr txBox="1"/>
          <p:nvPr/>
        </p:nvSpPr>
        <p:spPr>
          <a:xfrm>
            <a:off x="708660" y="1895301"/>
            <a:ext cx="10835639" cy="2893100"/>
          </a:xfrm>
          <a:prstGeom prst="rect">
            <a:avLst/>
          </a:prstGeom>
          <a:noFill/>
        </p:spPr>
        <p:txBody>
          <a:bodyPr wrap="square" rtlCol="0">
            <a:spAutoFit/>
          </a:bodyPr>
          <a:lstStyle/>
          <a:p>
            <a:r>
              <a:rPr lang="en-US" sz="1600" dirty="0">
                <a:latin typeface="Monaco" charset="0"/>
                <a:ea typeface="Monaco" charset="0"/>
                <a:cs typeface="Monaco" charset="0"/>
              </a:rPr>
              <a:t>&gt; head(mole)</a:t>
            </a:r>
          </a:p>
          <a:p>
            <a:r>
              <a:rPr lang="en-US" sz="1600" dirty="0">
                <a:latin typeface="Monaco" charset="0"/>
                <a:ea typeface="Monaco" charset="0"/>
                <a:cs typeface="Monaco" charset="0"/>
              </a:rPr>
              <a:t>   caste   </a:t>
            </a:r>
            <a:r>
              <a:rPr lang="en-US" sz="1600" dirty="0" err="1">
                <a:latin typeface="Monaco" charset="0"/>
                <a:ea typeface="Monaco" charset="0"/>
                <a:cs typeface="Monaco" charset="0"/>
              </a:rPr>
              <a:t>lnmass</a:t>
            </a:r>
            <a:r>
              <a:rPr lang="en-US" sz="1600" dirty="0">
                <a:latin typeface="Monaco" charset="0"/>
                <a:ea typeface="Monaco" charset="0"/>
                <a:cs typeface="Monaco" charset="0"/>
              </a:rPr>
              <a:t> </a:t>
            </a:r>
            <a:r>
              <a:rPr lang="en-US" sz="1600" dirty="0" err="1">
                <a:latin typeface="Monaco" charset="0"/>
                <a:ea typeface="Monaco" charset="0"/>
                <a:cs typeface="Monaco" charset="0"/>
              </a:rPr>
              <a:t>lnenergy</a:t>
            </a:r>
            <a:endParaRPr lang="en-US" sz="1600" dirty="0">
              <a:latin typeface="Monaco" charset="0"/>
              <a:ea typeface="Monaco" charset="0"/>
              <a:cs typeface="Monaco" charset="0"/>
            </a:endParaRPr>
          </a:p>
          <a:p>
            <a:r>
              <a:rPr lang="en-US" sz="1600" dirty="0">
                <a:latin typeface="Monaco" charset="0"/>
                <a:ea typeface="Monaco" charset="0"/>
                <a:cs typeface="Monaco" charset="0"/>
              </a:rPr>
              <a:t>1 worker 3.850148 3.688879</a:t>
            </a:r>
          </a:p>
          <a:p>
            <a:r>
              <a:rPr lang="en-US" sz="1600" dirty="0">
                <a:latin typeface="Monaco" charset="0"/>
                <a:ea typeface="Monaco" charset="0"/>
                <a:cs typeface="Monaco" charset="0"/>
              </a:rPr>
              <a:t>2 worker 3.988984 3.688879</a:t>
            </a:r>
          </a:p>
          <a:p>
            <a:r>
              <a:rPr lang="en-US" sz="1600" dirty="0">
                <a:latin typeface="Monaco" charset="0"/>
                <a:ea typeface="Monaco" charset="0"/>
                <a:cs typeface="Monaco" charset="0"/>
              </a:rPr>
              <a:t>3 worker 4.110874 3.688879</a:t>
            </a:r>
          </a:p>
          <a:p>
            <a:r>
              <a:rPr lang="en-US" sz="1600" dirty="0">
                <a:latin typeface="Monaco" charset="0"/>
                <a:ea typeface="Monaco" charset="0"/>
                <a:cs typeface="Monaco" charset="0"/>
              </a:rPr>
              <a:t>4 worker 4.174387 3.663562</a:t>
            </a:r>
          </a:p>
          <a:p>
            <a:r>
              <a:rPr lang="en-US" sz="1600" dirty="0">
                <a:latin typeface="Monaco" charset="0"/>
                <a:ea typeface="Monaco" charset="0"/>
                <a:cs typeface="Monaco" charset="0"/>
              </a:rPr>
              <a:t>5 worker 4.248495 3.871201</a:t>
            </a:r>
          </a:p>
          <a:p>
            <a:r>
              <a:rPr lang="en-US" sz="1600" dirty="0">
                <a:latin typeface="Monaco" charset="0"/>
                <a:ea typeface="Monaco" charset="0"/>
                <a:cs typeface="Monaco" charset="0"/>
              </a:rPr>
              <a:t>6 worker 4.262680 </a:t>
            </a:r>
            <a:r>
              <a:rPr lang="en-US" sz="1600" dirty="0" smtClean="0">
                <a:latin typeface="Monaco" charset="0"/>
                <a:ea typeface="Monaco" charset="0"/>
                <a:cs typeface="Monaco" charset="0"/>
              </a:rPr>
              <a:t>3.850148</a:t>
            </a:r>
          </a:p>
          <a:p>
            <a:endParaRPr lang="en-US" dirty="0">
              <a:latin typeface="Monaco" charset="0"/>
              <a:ea typeface="Monaco" charset="0"/>
              <a:cs typeface="Monaco" charset="0"/>
            </a:endParaRPr>
          </a:p>
          <a:p>
            <a:r>
              <a:rPr lang="en-US" dirty="0" smtClean="0">
                <a:latin typeface="Monaco" charset="0"/>
                <a:ea typeface="Monaco" charset="0"/>
                <a:cs typeface="Monaco" charset="0"/>
              </a:rPr>
              <a:t>&gt; </a:t>
            </a:r>
            <a:r>
              <a:rPr lang="en-US" dirty="0" err="1" smtClean="0">
                <a:latin typeface="Monaco" charset="0"/>
                <a:ea typeface="Monaco" charset="0"/>
                <a:cs typeface="Monaco" charset="0"/>
              </a:rPr>
              <a:t>ggplot</a:t>
            </a:r>
            <a:r>
              <a:rPr lang="en-US" dirty="0" smtClean="0">
                <a:latin typeface="Monaco" charset="0"/>
                <a:ea typeface="Monaco" charset="0"/>
                <a:cs typeface="Monaco" charset="0"/>
              </a:rPr>
              <a:t>(mole, </a:t>
            </a:r>
            <a:r>
              <a:rPr lang="en-US" dirty="0" err="1" smtClean="0">
                <a:latin typeface="Monaco" charset="0"/>
                <a:ea typeface="Monaco" charset="0"/>
                <a:cs typeface="Monaco" charset="0"/>
              </a:rPr>
              <a:t>aes</a:t>
            </a:r>
            <a:r>
              <a:rPr lang="en-US" dirty="0" smtClean="0">
                <a:latin typeface="Monaco" charset="0"/>
                <a:ea typeface="Monaco" charset="0"/>
                <a:cs typeface="Monaco" charset="0"/>
              </a:rPr>
              <a:t>(x = </a:t>
            </a:r>
            <a:r>
              <a:rPr lang="en-US" dirty="0" err="1" smtClean="0">
                <a:latin typeface="Monaco" charset="0"/>
                <a:ea typeface="Monaco" charset="0"/>
                <a:cs typeface="Monaco" charset="0"/>
              </a:rPr>
              <a:t>lnmass</a:t>
            </a:r>
            <a:r>
              <a:rPr lang="en-US" dirty="0" smtClean="0">
                <a:latin typeface="Monaco" charset="0"/>
                <a:ea typeface="Monaco" charset="0"/>
                <a:cs typeface="Monaco" charset="0"/>
              </a:rPr>
              <a:t>, y = </a:t>
            </a:r>
            <a:r>
              <a:rPr lang="en-US" dirty="0" err="1" smtClean="0">
                <a:latin typeface="Monaco" charset="0"/>
                <a:ea typeface="Monaco" charset="0"/>
                <a:cs typeface="Monaco" charset="0"/>
              </a:rPr>
              <a:t>lnenergy</a:t>
            </a:r>
            <a:r>
              <a:rPr lang="en-US" dirty="0" smtClean="0">
                <a:latin typeface="Monaco" charset="0"/>
                <a:ea typeface="Monaco" charset="0"/>
                <a:cs typeface="Monaco" charset="0"/>
              </a:rPr>
              <a:t>, </a:t>
            </a:r>
          </a:p>
          <a:p>
            <a:r>
              <a:rPr lang="en-US" dirty="0" smtClean="0">
                <a:latin typeface="Monaco" charset="0"/>
                <a:ea typeface="Monaco" charset="0"/>
                <a:cs typeface="Monaco" charset="0"/>
              </a:rPr>
              <a:t>		color = caste)) + </a:t>
            </a:r>
            <a:r>
              <a:rPr lang="en-US" dirty="0" err="1" smtClean="0">
                <a:latin typeface="Monaco" charset="0"/>
                <a:ea typeface="Monaco" charset="0"/>
                <a:cs typeface="Monaco" charset="0"/>
              </a:rPr>
              <a:t>geom_point</a:t>
            </a:r>
            <a:r>
              <a:rPr lang="en-US" dirty="0" smtClean="0">
                <a:latin typeface="Monaco" charset="0"/>
                <a:ea typeface="Monaco" charset="0"/>
                <a:cs typeface="Monaco" charset="0"/>
              </a:rPr>
              <a:t>()</a:t>
            </a:r>
            <a:endParaRPr lang="en-US"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0" y="2923879"/>
            <a:ext cx="4876800" cy="3314700"/>
          </a:xfrm>
          <a:prstGeom prst="rect">
            <a:avLst/>
          </a:prstGeom>
        </p:spPr>
      </p:pic>
    </p:spTree>
    <p:extLst>
      <p:ext uri="{BB962C8B-B14F-4D97-AF65-F5344CB8AC3E}">
        <p14:creationId xmlns:p14="http://schemas.microsoft.com/office/powerpoint/2010/main" val="13080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linear models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45474821"/>
              </p:ext>
            </p:extLst>
          </p:nvPr>
        </p:nvGraphicFramePr>
        <p:xfrm>
          <a:off x="2753274" y="2416175"/>
          <a:ext cx="6062662" cy="639763"/>
        </p:xfrm>
        <a:graphic>
          <a:graphicData uri="http://schemas.openxmlformats.org/presentationml/2006/ole">
            <mc:AlternateContent xmlns:mc="http://schemas.openxmlformats.org/markup-compatibility/2006">
              <mc:Choice xmlns:v="urn:schemas-microsoft-com:vml" Requires="v">
                <p:oleObj spid="_x0000_s4169" name="Equation" r:id="rId3" imgW="2044700" imgH="215900" progId="Equation.3">
                  <p:embed/>
                </p:oleObj>
              </mc:Choice>
              <mc:Fallback>
                <p:oleObj name="Equation" r:id="rId3" imgW="2044700" imgH="215900" progId="Equation.3">
                  <p:embed/>
                  <p:pic>
                    <p:nvPicPr>
                      <p:cNvPr id="0" name=""/>
                      <p:cNvPicPr/>
                      <p:nvPr/>
                    </p:nvPicPr>
                    <p:blipFill>
                      <a:blip r:embed="rId4"/>
                      <a:stretch>
                        <a:fillRect/>
                      </a:stretch>
                    </p:blipFill>
                    <p:spPr>
                      <a:xfrm>
                        <a:off x="2753274" y="2416175"/>
                        <a:ext cx="6062662" cy="639763"/>
                      </a:xfrm>
                      <a:prstGeom prst="rect">
                        <a:avLst/>
                      </a:prstGeom>
                    </p:spPr>
                  </p:pic>
                </p:oleObj>
              </mc:Fallback>
            </mc:AlternateContent>
          </a:graphicData>
        </a:graphic>
      </p:graphicFrame>
    </p:spTree>
    <p:extLst>
      <p:ext uri="{BB962C8B-B14F-4D97-AF65-F5344CB8AC3E}">
        <p14:creationId xmlns:p14="http://schemas.microsoft.com/office/powerpoint/2010/main" val="2003586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 2</a:t>
            </a:r>
            <a:endParaRPr lang="en-US" dirty="0"/>
          </a:p>
        </p:txBody>
      </p:sp>
      <p:sp>
        <p:nvSpPr>
          <p:cNvPr id="4" name="TextBox 3"/>
          <p:cNvSpPr txBox="1"/>
          <p:nvPr/>
        </p:nvSpPr>
        <p:spPr>
          <a:xfrm flipH="1">
            <a:off x="931026" y="2078182"/>
            <a:ext cx="9825644" cy="1323439"/>
          </a:xfrm>
          <a:prstGeom prst="rect">
            <a:avLst/>
          </a:prstGeom>
          <a:noFill/>
        </p:spPr>
        <p:txBody>
          <a:bodyPr wrap="square" rtlCol="0">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(mole</a:t>
            </a:r>
            <a:r>
              <a:rPr lang="en-US" sz="2000" dirty="0">
                <a:latin typeface="Monaco" charset="0"/>
                <a:ea typeface="Monaco" charset="0"/>
                <a:cs typeface="Monaco" charset="0"/>
              </a:rPr>
              <a:t>, </a:t>
            </a:r>
            <a:r>
              <a:rPr lang="en-US" sz="2000" dirty="0" err="1">
                <a:latin typeface="Monaco" charset="0"/>
                <a:ea typeface="Monaco" charset="0"/>
                <a:cs typeface="Monaco" charset="0"/>
              </a:rPr>
              <a:t>aes</a:t>
            </a:r>
            <a:r>
              <a:rPr lang="en-US" sz="2000" dirty="0">
                <a:latin typeface="Monaco" charset="0"/>
                <a:ea typeface="Monaco" charset="0"/>
                <a:cs typeface="Monaco" charset="0"/>
              </a:rPr>
              <a:t>(x = </a:t>
            </a:r>
            <a:r>
              <a:rPr lang="en-US" sz="2000" dirty="0" err="1">
                <a:latin typeface="Monaco" charset="0"/>
                <a:ea typeface="Monaco" charset="0"/>
                <a:cs typeface="Monaco" charset="0"/>
              </a:rPr>
              <a:t>lnmass</a:t>
            </a:r>
            <a:r>
              <a:rPr lang="en-US" sz="2000" dirty="0">
                <a:latin typeface="Monaco" charset="0"/>
                <a:ea typeface="Monaco" charset="0"/>
                <a:cs typeface="Monaco" charset="0"/>
              </a:rPr>
              <a:t>, y = </a:t>
            </a:r>
            <a:r>
              <a:rPr lang="en-US" sz="2000" dirty="0" err="1">
                <a:latin typeface="Monaco" charset="0"/>
                <a:ea typeface="Monaco" charset="0"/>
                <a:cs typeface="Monaco" charset="0"/>
              </a:rPr>
              <a:t>lnenergy</a:t>
            </a:r>
            <a:r>
              <a:rPr lang="en-US" sz="2000" dirty="0">
                <a:latin typeface="Monaco" charset="0"/>
                <a:ea typeface="Monaco" charset="0"/>
                <a:cs typeface="Monaco" charset="0"/>
              </a:rPr>
              <a:t>, color = caste)) + </a:t>
            </a:r>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geom_point</a:t>
            </a:r>
            <a:r>
              <a:rPr lang="en-US" sz="2000" dirty="0" smtClean="0">
                <a:latin typeface="Monaco" charset="0"/>
                <a:ea typeface="Monaco" charset="0"/>
                <a:cs typeface="Monaco" charset="0"/>
              </a:rPr>
              <a:t>() +</a:t>
            </a:r>
          </a:p>
          <a:p>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geom_smooth</a:t>
            </a:r>
            <a:r>
              <a:rPr lang="en-US" sz="2000" dirty="0" smtClean="0">
                <a:latin typeface="Monaco" charset="0"/>
                <a:ea typeface="Monaco" charset="0"/>
                <a:cs typeface="Monaco" charset="0"/>
              </a:rPr>
              <a:t>(method </a:t>
            </a:r>
            <a:r>
              <a:rPr lang="en-US" sz="2000" dirty="0">
                <a:latin typeface="Monaco" charset="0"/>
                <a:ea typeface="Monaco" charset="0"/>
                <a:cs typeface="Monaco" charset="0"/>
              </a:rPr>
              <a:t>= "lm", </a:t>
            </a:r>
            <a:r>
              <a:rPr lang="en-US" sz="2000" dirty="0" err="1">
                <a:latin typeface="Monaco" charset="0"/>
                <a:ea typeface="Monaco" charset="0"/>
                <a:cs typeface="Monaco" charset="0"/>
              </a:rPr>
              <a:t>aes</a:t>
            </a:r>
            <a:r>
              <a:rPr lang="en-US" sz="2000" dirty="0">
                <a:latin typeface="Monaco" charset="0"/>
                <a:ea typeface="Monaco" charset="0"/>
                <a:cs typeface="Monaco" charset="0"/>
              </a:rPr>
              <a:t>(group = caste))</a:t>
            </a:r>
          </a:p>
          <a:p>
            <a:endParaRPr lang="en-US" sz="2000"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088" y="3092335"/>
            <a:ext cx="4758912" cy="3234573"/>
          </a:xfrm>
          <a:prstGeom prst="rect">
            <a:avLst/>
          </a:prstGeom>
        </p:spPr>
      </p:pic>
    </p:spTree>
    <p:extLst>
      <p:ext uri="{BB962C8B-B14F-4D97-AF65-F5344CB8AC3E}">
        <p14:creationId xmlns:p14="http://schemas.microsoft.com/office/powerpoint/2010/main" val="1456757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the model, first with interaction effect</a:t>
            </a:r>
            <a:endParaRPr lang="en-US" dirty="0"/>
          </a:p>
        </p:txBody>
      </p:sp>
      <p:sp>
        <p:nvSpPr>
          <p:cNvPr id="4" name="TextBox 3"/>
          <p:cNvSpPr txBox="1"/>
          <p:nvPr/>
        </p:nvSpPr>
        <p:spPr>
          <a:xfrm>
            <a:off x="1097280" y="2294313"/>
            <a:ext cx="9879628" cy="2246769"/>
          </a:xfrm>
          <a:prstGeom prst="rect">
            <a:avLst/>
          </a:prstGeom>
          <a:noFill/>
        </p:spPr>
        <p:txBody>
          <a:bodyPr wrap="none" rtlCol="0">
            <a:spAutoFit/>
          </a:bodyPr>
          <a:lstStyle/>
          <a:p>
            <a:r>
              <a:rPr lang="is-IS" sz="2000" dirty="0" smtClean="0">
                <a:latin typeface="Monaco" charset="0"/>
                <a:ea typeface="Monaco" charset="0"/>
                <a:cs typeface="Monaco" charset="0"/>
              </a:rPr>
              <a:t>&gt; model &lt;- lm(lnenergy ~ lnmass * caste, data = mole)</a:t>
            </a:r>
          </a:p>
          <a:p>
            <a:r>
              <a:rPr lang="is-IS" sz="2000" dirty="0" smtClean="0">
                <a:latin typeface="Monaco" charset="0"/>
                <a:ea typeface="Monaco" charset="0"/>
                <a:cs typeface="Monaco" charset="0"/>
              </a:rPr>
              <a:t>&gt; tidy(summary(model))</a:t>
            </a:r>
          </a:p>
          <a:p>
            <a:r>
              <a:rPr lang="is-IS" sz="2000" dirty="0" smtClean="0">
                <a:latin typeface="Monaco" charset="0"/>
                <a:ea typeface="Monaco" charset="0"/>
                <a:cs typeface="Monaco" charset="0"/>
              </a:rPr>
              <a:t>                term   estimate std.error  statistic    p.value</a:t>
            </a:r>
          </a:p>
          <a:p>
            <a:r>
              <a:rPr lang="is-IS" sz="2000" dirty="0" smtClean="0">
                <a:latin typeface="Monaco" charset="0"/>
                <a:ea typeface="Monaco" charset="0"/>
                <a:cs typeface="Monaco" charset="0"/>
              </a:rPr>
              <a:t>1        (Intercept)  1.2939446 1.6691352  0.7752186 0.44408413</a:t>
            </a:r>
          </a:p>
          <a:p>
            <a:r>
              <a:rPr lang="is-IS" sz="2000" dirty="0" smtClean="0">
                <a:latin typeface="Monaco" charset="0"/>
                <a:ea typeface="Monaco" charset="0"/>
                <a:cs typeface="Monaco" charset="0"/>
              </a:rPr>
              <a:t>2             lnmass  0.6068898 0.3427563  1.7706163 0.08645869</a:t>
            </a:r>
          </a:p>
          <a:p>
            <a:r>
              <a:rPr lang="is-IS" sz="2000" dirty="0" smtClean="0">
                <a:latin typeface="Monaco" charset="0"/>
                <a:ea typeface="Monaco" charset="0"/>
                <a:cs typeface="Monaco" charset="0"/>
              </a:rPr>
              <a:t>3        casteworker -1.5712513 1.9518215 -0.8050179 0.42694079</a:t>
            </a:r>
          </a:p>
          <a:p>
            <a:r>
              <a:rPr lang="is-IS" sz="2000" dirty="0" smtClean="0">
                <a:latin typeface="Monaco" charset="0"/>
                <a:ea typeface="Monaco" charset="0"/>
                <a:cs typeface="Monaco" charset="0"/>
              </a:rPr>
              <a:t>4 lnmass:casteworker  0.4186224 0.4147347  1.0093740 0.32060937</a:t>
            </a:r>
            <a:endParaRPr lang="is-IS" sz="2000" dirty="0">
              <a:latin typeface="Monaco" charset="0"/>
              <a:ea typeface="Monaco" charset="0"/>
              <a:cs typeface="Monaco" charset="0"/>
            </a:endParaRPr>
          </a:p>
        </p:txBody>
      </p:sp>
    </p:spTree>
    <p:extLst>
      <p:ext uri="{BB962C8B-B14F-4D97-AF65-F5344CB8AC3E}">
        <p14:creationId xmlns:p14="http://schemas.microsoft.com/office/powerpoint/2010/main" val="34549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the additive model</a:t>
            </a:r>
            <a:endParaRPr lang="en-US" dirty="0"/>
          </a:p>
        </p:txBody>
      </p:sp>
      <p:sp>
        <p:nvSpPr>
          <p:cNvPr id="4" name="TextBox 3"/>
          <p:cNvSpPr txBox="1"/>
          <p:nvPr/>
        </p:nvSpPr>
        <p:spPr>
          <a:xfrm>
            <a:off x="1340554" y="1737360"/>
            <a:ext cx="9571851" cy="3477875"/>
          </a:xfrm>
          <a:prstGeom prst="rect">
            <a:avLst/>
          </a:prstGeom>
          <a:noFill/>
        </p:spPr>
        <p:txBody>
          <a:bodyPr wrap="none" rtlCol="0">
            <a:spAutoFit/>
          </a:bodyPr>
          <a:lstStyle/>
          <a:p>
            <a:r>
              <a:rPr lang="is-IS" sz="2000" dirty="0">
                <a:latin typeface="Monaco" charset="0"/>
                <a:ea typeface="Monaco" charset="0"/>
                <a:cs typeface="Monaco" charset="0"/>
              </a:rPr>
              <a:t>&gt; model &lt;- lm(lnenergy ~ lnmass + caste, data = mole)</a:t>
            </a:r>
          </a:p>
          <a:p>
            <a:r>
              <a:rPr lang="is-IS" sz="2000" dirty="0">
                <a:latin typeface="Monaco" charset="0"/>
                <a:ea typeface="Monaco" charset="0"/>
                <a:cs typeface="Monaco" charset="0"/>
              </a:rPr>
              <a:t>&gt; tidy(summary(model))</a:t>
            </a:r>
          </a:p>
          <a:p>
            <a:r>
              <a:rPr lang="is-IS" sz="2000" dirty="0">
                <a:latin typeface="Monaco" charset="0"/>
                <a:ea typeface="Monaco" charset="0"/>
                <a:cs typeface="Monaco" charset="0"/>
              </a:rPr>
              <a:t>         term    estimate std.error  statistic      p.value</a:t>
            </a:r>
          </a:p>
          <a:p>
            <a:r>
              <a:rPr lang="is-IS" sz="2000" dirty="0">
                <a:latin typeface="Monaco" charset="0"/>
                <a:ea typeface="Monaco" charset="0"/>
                <a:cs typeface="Monaco" charset="0"/>
              </a:rPr>
              <a:t>1 (Intercept) -0.09686842 0.9423033 -0.1027996 9.187635e-01</a:t>
            </a:r>
          </a:p>
          <a:p>
            <a:r>
              <a:rPr lang="is-IS" sz="2000" dirty="0">
                <a:latin typeface="Monaco" charset="0"/>
                <a:ea typeface="Monaco" charset="0"/>
                <a:cs typeface="Monaco" charset="0"/>
              </a:rPr>
              <a:t>2      lnmass  0.89281513 0.1930335  4.6251819 5.886779e-05</a:t>
            </a:r>
          </a:p>
          <a:p>
            <a:r>
              <a:rPr lang="is-IS" sz="2000" dirty="0">
                <a:latin typeface="Monaco" charset="0"/>
                <a:ea typeface="Monaco" charset="0"/>
                <a:cs typeface="Monaco" charset="0"/>
              </a:rPr>
              <a:t>3 casteworker  0.39334235 0.1461059  2.6921734 </a:t>
            </a:r>
            <a:r>
              <a:rPr lang="is-IS" sz="2000" dirty="0" smtClean="0">
                <a:latin typeface="Monaco" charset="0"/>
                <a:ea typeface="Monaco" charset="0"/>
                <a:cs typeface="Monaco" charset="0"/>
              </a:rPr>
              <a:t>1.119835e-02</a:t>
            </a:r>
          </a:p>
          <a:p>
            <a:endParaRPr lang="is-IS" sz="2000" dirty="0" smtClean="0">
              <a:latin typeface="Monaco" charset="0"/>
              <a:ea typeface="Monaco" charset="0"/>
              <a:cs typeface="Monaco" charset="0"/>
            </a:endParaRPr>
          </a:p>
          <a:p>
            <a:r>
              <a:rPr lang="en-US" sz="2000" dirty="0">
                <a:latin typeface="Monaco" charset="0"/>
                <a:ea typeface="Monaco" charset="0"/>
                <a:cs typeface="Monaco" charset="0"/>
              </a:rPr>
              <a:t>&gt; glance(summary(model</a:t>
            </a:r>
            <a:r>
              <a:rPr lang="en-US" sz="2000" dirty="0" smtClean="0">
                <a:latin typeface="Monaco" charset="0"/>
                <a:ea typeface="Monaco" charset="0"/>
                <a:cs typeface="Monaco" charset="0"/>
              </a:rPr>
              <a:t>))</a:t>
            </a:r>
            <a:endParaRPr lang="is-IS" sz="2000" dirty="0">
              <a:latin typeface="Monaco" charset="0"/>
              <a:ea typeface="Monaco" charset="0"/>
              <a:cs typeface="Monaco" charset="0"/>
            </a:endParaRPr>
          </a:p>
          <a:p>
            <a:r>
              <a:rPr lang="is-IS" sz="2000" dirty="0">
                <a:latin typeface="Monaco" charset="0"/>
                <a:ea typeface="Monaco" charset="0"/>
                <a:cs typeface="Monaco" charset="0"/>
              </a:rPr>
              <a:t>  r.squared adj.r.squared     sigma statistic      p.value df</a:t>
            </a:r>
          </a:p>
          <a:p>
            <a:r>
              <a:rPr lang="is-IS" sz="2000" dirty="0">
                <a:latin typeface="Monaco" charset="0"/>
                <a:ea typeface="Monaco" charset="0"/>
                <a:cs typeface="Monaco" charset="0"/>
              </a:rPr>
              <a:t>1 0.4090389     0.3721038 0.2965689  11.07454 0.0002212804  3</a:t>
            </a:r>
          </a:p>
          <a:p>
            <a:endParaRPr lang="is-IS" sz="2000" dirty="0">
              <a:latin typeface="Monaco" charset="0"/>
              <a:ea typeface="Monaco" charset="0"/>
              <a:cs typeface="Monaco" charset="0"/>
            </a:endParaRPr>
          </a:p>
        </p:txBody>
      </p:sp>
    </p:spTree>
    <p:extLst>
      <p:ext uri="{BB962C8B-B14F-4D97-AF65-F5344CB8AC3E}">
        <p14:creationId xmlns:p14="http://schemas.microsoft.com/office/powerpoint/2010/main" val="827909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5882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break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1187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Model a </a:t>
            </a:r>
            <a:r>
              <a:rPr lang="en-US" b="1" dirty="0" smtClean="0"/>
              <a:t>binary response</a:t>
            </a:r>
            <a:r>
              <a:rPr lang="en-US" dirty="0" smtClean="0"/>
              <a:t> instead of a numeric response</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01" y="2574519"/>
            <a:ext cx="5602779" cy="3735185"/>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613132816"/>
              </p:ext>
            </p:extLst>
          </p:nvPr>
        </p:nvGraphicFramePr>
        <p:xfrm>
          <a:off x="6189301" y="2765867"/>
          <a:ext cx="2556598" cy="1388021"/>
        </p:xfrm>
        <a:graphic>
          <a:graphicData uri="http://schemas.openxmlformats.org/presentationml/2006/ole">
            <mc:AlternateContent xmlns:mc="http://schemas.openxmlformats.org/markup-compatibility/2006">
              <mc:Choice xmlns:v="urn:schemas-microsoft-com:vml" Requires="v">
                <p:oleObj spid="_x0000_s2193" name="Equation" r:id="rId4" imgW="749300" imgH="406400" progId="Equation.3">
                  <p:embed/>
                </p:oleObj>
              </mc:Choice>
              <mc:Fallback>
                <p:oleObj name="Equation" r:id="rId4" imgW="749300" imgH="406400" progId="Equation.3">
                  <p:embed/>
                  <p:pic>
                    <p:nvPicPr>
                      <p:cNvPr id="0" name=""/>
                      <p:cNvPicPr/>
                      <p:nvPr/>
                    </p:nvPicPr>
                    <p:blipFill>
                      <a:blip r:embed="rId5"/>
                      <a:stretch>
                        <a:fillRect/>
                      </a:stretch>
                    </p:blipFill>
                    <p:spPr>
                      <a:xfrm>
                        <a:off x="6189301" y="2765867"/>
                        <a:ext cx="2556598" cy="138802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96700206"/>
              </p:ext>
            </p:extLst>
          </p:nvPr>
        </p:nvGraphicFramePr>
        <p:xfrm>
          <a:off x="6189301" y="4130252"/>
          <a:ext cx="5986462" cy="1887537"/>
        </p:xfrm>
        <a:graphic>
          <a:graphicData uri="http://schemas.openxmlformats.org/presentationml/2006/ole">
            <mc:AlternateContent xmlns:mc="http://schemas.openxmlformats.org/markup-compatibility/2006">
              <mc:Choice xmlns:v="urn:schemas-microsoft-com:vml" Requires="v">
                <p:oleObj spid="_x0000_s2194" name="Equation" r:id="rId6" imgW="2019300" imgH="635000" progId="Equation.3">
                  <p:embed/>
                </p:oleObj>
              </mc:Choice>
              <mc:Fallback>
                <p:oleObj name="Equation" r:id="rId6" imgW="2019300" imgH="635000" progId="Equation.3">
                  <p:embed/>
                  <p:pic>
                    <p:nvPicPr>
                      <p:cNvPr id="0" name=""/>
                      <p:cNvPicPr/>
                      <p:nvPr/>
                    </p:nvPicPr>
                    <p:blipFill>
                      <a:blip r:embed="rId7"/>
                      <a:stretch>
                        <a:fillRect/>
                      </a:stretch>
                    </p:blipFill>
                    <p:spPr>
                      <a:xfrm>
                        <a:off x="6189301" y="4130252"/>
                        <a:ext cx="5986462" cy="1887537"/>
                      </a:xfrm>
                      <a:prstGeom prst="rect">
                        <a:avLst/>
                      </a:prstGeom>
                    </p:spPr>
                  </p:pic>
                </p:oleObj>
              </mc:Fallback>
            </mc:AlternateContent>
          </a:graphicData>
        </a:graphic>
      </p:graphicFrame>
      <p:sp>
        <p:nvSpPr>
          <p:cNvPr id="7" name="TextBox 6"/>
          <p:cNvSpPr txBox="1"/>
          <p:nvPr/>
        </p:nvSpPr>
        <p:spPr>
          <a:xfrm>
            <a:off x="1562793" y="4491987"/>
            <a:ext cx="2244436" cy="369332"/>
          </a:xfrm>
          <a:prstGeom prst="rect">
            <a:avLst/>
          </a:prstGeom>
          <a:noFill/>
        </p:spPr>
        <p:txBody>
          <a:bodyPr wrap="square" rtlCol="0">
            <a:spAutoFit/>
          </a:bodyPr>
          <a:lstStyle/>
          <a:p>
            <a:r>
              <a:rPr lang="en-US" b="1" dirty="0" err="1" smtClean="0">
                <a:solidFill>
                  <a:srgbClr val="C00000"/>
                </a:solidFill>
              </a:rPr>
              <a:t>Pr</a:t>
            </a:r>
            <a:r>
              <a:rPr lang="en-US" b="1" dirty="0" smtClean="0">
                <a:solidFill>
                  <a:srgbClr val="C00000"/>
                </a:solidFill>
              </a:rPr>
              <a:t>(success) &lt; 0.5</a:t>
            </a:r>
            <a:endParaRPr lang="en-US" b="1" dirty="0">
              <a:solidFill>
                <a:srgbClr val="C00000"/>
              </a:solidFill>
            </a:endParaRPr>
          </a:p>
        </p:txBody>
      </p:sp>
      <p:sp>
        <p:nvSpPr>
          <p:cNvPr id="8" name="TextBox 7"/>
          <p:cNvSpPr txBox="1"/>
          <p:nvPr/>
        </p:nvSpPr>
        <p:spPr>
          <a:xfrm>
            <a:off x="3944865" y="3335226"/>
            <a:ext cx="2244436" cy="369332"/>
          </a:xfrm>
          <a:prstGeom prst="rect">
            <a:avLst/>
          </a:prstGeom>
          <a:noFill/>
        </p:spPr>
        <p:txBody>
          <a:bodyPr wrap="square" rtlCol="0">
            <a:spAutoFit/>
          </a:bodyPr>
          <a:lstStyle/>
          <a:p>
            <a:r>
              <a:rPr lang="en-US" b="1" dirty="0" err="1" smtClean="0">
                <a:solidFill>
                  <a:srgbClr val="C00000"/>
                </a:solidFill>
              </a:rPr>
              <a:t>Pr</a:t>
            </a:r>
            <a:r>
              <a:rPr lang="en-US" b="1" dirty="0" smtClean="0">
                <a:solidFill>
                  <a:srgbClr val="C00000"/>
                </a:solidFill>
              </a:rPr>
              <a:t>(success) &gt; 0.5</a:t>
            </a:r>
            <a:endParaRPr lang="en-US" b="1" dirty="0">
              <a:solidFill>
                <a:srgbClr val="C00000"/>
              </a:solidFill>
            </a:endParaRPr>
          </a:p>
        </p:txBody>
      </p:sp>
      <p:cxnSp>
        <p:nvCxnSpPr>
          <p:cNvPr id="10" name="Straight Connector 9"/>
          <p:cNvCxnSpPr/>
          <p:nvPr/>
        </p:nvCxnSpPr>
        <p:spPr>
          <a:xfrm flipH="1">
            <a:off x="3665415" y="4219922"/>
            <a:ext cx="994" cy="14375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14585" y="4219922"/>
            <a:ext cx="2250830" cy="1"/>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06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with biopsy data</a:t>
            </a:r>
            <a:endParaRPr lang="en-US" dirty="0"/>
          </a:p>
        </p:txBody>
      </p:sp>
      <p:sp>
        <p:nvSpPr>
          <p:cNvPr id="4" name="Rectangle 3"/>
          <p:cNvSpPr/>
          <p:nvPr/>
        </p:nvSpPr>
        <p:spPr>
          <a:xfrm>
            <a:off x="735330" y="1737361"/>
            <a:ext cx="11875770" cy="4693593"/>
          </a:xfrm>
          <a:prstGeom prst="rect">
            <a:avLst/>
          </a:prstGeom>
        </p:spPr>
        <p:txBody>
          <a:bodyPr wrap="square">
            <a:spAutoFit/>
          </a:bodyPr>
          <a:lstStyle/>
          <a:p>
            <a:r>
              <a:rPr lang="is-IS" sz="1300" dirty="0" smtClean="0">
                <a:latin typeface="Monaco" charset="0"/>
                <a:ea typeface="Monaco" charset="0"/>
                <a:cs typeface="Monaco" charset="0"/>
              </a:rPr>
              <a:t>&gt; head(biopsy)</a:t>
            </a:r>
            <a:endParaRPr lang="is-IS" sz="1300" dirty="0">
              <a:latin typeface="Monaco" charset="0"/>
              <a:ea typeface="Monaco" charset="0"/>
              <a:cs typeface="Monaco" charset="0"/>
            </a:endParaRPr>
          </a:p>
          <a:p>
            <a:r>
              <a:rPr lang="is-IS" sz="1300" dirty="0">
                <a:latin typeface="Monaco" charset="0"/>
                <a:ea typeface="Monaco" charset="0"/>
                <a:cs typeface="Monaco" charset="0"/>
              </a:rPr>
              <a:t>  clump_thickness uniform_cell_size uniform_cell_shape marg_adhesion</a:t>
            </a:r>
          </a:p>
          <a:p>
            <a:r>
              <a:rPr lang="is-IS" sz="1300" dirty="0">
                <a:latin typeface="Monaco" charset="0"/>
                <a:ea typeface="Monaco" charset="0"/>
                <a:cs typeface="Monaco" charset="0"/>
              </a:rPr>
              <a:t>1               5                 1                  1             1</a:t>
            </a:r>
          </a:p>
          <a:p>
            <a:r>
              <a:rPr lang="is-IS" sz="1300" dirty="0">
                <a:latin typeface="Monaco" charset="0"/>
                <a:ea typeface="Monaco" charset="0"/>
                <a:cs typeface="Monaco" charset="0"/>
              </a:rPr>
              <a:t>2               5                 4                  4             5</a:t>
            </a:r>
          </a:p>
          <a:p>
            <a:r>
              <a:rPr lang="is-IS" sz="1300" dirty="0">
                <a:latin typeface="Monaco" charset="0"/>
                <a:ea typeface="Monaco" charset="0"/>
                <a:cs typeface="Monaco" charset="0"/>
              </a:rPr>
              <a:t>3               3                 1                  1             1</a:t>
            </a:r>
          </a:p>
          <a:p>
            <a:r>
              <a:rPr lang="is-IS" sz="1300" dirty="0">
                <a:latin typeface="Monaco" charset="0"/>
                <a:ea typeface="Monaco" charset="0"/>
                <a:cs typeface="Monaco" charset="0"/>
              </a:rPr>
              <a:t>4               6                 8                  8             1</a:t>
            </a:r>
          </a:p>
          <a:p>
            <a:r>
              <a:rPr lang="is-IS" sz="1300" dirty="0">
                <a:latin typeface="Monaco" charset="0"/>
                <a:ea typeface="Monaco" charset="0"/>
                <a:cs typeface="Monaco" charset="0"/>
              </a:rPr>
              <a:t>5               4                 1                  1             3</a:t>
            </a:r>
          </a:p>
          <a:p>
            <a:r>
              <a:rPr lang="is-IS" sz="1300" dirty="0">
                <a:latin typeface="Monaco" charset="0"/>
                <a:ea typeface="Monaco" charset="0"/>
                <a:cs typeface="Monaco" charset="0"/>
              </a:rPr>
              <a:t>6               8                10                 10             8</a:t>
            </a:r>
          </a:p>
          <a:p>
            <a:r>
              <a:rPr lang="is-IS" sz="1300" dirty="0">
                <a:latin typeface="Monaco" charset="0"/>
                <a:ea typeface="Monaco" charset="0"/>
                <a:cs typeface="Monaco" charset="0"/>
              </a:rPr>
              <a:t>  epithelial_cell_size bare_nuclei bland_chromatin normal_nucleoli mitoses</a:t>
            </a:r>
          </a:p>
          <a:p>
            <a:r>
              <a:rPr lang="is-IS" sz="1300" dirty="0">
                <a:latin typeface="Monaco" charset="0"/>
                <a:ea typeface="Monaco" charset="0"/>
                <a:cs typeface="Monaco" charset="0"/>
              </a:rPr>
              <a:t>1                    2           1               3               1       1</a:t>
            </a:r>
          </a:p>
          <a:p>
            <a:r>
              <a:rPr lang="is-IS" sz="1300" dirty="0">
                <a:latin typeface="Monaco" charset="0"/>
                <a:ea typeface="Monaco" charset="0"/>
                <a:cs typeface="Monaco" charset="0"/>
              </a:rPr>
              <a:t>2                    7          10               3               2       1</a:t>
            </a:r>
          </a:p>
          <a:p>
            <a:r>
              <a:rPr lang="is-IS" sz="1300" dirty="0">
                <a:latin typeface="Monaco" charset="0"/>
                <a:ea typeface="Monaco" charset="0"/>
                <a:cs typeface="Monaco" charset="0"/>
              </a:rPr>
              <a:t>3                    2           2               3               1       1</a:t>
            </a:r>
          </a:p>
          <a:p>
            <a:r>
              <a:rPr lang="is-IS" sz="1300" dirty="0">
                <a:latin typeface="Monaco" charset="0"/>
                <a:ea typeface="Monaco" charset="0"/>
                <a:cs typeface="Monaco" charset="0"/>
              </a:rPr>
              <a:t>4                    3           4               3               7       1</a:t>
            </a:r>
          </a:p>
          <a:p>
            <a:r>
              <a:rPr lang="is-IS" sz="1300" dirty="0">
                <a:latin typeface="Monaco" charset="0"/>
                <a:ea typeface="Monaco" charset="0"/>
                <a:cs typeface="Monaco" charset="0"/>
              </a:rPr>
              <a:t>5                    2           1               3               1       1</a:t>
            </a:r>
          </a:p>
          <a:p>
            <a:r>
              <a:rPr lang="is-IS" sz="1300" dirty="0">
                <a:latin typeface="Monaco" charset="0"/>
                <a:ea typeface="Monaco" charset="0"/>
                <a:cs typeface="Monaco" charset="0"/>
              </a:rPr>
              <a:t>6                    7          10               9               7       1</a:t>
            </a:r>
          </a:p>
          <a:p>
            <a:r>
              <a:rPr lang="is-IS" sz="1300" dirty="0">
                <a:latin typeface="Monaco" charset="0"/>
                <a:ea typeface="Monaco" charset="0"/>
                <a:cs typeface="Monaco" charset="0"/>
              </a:rPr>
              <a:t>    outcome</a:t>
            </a:r>
          </a:p>
          <a:p>
            <a:r>
              <a:rPr lang="is-IS" sz="1300" dirty="0">
                <a:latin typeface="Monaco" charset="0"/>
                <a:ea typeface="Monaco" charset="0"/>
                <a:cs typeface="Monaco" charset="0"/>
              </a:rPr>
              <a:t>1    benign</a:t>
            </a:r>
          </a:p>
          <a:p>
            <a:r>
              <a:rPr lang="is-IS" sz="1300" dirty="0">
                <a:latin typeface="Monaco" charset="0"/>
                <a:ea typeface="Monaco" charset="0"/>
                <a:cs typeface="Monaco" charset="0"/>
              </a:rPr>
              <a:t>2    benign</a:t>
            </a:r>
          </a:p>
          <a:p>
            <a:r>
              <a:rPr lang="is-IS" sz="1300" dirty="0">
                <a:latin typeface="Monaco" charset="0"/>
                <a:ea typeface="Monaco" charset="0"/>
                <a:cs typeface="Monaco" charset="0"/>
              </a:rPr>
              <a:t>3    benign</a:t>
            </a:r>
          </a:p>
          <a:p>
            <a:r>
              <a:rPr lang="is-IS" sz="1300" dirty="0">
                <a:latin typeface="Monaco" charset="0"/>
                <a:ea typeface="Monaco" charset="0"/>
                <a:cs typeface="Monaco" charset="0"/>
              </a:rPr>
              <a:t>4    benign</a:t>
            </a:r>
          </a:p>
          <a:p>
            <a:r>
              <a:rPr lang="is-IS" sz="1300" dirty="0">
                <a:latin typeface="Monaco" charset="0"/>
                <a:ea typeface="Monaco" charset="0"/>
                <a:cs typeface="Monaco" charset="0"/>
              </a:rPr>
              <a:t>5    benign</a:t>
            </a:r>
          </a:p>
          <a:p>
            <a:r>
              <a:rPr lang="is-IS" sz="1300" dirty="0">
                <a:latin typeface="Monaco" charset="0"/>
                <a:ea typeface="Monaco" charset="0"/>
                <a:cs typeface="Monaco" charset="0"/>
              </a:rPr>
              <a:t>6 malignant</a:t>
            </a:r>
          </a:p>
          <a:p>
            <a:endParaRPr lang="en-US" sz="1300" dirty="0">
              <a:latin typeface="Monaco" charset="0"/>
              <a:ea typeface="Monaco" charset="0"/>
              <a:cs typeface="Monaco" charset="0"/>
            </a:endParaRPr>
          </a:p>
        </p:txBody>
      </p:sp>
      <p:sp>
        <p:nvSpPr>
          <p:cNvPr id="5" name="Rectangle 4"/>
          <p:cNvSpPr/>
          <p:nvPr/>
        </p:nvSpPr>
        <p:spPr>
          <a:xfrm>
            <a:off x="735330" y="4724400"/>
            <a:ext cx="1474470" cy="1504950"/>
          </a:xfrm>
          <a:prstGeom prst="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877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logistic regression</a:t>
            </a:r>
            <a:endParaRPr lang="en-US" dirty="0"/>
          </a:p>
        </p:txBody>
      </p:sp>
      <p:sp>
        <p:nvSpPr>
          <p:cNvPr id="4" name="Rectangle 3"/>
          <p:cNvSpPr/>
          <p:nvPr/>
        </p:nvSpPr>
        <p:spPr>
          <a:xfrm>
            <a:off x="3552698" y="1791666"/>
            <a:ext cx="5724644" cy="400110"/>
          </a:xfrm>
          <a:prstGeom prst="rect">
            <a:avLst/>
          </a:prstGeom>
        </p:spPr>
        <p:txBody>
          <a:bodyPr wrap="none">
            <a:spAutoFit/>
          </a:bodyPr>
          <a:lstStyle/>
          <a:p>
            <a:r>
              <a:rPr lang="en-US" sz="2000" b="1" dirty="0" err="1" smtClean="0">
                <a:solidFill>
                  <a:srgbClr val="C00000"/>
                </a:solidFill>
                <a:latin typeface="Monaco" charset="0"/>
                <a:ea typeface="Monaco" charset="0"/>
                <a:cs typeface="Monaco" charset="0"/>
              </a:rPr>
              <a:t>glm</a:t>
            </a:r>
            <a:r>
              <a:rPr lang="en-US" sz="2000" b="1" dirty="0" smtClean="0">
                <a:solidFill>
                  <a:srgbClr val="C00000"/>
                </a:solidFill>
                <a:latin typeface="Monaco" charset="0"/>
                <a:ea typeface="Monaco" charset="0"/>
                <a:cs typeface="Monaco" charset="0"/>
              </a:rPr>
              <a:t>(binary response </a:t>
            </a:r>
            <a:r>
              <a:rPr lang="en-US" sz="2000" b="1" dirty="0">
                <a:solidFill>
                  <a:srgbClr val="C00000"/>
                </a:solidFill>
                <a:latin typeface="Monaco" charset="0"/>
                <a:ea typeface="Monaco" charset="0"/>
                <a:cs typeface="Monaco" charset="0"/>
              </a:rPr>
              <a:t>~ &lt;predictors&gt;) </a:t>
            </a:r>
            <a:endParaRPr lang="en-US" sz="2000" b="1" dirty="0">
              <a:solidFill>
                <a:srgbClr val="C00000"/>
              </a:solidFill>
              <a:latin typeface="Monaco" charset="0"/>
              <a:ea typeface="Monaco" charset="0"/>
              <a:cs typeface="Monaco" charset="0"/>
            </a:endParaRPr>
          </a:p>
        </p:txBody>
      </p:sp>
      <p:sp>
        <p:nvSpPr>
          <p:cNvPr id="5" name="TextBox 4"/>
          <p:cNvSpPr txBox="1"/>
          <p:nvPr/>
        </p:nvSpPr>
        <p:spPr>
          <a:xfrm>
            <a:off x="610981" y="2438400"/>
            <a:ext cx="8680581" cy="3816429"/>
          </a:xfrm>
          <a:prstGeom prst="rect">
            <a:avLst/>
          </a:prstGeom>
          <a:noFill/>
        </p:spPr>
        <p:txBody>
          <a:bodyPr wrap="none" rtlCol="0">
            <a:spAutoFit/>
          </a:bodyPr>
          <a:lstStyle/>
          <a:p>
            <a:r>
              <a:rPr lang="en-US" sz="2200" dirty="0">
                <a:latin typeface="Courier"/>
                <a:cs typeface="Courier"/>
              </a:rPr>
              <a:t>&gt; model &lt;- </a:t>
            </a:r>
            <a:r>
              <a:rPr lang="en-US" sz="2200" dirty="0" err="1">
                <a:latin typeface="Courier"/>
                <a:cs typeface="Courier"/>
              </a:rPr>
              <a:t>glm</a:t>
            </a:r>
            <a:r>
              <a:rPr lang="en-US" sz="2200" dirty="0">
                <a:latin typeface="Courier"/>
                <a:cs typeface="Courier"/>
              </a:rPr>
              <a:t>(outcome ~ </a:t>
            </a:r>
            <a:r>
              <a:rPr lang="en-US" sz="2200" dirty="0" err="1">
                <a:latin typeface="Courier"/>
                <a:cs typeface="Courier"/>
              </a:rPr>
              <a:t>clump_thickness</a:t>
            </a:r>
            <a:r>
              <a:rPr lang="en-US" sz="2200" dirty="0">
                <a:latin typeface="Courier"/>
                <a:cs typeface="Courier"/>
              </a:rPr>
              <a:t> + </a:t>
            </a:r>
          </a:p>
          <a:p>
            <a:r>
              <a:rPr lang="en-US" sz="2200" dirty="0">
                <a:latin typeface="Courier"/>
                <a:cs typeface="Courier"/>
              </a:rPr>
              <a:t>                           </a:t>
            </a:r>
            <a:r>
              <a:rPr lang="en-US" sz="2200" dirty="0" err="1">
                <a:latin typeface="Courier"/>
                <a:cs typeface="Courier"/>
              </a:rPr>
              <a:t>uniform_cell_size</a:t>
            </a:r>
            <a:r>
              <a:rPr lang="en-US" sz="2200" dirty="0">
                <a:latin typeface="Courier"/>
                <a:cs typeface="Courier"/>
              </a:rPr>
              <a:t> + </a:t>
            </a:r>
          </a:p>
          <a:p>
            <a:r>
              <a:rPr lang="en-US" sz="2200" dirty="0">
                <a:latin typeface="Courier"/>
                <a:cs typeface="Courier"/>
              </a:rPr>
              <a:t>                           </a:t>
            </a:r>
            <a:r>
              <a:rPr lang="en-US" sz="2200" dirty="0" err="1">
                <a:latin typeface="Courier"/>
                <a:cs typeface="Courier"/>
              </a:rPr>
              <a:t>uniform_cell_shape</a:t>
            </a:r>
            <a:r>
              <a:rPr lang="en-US" sz="2200" dirty="0">
                <a:latin typeface="Courier"/>
                <a:cs typeface="Courier"/>
              </a:rPr>
              <a:t> + </a:t>
            </a:r>
          </a:p>
          <a:p>
            <a:r>
              <a:rPr lang="en-US" sz="2200" dirty="0">
                <a:latin typeface="Courier"/>
                <a:cs typeface="Courier"/>
              </a:rPr>
              <a:t>                           </a:t>
            </a:r>
            <a:r>
              <a:rPr lang="en-US" sz="2200" dirty="0" err="1">
                <a:latin typeface="Courier"/>
                <a:cs typeface="Courier"/>
              </a:rPr>
              <a:t>marg_adhesion</a:t>
            </a:r>
            <a:r>
              <a:rPr lang="en-US" sz="2200" dirty="0">
                <a:latin typeface="Courier"/>
                <a:cs typeface="Courier"/>
              </a:rPr>
              <a:t> + </a:t>
            </a:r>
          </a:p>
          <a:p>
            <a:r>
              <a:rPr lang="en-US" sz="2200" dirty="0">
                <a:latin typeface="Courier"/>
                <a:cs typeface="Courier"/>
              </a:rPr>
              <a:t>                           </a:t>
            </a:r>
            <a:r>
              <a:rPr lang="en-US" sz="2200" dirty="0" err="1">
                <a:latin typeface="Courier"/>
                <a:cs typeface="Courier"/>
              </a:rPr>
              <a:t>epithelial_cell_size</a:t>
            </a:r>
            <a:r>
              <a:rPr lang="en-US" sz="2200" dirty="0">
                <a:latin typeface="Courier"/>
                <a:cs typeface="Courier"/>
              </a:rPr>
              <a:t> + </a:t>
            </a:r>
          </a:p>
          <a:p>
            <a:r>
              <a:rPr lang="en-US" sz="2200" dirty="0">
                <a:latin typeface="Courier"/>
                <a:cs typeface="Courier"/>
              </a:rPr>
              <a:t>                           </a:t>
            </a:r>
            <a:r>
              <a:rPr lang="en-US" sz="2200" dirty="0" err="1">
                <a:latin typeface="Courier"/>
                <a:cs typeface="Courier"/>
              </a:rPr>
              <a:t>bare_nuclei</a:t>
            </a:r>
            <a:r>
              <a:rPr lang="en-US" sz="2200" dirty="0">
                <a:latin typeface="Courier"/>
                <a:cs typeface="Courier"/>
              </a:rPr>
              <a:t> + </a:t>
            </a:r>
          </a:p>
          <a:p>
            <a:r>
              <a:rPr lang="en-US" sz="2200" dirty="0">
                <a:latin typeface="Courier"/>
                <a:cs typeface="Courier"/>
              </a:rPr>
              <a:t>                           </a:t>
            </a:r>
            <a:r>
              <a:rPr lang="en-US" sz="2200" dirty="0" err="1">
                <a:latin typeface="Courier"/>
                <a:cs typeface="Courier"/>
              </a:rPr>
              <a:t>bland_chromatin</a:t>
            </a:r>
            <a:r>
              <a:rPr lang="en-US" sz="2200" dirty="0">
                <a:latin typeface="Courier"/>
                <a:cs typeface="Courier"/>
              </a:rPr>
              <a:t> + </a:t>
            </a:r>
          </a:p>
          <a:p>
            <a:r>
              <a:rPr lang="en-US" sz="2200" dirty="0">
                <a:latin typeface="Courier"/>
                <a:cs typeface="Courier"/>
              </a:rPr>
              <a:t>                           </a:t>
            </a:r>
            <a:r>
              <a:rPr lang="en-US" sz="2200" dirty="0" err="1">
                <a:latin typeface="Courier"/>
                <a:cs typeface="Courier"/>
              </a:rPr>
              <a:t>normal_nucleoli</a:t>
            </a:r>
            <a:r>
              <a:rPr lang="en-US" sz="2200" dirty="0">
                <a:latin typeface="Courier"/>
                <a:cs typeface="Courier"/>
              </a:rPr>
              <a:t> + </a:t>
            </a:r>
          </a:p>
          <a:p>
            <a:r>
              <a:rPr lang="en-US" sz="2200" dirty="0">
                <a:latin typeface="Courier"/>
                <a:cs typeface="Courier"/>
              </a:rPr>
              <a:t>                           mitoses,</a:t>
            </a:r>
          </a:p>
          <a:p>
            <a:r>
              <a:rPr lang="en-US" sz="2200" dirty="0">
                <a:latin typeface="Courier"/>
                <a:cs typeface="Courier"/>
              </a:rPr>
              <a:t>                  data=biopsy,</a:t>
            </a:r>
          </a:p>
          <a:p>
            <a:r>
              <a:rPr lang="en-US" sz="2200" dirty="0">
                <a:latin typeface="Courier"/>
                <a:cs typeface="Courier"/>
              </a:rPr>
              <a:t>                  </a:t>
            </a:r>
            <a:r>
              <a:rPr lang="en-US" sz="2200" b="1" dirty="0">
                <a:solidFill>
                  <a:srgbClr val="C00000"/>
                </a:solidFill>
                <a:latin typeface="Courier"/>
                <a:cs typeface="Courier"/>
              </a:rPr>
              <a:t>family=binomial</a:t>
            </a:r>
            <a:r>
              <a:rPr lang="en-US" sz="2200" dirty="0">
                <a:latin typeface="Courier"/>
                <a:cs typeface="Courier"/>
              </a:rPr>
              <a:t>)</a:t>
            </a:r>
            <a:endParaRPr lang="en-US" sz="2200" dirty="0">
              <a:latin typeface="Courier"/>
              <a:cs typeface="Courier"/>
            </a:endParaRPr>
          </a:p>
        </p:txBody>
      </p:sp>
    </p:spTree>
    <p:extLst>
      <p:ext uri="{BB962C8B-B14F-4D97-AF65-F5344CB8AC3E}">
        <p14:creationId xmlns:p14="http://schemas.microsoft.com/office/powerpoint/2010/main" val="1512581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output</a:t>
            </a:r>
            <a:endParaRPr lang="en-US" dirty="0"/>
          </a:p>
        </p:txBody>
      </p:sp>
      <p:sp>
        <p:nvSpPr>
          <p:cNvPr id="4" name="TextBox 3"/>
          <p:cNvSpPr txBox="1"/>
          <p:nvPr/>
        </p:nvSpPr>
        <p:spPr>
          <a:xfrm>
            <a:off x="1097280" y="1885950"/>
            <a:ext cx="10248318" cy="4801314"/>
          </a:xfrm>
          <a:prstGeom prst="rect">
            <a:avLst/>
          </a:prstGeom>
          <a:noFill/>
        </p:spPr>
        <p:txBody>
          <a:bodyPr wrap="none" rtlCol="0">
            <a:spAutoFit/>
          </a:bodyPr>
          <a:lstStyle/>
          <a:p>
            <a:r>
              <a:rPr lang="is-IS" dirty="0">
                <a:latin typeface="Monaco" charset="0"/>
                <a:ea typeface="Monaco" charset="0"/>
                <a:cs typeface="Monaco" charset="0"/>
              </a:rPr>
              <a:t>&gt; tidy(model)</a:t>
            </a:r>
          </a:p>
          <a:p>
            <a:r>
              <a:rPr lang="is-IS" dirty="0">
                <a:latin typeface="Monaco" charset="0"/>
                <a:ea typeface="Monaco" charset="0"/>
                <a:cs typeface="Monaco" charset="0"/>
              </a:rPr>
              <a:t>                   term      estimate  std.error   statistic      p.value</a:t>
            </a:r>
          </a:p>
          <a:p>
            <a:r>
              <a:rPr lang="is-IS" dirty="0">
                <a:latin typeface="Monaco" charset="0"/>
                <a:ea typeface="Monaco" charset="0"/>
                <a:cs typeface="Monaco" charset="0"/>
              </a:rPr>
              <a:t>1           (Intercept) -10.103942243 1.17487744 -8.59999681 7.971831e-18</a:t>
            </a:r>
          </a:p>
          <a:p>
            <a:r>
              <a:rPr lang="is-IS" b="1" dirty="0">
                <a:solidFill>
                  <a:srgbClr val="0070C0"/>
                </a:solidFill>
                <a:latin typeface="Monaco" charset="0"/>
                <a:ea typeface="Monaco" charset="0"/>
                <a:cs typeface="Monaco" charset="0"/>
              </a:rPr>
              <a:t>2       clump_thickness   0.535014068 0.14201743  3.76724220 1.650608e-04</a:t>
            </a:r>
          </a:p>
          <a:p>
            <a:r>
              <a:rPr lang="is-IS" dirty="0">
                <a:latin typeface="Monaco" charset="0"/>
                <a:ea typeface="Monaco" charset="0"/>
                <a:cs typeface="Monaco" charset="0"/>
              </a:rPr>
              <a:t>3     uniform_cell_size  -0.006279717 0.20907739 -0.03003537 9.760388e-01</a:t>
            </a:r>
          </a:p>
          <a:p>
            <a:r>
              <a:rPr lang="is-IS" dirty="0">
                <a:latin typeface="Monaco" charset="0"/>
                <a:ea typeface="Monaco" charset="0"/>
                <a:cs typeface="Monaco" charset="0"/>
              </a:rPr>
              <a:t>4    uniform_cell_shape   0.322706496 0.23060065  1.39941710 1.616879e-01</a:t>
            </a:r>
          </a:p>
          <a:p>
            <a:r>
              <a:rPr lang="is-IS" b="1" dirty="0">
                <a:solidFill>
                  <a:srgbClr val="0070C0"/>
                </a:solidFill>
                <a:latin typeface="Monaco" charset="0"/>
                <a:ea typeface="Monaco" charset="0"/>
                <a:cs typeface="Monaco" charset="0"/>
              </a:rPr>
              <a:t>5         marg_adhesion   0.330636915 0.12345089  2.67828703 7.399977e-03</a:t>
            </a:r>
          </a:p>
          <a:p>
            <a:r>
              <a:rPr lang="is-IS" dirty="0">
                <a:latin typeface="Monaco" charset="0"/>
                <a:ea typeface="Monaco" charset="0"/>
                <a:cs typeface="Monaco" charset="0"/>
              </a:rPr>
              <a:t>6  epithelial_cell_size   0.096635417 0.15659236  0.61711452 5.371592e-01</a:t>
            </a:r>
          </a:p>
          <a:p>
            <a:r>
              <a:rPr lang="is-IS" b="1" dirty="0">
                <a:solidFill>
                  <a:srgbClr val="0070C0"/>
                </a:solidFill>
                <a:latin typeface="Monaco" charset="0"/>
                <a:ea typeface="Monaco" charset="0"/>
                <a:cs typeface="Monaco" charset="0"/>
              </a:rPr>
              <a:t>7           bare_nuclei   0.383024572 0.09384327  4.08153469 4.473930e-05</a:t>
            </a:r>
          </a:p>
          <a:p>
            <a:r>
              <a:rPr lang="is-IS" b="1" dirty="0">
                <a:solidFill>
                  <a:srgbClr val="0070C0"/>
                </a:solidFill>
                <a:latin typeface="Monaco" charset="0"/>
                <a:ea typeface="Monaco" charset="0"/>
                <a:cs typeface="Monaco" charset="0"/>
              </a:rPr>
              <a:t>8       bland_chromatin   0.447187920 0.17138238  2.60929928 9.072785e-03</a:t>
            </a:r>
          </a:p>
          <a:p>
            <a:r>
              <a:rPr lang="is-IS" b="1" dirty="0">
                <a:solidFill>
                  <a:srgbClr val="0070C0"/>
                </a:solidFill>
                <a:latin typeface="Monaco" charset="0"/>
                <a:ea typeface="Monaco" charset="0"/>
                <a:cs typeface="Monaco" charset="0"/>
              </a:rPr>
              <a:t>9       normal_nucleoli   0.213030682 0.11287348  1.88734050 5.911454e-02</a:t>
            </a:r>
          </a:p>
          <a:p>
            <a:r>
              <a:rPr lang="is-IS" dirty="0">
                <a:latin typeface="Monaco" charset="0"/>
                <a:ea typeface="Monaco" charset="0"/>
                <a:cs typeface="Monaco" charset="0"/>
              </a:rPr>
              <a:t>10              mitoses   0.534835631 0.32877389  1.62675821 </a:t>
            </a:r>
            <a:r>
              <a:rPr lang="is-IS" dirty="0" smtClean="0">
                <a:latin typeface="Monaco" charset="0"/>
                <a:ea typeface="Monaco" charset="0"/>
                <a:cs typeface="Monaco" charset="0"/>
              </a:rPr>
              <a:t>1.037885e-01</a:t>
            </a:r>
          </a:p>
          <a:p>
            <a:endParaRPr lang="is-IS" dirty="0">
              <a:latin typeface="Monaco" charset="0"/>
              <a:ea typeface="Monaco" charset="0"/>
              <a:cs typeface="Monaco" charset="0"/>
            </a:endParaRPr>
          </a:p>
          <a:p>
            <a:r>
              <a:rPr lang="is-IS" dirty="0">
                <a:latin typeface="Monaco" charset="0"/>
                <a:ea typeface="Monaco" charset="0"/>
                <a:cs typeface="Monaco" charset="0"/>
              </a:rPr>
              <a:t>&gt; glance(model)</a:t>
            </a:r>
          </a:p>
          <a:p>
            <a:r>
              <a:rPr lang="is-IS" dirty="0">
                <a:latin typeface="Monaco" charset="0"/>
                <a:ea typeface="Monaco" charset="0"/>
                <a:cs typeface="Monaco" charset="0"/>
              </a:rPr>
              <a:t>  null.deviance df.null   logLik      AIC      BIC deviance df.residual</a:t>
            </a:r>
          </a:p>
          <a:p>
            <a:r>
              <a:rPr lang="is-IS" dirty="0">
                <a:latin typeface="Monaco" charset="0"/>
                <a:ea typeface="Monaco" charset="0"/>
                <a:cs typeface="Monaco" charset="0"/>
              </a:rPr>
              <a:t>1      884.3502     682 -51.4441 122.8882 168.1531 102.8882         673</a:t>
            </a:r>
          </a:p>
          <a:p>
            <a:endParaRPr lang="is-IS" dirty="0">
              <a:latin typeface="Monaco" charset="0"/>
              <a:ea typeface="Monaco" charset="0"/>
              <a:cs typeface="Monaco" charset="0"/>
            </a:endParaRPr>
          </a:p>
        </p:txBody>
      </p:sp>
    </p:spTree>
    <p:extLst>
      <p:ext uri="{BB962C8B-B14F-4D97-AF65-F5344CB8AC3E}">
        <p14:creationId xmlns:p14="http://schemas.microsoft.com/office/powerpoint/2010/main" val="356969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output</a:t>
            </a:r>
            <a:endParaRPr lang="en-US" dirty="0"/>
          </a:p>
        </p:txBody>
      </p:sp>
      <p:sp>
        <p:nvSpPr>
          <p:cNvPr id="4" name="TextBox 3"/>
          <p:cNvSpPr txBox="1"/>
          <p:nvPr/>
        </p:nvSpPr>
        <p:spPr>
          <a:xfrm>
            <a:off x="1352550" y="1737361"/>
            <a:ext cx="9803130" cy="4555093"/>
          </a:xfrm>
          <a:prstGeom prst="rect">
            <a:avLst/>
          </a:prstGeom>
          <a:noFill/>
        </p:spPr>
        <p:txBody>
          <a:bodyPr wrap="square" rtlCol="0">
            <a:spAutoFit/>
          </a:bodyPr>
          <a:lstStyle/>
          <a:p>
            <a:r>
              <a:rPr lang="is-IS" sz="1000" dirty="0">
                <a:latin typeface="Monaco" charset="0"/>
                <a:ea typeface="Monaco" charset="0"/>
                <a:cs typeface="Monaco" charset="0"/>
              </a:rPr>
              <a:t>&gt; augment(model) %&gt;% head()</a:t>
            </a:r>
          </a:p>
          <a:p>
            <a:r>
              <a:rPr lang="is-IS" sz="1000" dirty="0">
                <a:latin typeface="Monaco" charset="0"/>
                <a:ea typeface="Monaco" charset="0"/>
                <a:cs typeface="Monaco" charset="0"/>
              </a:rPr>
              <a:t>    outcome clump_thickness uniform_cell_size uniform_cell_shape marg_adhesion</a:t>
            </a:r>
          </a:p>
          <a:p>
            <a:r>
              <a:rPr lang="is-IS" sz="1000" dirty="0">
                <a:latin typeface="Monaco" charset="0"/>
                <a:ea typeface="Monaco" charset="0"/>
                <a:cs typeface="Monaco" charset="0"/>
              </a:rPr>
              <a:t>1    benign               5                 1                  1             1</a:t>
            </a:r>
          </a:p>
          <a:p>
            <a:r>
              <a:rPr lang="is-IS" sz="1000" dirty="0">
                <a:latin typeface="Monaco" charset="0"/>
                <a:ea typeface="Monaco" charset="0"/>
                <a:cs typeface="Monaco" charset="0"/>
              </a:rPr>
              <a:t>2    benign               5                 4                  4             5</a:t>
            </a:r>
          </a:p>
          <a:p>
            <a:r>
              <a:rPr lang="is-IS" sz="1000" dirty="0">
                <a:latin typeface="Monaco" charset="0"/>
                <a:ea typeface="Monaco" charset="0"/>
                <a:cs typeface="Monaco" charset="0"/>
              </a:rPr>
              <a:t>3    benign               3                 1                  1             1</a:t>
            </a:r>
          </a:p>
          <a:p>
            <a:r>
              <a:rPr lang="is-IS" sz="1000" dirty="0">
                <a:latin typeface="Monaco" charset="0"/>
                <a:ea typeface="Monaco" charset="0"/>
                <a:cs typeface="Monaco" charset="0"/>
              </a:rPr>
              <a:t>4    benign               6                 8                  8             1</a:t>
            </a:r>
          </a:p>
          <a:p>
            <a:r>
              <a:rPr lang="is-IS" sz="1000" dirty="0">
                <a:latin typeface="Monaco" charset="0"/>
                <a:ea typeface="Monaco" charset="0"/>
                <a:cs typeface="Monaco" charset="0"/>
              </a:rPr>
              <a:t>5    benign               4                 1                  1             3</a:t>
            </a:r>
          </a:p>
          <a:p>
            <a:r>
              <a:rPr lang="is-IS" sz="1000" dirty="0">
                <a:latin typeface="Monaco" charset="0"/>
                <a:ea typeface="Monaco" charset="0"/>
                <a:cs typeface="Monaco" charset="0"/>
              </a:rPr>
              <a:t>6 malignant               8                10                 10             8</a:t>
            </a:r>
          </a:p>
          <a:p>
            <a:r>
              <a:rPr lang="is-IS" sz="1000" dirty="0">
                <a:latin typeface="Monaco" charset="0"/>
                <a:ea typeface="Monaco" charset="0"/>
                <a:cs typeface="Monaco" charset="0"/>
              </a:rPr>
              <a:t>  epithelial_cell_size bare_nuclei bland_chromatin normal_nucleoli mitoses</a:t>
            </a:r>
          </a:p>
          <a:p>
            <a:r>
              <a:rPr lang="is-IS" sz="1000" dirty="0">
                <a:latin typeface="Monaco" charset="0"/>
                <a:ea typeface="Monaco" charset="0"/>
                <a:cs typeface="Monaco" charset="0"/>
              </a:rPr>
              <a:t>1                    2           1               3               1       1</a:t>
            </a:r>
          </a:p>
          <a:p>
            <a:r>
              <a:rPr lang="is-IS" sz="1000" dirty="0">
                <a:latin typeface="Monaco" charset="0"/>
                <a:ea typeface="Monaco" charset="0"/>
                <a:cs typeface="Monaco" charset="0"/>
              </a:rPr>
              <a:t>2                    7          10               3               2       1</a:t>
            </a:r>
          </a:p>
          <a:p>
            <a:r>
              <a:rPr lang="is-IS" sz="1000" dirty="0">
                <a:latin typeface="Monaco" charset="0"/>
                <a:ea typeface="Monaco" charset="0"/>
                <a:cs typeface="Monaco" charset="0"/>
              </a:rPr>
              <a:t>3                    2           2               3               1       1</a:t>
            </a:r>
          </a:p>
          <a:p>
            <a:r>
              <a:rPr lang="is-IS" sz="1000" dirty="0">
                <a:latin typeface="Monaco" charset="0"/>
                <a:ea typeface="Monaco" charset="0"/>
                <a:cs typeface="Monaco" charset="0"/>
              </a:rPr>
              <a:t>4                    3           4               3               7       1</a:t>
            </a:r>
          </a:p>
          <a:p>
            <a:r>
              <a:rPr lang="is-IS" sz="1000" dirty="0">
                <a:latin typeface="Monaco" charset="0"/>
                <a:ea typeface="Monaco" charset="0"/>
                <a:cs typeface="Monaco" charset="0"/>
              </a:rPr>
              <a:t>5                    2           1               3               1       1</a:t>
            </a:r>
          </a:p>
          <a:p>
            <a:r>
              <a:rPr lang="is-IS" sz="1000" dirty="0">
                <a:latin typeface="Monaco" charset="0"/>
                <a:ea typeface="Monaco" charset="0"/>
                <a:cs typeface="Monaco" charset="0"/>
              </a:rPr>
              <a:t>6                    7          10               9               7       1</a:t>
            </a:r>
          </a:p>
          <a:p>
            <a:r>
              <a:rPr lang="is-IS" sz="1000" dirty="0">
                <a:latin typeface="Monaco" charset="0"/>
                <a:ea typeface="Monaco" charset="0"/>
                <a:cs typeface="Monaco" charset="0"/>
              </a:rPr>
              <a:t>    .fitted   .se.fit       .resid         .hat    .sigma      .cooksd</a:t>
            </a:r>
          </a:p>
          <a:p>
            <a:r>
              <a:rPr lang="is-IS" sz="1000" dirty="0">
                <a:latin typeface="Monaco" charset="0"/>
                <a:ea typeface="Monaco" charset="0"/>
                <a:cs typeface="Monaco" charset="0"/>
              </a:rPr>
              <a:t>1 -4.116083 0.5224590 -0.179870630 4.309916e-03 0.3912276 7.089710e-06</a:t>
            </a:r>
          </a:p>
          <a:p>
            <a:r>
              <a:rPr lang="is-IS" sz="1000" dirty="0">
                <a:latin typeface="Monaco" charset="0"/>
                <a:ea typeface="Monaco" charset="0"/>
                <a:cs typeface="Monaco" charset="0"/>
              </a:rPr>
              <a:t>2  2.299174 0.8263439 -2.188513162 5.659129e-02 0.3815135 6.336778e-02</a:t>
            </a:r>
          </a:p>
          <a:p>
            <a:r>
              <a:rPr lang="is-IS" sz="1000" dirty="0">
                <a:latin typeface="Monaco" charset="0"/>
                <a:ea typeface="Monaco" charset="0"/>
                <a:cs typeface="Monaco" charset="0"/>
              </a:rPr>
              <a:t>3 -4.803086 0.5600651 -0.127835158 2.531851e-03 0.3912583 2.087787e-06</a:t>
            </a:r>
          </a:p>
          <a:p>
            <a:r>
              <a:rPr lang="is-IS" sz="1000" dirty="0">
                <a:latin typeface="Monaco" charset="0"/>
                <a:ea typeface="Monaco" charset="0"/>
                <a:cs typeface="Monaco" charset="0"/>
              </a:rPr>
              <a:t>4  1.157812 0.9845930 -1.691756164 1.763504e-01 0.3846252 8.274139e-02</a:t>
            </a:r>
          </a:p>
          <a:p>
            <a:r>
              <a:rPr lang="is-IS" sz="1000" dirty="0">
                <a:latin typeface="Monaco" charset="0"/>
                <a:ea typeface="Monaco" charset="0"/>
                <a:cs typeface="Monaco" charset="0"/>
              </a:rPr>
              <a:t>5 -3.989823 0.5113911 -0.191488338 4.664777e-03 0.3912194 8.712324e-06</a:t>
            </a:r>
          </a:p>
          <a:p>
            <a:r>
              <a:rPr lang="is-IS" sz="1000" dirty="0">
                <a:latin typeface="Monaco" charset="0"/>
                <a:ea typeface="Monaco" charset="0"/>
                <a:cs typeface="Monaco" charset="0"/>
              </a:rPr>
              <a:t>6 10.542969 1.2699804  0.007263326 4.254456e-05 0.3912893 1.122349e-10</a:t>
            </a:r>
          </a:p>
          <a:p>
            <a:r>
              <a:rPr lang="is-IS" sz="1000" dirty="0">
                <a:latin typeface="Monaco" charset="0"/>
                <a:ea typeface="Monaco" charset="0"/>
                <a:cs typeface="Monaco" charset="0"/>
              </a:rPr>
              <a:t>    .std.resid</a:t>
            </a:r>
          </a:p>
          <a:p>
            <a:r>
              <a:rPr lang="is-IS" sz="1000" dirty="0">
                <a:latin typeface="Monaco" charset="0"/>
                <a:ea typeface="Monaco" charset="0"/>
                <a:cs typeface="Monaco" charset="0"/>
              </a:rPr>
              <a:t>1 -0.180259501</a:t>
            </a:r>
          </a:p>
          <a:p>
            <a:r>
              <a:rPr lang="is-IS" sz="1000" dirty="0">
                <a:latin typeface="Monaco" charset="0"/>
                <a:ea typeface="Monaco" charset="0"/>
                <a:cs typeface="Monaco" charset="0"/>
              </a:rPr>
              <a:t>2 -2.253197298</a:t>
            </a:r>
          </a:p>
          <a:p>
            <a:r>
              <a:rPr lang="is-IS" sz="1000" dirty="0">
                <a:latin typeface="Monaco" charset="0"/>
                <a:ea typeface="Monaco" charset="0"/>
                <a:cs typeface="Monaco" charset="0"/>
              </a:rPr>
              <a:t>3 -0.127997295</a:t>
            </a:r>
          </a:p>
          <a:p>
            <a:r>
              <a:rPr lang="is-IS" sz="1000" dirty="0">
                <a:latin typeface="Monaco" charset="0"/>
                <a:ea typeface="Monaco" charset="0"/>
                <a:cs typeface="Monaco" charset="0"/>
              </a:rPr>
              <a:t>4 -1.864088462</a:t>
            </a:r>
          </a:p>
          <a:p>
            <a:r>
              <a:rPr lang="is-IS" sz="1000" dirty="0">
                <a:latin typeface="Monaco" charset="0"/>
                <a:ea typeface="Monaco" charset="0"/>
                <a:cs typeface="Monaco" charset="0"/>
              </a:rPr>
              <a:t>5 -0.191936532</a:t>
            </a:r>
          </a:p>
          <a:p>
            <a:r>
              <a:rPr lang="is-IS" sz="1000" dirty="0">
                <a:latin typeface="Monaco" charset="0"/>
                <a:ea typeface="Monaco" charset="0"/>
                <a:cs typeface="Monaco" charset="0"/>
              </a:rPr>
              <a:t>6  0.007263481</a:t>
            </a:r>
          </a:p>
        </p:txBody>
      </p:sp>
    </p:spTree>
    <p:extLst>
      <p:ext uri="{BB962C8B-B14F-4D97-AF65-F5344CB8AC3E}">
        <p14:creationId xmlns:p14="http://schemas.microsoft.com/office/powerpoint/2010/main" val="80995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with multiple predictors</a:t>
            </a:r>
          </a:p>
        </p:txBody>
      </p:sp>
      <p:sp>
        <p:nvSpPr>
          <p:cNvPr id="3" name="Content Placeholder 2"/>
          <p:cNvSpPr>
            <a:spLocks noGrp="1"/>
          </p:cNvSpPr>
          <p:nvPr>
            <p:ph idx="1"/>
          </p:nvPr>
        </p:nvSpPr>
        <p:spPr/>
        <p:txBody>
          <a:bodyPr/>
          <a:lstStyle/>
          <a:p>
            <a:r>
              <a:rPr lang="en-US" dirty="0" smtClean="0"/>
              <a:t>Additive models consider the </a:t>
            </a:r>
            <a:r>
              <a:rPr lang="en-US" i="1" dirty="0" smtClean="0"/>
              <a:t>independent </a:t>
            </a:r>
            <a:r>
              <a:rPr lang="en-US" dirty="0" smtClean="0"/>
              <a:t>effect of each predictor on the response</a:t>
            </a:r>
          </a:p>
          <a:p>
            <a:endParaRPr lang="en-US" dirty="0" smtClean="0"/>
          </a:p>
          <a:p>
            <a:endParaRPr lang="en-US" dirty="0"/>
          </a:p>
          <a:p>
            <a:r>
              <a:rPr lang="en-US" dirty="0" smtClean="0"/>
              <a:t>Interaction models consider how the </a:t>
            </a:r>
            <a:r>
              <a:rPr lang="en-US" i="1" dirty="0" smtClean="0"/>
              <a:t>interaction </a:t>
            </a:r>
            <a:r>
              <a:rPr lang="en-US" dirty="0" smtClean="0"/>
              <a:t>between predictors effects the response</a:t>
            </a:r>
            <a:endParaRPr lang="en-US" dirty="0"/>
          </a:p>
        </p:txBody>
      </p:sp>
      <p:sp>
        <p:nvSpPr>
          <p:cNvPr id="4" name="TextBox 3"/>
          <p:cNvSpPr txBox="1"/>
          <p:nvPr/>
        </p:nvSpPr>
        <p:spPr>
          <a:xfrm>
            <a:off x="848050" y="2849771"/>
            <a:ext cx="9264075" cy="400110"/>
          </a:xfrm>
          <a:prstGeom prst="rect">
            <a:avLst/>
          </a:prstGeom>
          <a:noFill/>
        </p:spPr>
        <p:txBody>
          <a:bodyPr wrap="none" rtlCol="0">
            <a:spAutoFit/>
          </a:bodyPr>
          <a:lstStyle/>
          <a:p>
            <a:r>
              <a:rPr lang="en-US" sz="2000" dirty="0" smtClean="0">
                <a:latin typeface="Monaco" charset="0"/>
                <a:ea typeface="Monaco" charset="0"/>
                <a:cs typeface="Monaco" charset="0"/>
              </a:rPr>
              <a:t>lm(Numeric </a:t>
            </a:r>
            <a:r>
              <a:rPr lang="en-US" sz="2000" dirty="0">
                <a:latin typeface="Monaco" charset="0"/>
                <a:ea typeface="Monaco" charset="0"/>
                <a:cs typeface="Monaco" charset="0"/>
              </a:rPr>
              <a:t>response ~ </a:t>
            </a:r>
            <a:r>
              <a:rPr lang="en-US" sz="2000" dirty="0" smtClean="0">
                <a:latin typeface="Monaco" charset="0"/>
                <a:ea typeface="Monaco" charset="0"/>
                <a:cs typeface="Monaco" charset="0"/>
              </a:rPr>
              <a:t>predictor1 + predictor2, data = data)</a:t>
            </a:r>
            <a:endParaRPr lang="en-US" dirty="0"/>
          </a:p>
        </p:txBody>
      </p:sp>
      <p:sp>
        <p:nvSpPr>
          <p:cNvPr id="5" name="TextBox 4"/>
          <p:cNvSpPr txBox="1"/>
          <p:nvPr/>
        </p:nvSpPr>
        <p:spPr>
          <a:xfrm>
            <a:off x="848050" y="5054138"/>
            <a:ext cx="11351184" cy="923330"/>
          </a:xfrm>
          <a:prstGeom prst="rect">
            <a:avLst/>
          </a:prstGeom>
          <a:noFill/>
        </p:spPr>
        <p:txBody>
          <a:bodyPr wrap="none" rtlCol="0">
            <a:spAutoFit/>
          </a:bodyPr>
          <a:lstStyle/>
          <a:p>
            <a:r>
              <a:rPr lang="en-US" dirty="0" smtClean="0">
                <a:latin typeface="Monaco" charset="0"/>
                <a:ea typeface="Monaco" charset="0"/>
                <a:cs typeface="Monaco" charset="0"/>
              </a:rPr>
              <a:t>lm(Numeric </a:t>
            </a:r>
            <a:r>
              <a:rPr lang="en-US" dirty="0">
                <a:latin typeface="Monaco" charset="0"/>
                <a:ea typeface="Monaco" charset="0"/>
                <a:cs typeface="Monaco" charset="0"/>
              </a:rPr>
              <a:t>response ~ </a:t>
            </a:r>
            <a:r>
              <a:rPr lang="en-US" dirty="0" smtClean="0">
                <a:latin typeface="Monaco" charset="0"/>
                <a:ea typeface="Monaco" charset="0"/>
                <a:cs typeface="Monaco" charset="0"/>
              </a:rPr>
              <a:t>predictor1 * predictor2, data = data)</a:t>
            </a:r>
          </a:p>
          <a:p>
            <a:endParaRPr lang="en-US" dirty="0">
              <a:latin typeface="Monaco" charset="0"/>
              <a:ea typeface="Monaco" charset="0"/>
              <a:cs typeface="Monaco" charset="0"/>
            </a:endParaRPr>
          </a:p>
          <a:p>
            <a:r>
              <a:rPr lang="en-US" dirty="0" smtClean="0">
                <a:latin typeface="Monaco" charset="0"/>
                <a:ea typeface="Monaco" charset="0"/>
                <a:cs typeface="Monaco" charset="0"/>
                <a:sym typeface="Wingdings"/>
              </a:rPr>
              <a:t>lm(numeric response ~ predictor1 + predictor2 + predictor1*predictor2, data=data)</a:t>
            </a:r>
            <a:endParaRPr lang="en-US" dirty="0"/>
          </a:p>
        </p:txBody>
      </p:sp>
    </p:spTree>
    <p:extLst>
      <p:ext uri="{BB962C8B-B14F-4D97-AF65-F5344CB8AC3E}">
        <p14:creationId xmlns:p14="http://schemas.microsoft.com/office/powerpoint/2010/main" val="1793004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output</a:t>
            </a:r>
            <a:endParaRPr lang="en-US" dirty="0"/>
          </a:p>
        </p:txBody>
      </p:sp>
      <p:sp>
        <p:nvSpPr>
          <p:cNvPr id="4" name="TextBox 3"/>
          <p:cNvSpPr txBox="1"/>
          <p:nvPr/>
        </p:nvSpPr>
        <p:spPr>
          <a:xfrm>
            <a:off x="781050" y="1927861"/>
            <a:ext cx="9803130" cy="2800767"/>
          </a:xfrm>
          <a:prstGeom prst="rect">
            <a:avLst/>
          </a:prstGeom>
          <a:noFill/>
        </p:spPr>
        <p:txBody>
          <a:bodyPr wrap="square" rtlCol="0">
            <a:spAutoFit/>
          </a:bodyPr>
          <a:lstStyle/>
          <a:p>
            <a:r>
              <a:rPr lang="is-IS" sz="1600" dirty="0">
                <a:latin typeface="Monaco" charset="0"/>
                <a:ea typeface="Monaco" charset="0"/>
                <a:cs typeface="Monaco" charset="0"/>
              </a:rPr>
              <a:t>&gt; head( model$fitted.values )</a:t>
            </a:r>
          </a:p>
          <a:p>
            <a:r>
              <a:rPr lang="is-IS" sz="1600" dirty="0">
                <a:latin typeface="Monaco" charset="0"/>
                <a:ea typeface="Monaco" charset="0"/>
                <a:cs typeface="Monaco" charset="0"/>
              </a:rPr>
              <a:t>          1           2           3           4           5           6 </a:t>
            </a:r>
          </a:p>
          <a:p>
            <a:r>
              <a:rPr lang="is-IS" sz="1600" dirty="0">
                <a:latin typeface="Monaco" charset="0"/>
                <a:ea typeface="Monaco" charset="0"/>
                <a:cs typeface="Monaco" charset="0"/>
              </a:rPr>
              <a:t>0.016046581 0.908808622 0.008137623 0.760934919 0.018166848 0.999973622 </a:t>
            </a:r>
          </a:p>
          <a:p>
            <a:endParaRPr lang="en-US" sz="1600" dirty="0" smtClean="0">
              <a:latin typeface="Monaco" charset="0"/>
              <a:ea typeface="Monaco" charset="0"/>
              <a:cs typeface="Monaco" charset="0"/>
            </a:endParaRPr>
          </a:p>
          <a:p>
            <a:r>
              <a:rPr lang="is-IS" sz="1600" dirty="0">
                <a:latin typeface="Monaco" charset="0"/>
                <a:ea typeface="Monaco" charset="0"/>
                <a:cs typeface="Monaco" charset="0"/>
              </a:rPr>
              <a:t>&gt; head( model$linear.predictors )</a:t>
            </a:r>
          </a:p>
          <a:p>
            <a:r>
              <a:rPr lang="is-IS" sz="1600" dirty="0">
                <a:latin typeface="Monaco" charset="0"/>
                <a:ea typeface="Monaco" charset="0"/>
                <a:cs typeface="Monaco" charset="0"/>
              </a:rPr>
              <a:t>        1         2         3         4         5         6 </a:t>
            </a:r>
          </a:p>
          <a:p>
            <a:r>
              <a:rPr lang="is-IS" sz="1600" dirty="0">
                <a:latin typeface="Monaco" charset="0"/>
                <a:ea typeface="Monaco" charset="0"/>
                <a:cs typeface="Monaco" charset="0"/>
              </a:rPr>
              <a:t>-4.116083  2.299174 -4.803086  1.157812 -3.989823 10.542969 </a:t>
            </a:r>
          </a:p>
          <a:p>
            <a:endParaRPr lang="en-US" sz="1600" dirty="0" smtClean="0">
              <a:latin typeface="Monaco" charset="0"/>
              <a:ea typeface="Monaco" charset="0"/>
              <a:cs typeface="Monaco" charset="0"/>
            </a:endParaRPr>
          </a:p>
          <a:p>
            <a:endParaRPr lang="en-US" sz="1600" dirty="0">
              <a:latin typeface="Monaco" charset="0"/>
              <a:ea typeface="Monaco" charset="0"/>
              <a:cs typeface="Monaco" charset="0"/>
            </a:endParaRPr>
          </a:p>
          <a:p>
            <a:endParaRPr lang="mr-IN" sz="1600" dirty="0">
              <a:latin typeface="Monaco" charset="0"/>
              <a:ea typeface="Monaco" charset="0"/>
              <a:cs typeface="Monaco" charset="0"/>
            </a:endParaRPr>
          </a:p>
          <a:p>
            <a:endParaRPr lang="is-IS" sz="1600"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331" y="3881588"/>
            <a:ext cx="3386938" cy="2257958"/>
          </a:xfrm>
          <a:prstGeom prst="rect">
            <a:avLst/>
          </a:prstGeom>
        </p:spPr>
      </p:pic>
      <p:cxnSp>
        <p:nvCxnSpPr>
          <p:cNvPr id="6" name="Straight Arrow Connector 5"/>
          <p:cNvCxnSpPr/>
          <p:nvPr/>
        </p:nvCxnSpPr>
        <p:spPr>
          <a:xfrm>
            <a:off x="4476750" y="2209800"/>
            <a:ext cx="3900450" cy="251882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648200" y="3181350"/>
            <a:ext cx="5314950" cy="26670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73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logistic regression</a:t>
            </a:r>
            <a:endParaRPr lang="en-US" dirty="0"/>
          </a:p>
        </p:txBody>
      </p:sp>
      <p:sp>
        <p:nvSpPr>
          <p:cNvPr id="4" name="TextBox 3"/>
          <p:cNvSpPr txBox="1"/>
          <p:nvPr/>
        </p:nvSpPr>
        <p:spPr>
          <a:xfrm>
            <a:off x="781050" y="1927861"/>
            <a:ext cx="10374630" cy="1477328"/>
          </a:xfrm>
          <a:prstGeom prst="rect">
            <a:avLst/>
          </a:prstGeom>
          <a:noFill/>
        </p:spPr>
        <p:txBody>
          <a:bodyPr wrap="square" rtlCol="0">
            <a:spAutoFit/>
          </a:bodyPr>
          <a:lstStyle/>
          <a:p>
            <a:r>
              <a:rPr lang="is-IS" dirty="0" smtClean="0">
                <a:latin typeface="Monaco" charset="0"/>
                <a:ea typeface="Monaco" charset="0"/>
                <a:cs typeface="Monaco" charset="0"/>
              </a:rPr>
              <a:t>&gt; model.fit &lt;- tibble(x = model$linear.predictors, </a:t>
            </a:r>
          </a:p>
          <a:p>
            <a:r>
              <a:rPr lang="is-IS" dirty="0" smtClean="0">
                <a:latin typeface="Monaco" charset="0"/>
                <a:ea typeface="Monaco" charset="0"/>
                <a:cs typeface="Monaco" charset="0"/>
              </a:rPr>
              <a:t>                      y = model$fitted.values, </a:t>
            </a:r>
          </a:p>
          <a:p>
            <a:r>
              <a:rPr lang="is-IS" dirty="0">
                <a:latin typeface="Monaco" charset="0"/>
                <a:ea typeface="Monaco" charset="0"/>
                <a:cs typeface="Monaco" charset="0"/>
              </a:rPr>
              <a:t> </a:t>
            </a:r>
            <a:r>
              <a:rPr lang="is-IS" dirty="0" smtClean="0">
                <a:latin typeface="Monaco" charset="0"/>
                <a:ea typeface="Monaco" charset="0"/>
                <a:cs typeface="Monaco" charset="0"/>
              </a:rPr>
              <a:t>                     outcome = biopsy$outcome)</a:t>
            </a:r>
            <a:endParaRPr lang="is-IS" dirty="0">
              <a:latin typeface="Monaco" charset="0"/>
              <a:ea typeface="Monaco" charset="0"/>
              <a:cs typeface="Monaco" charset="0"/>
            </a:endParaRPr>
          </a:p>
          <a:p>
            <a:endParaRPr lang="is-IS" dirty="0">
              <a:latin typeface="Monaco" charset="0"/>
              <a:ea typeface="Monaco" charset="0"/>
              <a:cs typeface="Monaco" charset="0"/>
            </a:endParaRPr>
          </a:p>
          <a:p>
            <a:r>
              <a:rPr lang="is-IS" dirty="0" smtClean="0">
                <a:latin typeface="Monaco" charset="0"/>
                <a:ea typeface="Monaco" charset="0"/>
                <a:cs typeface="Monaco" charset="0"/>
              </a:rPr>
              <a:t>&gt; ggplot(model.fit, aes(x = x, y = y)) + geom_line()</a:t>
            </a:r>
            <a:endParaRPr lang="is-IS"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3405189"/>
            <a:ext cx="4267200" cy="2901297"/>
          </a:xfrm>
          <a:prstGeom prst="rect">
            <a:avLst/>
          </a:prstGeom>
        </p:spPr>
      </p:pic>
    </p:spTree>
    <p:extLst>
      <p:ext uri="{BB962C8B-B14F-4D97-AF65-F5344CB8AC3E}">
        <p14:creationId xmlns:p14="http://schemas.microsoft.com/office/powerpoint/2010/main" val="1673338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logistic regression with a rug</a:t>
            </a:r>
            <a:endParaRPr lang="en-US" dirty="0"/>
          </a:p>
        </p:txBody>
      </p:sp>
      <p:sp>
        <p:nvSpPr>
          <p:cNvPr id="4" name="TextBox 3"/>
          <p:cNvSpPr txBox="1"/>
          <p:nvPr/>
        </p:nvSpPr>
        <p:spPr>
          <a:xfrm>
            <a:off x="316230" y="2061211"/>
            <a:ext cx="12180570" cy="400110"/>
          </a:xfrm>
          <a:prstGeom prst="rect">
            <a:avLst/>
          </a:prstGeom>
          <a:noFill/>
        </p:spPr>
        <p:txBody>
          <a:bodyPr wrap="square" rtlCol="0">
            <a:spAutoFit/>
          </a:bodyPr>
          <a:lstStyle/>
          <a:p>
            <a:r>
              <a:rPr lang="en-US" sz="2000" dirty="0">
                <a:latin typeface="Monaco" charset="0"/>
                <a:ea typeface="Monaco" charset="0"/>
                <a:cs typeface="Monaco" charset="0"/>
              </a:rPr>
              <a:t>&gt; </a:t>
            </a:r>
            <a:r>
              <a:rPr lang="en-US" sz="2000" dirty="0" err="1">
                <a:latin typeface="Monaco" charset="0"/>
                <a:ea typeface="Monaco" charset="0"/>
                <a:cs typeface="Monaco" charset="0"/>
              </a:rPr>
              <a:t>ggplot</a:t>
            </a:r>
            <a:r>
              <a:rPr lang="en-US" sz="2000" dirty="0">
                <a:latin typeface="Monaco" charset="0"/>
                <a:ea typeface="Monaco" charset="0"/>
                <a:cs typeface="Monaco" charset="0"/>
              </a:rPr>
              <a:t>(</a:t>
            </a:r>
            <a:r>
              <a:rPr lang="en-US" sz="2000" dirty="0" err="1">
                <a:latin typeface="Monaco" charset="0"/>
                <a:ea typeface="Monaco" charset="0"/>
                <a:cs typeface="Monaco" charset="0"/>
              </a:rPr>
              <a:t>model.fit</a:t>
            </a:r>
            <a:r>
              <a:rPr lang="en-US" sz="2000" dirty="0">
                <a:latin typeface="Monaco" charset="0"/>
                <a:ea typeface="Monaco" charset="0"/>
                <a:cs typeface="Monaco" charset="0"/>
              </a:rPr>
              <a:t>, </a:t>
            </a:r>
            <a:r>
              <a:rPr lang="en-US" sz="2000" dirty="0" err="1">
                <a:latin typeface="Monaco" charset="0"/>
                <a:ea typeface="Monaco" charset="0"/>
                <a:cs typeface="Monaco" charset="0"/>
              </a:rPr>
              <a:t>aes</a:t>
            </a:r>
            <a:r>
              <a:rPr lang="en-US" sz="2000" dirty="0">
                <a:latin typeface="Monaco" charset="0"/>
                <a:ea typeface="Monaco" charset="0"/>
                <a:cs typeface="Monaco" charset="0"/>
              </a:rPr>
              <a:t>(x = x, y = y)) + </a:t>
            </a:r>
            <a:r>
              <a:rPr lang="en-US" sz="2000" dirty="0" err="1">
                <a:latin typeface="Monaco" charset="0"/>
                <a:ea typeface="Monaco" charset="0"/>
                <a:cs typeface="Monaco" charset="0"/>
              </a:rPr>
              <a:t>geom_line</a:t>
            </a:r>
            <a:r>
              <a:rPr lang="en-US" sz="2000" dirty="0">
                <a:latin typeface="Monaco" charset="0"/>
                <a:ea typeface="Monaco" charset="0"/>
                <a:cs typeface="Monaco" charset="0"/>
              </a:rPr>
              <a:t>() + </a:t>
            </a:r>
            <a:r>
              <a:rPr lang="en-US" sz="2000" b="1" dirty="0" err="1">
                <a:solidFill>
                  <a:srgbClr val="7A81FF"/>
                </a:solidFill>
                <a:latin typeface="Monaco" charset="0"/>
                <a:ea typeface="Monaco" charset="0"/>
                <a:cs typeface="Monaco" charset="0"/>
              </a:rPr>
              <a:t>geom_rug</a:t>
            </a:r>
            <a:r>
              <a:rPr lang="en-US" sz="2000" b="1" dirty="0">
                <a:solidFill>
                  <a:srgbClr val="7A81FF"/>
                </a:solidFill>
                <a:latin typeface="Monaco" charset="0"/>
                <a:ea typeface="Monaco" charset="0"/>
                <a:cs typeface="Monaco" charset="0"/>
              </a:rPr>
              <a:t>(sides = "</a:t>
            </a:r>
            <a:r>
              <a:rPr lang="en-US" sz="2000" b="1" dirty="0" err="1">
                <a:solidFill>
                  <a:srgbClr val="7A81FF"/>
                </a:solidFill>
                <a:latin typeface="Monaco" charset="0"/>
                <a:ea typeface="Monaco" charset="0"/>
                <a:cs typeface="Monaco" charset="0"/>
              </a:rPr>
              <a:t>tr</a:t>
            </a:r>
            <a:r>
              <a:rPr lang="en-US" sz="2000" b="1" dirty="0">
                <a:solidFill>
                  <a:srgbClr val="7A81FF"/>
                </a:solidFill>
                <a:latin typeface="Monaco" charset="0"/>
                <a:ea typeface="Monaco" charset="0"/>
                <a:cs typeface="Monaco"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49" y="2928300"/>
            <a:ext cx="4888865" cy="3323971"/>
          </a:xfrm>
          <a:prstGeom prst="rect">
            <a:avLst/>
          </a:prstGeom>
        </p:spPr>
      </p:pic>
    </p:spTree>
    <p:extLst>
      <p:ext uri="{BB962C8B-B14F-4D97-AF65-F5344CB8AC3E}">
        <p14:creationId xmlns:p14="http://schemas.microsoft.com/office/powerpoint/2010/main" val="1091697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clearly separated the groups</a:t>
            </a:r>
            <a:endParaRPr lang="en-US" dirty="0"/>
          </a:p>
        </p:txBody>
      </p:sp>
      <p:sp>
        <p:nvSpPr>
          <p:cNvPr id="4" name="TextBox 3"/>
          <p:cNvSpPr txBox="1"/>
          <p:nvPr/>
        </p:nvSpPr>
        <p:spPr>
          <a:xfrm>
            <a:off x="36195" y="1903680"/>
            <a:ext cx="12180570" cy="1323439"/>
          </a:xfrm>
          <a:prstGeom prst="rect">
            <a:avLst/>
          </a:prstGeom>
          <a:noFill/>
        </p:spPr>
        <p:txBody>
          <a:bodyPr wrap="square" rtlCol="0">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model.fit</a:t>
            </a:r>
            <a:r>
              <a:rPr lang="en-US" sz="2000" dirty="0">
                <a:latin typeface="Monaco" charset="0"/>
                <a:ea typeface="Monaco" charset="0"/>
                <a:cs typeface="Monaco" charset="0"/>
              </a:rPr>
              <a:t>, </a:t>
            </a:r>
            <a:r>
              <a:rPr lang="en-US" sz="2000" dirty="0" err="1">
                <a:latin typeface="Monaco" charset="0"/>
                <a:ea typeface="Monaco" charset="0"/>
                <a:cs typeface="Monaco" charset="0"/>
              </a:rPr>
              <a:t>aes</a:t>
            </a:r>
            <a:r>
              <a:rPr lang="en-US" sz="2000" dirty="0">
                <a:latin typeface="Monaco" charset="0"/>
                <a:ea typeface="Monaco" charset="0"/>
                <a:cs typeface="Monaco" charset="0"/>
              </a:rPr>
              <a:t>(x = x, y = </a:t>
            </a:r>
            <a:r>
              <a:rPr lang="en-US" sz="2000" dirty="0" smtClean="0">
                <a:latin typeface="Monaco" charset="0"/>
                <a:ea typeface="Monaco" charset="0"/>
                <a:cs typeface="Monaco" charset="0"/>
              </a:rPr>
              <a:t>y, color = outcome)) </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geom_line</a:t>
            </a:r>
            <a:r>
              <a:rPr lang="en-US" sz="2000" dirty="0" smtClean="0">
                <a:latin typeface="Monaco" charset="0"/>
                <a:ea typeface="Monaco" charset="0"/>
                <a:cs typeface="Monaco" charset="0"/>
              </a:rPr>
              <a:t>(color = "black") </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b="1" dirty="0">
                <a:solidFill>
                  <a:srgbClr val="7A81FF"/>
                </a:solidFill>
                <a:latin typeface="Monaco" charset="0"/>
                <a:ea typeface="Monaco" charset="0"/>
                <a:cs typeface="Monaco" charset="0"/>
              </a:rPr>
              <a:t>	</a:t>
            </a:r>
            <a:r>
              <a:rPr lang="en-US" sz="2000" b="1" dirty="0" err="1" smtClean="0">
                <a:solidFill>
                  <a:srgbClr val="7A81FF"/>
                </a:solidFill>
                <a:latin typeface="Monaco" charset="0"/>
                <a:ea typeface="Monaco" charset="0"/>
                <a:cs typeface="Monaco" charset="0"/>
              </a:rPr>
              <a:t>geom_point</a:t>
            </a:r>
            <a:r>
              <a:rPr lang="en-US" sz="2000" b="1" dirty="0" smtClean="0">
                <a:solidFill>
                  <a:srgbClr val="7A81FF"/>
                </a:solidFill>
                <a:latin typeface="Monaco" charset="0"/>
                <a:ea typeface="Monaco" charset="0"/>
                <a:cs typeface="Monaco" charset="0"/>
              </a:rPr>
              <a:t>() + </a:t>
            </a:r>
          </a:p>
          <a:p>
            <a:r>
              <a:rPr lang="en-US" sz="2000" b="1" dirty="0" smtClean="0">
                <a:solidFill>
                  <a:srgbClr val="7A81FF"/>
                </a:solidFill>
                <a:latin typeface="Monaco" charset="0"/>
                <a:ea typeface="Monaco" charset="0"/>
                <a:cs typeface="Monaco" charset="0"/>
              </a:rPr>
              <a:t>	</a:t>
            </a:r>
            <a:r>
              <a:rPr lang="en-US" sz="2000" dirty="0" err="1" smtClean="0">
                <a:latin typeface="Monaco" charset="0"/>
                <a:ea typeface="Monaco" charset="0"/>
                <a:cs typeface="Monaco" charset="0"/>
              </a:rPr>
              <a:t>geom_rug</a:t>
            </a:r>
            <a:r>
              <a:rPr lang="en-US" sz="2000" dirty="0" smtClean="0">
                <a:latin typeface="Monaco" charset="0"/>
                <a:ea typeface="Monaco" charset="0"/>
                <a:cs typeface="Monaco" charset="0"/>
              </a:rPr>
              <a:t>(sides = "t")</a:t>
            </a:r>
            <a:endParaRPr lang="en-US" sz="2000" dirty="0">
              <a:latin typeface="Monaco" charset="0"/>
              <a:ea typeface="Monaco" charset="0"/>
              <a:cs typeface="Monac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465" y="2565399"/>
            <a:ext cx="6718300" cy="3695700"/>
          </a:xfrm>
          <a:prstGeom prst="rect">
            <a:avLst/>
          </a:prstGeom>
        </p:spPr>
      </p:pic>
    </p:spTree>
    <p:extLst>
      <p:ext uri="{BB962C8B-B14F-4D97-AF65-F5344CB8AC3E}">
        <p14:creationId xmlns:p14="http://schemas.microsoft.com/office/powerpoint/2010/main" val="1412458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logistic regression</a:t>
            </a:r>
            <a:endParaRPr lang="en-US" dirty="0"/>
          </a:p>
        </p:txBody>
      </p:sp>
      <p:sp>
        <p:nvSpPr>
          <p:cNvPr id="4" name="TextBox 3"/>
          <p:cNvSpPr txBox="1"/>
          <p:nvPr/>
        </p:nvSpPr>
        <p:spPr>
          <a:xfrm>
            <a:off x="495300" y="1737360"/>
            <a:ext cx="11563350" cy="4708981"/>
          </a:xfrm>
          <a:prstGeom prst="rect">
            <a:avLst/>
          </a:prstGeom>
          <a:noFill/>
        </p:spPr>
        <p:txBody>
          <a:bodyPr wrap="square" rtlCol="0">
            <a:spAutoFit/>
          </a:bodyPr>
          <a:lstStyle/>
          <a:p>
            <a:r>
              <a:rPr lang="is-IS" sz="1400" dirty="0" smtClean="0">
                <a:latin typeface="Monaco" charset="0"/>
                <a:ea typeface="Monaco" charset="0"/>
                <a:cs typeface="Monaco" charset="0"/>
              </a:rPr>
              <a:t>&gt; new.patient &lt;- tibble(</a:t>
            </a:r>
            <a:r>
              <a:rPr lang="is-IS" sz="1400" dirty="0">
                <a:latin typeface="Monaco" charset="0"/>
                <a:ea typeface="Monaco" charset="0"/>
                <a:cs typeface="Monaco" charset="0"/>
              </a:rPr>
              <a:t>clump_thickness </a:t>
            </a:r>
            <a:r>
              <a:rPr lang="is-IS" sz="1400" dirty="0" smtClean="0">
                <a:latin typeface="Monaco" charset="0"/>
                <a:ea typeface="Monaco" charset="0"/>
                <a:cs typeface="Monaco" charset="0"/>
              </a:rPr>
              <a:t>= 4, </a:t>
            </a:r>
          </a:p>
          <a:p>
            <a:pPr marL="3267075" indent="-3249613"/>
            <a:r>
              <a:rPr lang="is-IS" sz="1400" dirty="0" smtClean="0">
                <a:latin typeface="Monaco" charset="0"/>
                <a:ea typeface="Monaco" charset="0"/>
                <a:cs typeface="Monaco" charset="0"/>
              </a:rPr>
              <a:t>                        uniform_cell_size = 2,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uniform_cell_shape = 7,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marg_adhesion = 3,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epithelial_cell_size = 8,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bare_nuclei = 1,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bland_chromatin =5,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normal_nucleoli = 2,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mitoses = 0)</a:t>
            </a:r>
          </a:p>
          <a:p>
            <a:pPr marL="3267075" indent="-3249613"/>
            <a:endParaRPr lang="is-IS" sz="1600" dirty="0">
              <a:latin typeface="Monaco" charset="0"/>
              <a:ea typeface="Monaco" charset="0"/>
              <a:cs typeface="Monaco" charset="0"/>
            </a:endParaRPr>
          </a:p>
          <a:p>
            <a:r>
              <a:rPr lang="is-IS" dirty="0" smtClean="0">
                <a:latin typeface="Monaco" charset="0"/>
                <a:ea typeface="Monaco" charset="0"/>
                <a:cs typeface="Monaco" charset="0"/>
              </a:rPr>
              <a:t>&gt; </a:t>
            </a:r>
            <a:r>
              <a:rPr lang="is-IS" dirty="0">
                <a:latin typeface="Monaco" charset="0"/>
                <a:ea typeface="Monaco" charset="0"/>
                <a:cs typeface="Monaco" charset="0"/>
              </a:rPr>
              <a:t>predict(model, new.patient)</a:t>
            </a:r>
          </a:p>
          <a:p>
            <a:r>
              <a:rPr lang="is-IS" dirty="0">
                <a:latin typeface="Monaco" charset="0"/>
                <a:ea typeface="Monaco" charset="0"/>
                <a:cs typeface="Monaco" charset="0"/>
              </a:rPr>
              <a:t>         1 </a:t>
            </a:r>
          </a:p>
          <a:p>
            <a:r>
              <a:rPr lang="is-IS" dirty="0">
                <a:latin typeface="Monaco" charset="0"/>
                <a:ea typeface="Monaco" charset="0"/>
                <a:cs typeface="Monaco" charset="0"/>
              </a:rPr>
              <a:t>-</a:t>
            </a:r>
            <a:r>
              <a:rPr lang="is-IS" dirty="0" smtClean="0">
                <a:latin typeface="Monaco" charset="0"/>
                <a:ea typeface="Monaco" charset="0"/>
                <a:cs typeface="Monaco" charset="0"/>
              </a:rPr>
              <a:t>0.9074803</a:t>
            </a:r>
          </a:p>
          <a:p>
            <a:endParaRPr lang="is-IS" dirty="0">
              <a:latin typeface="Monaco" charset="0"/>
              <a:ea typeface="Monaco" charset="0"/>
              <a:cs typeface="Monaco" charset="0"/>
            </a:endParaRPr>
          </a:p>
          <a:p>
            <a:r>
              <a:rPr lang="is-IS" dirty="0">
                <a:latin typeface="Monaco" charset="0"/>
                <a:ea typeface="Monaco" charset="0"/>
                <a:cs typeface="Monaco" charset="0"/>
              </a:rPr>
              <a:t>&gt; predict(model, new.patient, type = "response")</a:t>
            </a:r>
          </a:p>
          <a:p>
            <a:r>
              <a:rPr lang="is-IS" dirty="0">
                <a:latin typeface="Monaco" charset="0"/>
                <a:ea typeface="Monaco" charset="0"/>
                <a:cs typeface="Monaco" charset="0"/>
              </a:rPr>
              <a:t>        1 </a:t>
            </a:r>
          </a:p>
          <a:p>
            <a:r>
              <a:rPr lang="is-IS" dirty="0">
                <a:latin typeface="Monaco" charset="0"/>
                <a:ea typeface="Monaco" charset="0"/>
                <a:cs typeface="Monaco" charset="0"/>
              </a:rPr>
              <a:t>0.2875157 </a:t>
            </a:r>
          </a:p>
          <a:p>
            <a:endParaRPr lang="is-IS" sz="1600" dirty="0">
              <a:latin typeface="Monaco" charset="0"/>
              <a:ea typeface="Monaco" charset="0"/>
              <a:cs typeface="Monaco" charset="0"/>
            </a:endParaRPr>
          </a:p>
          <a:p>
            <a:pPr marL="3267075" indent="-3249613"/>
            <a:endParaRPr lang="is-IS" sz="1600" dirty="0">
              <a:latin typeface="Monaco" charset="0"/>
              <a:ea typeface="Monaco" charset="0"/>
              <a:cs typeface="Monac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3405189"/>
            <a:ext cx="4267200" cy="2901297"/>
          </a:xfrm>
          <a:prstGeom prst="rect">
            <a:avLst/>
          </a:prstGeom>
        </p:spPr>
      </p:pic>
      <p:cxnSp>
        <p:nvCxnSpPr>
          <p:cNvPr id="7" name="Straight Connector 6"/>
          <p:cNvCxnSpPr/>
          <p:nvPr/>
        </p:nvCxnSpPr>
        <p:spPr>
          <a:xfrm flipH="1">
            <a:off x="9210762" y="5171296"/>
            <a:ext cx="4886" cy="8441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137585" y="5171296"/>
            <a:ext cx="1073177" cy="917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31892" y="2137719"/>
            <a:ext cx="3398108" cy="1015663"/>
          </a:xfrm>
          <a:prstGeom prst="rect">
            <a:avLst/>
          </a:prstGeom>
          <a:noFill/>
        </p:spPr>
        <p:txBody>
          <a:bodyPr wrap="square" rtlCol="0">
            <a:spAutoFit/>
          </a:bodyPr>
          <a:lstStyle/>
          <a:p>
            <a:r>
              <a:rPr lang="en-US" sz="2000" b="1" dirty="0" smtClean="0"/>
              <a:t>Our logistic model gives a 28.7% probability that the new patient has a malignancy.</a:t>
            </a:r>
            <a:endParaRPr lang="en-US" sz="2000" b="1" dirty="0"/>
          </a:p>
        </p:txBody>
      </p:sp>
    </p:spTree>
    <p:extLst>
      <p:ext uri="{BB962C8B-B14F-4D97-AF65-F5344CB8AC3E}">
        <p14:creationId xmlns:p14="http://schemas.microsoft.com/office/powerpoint/2010/main" val="602024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 we will evaluate models</a:t>
            </a:r>
            <a:endParaRPr lang="en-US" dirty="0"/>
          </a:p>
        </p:txBody>
      </p:sp>
      <p:sp>
        <p:nvSpPr>
          <p:cNvPr id="3" name="Content Placeholder 2"/>
          <p:cNvSpPr>
            <a:spLocks noGrp="1"/>
          </p:cNvSpPr>
          <p:nvPr>
            <p:ph idx="1"/>
          </p:nvPr>
        </p:nvSpPr>
        <p:spPr/>
        <p:txBody>
          <a:bodyPr/>
          <a:lstStyle/>
          <a:p>
            <a:r>
              <a:rPr lang="en-US" dirty="0" smtClean="0"/>
              <a:t>How do we choose the best predictors, i.e. select the best model?</a:t>
            </a:r>
          </a:p>
          <a:p>
            <a:endParaRPr lang="en-US" dirty="0" smtClean="0"/>
          </a:p>
          <a:p>
            <a:r>
              <a:rPr lang="en-US" dirty="0" smtClean="0"/>
              <a:t>How can we evaluate model performance?</a:t>
            </a:r>
          </a:p>
          <a:p>
            <a:endParaRPr lang="en-US" dirty="0"/>
          </a:p>
          <a:p>
            <a:r>
              <a:rPr lang="en-US" dirty="0" smtClean="0"/>
              <a:t>What procedures can we use to build models as robustly as possible?</a:t>
            </a:r>
            <a:endParaRPr lang="en-US" dirty="0"/>
          </a:p>
        </p:txBody>
      </p:sp>
    </p:spTree>
    <p:extLst>
      <p:ext uri="{BB962C8B-B14F-4D97-AF65-F5344CB8AC3E}">
        <p14:creationId xmlns:p14="http://schemas.microsoft.com/office/powerpoint/2010/main" val="15355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935" y="3680010"/>
            <a:ext cx="10058400" cy="2743200"/>
          </a:xfrm>
          <a:prstGeom prst="rect">
            <a:avLst/>
          </a:prstGeom>
        </p:spPr>
      </p:pic>
      <p:sp>
        <p:nvSpPr>
          <p:cNvPr id="2" name="Title 1"/>
          <p:cNvSpPr>
            <a:spLocks noGrp="1"/>
          </p:cNvSpPr>
          <p:nvPr>
            <p:ph type="title"/>
          </p:nvPr>
        </p:nvSpPr>
        <p:spPr/>
        <p:txBody>
          <a:bodyPr/>
          <a:lstStyle/>
          <a:p>
            <a:r>
              <a:rPr lang="en-US" dirty="0" smtClean="0"/>
              <a:t>Interaction plots</a:t>
            </a:r>
            <a:endParaRPr lang="en-US" dirty="0"/>
          </a:p>
        </p:txBody>
      </p:sp>
      <p:sp>
        <p:nvSpPr>
          <p:cNvPr id="3" name="Content Placeholder 2"/>
          <p:cNvSpPr>
            <a:spLocks noGrp="1"/>
          </p:cNvSpPr>
          <p:nvPr>
            <p:ph idx="1"/>
          </p:nvPr>
        </p:nvSpPr>
        <p:spPr/>
        <p:txBody>
          <a:bodyPr/>
          <a:lstStyle/>
          <a:p>
            <a:r>
              <a:rPr lang="en-US" dirty="0" smtClean="0"/>
              <a:t>Visualize the interaction between </a:t>
            </a:r>
            <a:r>
              <a:rPr lang="en-US" b="1" dirty="0" smtClean="0"/>
              <a:t>two categorical predictors</a:t>
            </a:r>
          </a:p>
          <a:p>
            <a:pPr lvl="1"/>
            <a:r>
              <a:rPr lang="en-US" dirty="0" smtClean="0"/>
              <a:t>How do species and sex influence ear length in rabbits?</a:t>
            </a:r>
          </a:p>
          <a:p>
            <a:pPr lvl="1"/>
            <a:r>
              <a:rPr lang="en-US" dirty="0" smtClean="0"/>
              <a:t>Does ear length differ between different rabbit species, </a:t>
            </a:r>
            <a:r>
              <a:rPr lang="en-US" i="1" dirty="0" smtClean="0"/>
              <a:t>controlling for sex</a:t>
            </a:r>
            <a:r>
              <a:rPr lang="en-US" dirty="0" smtClean="0"/>
              <a:t>?</a:t>
            </a:r>
          </a:p>
          <a:p>
            <a:pPr lvl="1"/>
            <a:r>
              <a:rPr lang="en-US" dirty="0"/>
              <a:t>Does ear length differ between different rabbit </a:t>
            </a:r>
            <a:r>
              <a:rPr lang="en-US" dirty="0" smtClean="0"/>
              <a:t>sexes, </a:t>
            </a:r>
            <a:r>
              <a:rPr lang="en-US" i="1" dirty="0"/>
              <a:t>controlling for </a:t>
            </a:r>
            <a:r>
              <a:rPr lang="en-US" i="1" dirty="0" smtClean="0"/>
              <a:t>species</a:t>
            </a:r>
            <a:r>
              <a:rPr lang="en-US" dirty="0" smtClean="0"/>
              <a:t>?</a:t>
            </a:r>
            <a:endParaRPr lang="en-US" dirty="0"/>
          </a:p>
          <a:p>
            <a:pPr lvl="1"/>
            <a:endParaRPr lang="en-US" dirty="0"/>
          </a:p>
        </p:txBody>
      </p:sp>
      <p:sp>
        <p:nvSpPr>
          <p:cNvPr id="6" name="TextBox 5"/>
          <p:cNvSpPr txBox="1"/>
          <p:nvPr/>
        </p:nvSpPr>
        <p:spPr>
          <a:xfrm>
            <a:off x="2113005" y="3680010"/>
            <a:ext cx="1594022" cy="369332"/>
          </a:xfrm>
          <a:prstGeom prst="rect">
            <a:avLst/>
          </a:prstGeom>
          <a:noFill/>
        </p:spPr>
        <p:txBody>
          <a:bodyPr wrap="square" rtlCol="0">
            <a:spAutoFit/>
          </a:bodyPr>
          <a:lstStyle/>
          <a:p>
            <a:r>
              <a:rPr lang="en-US" smtClean="0"/>
              <a:t>Independent</a:t>
            </a:r>
            <a:endParaRPr lang="en-US"/>
          </a:p>
        </p:txBody>
      </p:sp>
      <p:sp>
        <p:nvSpPr>
          <p:cNvPr id="7" name="TextBox 6"/>
          <p:cNvSpPr txBox="1"/>
          <p:nvPr/>
        </p:nvSpPr>
        <p:spPr>
          <a:xfrm>
            <a:off x="5674635" y="3680010"/>
            <a:ext cx="1594022" cy="369332"/>
          </a:xfrm>
          <a:prstGeom prst="rect">
            <a:avLst/>
          </a:prstGeom>
          <a:noFill/>
        </p:spPr>
        <p:txBody>
          <a:bodyPr wrap="square" rtlCol="0">
            <a:spAutoFit/>
          </a:bodyPr>
          <a:lstStyle/>
          <a:p>
            <a:r>
              <a:rPr lang="en-US" dirty="0" smtClean="0"/>
              <a:t>Interaction</a:t>
            </a:r>
            <a:endParaRPr lang="en-US" dirty="0"/>
          </a:p>
        </p:txBody>
      </p:sp>
      <p:sp>
        <p:nvSpPr>
          <p:cNvPr id="8" name="TextBox 7"/>
          <p:cNvSpPr txBox="1"/>
          <p:nvPr/>
        </p:nvSpPr>
        <p:spPr>
          <a:xfrm>
            <a:off x="9089630" y="3680010"/>
            <a:ext cx="1594022" cy="369332"/>
          </a:xfrm>
          <a:prstGeom prst="rect">
            <a:avLst/>
          </a:prstGeom>
          <a:noFill/>
        </p:spPr>
        <p:txBody>
          <a:bodyPr wrap="square" rtlCol="0">
            <a:spAutoFit/>
          </a:bodyPr>
          <a:lstStyle/>
          <a:p>
            <a:r>
              <a:rPr lang="en-US" dirty="0" smtClean="0"/>
              <a:t>Interaction</a:t>
            </a:r>
            <a:endParaRPr lang="en-US" dirty="0"/>
          </a:p>
        </p:txBody>
      </p:sp>
      <p:cxnSp>
        <p:nvCxnSpPr>
          <p:cNvPr id="10" name="Straight Connector 9"/>
          <p:cNvCxnSpPr/>
          <p:nvPr/>
        </p:nvCxnSpPr>
        <p:spPr>
          <a:xfrm flipH="1">
            <a:off x="2384854" y="4893721"/>
            <a:ext cx="0" cy="7315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71646" y="4585944"/>
            <a:ext cx="1712422" cy="307777"/>
          </a:xfrm>
          <a:prstGeom prst="rect">
            <a:avLst/>
          </a:prstGeom>
          <a:noFill/>
        </p:spPr>
        <p:txBody>
          <a:bodyPr wrap="square" rtlCol="0">
            <a:spAutoFit/>
          </a:bodyPr>
          <a:lstStyle/>
          <a:p>
            <a:r>
              <a:rPr lang="en-US" sz="1400" b="1" dirty="0" smtClean="0">
                <a:solidFill>
                  <a:schemeClr val="accent1"/>
                </a:solidFill>
              </a:rPr>
              <a:t>Effect of species??</a:t>
            </a:r>
            <a:endParaRPr lang="en-US" sz="1400" b="1" dirty="0">
              <a:solidFill>
                <a:schemeClr val="accent1"/>
              </a:solidFill>
            </a:endParaRPr>
          </a:p>
        </p:txBody>
      </p:sp>
      <p:cxnSp>
        <p:nvCxnSpPr>
          <p:cNvPr id="12" name="Straight Connector 11"/>
          <p:cNvCxnSpPr/>
          <p:nvPr/>
        </p:nvCxnSpPr>
        <p:spPr>
          <a:xfrm flipH="1">
            <a:off x="3308465" y="5070895"/>
            <a:ext cx="10185" cy="664885"/>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213958" y="5758554"/>
            <a:ext cx="1113005" cy="0"/>
          </a:xfrm>
          <a:prstGeom prst="line">
            <a:avLst/>
          </a:prstGeom>
          <a:ln w="127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69907" y="5285502"/>
            <a:ext cx="1712422" cy="307777"/>
          </a:xfrm>
          <a:prstGeom prst="rect">
            <a:avLst/>
          </a:prstGeom>
          <a:noFill/>
        </p:spPr>
        <p:txBody>
          <a:bodyPr wrap="square" rtlCol="0">
            <a:spAutoFit/>
          </a:bodyPr>
          <a:lstStyle/>
          <a:p>
            <a:r>
              <a:rPr lang="en-US" sz="1400" b="1" dirty="0" smtClean="0">
                <a:solidFill>
                  <a:schemeClr val="accent2">
                    <a:lumMod val="75000"/>
                  </a:schemeClr>
                </a:solidFill>
              </a:rPr>
              <a:t>Effect of sex</a:t>
            </a:r>
            <a:endParaRPr lang="en-US" sz="1400" b="1" dirty="0">
              <a:solidFill>
                <a:schemeClr val="accent2">
                  <a:lumMod val="75000"/>
                </a:schemeClr>
              </a:solidFill>
            </a:endParaRPr>
          </a:p>
        </p:txBody>
      </p:sp>
      <p:cxnSp>
        <p:nvCxnSpPr>
          <p:cNvPr id="18" name="Straight Connector 17"/>
          <p:cNvCxnSpPr/>
          <p:nvPr/>
        </p:nvCxnSpPr>
        <p:spPr>
          <a:xfrm flipH="1">
            <a:off x="2652610" y="4717010"/>
            <a:ext cx="0" cy="7315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912449" y="4565857"/>
            <a:ext cx="0" cy="7315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136101" y="4423105"/>
            <a:ext cx="0" cy="7315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471646" y="4519630"/>
            <a:ext cx="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74635" y="4673518"/>
            <a:ext cx="0" cy="105156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714251" y="5080034"/>
            <a:ext cx="10185" cy="664885"/>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19744" y="5767693"/>
            <a:ext cx="1113005" cy="0"/>
          </a:xfrm>
          <a:prstGeom prst="line">
            <a:avLst/>
          </a:prstGeom>
          <a:ln w="127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675693" y="5294641"/>
            <a:ext cx="1712422" cy="307777"/>
          </a:xfrm>
          <a:prstGeom prst="rect">
            <a:avLst/>
          </a:prstGeom>
          <a:noFill/>
        </p:spPr>
        <p:txBody>
          <a:bodyPr wrap="square" rtlCol="0">
            <a:spAutoFit/>
          </a:bodyPr>
          <a:lstStyle/>
          <a:p>
            <a:r>
              <a:rPr lang="en-US" sz="1400" b="1" dirty="0" smtClean="0">
                <a:solidFill>
                  <a:schemeClr val="accent2">
                    <a:lumMod val="75000"/>
                  </a:schemeClr>
                </a:solidFill>
              </a:rPr>
              <a:t>Effect of sex in sp2</a:t>
            </a:r>
            <a:endParaRPr lang="en-US" sz="1400" b="1" dirty="0">
              <a:solidFill>
                <a:schemeClr val="accent2">
                  <a:lumMod val="75000"/>
                </a:schemeClr>
              </a:solidFill>
            </a:endParaRPr>
          </a:p>
        </p:txBody>
      </p:sp>
      <p:cxnSp>
        <p:nvCxnSpPr>
          <p:cNvPr id="35" name="Straight Connector 34"/>
          <p:cNvCxnSpPr/>
          <p:nvPr/>
        </p:nvCxnSpPr>
        <p:spPr>
          <a:xfrm>
            <a:off x="5495262" y="4423105"/>
            <a:ext cx="0" cy="27143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495262" y="4426699"/>
            <a:ext cx="1207143" cy="0"/>
          </a:xfrm>
          <a:prstGeom prst="line">
            <a:avLst/>
          </a:prstGeom>
          <a:ln w="127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11400" y="4189079"/>
            <a:ext cx="1712422" cy="307777"/>
          </a:xfrm>
          <a:prstGeom prst="rect">
            <a:avLst/>
          </a:prstGeom>
          <a:noFill/>
        </p:spPr>
        <p:txBody>
          <a:bodyPr wrap="square" rtlCol="0">
            <a:spAutoFit/>
          </a:bodyPr>
          <a:lstStyle/>
          <a:p>
            <a:r>
              <a:rPr lang="en-US" sz="1400" b="1" dirty="0" smtClean="0">
                <a:solidFill>
                  <a:schemeClr val="accent2">
                    <a:lumMod val="75000"/>
                  </a:schemeClr>
                </a:solidFill>
              </a:rPr>
              <a:t>Effect of sex in sp1</a:t>
            </a:r>
            <a:endParaRPr lang="en-US" sz="1400" b="1" dirty="0">
              <a:solidFill>
                <a:schemeClr val="accent2">
                  <a:lumMod val="75000"/>
                </a:schemeClr>
              </a:solidFill>
            </a:endParaRPr>
          </a:p>
        </p:txBody>
      </p:sp>
      <p:sp>
        <p:nvSpPr>
          <p:cNvPr id="43" name="TextBox 42"/>
          <p:cNvSpPr txBox="1"/>
          <p:nvPr/>
        </p:nvSpPr>
        <p:spPr>
          <a:xfrm>
            <a:off x="3135075" y="4521872"/>
            <a:ext cx="1712422" cy="307777"/>
          </a:xfrm>
          <a:prstGeom prst="rect">
            <a:avLst/>
          </a:prstGeom>
          <a:noFill/>
        </p:spPr>
        <p:txBody>
          <a:bodyPr wrap="square" rtlCol="0">
            <a:spAutoFit/>
          </a:bodyPr>
          <a:lstStyle/>
          <a:p>
            <a:r>
              <a:rPr lang="en-US" sz="1400" b="1" dirty="0" smtClean="0">
                <a:solidFill>
                  <a:schemeClr val="accent1"/>
                </a:solidFill>
              </a:rPr>
              <a:t>Effect of species??</a:t>
            </a:r>
            <a:endParaRPr lang="en-US" sz="1400" b="1" dirty="0">
              <a:solidFill>
                <a:schemeClr val="accent1"/>
              </a:solidFill>
            </a:endParaRPr>
          </a:p>
        </p:txBody>
      </p:sp>
    </p:spTree>
    <p:extLst>
      <p:ext uri="{BB962C8B-B14F-4D97-AF65-F5344CB8AC3E}">
        <p14:creationId xmlns:p14="http://schemas.microsoft.com/office/powerpoint/2010/main" val="68921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Two-way ANOVA = linear model with two categorical predictors</a:t>
            </a:r>
            <a:endParaRPr lang="en-US" sz="4200" dirty="0"/>
          </a:p>
        </p:txBody>
      </p:sp>
      <p:sp>
        <p:nvSpPr>
          <p:cNvPr id="3" name="Content Placeholder 2"/>
          <p:cNvSpPr>
            <a:spLocks noGrp="1"/>
          </p:cNvSpPr>
          <p:nvPr>
            <p:ph idx="1"/>
          </p:nvPr>
        </p:nvSpPr>
        <p:spPr/>
        <p:txBody>
          <a:bodyPr/>
          <a:lstStyle/>
          <a:p>
            <a:r>
              <a:rPr lang="en-US" dirty="0" smtClean="0"/>
              <a:t>How do herbivores and intertidal zone affect the abundance of algae living in an intertidal habitat?</a:t>
            </a:r>
          </a:p>
          <a:p>
            <a:pPr lvl="1"/>
            <a:r>
              <a:rPr lang="en-US" dirty="0" smtClean="0"/>
              <a:t>With and without herbivore predation</a:t>
            </a:r>
          </a:p>
          <a:p>
            <a:pPr lvl="1"/>
            <a:r>
              <a:rPr lang="en-US" dirty="0" smtClean="0"/>
              <a:t>Low-tide vs mid-tide zone</a:t>
            </a:r>
          </a:p>
          <a:p>
            <a:pPr lvl="1"/>
            <a:r>
              <a:rPr lang="en-US" dirty="0" smtClean="0"/>
              <a:t>Measured surface area of algae after treatment </a:t>
            </a:r>
          </a:p>
          <a:p>
            <a:pPr lvl="1"/>
            <a:endParaRPr lang="en-US" dirty="0"/>
          </a:p>
        </p:txBody>
      </p:sp>
      <p:sp>
        <p:nvSpPr>
          <p:cNvPr id="4" name="TextBox 3"/>
          <p:cNvSpPr txBox="1"/>
          <p:nvPr/>
        </p:nvSpPr>
        <p:spPr>
          <a:xfrm>
            <a:off x="3724101" y="3973793"/>
            <a:ext cx="5453149" cy="2308324"/>
          </a:xfrm>
          <a:prstGeom prst="rect">
            <a:avLst/>
          </a:prstGeom>
          <a:noFill/>
        </p:spPr>
        <p:txBody>
          <a:bodyPr wrap="square" rtlCol="0">
            <a:spAutoFit/>
          </a:bodyPr>
          <a:lstStyle/>
          <a:p>
            <a:r>
              <a:rPr lang="is-IS" dirty="0">
                <a:latin typeface="Monaco" charset="0"/>
                <a:ea typeface="Monaco" charset="0"/>
                <a:cs typeface="Monaco" charset="0"/>
              </a:rPr>
              <a:t>&gt; head(algae)</a:t>
            </a:r>
          </a:p>
          <a:p>
            <a:r>
              <a:rPr lang="is-IS" dirty="0">
                <a:latin typeface="Monaco" charset="0"/>
                <a:ea typeface="Monaco" charset="0"/>
                <a:cs typeface="Monaco" charset="0"/>
              </a:rPr>
              <a:t>  tide herbivores      area</a:t>
            </a:r>
          </a:p>
          <a:p>
            <a:r>
              <a:rPr lang="is-IS" dirty="0">
                <a:latin typeface="Monaco" charset="0"/>
                <a:ea typeface="Monaco" charset="0"/>
                <a:cs typeface="Monaco" charset="0"/>
              </a:rPr>
              <a:t>1  low         no  9.405573</a:t>
            </a:r>
          </a:p>
          <a:p>
            <a:r>
              <a:rPr lang="is-IS" dirty="0">
                <a:latin typeface="Monaco" charset="0"/>
                <a:ea typeface="Monaco" charset="0"/>
                <a:cs typeface="Monaco" charset="0"/>
              </a:rPr>
              <a:t>2  low         no 34.467736</a:t>
            </a:r>
          </a:p>
          <a:p>
            <a:r>
              <a:rPr lang="is-IS" dirty="0">
                <a:latin typeface="Monaco" charset="0"/>
                <a:ea typeface="Monaco" charset="0"/>
                <a:cs typeface="Monaco" charset="0"/>
              </a:rPr>
              <a:t>3  low         no 46.673485</a:t>
            </a:r>
          </a:p>
          <a:p>
            <a:r>
              <a:rPr lang="is-IS" dirty="0">
                <a:latin typeface="Monaco" charset="0"/>
                <a:ea typeface="Monaco" charset="0"/>
                <a:cs typeface="Monaco" charset="0"/>
              </a:rPr>
              <a:t>4  low         no 16.642139</a:t>
            </a:r>
          </a:p>
          <a:p>
            <a:r>
              <a:rPr lang="is-IS" dirty="0">
                <a:latin typeface="Monaco" charset="0"/>
                <a:ea typeface="Monaco" charset="0"/>
                <a:cs typeface="Monaco" charset="0"/>
              </a:rPr>
              <a:t>5  low         no 24.377498</a:t>
            </a:r>
          </a:p>
          <a:p>
            <a:r>
              <a:rPr lang="is-IS" dirty="0">
                <a:latin typeface="Monaco" charset="0"/>
                <a:ea typeface="Monaco" charset="0"/>
                <a:cs typeface="Monaco" charset="0"/>
              </a:rPr>
              <a:t>6  low         no 38.350604</a:t>
            </a:r>
          </a:p>
        </p:txBody>
      </p:sp>
    </p:spTree>
    <p:extLst>
      <p:ext uri="{BB962C8B-B14F-4D97-AF65-F5344CB8AC3E}">
        <p14:creationId xmlns:p14="http://schemas.microsoft.com/office/powerpoint/2010/main" val="56826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 distributions</a:t>
            </a:r>
            <a:endParaRPr lang="en-US" dirty="0"/>
          </a:p>
        </p:txBody>
      </p:sp>
      <p:sp>
        <p:nvSpPr>
          <p:cNvPr id="4" name="TextBox 3"/>
          <p:cNvSpPr txBox="1"/>
          <p:nvPr/>
        </p:nvSpPr>
        <p:spPr>
          <a:xfrm>
            <a:off x="186392" y="1920240"/>
            <a:ext cx="11880175" cy="400110"/>
          </a:xfrm>
          <a:prstGeom prst="rect">
            <a:avLst/>
          </a:prstGeom>
          <a:noFill/>
        </p:spPr>
        <p:txBody>
          <a:bodyPr wrap="none" rtlCol="0">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(algae, </a:t>
            </a:r>
            <a:r>
              <a:rPr lang="en-US" sz="2000" dirty="0" err="1">
                <a:latin typeface="Monaco" charset="0"/>
                <a:ea typeface="Monaco" charset="0"/>
                <a:cs typeface="Monaco" charset="0"/>
              </a:rPr>
              <a:t>aes</a:t>
            </a:r>
            <a:r>
              <a:rPr lang="en-US" sz="2000" dirty="0">
                <a:latin typeface="Monaco" charset="0"/>
                <a:ea typeface="Monaco" charset="0"/>
                <a:cs typeface="Monaco" charset="0"/>
              </a:rPr>
              <a:t>(x = tide, </a:t>
            </a:r>
            <a:r>
              <a:rPr lang="en-US" sz="2000" dirty="0" smtClean="0">
                <a:latin typeface="Monaco" charset="0"/>
                <a:ea typeface="Monaco" charset="0"/>
                <a:cs typeface="Monaco" charset="0"/>
              </a:rPr>
              <a:t>y </a:t>
            </a:r>
            <a:r>
              <a:rPr lang="en-US" sz="2000" dirty="0">
                <a:latin typeface="Monaco" charset="0"/>
                <a:ea typeface="Monaco" charset="0"/>
                <a:cs typeface="Monaco" charset="0"/>
              </a:rPr>
              <a:t>= </a:t>
            </a:r>
            <a:r>
              <a:rPr lang="en-US" sz="2000" dirty="0" smtClean="0">
                <a:latin typeface="Monaco" charset="0"/>
                <a:ea typeface="Monaco" charset="0"/>
                <a:cs typeface="Monaco" charset="0"/>
              </a:rPr>
              <a:t>area</a:t>
            </a:r>
            <a:r>
              <a:rPr lang="en-US" sz="2000" dirty="0">
                <a:latin typeface="Monaco" charset="0"/>
                <a:ea typeface="Monaco" charset="0"/>
                <a:cs typeface="Monaco" charset="0"/>
              </a:rPr>
              <a:t>, </a:t>
            </a:r>
            <a:r>
              <a:rPr lang="en-US" sz="2000" dirty="0" smtClean="0">
                <a:latin typeface="Monaco" charset="0"/>
                <a:ea typeface="Monaco" charset="0"/>
                <a:cs typeface="Monaco" charset="0"/>
              </a:rPr>
              <a:t>fill = herbivores)) </a:t>
            </a:r>
            <a:r>
              <a:rPr lang="en-US" sz="2000" dirty="0">
                <a:latin typeface="Monaco" charset="0"/>
                <a:ea typeface="Monaco" charset="0"/>
                <a:cs typeface="Monaco" charset="0"/>
              </a:rPr>
              <a:t>+ </a:t>
            </a:r>
            <a:r>
              <a:rPr lang="en-US" sz="2000" dirty="0" err="1" smtClean="0">
                <a:latin typeface="Monaco" charset="0"/>
                <a:ea typeface="Monaco" charset="0"/>
                <a:cs typeface="Monaco" charset="0"/>
              </a:rPr>
              <a:t>geom_boxplot</a:t>
            </a:r>
            <a:r>
              <a:rPr lang="en-US" sz="2000" dirty="0" smtClean="0">
                <a:latin typeface="Monaco" charset="0"/>
                <a:ea typeface="Monaco" charset="0"/>
                <a:cs typeface="Monaco" charset="0"/>
              </a:rPr>
              <a:t>()</a:t>
            </a:r>
            <a:endParaRPr lang="en-US" sz="2000"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029" y="2941319"/>
            <a:ext cx="7493116" cy="3230667"/>
          </a:xfrm>
          <a:prstGeom prst="rect">
            <a:avLst/>
          </a:prstGeom>
        </p:spPr>
      </p:pic>
    </p:spTree>
    <p:extLst>
      <p:ext uri="{BB962C8B-B14F-4D97-AF65-F5344CB8AC3E}">
        <p14:creationId xmlns:p14="http://schemas.microsoft.com/office/powerpoint/2010/main" val="209164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 as interaction plot </a:t>
            </a:r>
            <a:endParaRPr lang="en-US" dirty="0"/>
          </a:p>
        </p:txBody>
      </p:sp>
      <p:sp>
        <p:nvSpPr>
          <p:cNvPr id="4" name="TextBox 3"/>
          <p:cNvSpPr txBox="1"/>
          <p:nvPr/>
        </p:nvSpPr>
        <p:spPr>
          <a:xfrm>
            <a:off x="1662668" y="2236123"/>
            <a:ext cx="8186857" cy="3785652"/>
          </a:xfrm>
          <a:prstGeom prst="rect">
            <a:avLst/>
          </a:prstGeom>
          <a:noFill/>
        </p:spPr>
        <p:txBody>
          <a:bodyPr wrap="none" rtlCol="0">
            <a:spAutoFit/>
          </a:bodyPr>
          <a:lstStyle/>
          <a:p>
            <a:r>
              <a:rPr lang="is-IS" sz="2000" dirty="0" smtClean="0">
                <a:latin typeface="Monaco" charset="0"/>
                <a:ea typeface="Monaco" charset="0"/>
                <a:cs typeface="Monaco" charset="0"/>
              </a:rPr>
              <a:t>&gt; algae </a:t>
            </a:r>
            <a:r>
              <a:rPr lang="is-IS" sz="2000" dirty="0">
                <a:latin typeface="Monaco" charset="0"/>
                <a:ea typeface="Monaco" charset="0"/>
                <a:cs typeface="Monaco" charset="0"/>
              </a:rPr>
              <a:t>%&gt;% </a:t>
            </a:r>
            <a:endParaRPr lang="is-IS" sz="2000" dirty="0" smtClean="0">
              <a:latin typeface="Monaco" charset="0"/>
              <a:ea typeface="Monaco" charset="0"/>
              <a:cs typeface="Monaco" charset="0"/>
            </a:endParaRPr>
          </a:p>
          <a:p>
            <a:r>
              <a:rPr lang="is-IS" sz="2000" dirty="0" smtClean="0">
                <a:latin typeface="Monaco" charset="0"/>
                <a:ea typeface="Monaco" charset="0"/>
                <a:cs typeface="Monaco" charset="0"/>
              </a:rPr>
              <a:t>	group_by(tide</a:t>
            </a:r>
            <a:r>
              <a:rPr lang="is-IS" sz="2000" dirty="0">
                <a:latin typeface="Monaco" charset="0"/>
                <a:ea typeface="Monaco" charset="0"/>
                <a:cs typeface="Monaco" charset="0"/>
              </a:rPr>
              <a:t>, herbivores) %&gt;% </a:t>
            </a:r>
            <a:endParaRPr lang="is-IS" sz="2000" dirty="0" smtClean="0">
              <a:latin typeface="Monaco" charset="0"/>
              <a:ea typeface="Monaco" charset="0"/>
              <a:cs typeface="Monaco" charset="0"/>
            </a:endParaRPr>
          </a:p>
          <a:p>
            <a:r>
              <a:rPr lang="is-IS" sz="2000" dirty="0">
                <a:latin typeface="Monaco" charset="0"/>
                <a:ea typeface="Monaco" charset="0"/>
                <a:cs typeface="Monaco" charset="0"/>
              </a:rPr>
              <a:t>	</a:t>
            </a:r>
            <a:r>
              <a:rPr lang="is-IS" sz="2000" dirty="0" smtClean="0">
                <a:latin typeface="Monaco" charset="0"/>
                <a:ea typeface="Monaco" charset="0"/>
                <a:cs typeface="Monaco" charset="0"/>
              </a:rPr>
              <a:t>summarize(mean.area </a:t>
            </a:r>
            <a:r>
              <a:rPr lang="is-IS" sz="2000" dirty="0">
                <a:latin typeface="Monaco" charset="0"/>
                <a:ea typeface="Monaco" charset="0"/>
                <a:cs typeface="Monaco" charset="0"/>
              </a:rPr>
              <a:t>= mean(area</a:t>
            </a:r>
            <a:r>
              <a:rPr lang="is-IS" sz="2000" dirty="0" smtClean="0">
                <a:latin typeface="Monaco" charset="0"/>
                <a:ea typeface="Monaco" charset="0"/>
                <a:cs typeface="Monaco" charset="0"/>
              </a:rPr>
              <a:t>)) -&gt; algae.int</a:t>
            </a:r>
            <a:endParaRPr lang="is-IS" sz="2000" dirty="0">
              <a:latin typeface="Monaco" charset="0"/>
              <a:ea typeface="Monaco" charset="0"/>
              <a:cs typeface="Monaco" charset="0"/>
            </a:endParaRPr>
          </a:p>
          <a:p>
            <a:endParaRPr lang="is-IS" sz="2000" dirty="0" smtClean="0">
              <a:latin typeface="Monaco" charset="0"/>
              <a:ea typeface="Monaco" charset="0"/>
              <a:cs typeface="Monaco" charset="0"/>
            </a:endParaRPr>
          </a:p>
          <a:p>
            <a:r>
              <a:rPr lang="is-IS" sz="2000" dirty="0" smtClean="0">
                <a:latin typeface="Monaco" charset="0"/>
                <a:ea typeface="Monaco" charset="0"/>
                <a:cs typeface="Monaco" charset="0"/>
              </a:rPr>
              <a:t>&gt; algae.int</a:t>
            </a:r>
          </a:p>
          <a:p>
            <a:r>
              <a:rPr lang="is-IS" sz="2000" dirty="0">
                <a:latin typeface="Monaco" charset="0"/>
                <a:ea typeface="Monaco" charset="0"/>
                <a:cs typeface="Monaco" charset="0"/>
              </a:rPr>
              <a:t>    tide herbivores mean.area</a:t>
            </a:r>
          </a:p>
          <a:p>
            <a:r>
              <a:rPr lang="is-IS" sz="2000" dirty="0">
                <a:latin typeface="Monaco" charset="0"/>
                <a:ea typeface="Monaco" charset="0"/>
                <a:cs typeface="Monaco" charset="0"/>
              </a:rPr>
              <a:t>  &lt;fctr&gt;     &lt;fctr&gt;     &lt;dbl&gt;</a:t>
            </a:r>
          </a:p>
          <a:p>
            <a:r>
              <a:rPr lang="is-IS" sz="2000" dirty="0">
                <a:latin typeface="Monaco" charset="0"/>
                <a:ea typeface="Monaco" charset="0"/>
                <a:cs typeface="Monaco" charset="0"/>
              </a:rPr>
              <a:t>1    low         no  32.91450</a:t>
            </a:r>
          </a:p>
          <a:p>
            <a:r>
              <a:rPr lang="is-IS" sz="2000" dirty="0">
                <a:latin typeface="Monaco" charset="0"/>
                <a:ea typeface="Monaco" charset="0"/>
                <a:cs typeface="Monaco" charset="0"/>
              </a:rPr>
              <a:t>2    low        yes  10.40376</a:t>
            </a:r>
          </a:p>
          <a:p>
            <a:r>
              <a:rPr lang="is-IS" sz="2000" dirty="0">
                <a:latin typeface="Monaco" charset="0"/>
                <a:ea typeface="Monaco" charset="0"/>
                <a:cs typeface="Monaco" charset="0"/>
              </a:rPr>
              <a:t>3    mid         no  22.48360</a:t>
            </a:r>
          </a:p>
          <a:p>
            <a:r>
              <a:rPr lang="is-IS" sz="2000" dirty="0">
                <a:latin typeface="Monaco" charset="0"/>
                <a:ea typeface="Monaco" charset="0"/>
                <a:cs typeface="Monaco" charset="0"/>
              </a:rPr>
              <a:t>4    mid        yes  </a:t>
            </a:r>
            <a:r>
              <a:rPr lang="is-IS" sz="2000" dirty="0" smtClean="0">
                <a:latin typeface="Monaco" charset="0"/>
                <a:ea typeface="Monaco" charset="0"/>
                <a:cs typeface="Monaco" charset="0"/>
              </a:rPr>
              <a:t>25.55094</a:t>
            </a:r>
          </a:p>
          <a:p>
            <a:endParaRPr lang="is-IS" sz="2000" dirty="0">
              <a:latin typeface="Monaco" charset="0"/>
              <a:ea typeface="Monaco" charset="0"/>
              <a:cs typeface="Monaco" charset="0"/>
            </a:endParaRPr>
          </a:p>
        </p:txBody>
      </p:sp>
    </p:spTree>
    <p:extLst>
      <p:ext uri="{BB962C8B-B14F-4D97-AF65-F5344CB8AC3E}">
        <p14:creationId xmlns:p14="http://schemas.microsoft.com/office/powerpoint/2010/main" val="29722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data as interaction plot </a:t>
            </a:r>
          </a:p>
        </p:txBody>
      </p:sp>
      <p:sp>
        <p:nvSpPr>
          <p:cNvPr id="4" name="Rectangle 3"/>
          <p:cNvSpPr/>
          <p:nvPr/>
        </p:nvSpPr>
        <p:spPr>
          <a:xfrm>
            <a:off x="249382" y="1897811"/>
            <a:ext cx="11942618" cy="1323439"/>
          </a:xfrm>
          <a:prstGeom prst="rect">
            <a:avLst/>
          </a:prstGeom>
        </p:spPr>
        <p:txBody>
          <a:bodyPr wrap="square">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algae.int</a:t>
            </a:r>
            <a:r>
              <a:rPr lang="en-US" sz="2000" dirty="0">
                <a:latin typeface="Monaco" charset="0"/>
                <a:ea typeface="Monaco" charset="0"/>
                <a:cs typeface="Monaco" charset="0"/>
              </a:rPr>
              <a:t>, </a:t>
            </a:r>
            <a:r>
              <a:rPr lang="en-US" sz="2000" dirty="0" err="1" smtClean="0">
                <a:latin typeface="Monaco" charset="0"/>
                <a:ea typeface="Monaco" charset="0"/>
                <a:cs typeface="Monaco" charset="0"/>
              </a:rPr>
              <a:t>aes</a:t>
            </a:r>
            <a:r>
              <a:rPr lang="en-US" sz="2000" dirty="0" smtClean="0">
                <a:latin typeface="Monaco" charset="0"/>
                <a:ea typeface="Monaco" charset="0"/>
                <a:cs typeface="Monaco" charset="0"/>
              </a:rPr>
              <a:t>(x=tide, </a:t>
            </a:r>
          </a:p>
          <a:p>
            <a:r>
              <a:rPr lang="en-US" sz="2000" dirty="0" smtClean="0">
                <a:latin typeface="Monaco" charset="0"/>
                <a:ea typeface="Monaco" charset="0"/>
                <a:cs typeface="Monaco" charset="0"/>
              </a:rPr>
              <a:t>				y=</a:t>
            </a:r>
            <a:r>
              <a:rPr lang="en-US" sz="2000" dirty="0" err="1" smtClean="0">
                <a:latin typeface="Monaco" charset="0"/>
                <a:ea typeface="Monaco" charset="0"/>
                <a:cs typeface="Monaco" charset="0"/>
              </a:rPr>
              <a:t>mean.area</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a:latin typeface="Monaco" charset="0"/>
                <a:ea typeface="Monaco" charset="0"/>
                <a:cs typeface="Monaco" charset="0"/>
              </a:rPr>
              <a:t>	</a:t>
            </a:r>
            <a:r>
              <a:rPr lang="en-US" sz="2000" dirty="0" smtClean="0">
                <a:latin typeface="Monaco" charset="0"/>
                <a:ea typeface="Monaco" charset="0"/>
                <a:cs typeface="Monaco" charset="0"/>
              </a:rPr>
              <a:t>			group=herbivores</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a:latin typeface="Monaco" charset="0"/>
                <a:ea typeface="Monaco" charset="0"/>
                <a:cs typeface="Monaco" charset="0"/>
              </a:rPr>
              <a:t>	</a:t>
            </a:r>
            <a:r>
              <a:rPr lang="en-US" sz="2000" dirty="0" smtClean="0">
                <a:latin typeface="Monaco" charset="0"/>
                <a:ea typeface="Monaco" charset="0"/>
                <a:cs typeface="Monaco" charset="0"/>
              </a:rPr>
              <a:t>			color=herbivores</a:t>
            </a:r>
            <a:r>
              <a:rPr lang="en-US" sz="2000" dirty="0">
                <a:latin typeface="Monaco" charset="0"/>
                <a:ea typeface="Monaco" charset="0"/>
                <a:cs typeface="Monaco" charset="0"/>
              </a:rPr>
              <a:t>)) + </a:t>
            </a:r>
            <a:r>
              <a:rPr lang="en-US" sz="2000" dirty="0" err="1" smtClean="0">
                <a:latin typeface="Monaco" charset="0"/>
                <a:ea typeface="Monaco" charset="0"/>
                <a:cs typeface="Monaco" charset="0"/>
              </a:rPr>
              <a:t>geom_point</a:t>
            </a:r>
            <a:r>
              <a:rPr lang="en-US" sz="2000" dirty="0">
                <a:latin typeface="Monaco" charset="0"/>
                <a:ea typeface="Monaco" charset="0"/>
                <a:cs typeface="Monaco" charset="0"/>
              </a:rPr>
              <a:t>() + </a:t>
            </a:r>
            <a:r>
              <a:rPr lang="en-US" sz="2000" dirty="0" err="1">
                <a:latin typeface="Monaco" charset="0"/>
                <a:ea typeface="Monaco" charset="0"/>
                <a:cs typeface="Monaco" charset="0"/>
              </a:rPr>
              <a:t>geom_line</a:t>
            </a:r>
            <a:r>
              <a:rPr lang="en-US" sz="2000" dirty="0">
                <a:latin typeface="Monaco" charset="0"/>
                <a:ea typeface="Monaco" charset="0"/>
                <a:cs typeface="Monaco" charset="0"/>
              </a:rPr>
              <a:t>()</a:t>
            </a:r>
            <a:endParaRPr lang="en-US" sz="2000"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047" y="3258591"/>
            <a:ext cx="4917440" cy="3028696"/>
          </a:xfrm>
          <a:prstGeom prst="rect">
            <a:avLst/>
          </a:prstGeom>
        </p:spPr>
      </p:pic>
    </p:spTree>
    <p:extLst>
      <p:ext uri="{BB962C8B-B14F-4D97-AF65-F5344CB8AC3E}">
        <p14:creationId xmlns:p14="http://schemas.microsoft.com/office/powerpoint/2010/main" val="882658484"/>
      </p:ext>
    </p:extLst>
  </p:cSld>
  <p:clrMapOvr>
    <a:masterClrMapping/>
  </p:clrMapOvr>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3704</TotalTime>
  <Words>1350</Words>
  <Application>Microsoft Macintosh PowerPoint</Application>
  <PresentationFormat>Widescreen</PresentationFormat>
  <Paragraphs>423</Paragraphs>
  <Slides>45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2" baseType="lpstr">
      <vt:lpstr>Calibri</vt:lpstr>
      <vt:lpstr>Calibri Light</vt:lpstr>
      <vt:lpstr>Courier</vt:lpstr>
      <vt:lpstr>Monaco</vt:lpstr>
      <vt:lpstr>Wingdings</vt:lpstr>
      <vt:lpstr>Retrospect</vt:lpstr>
      <vt:lpstr>Equation</vt:lpstr>
      <vt:lpstr>Linear modeling II</vt:lpstr>
      <vt:lpstr>General linear models</vt:lpstr>
      <vt:lpstr>General linear models</vt:lpstr>
      <vt:lpstr>Linear models with multiple predictors</vt:lpstr>
      <vt:lpstr>Interaction plots</vt:lpstr>
      <vt:lpstr>Two-way ANOVA = linear model with two categorical predictors</vt:lpstr>
      <vt:lpstr>Visualize the data distributions</vt:lpstr>
      <vt:lpstr>Visualize the data as interaction plot </vt:lpstr>
      <vt:lpstr>Visualize the data as interaction plot </vt:lpstr>
      <vt:lpstr>Visualize the data as interaction plot, 2</vt:lpstr>
      <vt:lpstr>Fit the model</vt:lpstr>
      <vt:lpstr>Examine the model in full</vt:lpstr>
      <vt:lpstr>Examine the model in full</vt:lpstr>
      <vt:lpstr>Examine the ANOVA table (if you want)</vt:lpstr>
      <vt:lpstr>Results and conclusions</vt:lpstr>
      <vt:lpstr>Interpreting additive effects</vt:lpstr>
      <vt:lpstr>Interpreting additive effects</vt:lpstr>
      <vt:lpstr>Results and conclusions</vt:lpstr>
      <vt:lpstr>Reduce noise by removing NS predictors</vt:lpstr>
      <vt:lpstr>The R2 output</vt:lpstr>
      <vt:lpstr>Exercise break</vt:lpstr>
      <vt:lpstr>Multiple numeric predictors</vt:lpstr>
      <vt:lpstr>Visualize the data</vt:lpstr>
      <vt:lpstr>Interpreting multiple numeric predictors</vt:lpstr>
      <vt:lpstr>Interpreting multiple numeric predictors</vt:lpstr>
      <vt:lpstr>Interaction effect interpretation</vt:lpstr>
      <vt:lpstr>Interaction effect interpretation</vt:lpstr>
      <vt:lpstr>ANCOVA</vt:lpstr>
      <vt:lpstr>Visualize the data</vt:lpstr>
      <vt:lpstr>Visualize the data, 2</vt:lpstr>
      <vt:lpstr>Fit the model, first with interaction effect</vt:lpstr>
      <vt:lpstr>Fit the additive model</vt:lpstr>
      <vt:lpstr>Multiple regression</vt:lpstr>
      <vt:lpstr>Exercise break</vt:lpstr>
      <vt:lpstr>Logistic regression</vt:lpstr>
      <vt:lpstr>Logistic regression with biopsy data</vt:lpstr>
      <vt:lpstr>Running a logistic regression</vt:lpstr>
      <vt:lpstr>Logistic regression output</vt:lpstr>
      <vt:lpstr>Logistic regression output</vt:lpstr>
      <vt:lpstr>Logistic regression output</vt:lpstr>
      <vt:lpstr>Visualize the logistic regression</vt:lpstr>
      <vt:lpstr>Visualize the logistic regression with a rug</vt:lpstr>
      <vt:lpstr>Logistic regression clearly separated the groups</vt:lpstr>
      <vt:lpstr>Using the logistic regression</vt:lpstr>
      <vt:lpstr>Next week we will evaluate models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Nonparametric and permutation tests</dc:title>
  <dc:creator>Stephanie J. Spielman</dc:creator>
  <cp:lastModifiedBy>Stephanie J. Spielman</cp:lastModifiedBy>
  <cp:revision>1112</cp:revision>
  <cp:lastPrinted>2017-10-15T15:43:37Z</cp:lastPrinted>
  <dcterms:created xsi:type="dcterms:W3CDTF">2017-10-05T14:12:26Z</dcterms:created>
  <dcterms:modified xsi:type="dcterms:W3CDTF">2017-10-21T14:40:31Z</dcterms:modified>
</cp:coreProperties>
</file>