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4"/>
  </p:notesMasterIdLst>
  <p:sldIdLst>
    <p:sldId id="256" r:id="rId2"/>
    <p:sldId id="452" r:id="rId3"/>
    <p:sldId id="463" r:id="rId4"/>
    <p:sldId id="453" r:id="rId5"/>
    <p:sldId id="454" r:id="rId6"/>
    <p:sldId id="455" r:id="rId7"/>
    <p:sldId id="459" r:id="rId8"/>
    <p:sldId id="460" r:id="rId9"/>
    <p:sldId id="456" r:id="rId10"/>
    <p:sldId id="461" r:id="rId11"/>
    <p:sldId id="457" r:id="rId12"/>
    <p:sldId id="4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9437FF"/>
    <a:srgbClr val="C03EFF"/>
    <a:srgbClr val="FF6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3"/>
    <p:restoredTop sz="93648"/>
  </p:normalViewPr>
  <p:slideViewPr>
    <p:cSldViewPr snapToGrid="0" snapToObjects="1">
      <p:cViewPr>
        <p:scale>
          <a:sx n="75" d="100"/>
          <a:sy n="75" d="100"/>
        </p:scale>
        <p:origin x="14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6CEAD-DD3D-334D-A963-BC72DE2105C5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478AD-CFE1-334F-AC71-B5D4CA1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10013-459B-E649-8F53-4AAACF4AFE9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selection and cross-validation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smtClean="0"/>
              <a:t>bio5312,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penalizes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4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model selection for the biopsy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Logistic regression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68611"/>
              </p:ext>
            </p:extLst>
          </p:nvPr>
        </p:nvGraphicFramePr>
        <p:xfrm>
          <a:off x="2224088" y="2444750"/>
          <a:ext cx="60626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2044700" imgH="215900" progId="Equation.3">
                  <p:embed/>
                </p:oleObj>
              </mc:Choice>
              <mc:Fallback>
                <p:oleObj name="Equation" r:id="rId3" imgW="2044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4088" y="2444750"/>
                        <a:ext cx="6062662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79380"/>
              </p:ext>
            </p:extLst>
          </p:nvPr>
        </p:nvGraphicFramePr>
        <p:xfrm>
          <a:off x="2224088" y="4204798"/>
          <a:ext cx="5622153" cy="177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5" imgW="2019300" imgH="635000" progId="Equation.3">
                  <p:embed/>
                </p:oleObj>
              </mc:Choice>
              <mc:Fallback>
                <p:oleObj name="Equation" r:id="rId5" imgW="20193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4088" y="4204798"/>
                        <a:ext cx="5622153" cy="177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0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avoid overfitting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 lm example (linear vs </a:t>
            </a:r>
            <a:r>
              <a:rPr lang="en-US" dirty="0" err="1" smtClean="0"/>
              <a:t>polyN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show a logistic example (classify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7245796" y="2964186"/>
            <a:ext cx="4483985" cy="2021987"/>
          </a:xfrm>
          <a:custGeom>
            <a:avLst/>
            <a:gdLst>
              <a:gd name="connsiteX0" fmla="*/ 0 w 4043361"/>
              <a:gd name="connsiteY0" fmla="*/ 474451 h 2875269"/>
              <a:gd name="connsiteX1" fmla="*/ 751650 w 4043361"/>
              <a:gd name="connsiteY1" fmla="*/ 1692691 h 2875269"/>
              <a:gd name="connsiteX2" fmla="*/ 2565979 w 4043361"/>
              <a:gd name="connsiteY2" fmla="*/ 2833171 h 2875269"/>
              <a:gd name="connsiteX3" fmla="*/ 3283071 w 4043361"/>
              <a:gd name="connsiteY3" fmla="*/ 137491 h 2875269"/>
              <a:gd name="connsiteX4" fmla="*/ 3861928 w 4043361"/>
              <a:gd name="connsiteY4" fmla="*/ 388051 h 2875269"/>
              <a:gd name="connsiteX5" fmla="*/ 4043361 w 4043361"/>
              <a:gd name="connsiteY5" fmla="*/ 336211 h 2875269"/>
              <a:gd name="connsiteX0" fmla="*/ 0 w 3861928"/>
              <a:gd name="connsiteY0" fmla="*/ 474451 h 2875269"/>
              <a:gd name="connsiteX1" fmla="*/ 751650 w 3861928"/>
              <a:gd name="connsiteY1" fmla="*/ 1692691 h 2875269"/>
              <a:gd name="connsiteX2" fmla="*/ 2565979 w 3861928"/>
              <a:gd name="connsiteY2" fmla="*/ 2833171 h 2875269"/>
              <a:gd name="connsiteX3" fmla="*/ 3283071 w 3861928"/>
              <a:gd name="connsiteY3" fmla="*/ 137491 h 2875269"/>
              <a:gd name="connsiteX4" fmla="*/ 3861928 w 3861928"/>
              <a:gd name="connsiteY4" fmla="*/ 388051 h 2875269"/>
              <a:gd name="connsiteX0" fmla="*/ 0 w 3283071"/>
              <a:gd name="connsiteY0" fmla="*/ 336960 h 2737778"/>
              <a:gd name="connsiteX1" fmla="*/ 751650 w 3283071"/>
              <a:gd name="connsiteY1" fmla="*/ 1555200 h 2737778"/>
              <a:gd name="connsiteX2" fmla="*/ 2565979 w 3283071"/>
              <a:gd name="connsiteY2" fmla="*/ 2695680 h 2737778"/>
              <a:gd name="connsiteX3" fmla="*/ 3283071 w 3283071"/>
              <a:gd name="connsiteY3" fmla="*/ 0 h 2737778"/>
              <a:gd name="connsiteX0" fmla="*/ 0 w 3283071"/>
              <a:gd name="connsiteY0" fmla="*/ 336960 h 2323577"/>
              <a:gd name="connsiteX1" fmla="*/ 751650 w 3283071"/>
              <a:gd name="connsiteY1" fmla="*/ 1555200 h 2323577"/>
              <a:gd name="connsiteX2" fmla="*/ 2419105 w 3283071"/>
              <a:gd name="connsiteY2" fmla="*/ 2263680 h 2323577"/>
              <a:gd name="connsiteX3" fmla="*/ 3283071 w 3283071"/>
              <a:gd name="connsiteY3" fmla="*/ 0 h 2323577"/>
              <a:gd name="connsiteX0" fmla="*/ 0 w 3740973"/>
              <a:gd name="connsiteY0" fmla="*/ 0 h 2336178"/>
              <a:gd name="connsiteX1" fmla="*/ 1209552 w 3740973"/>
              <a:gd name="connsiteY1" fmla="*/ 1563840 h 2336178"/>
              <a:gd name="connsiteX2" fmla="*/ 2877007 w 3740973"/>
              <a:gd name="connsiteY2" fmla="*/ 2272320 h 2336178"/>
              <a:gd name="connsiteX3" fmla="*/ 3740973 w 3740973"/>
              <a:gd name="connsiteY3" fmla="*/ 8640 h 2336178"/>
              <a:gd name="connsiteX0" fmla="*/ 0 w 3740973"/>
              <a:gd name="connsiteY0" fmla="*/ 0 h 2336178"/>
              <a:gd name="connsiteX1" fmla="*/ 1209552 w 3740973"/>
              <a:gd name="connsiteY1" fmla="*/ 1563840 h 2336178"/>
              <a:gd name="connsiteX2" fmla="*/ 2877007 w 3740973"/>
              <a:gd name="connsiteY2" fmla="*/ 2272320 h 2336178"/>
              <a:gd name="connsiteX3" fmla="*/ 3740973 w 3740973"/>
              <a:gd name="connsiteY3" fmla="*/ 8640 h 2336178"/>
              <a:gd name="connsiteX0" fmla="*/ 0 w 3550901"/>
              <a:gd name="connsiteY0" fmla="*/ 302400 h 2323953"/>
              <a:gd name="connsiteX1" fmla="*/ 1019480 w 3550901"/>
              <a:gd name="connsiteY1" fmla="*/ 1555200 h 2323953"/>
              <a:gd name="connsiteX2" fmla="*/ 2686935 w 3550901"/>
              <a:gd name="connsiteY2" fmla="*/ 2263680 h 2323953"/>
              <a:gd name="connsiteX3" fmla="*/ 3550901 w 3550901"/>
              <a:gd name="connsiteY3" fmla="*/ 0 h 2323953"/>
              <a:gd name="connsiteX0" fmla="*/ 0 w 3775532"/>
              <a:gd name="connsiteY0" fmla="*/ 103680 h 2114180"/>
              <a:gd name="connsiteX1" fmla="*/ 1019480 w 3775532"/>
              <a:gd name="connsiteY1" fmla="*/ 1356480 h 2114180"/>
              <a:gd name="connsiteX2" fmla="*/ 2686935 w 3775532"/>
              <a:gd name="connsiteY2" fmla="*/ 2064960 h 2114180"/>
              <a:gd name="connsiteX3" fmla="*/ 3775532 w 3775532"/>
              <a:gd name="connsiteY3" fmla="*/ 0 h 2114180"/>
              <a:gd name="connsiteX0" fmla="*/ 0 w 3775532"/>
              <a:gd name="connsiteY0" fmla="*/ 103919 h 2114419"/>
              <a:gd name="connsiteX1" fmla="*/ 1019480 w 3775532"/>
              <a:gd name="connsiteY1" fmla="*/ 1356719 h 2114419"/>
              <a:gd name="connsiteX2" fmla="*/ 2686935 w 3775532"/>
              <a:gd name="connsiteY2" fmla="*/ 2065199 h 2114419"/>
              <a:gd name="connsiteX3" fmla="*/ 3775532 w 3775532"/>
              <a:gd name="connsiteY3" fmla="*/ 239 h 2114419"/>
              <a:gd name="connsiteX0" fmla="*/ 0 w 4483985"/>
              <a:gd name="connsiteY0" fmla="*/ 26168 h 2032482"/>
              <a:gd name="connsiteX1" fmla="*/ 1019480 w 4483985"/>
              <a:gd name="connsiteY1" fmla="*/ 1278968 h 2032482"/>
              <a:gd name="connsiteX2" fmla="*/ 2686935 w 4483985"/>
              <a:gd name="connsiteY2" fmla="*/ 1987448 h 2032482"/>
              <a:gd name="connsiteX3" fmla="*/ 4483985 w 4483985"/>
              <a:gd name="connsiteY3" fmla="*/ 248 h 2032482"/>
              <a:gd name="connsiteX0" fmla="*/ 0 w 4483985"/>
              <a:gd name="connsiteY0" fmla="*/ 27739 h 2034053"/>
              <a:gd name="connsiteX1" fmla="*/ 1019480 w 4483985"/>
              <a:gd name="connsiteY1" fmla="*/ 1280539 h 2034053"/>
              <a:gd name="connsiteX2" fmla="*/ 2686935 w 4483985"/>
              <a:gd name="connsiteY2" fmla="*/ 1989019 h 2034053"/>
              <a:gd name="connsiteX3" fmla="*/ 4483985 w 4483985"/>
              <a:gd name="connsiteY3" fmla="*/ 1819 h 2034053"/>
              <a:gd name="connsiteX0" fmla="*/ 0 w 4483985"/>
              <a:gd name="connsiteY0" fmla="*/ 27739 h 1989027"/>
              <a:gd name="connsiteX1" fmla="*/ 2686935 w 4483985"/>
              <a:gd name="connsiteY1" fmla="*/ 1989019 h 1989027"/>
              <a:gd name="connsiteX2" fmla="*/ 4483985 w 4483985"/>
              <a:gd name="connsiteY2" fmla="*/ 1819 h 1989027"/>
              <a:gd name="connsiteX0" fmla="*/ 0 w 4483985"/>
              <a:gd name="connsiteY0" fmla="*/ 27707 h 2023555"/>
              <a:gd name="connsiteX1" fmla="*/ 1943924 w 4483985"/>
              <a:gd name="connsiteY1" fmla="*/ 2023547 h 2023555"/>
              <a:gd name="connsiteX2" fmla="*/ 4483985 w 4483985"/>
              <a:gd name="connsiteY2" fmla="*/ 1787 h 2023555"/>
              <a:gd name="connsiteX0" fmla="*/ 0 w 4483985"/>
              <a:gd name="connsiteY0" fmla="*/ 27707 h 2041007"/>
              <a:gd name="connsiteX1" fmla="*/ 1943924 w 4483985"/>
              <a:gd name="connsiteY1" fmla="*/ 2023547 h 2041007"/>
              <a:gd name="connsiteX2" fmla="*/ 4483985 w 4483985"/>
              <a:gd name="connsiteY2" fmla="*/ 1787 h 2041007"/>
              <a:gd name="connsiteX0" fmla="*/ 0 w 4483985"/>
              <a:gd name="connsiteY0" fmla="*/ 27547 h 2023631"/>
              <a:gd name="connsiteX1" fmla="*/ 1943924 w 4483985"/>
              <a:gd name="connsiteY1" fmla="*/ 2023387 h 2023631"/>
              <a:gd name="connsiteX2" fmla="*/ 4483985 w 4483985"/>
              <a:gd name="connsiteY2" fmla="*/ 1627 h 2023631"/>
              <a:gd name="connsiteX0" fmla="*/ 0 w 4483985"/>
              <a:gd name="connsiteY0" fmla="*/ 27547 h 2023614"/>
              <a:gd name="connsiteX1" fmla="*/ 1943924 w 4483985"/>
              <a:gd name="connsiteY1" fmla="*/ 2023387 h 2023614"/>
              <a:gd name="connsiteX2" fmla="*/ 4483985 w 4483985"/>
              <a:gd name="connsiteY2" fmla="*/ 1627 h 2023614"/>
              <a:gd name="connsiteX0" fmla="*/ 0 w 4483985"/>
              <a:gd name="connsiteY0" fmla="*/ 25920 h 2021987"/>
              <a:gd name="connsiteX1" fmla="*/ 1943924 w 4483985"/>
              <a:gd name="connsiteY1" fmla="*/ 2021760 h 2021987"/>
              <a:gd name="connsiteX2" fmla="*/ 4483985 w 4483985"/>
              <a:gd name="connsiteY2" fmla="*/ 0 h 202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3985" h="2021987">
                <a:moveTo>
                  <a:pt x="0" y="25920"/>
                </a:moveTo>
                <a:cubicBezTo>
                  <a:pt x="922643" y="313560"/>
                  <a:pt x="925883" y="2044800"/>
                  <a:pt x="1943924" y="2021760"/>
                </a:cubicBezTo>
                <a:cubicBezTo>
                  <a:pt x="2961965" y="1998720"/>
                  <a:pt x="3455866" y="139680"/>
                  <a:pt x="4483985" y="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our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stepwise model selection</a:t>
            </a:r>
            <a:endParaRPr lang="en-US" dirty="0"/>
          </a:p>
          <a:p>
            <a:pPr lvl="1"/>
            <a:r>
              <a:rPr lang="en-US" dirty="0" smtClean="0"/>
              <a:t>fit model with all predictors</a:t>
            </a:r>
          </a:p>
          <a:p>
            <a:pPr lvl="1"/>
            <a:r>
              <a:rPr lang="en-US" dirty="0" smtClean="0"/>
              <a:t>remove the least useful predictor</a:t>
            </a:r>
          </a:p>
          <a:p>
            <a:pPr lvl="1"/>
            <a:r>
              <a:rPr lang="en-US" dirty="0" smtClean="0"/>
              <a:t>evaluate fit improvement using &lt;metric&gt;	</a:t>
            </a:r>
          </a:p>
          <a:p>
            <a:pPr lvl="2"/>
            <a:r>
              <a:rPr lang="en-US" dirty="0" smtClean="0"/>
              <a:t>"Model Selection"</a:t>
            </a:r>
          </a:p>
          <a:p>
            <a:pPr lvl="1"/>
            <a:r>
              <a:rPr lang="en-US" dirty="0" smtClean="0"/>
              <a:t>continue until no further improvement</a:t>
            </a:r>
          </a:p>
        </p:txBody>
      </p:sp>
    </p:spTree>
    <p:extLst>
      <p:ext uri="{BB962C8B-B14F-4D97-AF65-F5344CB8AC3E}">
        <p14:creationId xmlns:p14="http://schemas.microsoft.com/office/powerpoint/2010/main" val="59316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 for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Likelihood</a:t>
            </a:r>
          </a:p>
          <a:p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</a:p>
          <a:p>
            <a:pPr lvl="1"/>
            <a:r>
              <a:rPr lang="en-US" dirty="0" smtClean="0"/>
              <a:t>Small-sample AIC (</a:t>
            </a:r>
            <a:r>
              <a:rPr lang="en-US" dirty="0" err="1" smtClean="0"/>
              <a:t>AICc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Bayesian Information Criterion (BIC)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7280" y="4763559"/>
            <a:ext cx="1218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&gt; model &lt;- lm(Sepal.Length ~ Sepal.Width, data = iris)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&gt; glance(model)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r.squared adj.r.squared     sigma statistic   p.value df    logLik      AIC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0.01382265   0.007159294 0.8250966  2.074427 0.1518983  2 -182.9958 371.9917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BIC deviance df.residual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1 381.0236 100.7561         148</a:t>
            </a:r>
          </a:p>
        </p:txBody>
      </p:sp>
    </p:spTree>
    <p:extLst>
      <p:ext uri="{BB962C8B-B14F-4D97-AF65-F5344CB8AC3E}">
        <p14:creationId xmlns:p14="http://schemas.microsoft.com/office/powerpoint/2010/main" val="195024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𝒅𝒂𝒕𝒂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</a:rPr>
                      <m:t>𝒎𝒐𝒅𝒆𝒍</m:t>
                    </m:r>
                    <m:r>
                      <a:rPr lang="en-US" b="1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 smtClean="0"/>
                  <a:t>Likelihood is the probability of observing your data, given the model parameters.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4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23467" y="3996266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3.5x +  1.25</a:t>
            </a:r>
          </a:p>
          <a:p>
            <a:endParaRPr lang="en-US" dirty="0"/>
          </a:p>
          <a:p>
            <a:r>
              <a:rPr lang="en-US" dirty="0" smtClean="0"/>
              <a:t>Parameters: beta0 = 1.25, beta1 = 3.5</a:t>
            </a:r>
          </a:p>
        </p:txBody>
      </p:sp>
    </p:spTree>
    <p:extLst>
      <p:ext uri="{BB962C8B-B14F-4D97-AF65-F5344CB8AC3E}">
        <p14:creationId xmlns:p14="http://schemas.microsoft.com/office/powerpoint/2010/main" val="35395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likelihood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as an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penalizes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8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3824</TotalTime>
  <Words>159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Monaco</vt:lpstr>
      <vt:lpstr>Retrospect</vt:lpstr>
      <vt:lpstr>Equation</vt:lpstr>
      <vt:lpstr>Model selection and cross-validation</vt:lpstr>
      <vt:lpstr>Recall our models</vt:lpstr>
      <vt:lpstr>We want to avoid overfitting models</vt:lpstr>
      <vt:lpstr>Choosing our predictors</vt:lpstr>
      <vt:lpstr>Quantities for model selection</vt:lpstr>
      <vt:lpstr>Likelihood</vt:lpstr>
      <vt:lpstr>simple likelihood calculation</vt:lpstr>
      <vt:lpstr>Maximum likelihood as an estimator</vt:lpstr>
      <vt:lpstr>AIC</vt:lpstr>
      <vt:lpstr>BIC</vt:lpstr>
      <vt:lpstr>perform model selection for the biopsy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and permutation tests</dc:title>
  <dc:creator>Stephanie J. Spielman</dc:creator>
  <cp:lastModifiedBy>Stephanie J. Spielman</cp:lastModifiedBy>
  <cp:revision>1175</cp:revision>
  <cp:lastPrinted>2017-10-15T15:43:37Z</cp:lastPrinted>
  <dcterms:created xsi:type="dcterms:W3CDTF">2017-10-05T14:12:26Z</dcterms:created>
  <dcterms:modified xsi:type="dcterms:W3CDTF">2017-10-21T16:45:12Z</dcterms:modified>
</cp:coreProperties>
</file>