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38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5" r:id="rId13"/>
    <p:sldId id="288" r:id="rId14"/>
    <p:sldId id="299" r:id="rId15"/>
    <p:sldId id="266" r:id="rId16"/>
    <p:sldId id="276" r:id="rId17"/>
    <p:sldId id="267" r:id="rId18"/>
    <p:sldId id="278" r:id="rId19"/>
    <p:sldId id="277" r:id="rId20"/>
    <p:sldId id="279" r:id="rId21"/>
    <p:sldId id="280" r:id="rId22"/>
    <p:sldId id="268" r:id="rId23"/>
    <p:sldId id="298" r:id="rId24"/>
    <p:sldId id="262" r:id="rId25"/>
    <p:sldId id="272" r:id="rId26"/>
    <p:sldId id="300" r:id="rId27"/>
    <p:sldId id="301" r:id="rId28"/>
    <p:sldId id="290" r:id="rId29"/>
    <p:sldId id="292" r:id="rId30"/>
    <p:sldId id="291" r:id="rId31"/>
    <p:sldId id="302" r:id="rId32"/>
    <p:sldId id="293" r:id="rId33"/>
    <p:sldId id="295" r:id="rId34"/>
    <p:sldId id="294" r:id="rId35"/>
    <p:sldId id="297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/>
    <p:restoredTop sz="93646"/>
  </p:normalViewPr>
  <p:slideViewPr>
    <p:cSldViewPr snapToGrid="0" snapToObjects="1">
      <p:cViewPr>
        <p:scale>
          <a:sx n="133" d="100"/>
          <a:sy n="133" d="100"/>
        </p:scale>
        <p:origin x="176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templeu.instructure.com/courses/2802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r>
              <a:rPr lang="en-US" dirty="0" smtClean="0"/>
              <a:t>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  <a:endParaRPr lang="en-US" strike="sngStrike" dirty="0" smtClean="0"/>
          </a:p>
          <a:p>
            <a:endParaRPr lang="en-US" dirty="0"/>
          </a:p>
          <a:p>
            <a:r>
              <a:rPr lang="en-US" b="1" dirty="0" smtClean="0"/>
              <a:t>A </a:t>
            </a:r>
            <a:r>
              <a:rPr lang="en-US" b="1" dirty="0"/>
              <a:t>computer program numbers all residents in a community, and then uses a </a:t>
            </a:r>
            <a:r>
              <a:rPr lang="en-US" b="1" dirty="0" smtClean="0"/>
              <a:t>random-number generator </a:t>
            </a:r>
            <a:r>
              <a:rPr lang="en-US" b="1" dirty="0"/>
              <a:t>to select 26 residents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  <a:endParaRPr lang="en-US" b="1" dirty="0" smtClean="0"/>
          </a:p>
          <a:p>
            <a:endParaRPr lang="en-US" b="1" dirty="0"/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missing values, outliers, etc.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Check assumptions required to fit models or perform statistical tests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29803"/>
            <a:ext cx="10485120" cy="2839290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lvl="1"/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lvl="1"/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Hair color, eye color, sex genotypes (XX, XY, XXY, XYY, XO).</a:t>
            </a:r>
          </a:p>
          <a:p>
            <a:pPr lvl="1"/>
            <a:endParaRPr lang="en-US" dirty="0"/>
          </a:p>
          <a:p>
            <a:r>
              <a:rPr lang="en-US" dirty="0" smtClean="0"/>
              <a:t>Ordinal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categories with a natural ordering</a:t>
            </a:r>
          </a:p>
          <a:p>
            <a:pPr lvl="1"/>
            <a:r>
              <a:rPr lang="en-US" dirty="0" smtClean="0"/>
              <a:t>Bad, fair, good, excellent</a:t>
            </a:r>
          </a:p>
          <a:p>
            <a:pPr lvl="1"/>
            <a:r>
              <a:rPr lang="en-US" dirty="0" smtClean="0"/>
              <a:t>A, B, C, D</a:t>
            </a:r>
          </a:p>
          <a:p>
            <a:pPr lvl="1"/>
            <a:endParaRPr lang="en-US" dirty="0"/>
          </a:p>
          <a:p>
            <a:r>
              <a:rPr lang="en-US" dirty="0" smtClean="0"/>
              <a:t>Binary</a:t>
            </a:r>
            <a:endParaRPr lang="en-US" dirty="0"/>
          </a:p>
          <a:p>
            <a:pPr lvl="1"/>
            <a:r>
              <a:rPr lang="en-US" dirty="0" smtClean="0"/>
              <a:t>Yes/No</a:t>
            </a:r>
          </a:p>
          <a:p>
            <a:pPr lvl="1"/>
            <a:r>
              <a:rPr lang="en-US" dirty="0" smtClean="0"/>
              <a:t>True/False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38" y="5390866"/>
            <a:ext cx="323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Bonus: names of sex genotypes?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</p:spPr>
            <p:txBody>
              <a:bodyPr numCol="2" spcCol="914400">
                <a:normAutofit/>
              </a:bodyPr>
              <a:lstStyle/>
              <a:p>
                <a:pPr marL="11112" indent="0">
                  <a:buNone/>
                </a:pPr>
                <a:r>
                  <a:rPr lang="en-US" sz="2600" b="1" dirty="0" smtClean="0"/>
                  <a:t>Continuous</a:t>
                </a:r>
                <a:endParaRPr lang="en-US" sz="2600" i="1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endParaRPr lang="en-US" dirty="0"/>
              </a:p>
              <a:p>
                <a:pPr marL="1111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000" i="1" dirty="0" smtClean="0"/>
                  <a:t>Mode</a:t>
                </a:r>
                <a:endParaRPr lang="en-US" sz="20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  <a:blipFill rotWithShape="0">
                <a:blip r:embed="rId2"/>
                <a:stretch>
                  <a:fillRect l="-1879" t="-2155" r="-1515" b="-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largest and smallest value in a distribution</a:t>
            </a:r>
          </a:p>
          <a:p>
            <a:pPr lvl="1"/>
            <a:r>
              <a:rPr lang="en-US" dirty="0" smtClean="0"/>
              <a:t>1, 2, 3, 7, 9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8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1, 2, 3, 7, 9, 500  </a:t>
            </a:r>
            <a:r>
              <a:rPr lang="en-US" b="1" dirty="0" smtClean="0">
                <a:sym typeface="Wingdings"/>
              </a:rPr>
              <a:t>499</a:t>
            </a:r>
            <a:endParaRPr lang="en-US" b="1" dirty="0" smtClean="0"/>
          </a:p>
          <a:p>
            <a:endParaRPr lang="en-US" b="1" dirty="0" smtClean="0">
              <a:sym typeface="Wingdings"/>
            </a:endParaRP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Range is very sensitive to extreme observations and becomes very unwieldy very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templeu.instructure.com</a:t>
            </a:r>
            <a:endParaRPr lang="en-US" dirty="0" smtClean="0"/>
          </a:p>
          <a:p>
            <a:r>
              <a:rPr lang="en-US" dirty="0" smtClean="0"/>
              <a:t>Please bring your laptop to class!!!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much of the data does the IQR encompass?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43" y="3629098"/>
            <a:ext cx="7921577" cy="166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or median?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median is much more robust to outliers compared to the mean.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35" y="2483644"/>
            <a:ext cx="4044745" cy="2907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5499761"/>
            <a:ext cx="61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would you choose for a </a:t>
            </a:r>
            <a:r>
              <a:rPr lang="en-US" i="1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>
                <a:solidFill>
                  <a:srgbClr val="FF0000"/>
                </a:solidFill>
              </a:rPr>
              <a:t> distribution and 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of a sample expressed as a percentage of the sample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47" y="4107975"/>
            <a:ext cx="3583486" cy="22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vs population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462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dirty="0" smtClean="0"/>
                            <a:t>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04065" r="-104384" b="-225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04065" r="-402" b="-225203"/>
                          </a:stretch>
                        </a:blipFill>
                      </a:tcPr>
                    </a:tc>
                  </a:tr>
                  <a:tr h="9239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65132" r="-104384" b="-82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65132" r="-402" b="-82237"/>
                          </a:stretch>
                        </a:blip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327642" r="-104384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327642" r="-402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Continuous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Histogram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Density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Boxplot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Violin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Discrete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Bar 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Comparing two continuous variables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Scatterplot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Trend over time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Line plot</a:t>
            </a:r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histograms to describe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2" y="2969098"/>
            <a:ext cx="11545963" cy="2053277"/>
          </a:xfrm>
        </p:spPr>
      </p:pic>
    </p:spTree>
    <p:extLst>
      <p:ext uri="{BB962C8B-B14F-4D97-AF65-F5344CB8AC3E}">
        <p14:creationId xmlns:p14="http://schemas.microsoft.com/office/powerpoint/2010/main" val="13019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smoothen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32" y="2511188"/>
            <a:ext cx="3357800" cy="335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22" y="2513140"/>
            <a:ext cx="3355848" cy="335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22" y="2513140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206469" y="3521563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634310" y="4224061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27702" y="4481127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8749" y="3534838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8634310" y="2557665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4733" y="2814731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89532" y="3688188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IQR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652300" y="5112257"/>
            <a:ext cx="247399" cy="70639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87192" y="5241965"/>
            <a:ext cx="10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90" y="3823029"/>
            <a:ext cx="4691663" cy="21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 animBg="1"/>
      <p:bldP spid="9" grpId="0" animBg="1"/>
      <p:bldP spid="11" grpId="0"/>
      <p:bldP spid="13" grpId="0"/>
      <p:bldP spid="14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pPr algn="ctr"/>
            <a:r>
              <a:rPr lang="en-US" b="1" dirty="0" smtClean="0"/>
              <a:t>This is not a course in statistical theory. </a:t>
            </a:r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72" y="1846263"/>
            <a:ext cx="4254582" cy="4022725"/>
          </a:xfrm>
        </p:spPr>
      </p:pic>
      <p:sp>
        <p:nvSpPr>
          <p:cNvPr id="3" name="TextBox 2"/>
          <p:cNvSpPr txBox="1"/>
          <p:nvPr/>
        </p:nvSpPr>
        <p:spPr>
          <a:xfrm>
            <a:off x="1214651" y="2129051"/>
            <a:ext cx="1323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Symmetry?   </a:t>
            </a:r>
          </a:p>
          <a:p>
            <a:r>
              <a:rPr lang="en-US" dirty="0" smtClean="0"/>
              <a:t>Skewness? </a:t>
            </a:r>
          </a:p>
          <a:p>
            <a:r>
              <a:rPr lang="en-US" dirty="0" smtClean="0"/>
              <a:t>Modality?   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986" y="2129050"/>
            <a:ext cx="162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Asymmetric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Right-skewed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Unclear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plot: Density meets boxplot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76" y="2358189"/>
            <a:ext cx="4420807" cy="4022725"/>
          </a:xfrm>
        </p:spPr>
      </p:pic>
      <p:sp>
        <p:nvSpPr>
          <p:cNvPr id="10" name="TextBox 9"/>
          <p:cNvSpPr txBox="1"/>
          <p:nvPr/>
        </p:nvSpPr>
        <p:spPr>
          <a:xfrm>
            <a:off x="8441355" y="2608446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1355" y="3848864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355" y="5089282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3874" y="1988237"/>
            <a:ext cx="9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N(5, 4)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4302" y="1988237"/>
            <a:ext cx="9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N(2, 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0217" y="1988237"/>
            <a:ext cx="1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N(4, 0.09)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149475"/>
            <a:ext cx="5905500" cy="3416300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0"/>
          <a:stretch/>
        </p:blipFill>
        <p:spPr>
          <a:xfrm>
            <a:off x="1930659" y="2125882"/>
            <a:ext cx="8806582" cy="3333221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30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8342" y="5377218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response/dependent variable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9" y="3046815"/>
            <a:ext cx="7301061" cy="22621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0" y="1900854"/>
            <a:ext cx="3760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endParaRPr lang="en-US" b="1" dirty="0" smtClean="0"/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</a:p>
          <a:p>
            <a:pPr lvl="1"/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8249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67417" y="5848784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17683" y="2530832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1441" y="5608136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9457" y="2285198"/>
            <a:ext cx="17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D8A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8A202"/>
                </a:solidFill>
              </a:rPr>
              <a:t>Low bias and low sampling error</a:t>
            </a:r>
            <a:endParaRPr lang="en-US" b="1" dirty="0">
              <a:solidFill>
                <a:srgbClr val="D8A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44" y="2900164"/>
            <a:ext cx="3951856" cy="34129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1527" y="3144982"/>
            <a:ext cx="1557930" cy="1590791"/>
          </a:xfrm>
          <a:prstGeom prst="rect">
            <a:avLst/>
          </a:prstGeom>
          <a:noFill/>
          <a:ln w="63500">
            <a:solidFill>
              <a:srgbClr val="D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3479</TotalTime>
  <Words>1377</Words>
  <Application>Microsoft Macintosh PowerPoint</Application>
  <PresentationFormat>Widescreen</PresentationFormat>
  <Paragraphs>249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Courier New</vt:lpstr>
      <vt:lpstr>Mangal</vt:lpstr>
      <vt:lpstr>Wingdings</vt:lpstr>
      <vt:lpstr>Retrospect</vt:lpstr>
      <vt:lpstr>Descriptive and Summary Statistics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Mean or median?</vt:lpstr>
      <vt:lpstr>Measures of variability</vt:lpstr>
      <vt:lpstr>Sample vs population notation</vt:lpstr>
      <vt:lpstr>Visualizing data</vt:lpstr>
      <vt:lpstr>Histogram</vt:lpstr>
      <vt:lpstr>Using histograms to describe distributions</vt:lpstr>
      <vt:lpstr>Density plots smoothen histograms</vt:lpstr>
      <vt:lpstr>Boxplot</vt:lpstr>
      <vt:lpstr>Boxplots: The plot thickens*</vt:lpstr>
      <vt:lpstr>What can we say about this distribution based on its boxplot?</vt:lpstr>
      <vt:lpstr>Violin plot: Density meets boxplot</vt:lpstr>
      <vt:lpstr>Barplot</vt:lpstr>
      <vt:lpstr>Cautionary tale in barplots</vt:lpstr>
      <vt:lpstr>Scatterplot</vt:lpstr>
      <vt:lpstr>Time series data</vt:lpstr>
      <vt:lpstr>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373</cp:revision>
  <dcterms:created xsi:type="dcterms:W3CDTF">2017-07-29T14:49:20Z</dcterms:created>
  <dcterms:modified xsi:type="dcterms:W3CDTF">2017-08-30T19:20:54Z</dcterms:modified>
</cp:coreProperties>
</file>