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8" r:id="rId1"/>
  </p:sldMasterIdLst>
  <p:notesMasterIdLst>
    <p:notesMasterId r:id="rId10"/>
  </p:notesMasterIdLst>
  <p:sldIdLst>
    <p:sldId id="256" r:id="rId2"/>
    <p:sldId id="260" r:id="rId3"/>
    <p:sldId id="262" r:id="rId4"/>
    <p:sldId id="263" r:id="rId5"/>
    <p:sldId id="259" r:id="rId6"/>
    <p:sldId id="264" r:id="rId7"/>
    <p:sldId id="265" r:id="rId8"/>
    <p:sldId id="266"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709DAEF-3610-4289-9510-909F9E366BE7}" v="10" dt="2023-05-05T11:09:45.941"/>
    <p1510:client id="{8D44DC7C-EC41-4CFE-BC24-14160B7EBC51}" v="1223" dt="2023-05-02T19:01:45.235"/>
    <p1510:client id="{F3BFCB67-1EA6-46EA-BE37-7EE579867FA0}" v="103" dt="2023-05-10T22:01:57.3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_rels/data2.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svg"/><Relationship Id="rId1" Type="http://schemas.openxmlformats.org/officeDocument/2006/relationships/image" Target="../media/image6.png"/></Relationships>
</file>

<file path=ppt/diagrams/_rels/drawing2.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svg"/><Relationship Id="rId1" Type="http://schemas.openxmlformats.org/officeDocument/2006/relationships/image" Target="../media/image6.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a:schemeClr val="accent2"/>
      <a:schemeClr val="accent3"/>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5E69A15E-15FD-4A80-909D-5EB1CA5EEF3C}" type="doc">
      <dgm:prSet loTypeId="urn:microsoft.com/office/officeart/2005/8/layout/hierarchy3" loCatId="hierarchy" qsTypeId="urn:microsoft.com/office/officeart/2005/8/quickstyle/simple1" qsCatId="simple" csTypeId="urn:microsoft.com/office/officeart/2005/8/colors/accent1_2" csCatId="accent1"/>
      <dgm:spPr/>
      <dgm:t>
        <a:bodyPr/>
        <a:lstStyle/>
        <a:p>
          <a:endParaRPr lang="en-US"/>
        </a:p>
      </dgm:t>
    </dgm:pt>
    <dgm:pt modelId="{6F19BBBB-A610-4C95-BC45-F58200281EE4}">
      <dgm:prSet/>
      <dgm:spPr/>
      <dgm:t>
        <a:bodyPr/>
        <a:lstStyle/>
        <a:p>
          <a:r>
            <a:rPr lang="en-US" dirty="0"/>
            <a:t>Airbnb: popular, but with limitations</a:t>
          </a:r>
        </a:p>
      </dgm:t>
    </dgm:pt>
    <dgm:pt modelId="{82718BBD-D9E1-4BAF-90F4-6D29728938EC}" type="parTrans" cxnId="{137D5536-31C7-4D67-9561-8D004E2A24E7}">
      <dgm:prSet/>
      <dgm:spPr/>
      <dgm:t>
        <a:bodyPr/>
        <a:lstStyle/>
        <a:p>
          <a:endParaRPr lang="en-US"/>
        </a:p>
      </dgm:t>
    </dgm:pt>
    <dgm:pt modelId="{C9C269DE-9AF5-419E-9636-578361ACF69C}" type="sibTrans" cxnId="{137D5536-31C7-4D67-9561-8D004E2A24E7}">
      <dgm:prSet/>
      <dgm:spPr/>
      <dgm:t>
        <a:bodyPr/>
        <a:lstStyle/>
        <a:p>
          <a:endParaRPr lang="en-US"/>
        </a:p>
      </dgm:t>
    </dgm:pt>
    <dgm:pt modelId="{19331D86-3B2E-4C56-BC5B-52080A5F3070}">
      <dgm:prSet/>
      <dgm:spPr/>
      <dgm:t>
        <a:bodyPr/>
        <a:lstStyle/>
        <a:p>
          <a:r>
            <a:rPr lang="en-US" dirty="0"/>
            <a:t>A model to separate great listings from average listings</a:t>
          </a:r>
        </a:p>
      </dgm:t>
    </dgm:pt>
    <dgm:pt modelId="{0632812B-B7FF-4A3D-934E-E3FC5C2D5E87}" type="parTrans" cxnId="{B691178E-FD7B-4EAD-B1C5-04F65DB3E199}">
      <dgm:prSet/>
      <dgm:spPr/>
      <dgm:t>
        <a:bodyPr/>
        <a:lstStyle/>
        <a:p>
          <a:endParaRPr lang="en-US"/>
        </a:p>
      </dgm:t>
    </dgm:pt>
    <dgm:pt modelId="{30C08D8A-9F9E-47F1-B664-FA8F8814E325}" type="sibTrans" cxnId="{B691178E-FD7B-4EAD-B1C5-04F65DB3E199}">
      <dgm:prSet/>
      <dgm:spPr/>
      <dgm:t>
        <a:bodyPr/>
        <a:lstStyle/>
        <a:p>
          <a:endParaRPr lang="en-US"/>
        </a:p>
      </dgm:t>
    </dgm:pt>
    <dgm:pt modelId="{892B7A75-DC12-4120-B940-AFB542668DDE}">
      <dgm:prSet/>
      <dgm:spPr/>
      <dgm:t>
        <a:bodyPr/>
        <a:lstStyle/>
        <a:p>
          <a:r>
            <a:rPr lang="en-US" dirty="0"/>
            <a:t>Criteria for success: an accurate prediction model</a:t>
          </a:r>
        </a:p>
      </dgm:t>
    </dgm:pt>
    <dgm:pt modelId="{060F3D4E-FCCC-43FD-8240-BCFCA092A6B3}" type="parTrans" cxnId="{72D20536-9434-492D-90DA-33E3FD31DF2D}">
      <dgm:prSet/>
      <dgm:spPr/>
      <dgm:t>
        <a:bodyPr/>
        <a:lstStyle/>
        <a:p>
          <a:endParaRPr lang="en-US"/>
        </a:p>
      </dgm:t>
    </dgm:pt>
    <dgm:pt modelId="{3B6C6D60-2DB9-4CB1-AFD3-F9E323B249B5}" type="sibTrans" cxnId="{72D20536-9434-492D-90DA-33E3FD31DF2D}">
      <dgm:prSet/>
      <dgm:spPr/>
      <dgm:t>
        <a:bodyPr/>
        <a:lstStyle/>
        <a:p>
          <a:endParaRPr lang="en-US"/>
        </a:p>
      </dgm:t>
    </dgm:pt>
    <dgm:pt modelId="{8F81937D-B6EE-4F15-914F-F93132E093E3}" type="pres">
      <dgm:prSet presAssocID="{5E69A15E-15FD-4A80-909D-5EB1CA5EEF3C}" presName="diagram" presStyleCnt="0">
        <dgm:presLayoutVars>
          <dgm:chPref val="1"/>
          <dgm:dir/>
          <dgm:animOne val="branch"/>
          <dgm:animLvl val="lvl"/>
          <dgm:resizeHandles/>
        </dgm:presLayoutVars>
      </dgm:prSet>
      <dgm:spPr/>
    </dgm:pt>
    <dgm:pt modelId="{4EB2B553-7DBA-47B8-B42F-4681528B5C72}" type="pres">
      <dgm:prSet presAssocID="{6F19BBBB-A610-4C95-BC45-F58200281EE4}" presName="root" presStyleCnt="0"/>
      <dgm:spPr/>
    </dgm:pt>
    <dgm:pt modelId="{1B363B77-466B-43EA-B3B2-AE66A51F4170}" type="pres">
      <dgm:prSet presAssocID="{6F19BBBB-A610-4C95-BC45-F58200281EE4}" presName="rootComposite" presStyleCnt="0"/>
      <dgm:spPr/>
    </dgm:pt>
    <dgm:pt modelId="{0A9E037C-9C74-4D9A-BA24-EA40C550E5A8}" type="pres">
      <dgm:prSet presAssocID="{6F19BBBB-A610-4C95-BC45-F58200281EE4}" presName="rootText" presStyleLbl="node1" presStyleIdx="0" presStyleCnt="3"/>
      <dgm:spPr/>
    </dgm:pt>
    <dgm:pt modelId="{95882015-3C7B-4F2B-9346-262EAC5D5895}" type="pres">
      <dgm:prSet presAssocID="{6F19BBBB-A610-4C95-BC45-F58200281EE4}" presName="rootConnector" presStyleLbl="node1" presStyleIdx="0" presStyleCnt="3"/>
      <dgm:spPr/>
    </dgm:pt>
    <dgm:pt modelId="{78031547-0887-4692-A7C8-D43491C5C1DD}" type="pres">
      <dgm:prSet presAssocID="{6F19BBBB-A610-4C95-BC45-F58200281EE4}" presName="childShape" presStyleCnt="0"/>
      <dgm:spPr/>
    </dgm:pt>
    <dgm:pt modelId="{7D2EF37F-5560-47C9-BCD2-06E8C8DF6662}" type="pres">
      <dgm:prSet presAssocID="{19331D86-3B2E-4C56-BC5B-52080A5F3070}" presName="root" presStyleCnt="0"/>
      <dgm:spPr/>
    </dgm:pt>
    <dgm:pt modelId="{2A0B9224-DCEF-465D-90AA-0924CFA222EF}" type="pres">
      <dgm:prSet presAssocID="{19331D86-3B2E-4C56-BC5B-52080A5F3070}" presName="rootComposite" presStyleCnt="0"/>
      <dgm:spPr/>
    </dgm:pt>
    <dgm:pt modelId="{630C5EEF-7E31-4949-A338-C882A1F42FDE}" type="pres">
      <dgm:prSet presAssocID="{19331D86-3B2E-4C56-BC5B-52080A5F3070}" presName="rootText" presStyleLbl="node1" presStyleIdx="1" presStyleCnt="3"/>
      <dgm:spPr/>
    </dgm:pt>
    <dgm:pt modelId="{C3AFF859-7F94-427F-877C-2D4AA4D88228}" type="pres">
      <dgm:prSet presAssocID="{19331D86-3B2E-4C56-BC5B-52080A5F3070}" presName="rootConnector" presStyleLbl="node1" presStyleIdx="1" presStyleCnt="3"/>
      <dgm:spPr/>
    </dgm:pt>
    <dgm:pt modelId="{40F16C85-72AA-4287-B924-42E9F03E0027}" type="pres">
      <dgm:prSet presAssocID="{19331D86-3B2E-4C56-BC5B-52080A5F3070}" presName="childShape" presStyleCnt="0"/>
      <dgm:spPr/>
    </dgm:pt>
    <dgm:pt modelId="{05F7CE54-27FE-4787-AD49-D62C899BEB19}" type="pres">
      <dgm:prSet presAssocID="{892B7A75-DC12-4120-B940-AFB542668DDE}" presName="root" presStyleCnt="0"/>
      <dgm:spPr/>
    </dgm:pt>
    <dgm:pt modelId="{B648A4A4-2E4D-4EE0-A0D0-FAB9D36B97A4}" type="pres">
      <dgm:prSet presAssocID="{892B7A75-DC12-4120-B940-AFB542668DDE}" presName="rootComposite" presStyleCnt="0"/>
      <dgm:spPr/>
    </dgm:pt>
    <dgm:pt modelId="{318666D5-9B03-4367-B92C-BF00017BF502}" type="pres">
      <dgm:prSet presAssocID="{892B7A75-DC12-4120-B940-AFB542668DDE}" presName="rootText" presStyleLbl="node1" presStyleIdx="2" presStyleCnt="3"/>
      <dgm:spPr/>
    </dgm:pt>
    <dgm:pt modelId="{32E26DC5-52F1-4B3C-A5AC-456EE3418502}" type="pres">
      <dgm:prSet presAssocID="{892B7A75-DC12-4120-B940-AFB542668DDE}" presName="rootConnector" presStyleLbl="node1" presStyleIdx="2" presStyleCnt="3"/>
      <dgm:spPr/>
    </dgm:pt>
    <dgm:pt modelId="{EAA67EFA-002B-44FF-8E36-C96A9C100F45}" type="pres">
      <dgm:prSet presAssocID="{892B7A75-DC12-4120-B940-AFB542668DDE}" presName="childShape" presStyleCnt="0"/>
      <dgm:spPr/>
    </dgm:pt>
  </dgm:ptLst>
  <dgm:cxnLst>
    <dgm:cxn modelId="{E2412E12-2BE9-4AAB-B902-19AFE2AFD838}" type="presOf" srcId="{892B7A75-DC12-4120-B940-AFB542668DDE}" destId="{318666D5-9B03-4367-B92C-BF00017BF502}" srcOrd="0" destOrd="0" presId="urn:microsoft.com/office/officeart/2005/8/layout/hierarchy3"/>
    <dgm:cxn modelId="{287CC112-46CD-4829-A054-9A85DA5B5EAD}" type="presOf" srcId="{6F19BBBB-A610-4C95-BC45-F58200281EE4}" destId="{95882015-3C7B-4F2B-9346-262EAC5D5895}" srcOrd="1" destOrd="0" presId="urn:microsoft.com/office/officeart/2005/8/layout/hierarchy3"/>
    <dgm:cxn modelId="{72D20536-9434-492D-90DA-33E3FD31DF2D}" srcId="{5E69A15E-15FD-4A80-909D-5EB1CA5EEF3C}" destId="{892B7A75-DC12-4120-B940-AFB542668DDE}" srcOrd="2" destOrd="0" parTransId="{060F3D4E-FCCC-43FD-8240-BCFCA092A6B3}" sibTransId="{3B6C6D60-2DB9-4CB1-AFD3-F9E323B249B5}"/>
    <dgm:cxn modelId="{137D5536-31C7-4D67-9561-8D004E2A24E7}" srcId="{5E69A15E-15FD-4A80-909D-5EB1CA5EEF3C}" destId="{6F19BBBB-A610-4C95-BC45-F58200281EE4}" srcOrd="0" destOrd="0" parTransId="{82718BBD-D9E1-4BAF-90F4-6D29728938EC}" sibTransId="{C9C269DE-9AF5-419E-9636-578361ACF69C}"/>
    <dgm:cxn modelId="{F61ABD73-85F9-4F3D-8062-04DC87E70DE0}" type="presOf" srcId="{19331D86-3B2E-4C56-BC5B-52080A5F3070}" destId="{C3AFF859-7F94-427F-877C-2D4AA4D88228}" srcOrd="1" destOrd="0" presId="urn:microsoft.com/office/officeart/2005/8/layout/hierarchy3"/>
    <dgm:cxn modelId="{B691178E-FD7B-4EAD-B1C5-04F65DB3E199}" srcId="{5E69A15E-15FD-4A80-909D-5EB1CA5EEF3C}" destId="{19331D86-3B2E-4C56-BC5B-52080A5F3070}" srcOrd="1" destOrd="0" parTransId="{0632812B-B7FF-4A3D-934E-E3FC5C2D5E87}" sibTransId="{30C08D8A-9F9E-47F1-B664-FA8F8814E325}"/>
    <dgm:cxn modelId="{4D5165B0-5B29-474E-B11D-727CD4284F01}" type="presOf" srcId="{19331D86-3B2E-4C56-BC5B-52080A5F3070}" destId="{630C5EEF-7E31-4949-A338-C882A1F42FDE}" srcOrd="0" destOrd="0" presId="urn:microsoft.com/office/officeart/2005/8/layout/hierarchy3"/>
    <dgm:cxn modelId="{262736C1-D519-4ED8-827C-0903E1245ED3}" type="presOf" srcId="{5E69A15E-15FD-4A80-909D-5EB1CA5EEF3C}" destId="{8F81937D-B6EE-4F15-914F-F93132E093E3}" srcOrd="0" destOrd="0" presId="urn:microsoft.com/office/officeart/2005/8/layout/hierarchy3"/>
    <dgm:cxn modelId="{3C421DD0-AB9D-4172-B176-5CAA5DEFE233}" type="presOf" srcId="{6F19BBBB-A610-4C95-BC45-F58200281EE4}" destId="{0A9E037C-9C74-4D9A-BA24-EA40C550E5A8}" srcOrd="0" destOrd="0" presId="urn:microsoft.com/office/officeart/2005/8/layout/hierarchy3"/>
    <dgm:cxn modelId="{E5E3F0FE-9CD4-4337-8679-8BD70B2274C1}" type="presOf" srcId="{892B7A75-DC12-4120-B940-AFB542668DDE}" destId="{32E26DC5-52F1-4B3C-A5AC-456EE3418502}" srcOrd="1" destOrd="0" presId="urn:microsoft.com/office/officeart/2005/8/layout/hierarchy3"/>
    <dgm:cxn modelId="{A5FB702D-F6EC-46CF-A5FC-A943D6302CBC}" type="presParOf" srcId="{8F81937D-B6EE-4F15-914F-F93132E093E3}" destId="{4EB2B553-7DBA-47B8-B42F-4681528B5C72}" srcOrd="0" destOrd="0" presId="urn:microsoft.com/office/officeart/2005/8/layout/hierarchy3"/>
    <dgm:cxn modelId="{2BA4676D-FF52-4101-B49D-F63BBBE20F40}" type="presParOf" srcId="{4EB2B553-7DBA-47B8-B42F-4681528B5C72}" destId="{1B363B77-466B-43EA-B3B2-AE66A51F4170}" srcOrd="0" destOrd="0" presId="urn:microsoft.com/office/officeart/2005/8/layout/hierarchy3"/>
    <dgm:cxn modelId="{127E7A59-3070-4590-BB3C-FB6F818C0585}" type="presParOf" srcId="{1B363B77-466B-43EA-B3B2-AE66A51F4170}" destId="{0A9E037C-9C74-4D9A-BA24-EA40C550E5A8}" srcOrd="0" destOrd="0" presId="urn:microsoft.com/office/officeart/2005/8/layout/hierarchy3"/>
    <dgm:cxn modelId="{BAE0A891-95F4-4AD7-B925-998106C3DA29}" type="presParOf" srcId="{1B363B77-466B-43EA-B3B2-AE66A51F4170}" destId="{95882015-3C7B-4F2B-9346-262EAC5D5895}" srcOrd="1" destOrd="0" presId="urn:microsoft.com/office/officeart/2005/8/layout/hierarchy3"/>
    <dgm:cxn modelId="{74259DAC-EC67-4783-8704-517960DDA18B}" type="presParOf" srcId="{4EB2B553-7DBA-47B8-B42F-4681528B5C72}" destId="{78031547-0887-4692-A7C8-D43491C5C1DD}" srcOrd="1" destOrd="0" presId="urn:microsoft.com/office/officeart/2005/8/layout/hierarchy3"/>
    <dgm:cxn modelId="{B9242EBD-575C-4DCE-87EC-B8D6B1A7F479}" type="presParOf" srcId="{8F81937D-B6EE-4F15-914F-F93132E093E3}" destId="{7D2EF37F-5560-47C9-BCD2-06E8C8DF6662}" srcOrd="1" destOrd="0" presId="urn:microsoft.com/office/officeart/2005/8/layout/hierarchy3"/>
    <dgm:cxn modelId="{D37869B5-0620-459C-B0A0-1E1CED5C7CD8}" type="presParOf" srcId="{7D2EF37F-5560-47C9-BCD2-06E8C8DF6662}" destId="{2A0B9224-DCEF-465D-90AA-0924CFA222EF}" srcOrd="0" destOrd="0" presId="urn:microsoft.com/office/officeart/2005/8/layout/hierarchy3"/>
    <dgm:cxn modelId="{C4593D2A-55FC-4BFA-AB22-5948BD8DAB8B}" type="presParOf" srcId="{2A0B9224-DCEF-465D-90AA-0924CFA222EF}" destId="{630C5EEF-7E31-4949-A338-C882A1F42FDE}" srcOrd="0" destOrd="0" presId="urn:microsoft.com/office/officeart/2005/8/layout/hierarchy3"/>
    <dgm:cxn modelId="{CA73E312-7225-4446-B4E9-AB6B268BF583}" type="presParOf" srcId="{2A0B9224-DCEF-465D-90AA-0924CFA222EF}" destId="{C3AFF859-7F94-427F-877C-2D4AA4D88228}" srcOrd="1" destOrd="0" presId="urn:microsoft.com/office/officeart/2005/8/layout/hierarchy3"/>
    <dgm:cxn modelId="{614A6628-B4B8-46E9-BE2B-0A242D3AF58D}" type="presParOf" srcId="{7D2EF37F-5560-47C9-BCD2-06E8C8DF6662}" destId="{40F16C85-72AA-4287-B924-42E9F03E0027}" srcOrd="1" destOrd="0" presId="urn:microsoft.com/office/officeart/2005/8/layout/hierarchy3"/>
    <dgm:cxn modelId="{3ADD5354-625B-44C7-A777-92469EC5D366}" type="presParOf" srcId="{8F81937D-B6EE-4F15-914F-F93132E093E3}" destId="{05F7CE54-27FE-4787-AD49-D62C899BEB19}" srcOrd="2" destOrd="0" presId="urn:microsoft.com/office/officeart/2005/8/layout/hierarchy3"/>
    <dgm:cxn modelId="{96B64F02-F1D7-41EF-9B97-9C1B7BA3E28C}" type="presParOf" srcId="{05F7CE54-27FE-4787-AD49-D62C899BEB19}" destId="{B648A4A4-2E4D-4EE0-A0D0-FAB9D36B97A4}" srcOrd="0" destOrd="0" presId="urn:microsoft.com/office/officeart/2005/8/layout/hierarchy3"/>
    <dgm:cxn modelId="{DA4ADE5A-3730-410D-86D5-626DE9319761}" type="presParOf" srcId="{B648A4A4-2E4D-4EE0-A0D0-FAB9D36B97A4}" destId="{318666D5-9B03-4367-B92C-BF00017BF502}" srcOrd="0" destOrd="0" presId="urn:microsoft.com/office/officeart/2005/8/layout/hierarchy3"/>
    <dgm:cxn modelId="{ED147996-8E4B-43A5-B449-872C2F752A40}" type="presParOf" srcId="{B648A4A4-2E4D-4EE0-A0D0-FAB9D36B97A4}" destId="{32E26DC5-52F1-4B3C-A5AC-456EE3418502}" srcOrd="1" destOrd="0" presId="urn:microsoft.com/office/officeart/2005/8/layout/hierarchy3"/>
    <dgm:cxn modelId="{58FE00A0-E6F9-495C-B7F8-26DC1046AF45}" type="presParOf" srcId="{05F7CE54-27FE-4787-AD49-D62C899BEB19}" destId="{EAA67EFA-002B-44FF-8E36-C96A9C100F45}" srcOrd="1"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46C5780-153D-40CC-8610-9CE27B29ACCC}" type="doc">
      <dgm:prSet loTypeId="urn:microsoft.com/office/officeart/2018/2/layout/IconVerticalSolidList" loCatId="icon" qsTypeId="urn:microsoft.com/office/officeart/2005/8/quickstyle/simple1" qsCatId="simple" csTypeId="urn:microsoft.com/office/officeart/2018/5/colors/Iconchunking_neutralicontext_colorful2" csCatId="colorful" phldr="1"/>
      <dgm:spPr/>
      <dgm:t>
        <a:bodyPr/>
        <a:lstStyle/>
        <a:p>
          <a:endParaRPr lang="en-US"/>
        </a:p>
      </dgm:t>
    </dgm:pt>
    <dgm:pt modelId="{6F4D074C-BD09-4DE3-826B-130981C1C821}">
      <dgm:prSet/>
      <dgm:spPr/>
      <dgm:t>
        <a:bodyPr/>
        <a:lstStyle/>
        <a:p>
          <a:r>
            <a:rPr lang="en-US"/>
            <a:t>Identify top 3 attributes that affect overall guest satisfaction</a:t>
          </a:r>
        </a:p>
      </dgm:t>
    </dgm:pt>
    <dgm:pt modelId="{E8BEB8EF-F4E7-4A7B-A652-BAFCC89EE244}" type="parTrans" cxnId="{E0CEA565-A689-4F30-8DDF-0691CF203942}">
      <dgm:prSet/>
      <dgm:spPr/>
      <dgm:t>
        <a:bodyPr/>
        <a:lstStyle/>
        <a:p>
          <a:endParaRPr lang="en-US"/>
        </a:p>
      </dgm:t>
    </dgm:pt>
    <dgm:pt modelId="{E3D005B3-6CAA-461A-93AB-560AD743A93E}" type="sibTrans" cxnId="{E0CEA565-A689-4F30-8DDF-0691CF203942}">
      <dgm:prSet phldrT="01" phldr="0"/>
      <dgm:spPr/>
      <dgm:t>
        <a:bodyPr/>
        <a:lstStyle/>
        <a:p>
          <a:endParaRPr lang="en-US"/>
        </a:p>
      </dgm:t>
    </dgm:pt>
    <dgm:pt modelId="{FB06F675-A784-41A5-9194-412A110BE454}">
      <dgm:prSet/>
      <dgm:spPr/>
      <dgm:t>
        <a:bodyPr/>
        <a:lstStyle/>
        <a:p>
          <a:r>
            <a:rPr lang="en-US"/>
            <a:t>Run a significance test for each of the top three attributes</a:t>
          </a:r>
        </a:p>
      </dgm:t>
    </dgm:pt>
    <dgm:pt modelId="{C8FE9330-68A7-4185-8501-6288098BDEC2}" type="parTrans" cxnId="{4B6D82E7-EE4E-40F7-8E0D-3A0FD3C96805}">
      <dgm:prSet/>
      <dgm:spPr/>
      <dgm:t>
        <a:bodyPr/>
        <a:lstStyle/>
        <a:p>
          <a:endParaRPr lang="en-US"/>
        </a:p>
      </dgm:t>
    </dgm:pt>
    <dgm:pt modelId="{69C186BA-7B7E-45EB-9DF2-2DC5B7355521}" type="sibTrans" cxnId="{4B6D82E7-EE4E-40F7-8E0D-3A0FD3C96805}">
      <dgm:prSet phldrT="02" phldr="0"/>
      <dgm:spPr/>
      <dgm:t>
        <a:bodyPr/>
        <a:lstStyle/>
        <a:p>
          <a:endParaRPr lang="en-US"/>
        </a:p>
      </dgm:t>
    </dgm:pt>
    <dgm:pt modelId="{3B8762AD-8F97-471B-A171-6A4C05B7AE4F}">
      <dgm:prSet/>
      <dgm:spPr/>
      <dgm:t>
        <a:bodyPr/>
        <a:lstStyle/>
        <a:p>
          <a:r>
            <a:rPr lang="en-US"/>
            <a:t>Develop an accurate prediction model</a:t>
          </a:r>
        </a:p>
      </dgm:t>
    </dgm:pt>
    <dgm:pt modelId="{CF73B40D-EBB3-4FFC-B9CF-9E05D5924DB2}" type="parTrans" cxnId="{B62B3CFB-9D42-41EA-9787-A34B9CAA48CB}">
      <dgm:prSet/>
      <dgm:spPr/>
      <dgm:t>
        <a:bodyPr/>
        <a:lstStyle/>
        <a:p>
          <a:endParaRPr lang="en-US"/>
        </a:p>
      </dgm:t>
    </dgm:pt>
    <dgm:pt modelId="{68216FBB-8CCA-4483-802B-5BF16EDE653A}" type="sibTrans" cxnId="{B62B3CFB-9D42-41EA-9787-A34B9CAA48CB}">
      <dgm:prSet phldrT="03" phldr="0"/>
      <dgm:spPr/>
      <dgm:t>
        <a:bodyPr/>
        <a:lstStyle/>
        <a:p>
          <a:endParaRPr lang="en-US"/>
        </a:p>
      </dgm:t>
    </dgm:pt>
    <dgm:pt modelId="{D6668275-AC99-4D71-99EE-174D5BE4B629}" type="pres">
      <dgm:prSet presAssocID="{E46C5780-153D-40CC-8610-9CE27B29ACCC}" presName="root" presStyleCnt="0">
        <dgm:presLayoutVars>
          <dgm:dir/>
          <dgm:resizeHandles val="exact"/>
        </dgm:presLayoutVars>
      </dgm:prSet>
      <dgm:spPr/>
    </dgm:pt>
    <dgm:pt modelId="{761AF4F9-12E1-4276-9791-2A28A29FE93C}" type="pres">
      <dgm:prSet presAssocID="{6F4D074C-BD09-4DE3-826B-130981C1C821}" presName="compNode" presStyleCnt="0"/>
      <dgm:spPr/>
    </dgm:pt>
    <dgm:pt modelId="{9D53E6DE-B690-4370-8761-D4DAD3DE1F5C}" type="pres">
      <dgm:prSet presAssocID="{6F4D074C-BD09-4DE3-826B-130981C1C821}" presName="bgRect" presStyleLbl="bgShp" presStyleIdx="0" presStyleCnt="3"/>
      <dgm:spPr/>
    </dgm:pt>
    <dgm:pt modelId="{2FC6A1E3-6A51-4BE8-A6DD-25BA8AE60700}" type="pres">
      <dgm:prSet presAssocID="{6F4D074C-BD09-4DE3-826B-130981C1C821}" presName="iconRect" presStyleLbl="node1" presStyleIdx="0" presStyleCnt="3"/>
      <dgm:spPr>
        <a:blipFill>
          <a:blip xmlns:r="http://schemas.openxmlformats.org/officeDocument/2006/relationships" r:embed="rId1">
            <a:extLs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with solid fill"/>
        </a:ext>
      </dgm:extLst>
    </dgm:pt>
    <dgm:pt modelId="{A251563A-2856-4B62-9816-4C4849FDA7B7}" type="pres">
      <dgm:prSet presAssocID="{6F4D074C-BD09-4DE3-826B-130981C1C821}" presName="spaceRect" presStyleCnt="0"/>
      <dgm:spPr/>
    </dgm:pt>
    <dgm:pt modelId="{7AD5819F-490C-41DA-945E-4029F390ABDA}" type="pres">
      <dgm:prSet presAssocID="{6F4D074C-BD09-4DE3-826B-130981C1C821}" presName="parTx" presStyleLbl="revTx" presStyleIdx="0" presStyleCnt="3">
        <dgm:presLayoutVars>
          <dgm:chMax val="0"/>
          <dgm:chPref val="0"/>
        </dgm:presLayoutVars>
      </dgm:prSet>
      <dgm:spPr/>
    </dgm:pt>
    <dgm:pt modelId="{53BD590C-25E5-4123-99DB-F49AEB1FE4E4}" type="pres">
      <dgm:prSet presAssocID="{E3D005B3-6CAA-461A-93AB-560AD743A93E}" presName="sibTrans" presStyleCnt="0"/>
      <dgm:spPr/>
    </dgm:pt>
    <dgm:pt modelId="{9901F455-8AAC-4158-8A58-F076D6B1F8F9}" type="pres">
      <dgm:prSet presAssocID="{FB06F675-A784-41A5-9194-412A110BE454}" presName="compNode" presStyleCnt="0"/>
      <dgm:spPr/>
    </dgm:pt>
    <dgm:pt modelId="{34BE8EDA-EFAD-4C95-B90D-1914F225B5E8}" type="pres">
      <dgm:prSet presAssocID="{FB06F675-A784-41A5-9194-412A110BE454}" presName="bgRect" presStyleLbl="bgShp" presStyleIdx="1" presStyleCnt="3"/>
      <dgm:spPr/>
    </dgm:pt>
    <dgm:pt modelId="{A1606DED-315D-4456-BF2C-223B662B51CC}" type="pres">
      <dgm:prSet presAssocID="{FB06F675-A784-41A5-9194-412A110BE454}" presName="iconRect" presStyleLbl="node1" presStyleIdx="1"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dgm:spPr>
      <dgm:extLst>
        <a:ext uri="{E40237B7-FDA0-4F09-8148-C483321AD2D9}">
          <dgm14:cNvPr xmlns:dgm14="http://schemas.microsoft.com/office/drawing/2010/diagram" id="0" name="" descr="Checkmark"/>
        </a:ext>
      </dgm:extLst>
    </dgm:pt>
    <dgm:pt modelId="{76473376-0A71-4A91-AF5F-49C89838FC14}" type="pres">
      <dgm:prSet presAssocID="{FB06F675-A784-41A5-9194-412A110BE454}" presName="spaceRect" presStyleCnt="0"/>
      <dgm:spPr/>
    </dgm:pt>
    <dgm:pt modelId="{812EA0B5-3E0E-4959-8D1C-726542D7C1CC}" type="pres">
      <dgm:prSet presAssocID="{FB06F675-A784-41A5-9194-412A110BE454}" presName="parTx" presStyleLbl="revTx" presStyleIdx="1" presStyleCnt="3">
        <dgm:presLayoutVars>
          <dgm:chMax val="0"/>
          <dgm:chPref val="0"/>
        </dgm:presLayoutVars>
      </dgm:prSet>
      <dgm:spPr/>
    </dgm:pt>
    <dgm:pt modelId="{E82055C2-4A83-49FE-B3E6-6277BFC1C10C}" type="pres">
      <dgm:prSet presAssocID="{69C186BA-7B7E-45EB-9DF2-2DC5B7355521}" presName="sibTrans" presStyleCnt="0"/>
      <dgm:spPr/>
    </dgm:pt>
    <dgm:pt modelId="{9235C1E3-C0B0-4BDF-8AB0-9EB73FA47A0B}" type="pres">
      <dgm:prSet presAssocID="{3B8762AD-8F97-471B-A171-6A4C05B7AE4F}" presName="compNode" presStyleCnt="0"/>
      <dgm:spPr/>
    </dgm:pt>
    <dgm:pt modelId="{4D39424F-651F-4373-8226-7A4D3DE3D3E7}" type="pres">
      <dgm:prSet presAssocID="{3B8762AD-8F97-471B-A171-6A4C05B7AE4F}" presName="bgRect" presStyleLbl="bgShp" presStyleIdx="2" presStyleCnt="3"/>
      <dgm:spPr/>
    </dgm:pt>
    <dgm:pt modelId="{6545BF84-0090-45B3-B397-7F8B0284ED2B}" type="pres">
      <dgm:prSet presAssocID="{3B8762AD-8F97-471B-A171-6A4C05B7AE4F}" presName="iconRect" presStyleLbl="node1" presStyleIdx="2" presStyleCnt="3"/>
      <dgm:spPr>
        <a:blipFill>
          <a:blip xmlns:r="http://schemas.openxmlformats.org/officeDocument/2006/relationships" r:embed="rId1">
            <a:extLs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with solid fill"/>
        </a:ext>
      </dgm:extLst>
    </dgm:pt>
    <dgm:pt modelId="{E978F8BD-BAEC-4244-A987-395B8D6CA266}" type="pres">
      <dgm:prSet presAssocID="{3B8762AD-8F97-471B-A171-6A4C05B7AE4F}" presName="spaceRect" presStyleCnt="0"/>
      <dgm:spPr/>
    </dgm:pt>
    <dgm:pt modelId="{512C982F-9574-4EAB-85FD-E9B2F6A50976}" type="pres">
      <dgm:prSet presAssocID="{3B8762AD-8F97-471B-A171-6A4C05B7AE4F}" presName="parTx" presStyleLbl="revTx" presStyleIdx="2" presStyleCnt="3">
        <dgm:presLayoutVars>
          <dgm:chMax val="0"/>
          <dgm:chPref val="0"/>
        </dgm:presLayoutVars>
      </dgm:prSet>
      <dgm:spPr/>
    </dgm:pt>
  </dgm:ptLst>
  <dgm:cxnLst>
    <dgm:cxn modelId="{BB306D0C-27F9-4B44-8A99-6632541EEF67}" type="presOf" srcId="{3B8762AD-8F97-471B-A171-6A4C05B7AE4F}" destId="{512C982F-9574-4EAB-85FD-E9B2F6A50976}" srcOrd="0" destOrd="0" presId="urn:microsoft.com/office/officeart/2018/2/layout/IconVerticalSolidList"/>
    <dgm:cxn modelId="{45416119-E313-45F2-BA8F-9CE286AEB500}" type="presOf" srcId="{FB06F675-A784-41A5-9194-412A110BE454}" destId="{812EA0B5-3E0E-4959-8D1C-726542D7C1CC}" srcOrd="0" destOrd="0" presId="urn:microsoft.com/office/officeart/2018/2/layout/IconVerticalSolidList"/>
    <dgm:cxn modelId="{0A648539-8543-45F3-B7B3-00B52AEE0B85}" type="presOf" srcId="{E46C5780-153D-40CC-8610-9CE27B29ACCC}" destId="{D6668275-AC99-4D71-99EE-174D5BE4B629}" srcOrd="0" destOrd="0" presId="urn:microsoft.com/office/officeart/2018/2/layout/IconVerticalSolidList"/>
    <dgm:cxn modelId="{E0CEA565-A689-4F30-8DDF-0691CF203942}" srcId="{E46C5780-153D-40CC-8610-9CE27B29ACCC}" destId="{6F4D074C-BD09-4DE3-826B-130981C1C821}" srcOrd="0" destOrd="0" parTransId="{E8BEB8EF-F4E7-4A7B-A652-BAFCC89EE244}" sibTransId="{E3D005B3-6CAA-461A-93AB-560AD743A93E}"/>
    <dgm:cxn modelId="{6C53F0AB-93FD-427B-82AC-65171FF1E78A}" type="presOf" srcId="{6F4D074C-BD09-4DE3-826B-130981C1C821}" destId="{7AD5819F-490C-41DA-945E-4029F390ABDA}" srcOrd="0" destOrd="0" presId="urn:microsoft.com/office/officeart/2018/2/layout/IconVerticalSolidList"/>
    <dgm:cxn modelId="{4B6D82E7-EE4E-40F7-8E0D-3A0FD3C96805}" srcId="{E46C5780-153D-40CC-8610-9CE27B29ACCC}" destId="{FB06F675-A784-41A5-9194-412A110BE454}" srcOrd="1" destOrd="0" parTransId="{C8FE9330-68A7-4185-8501-6288098BDEC2}" sibTransId="{69C186BA-7B7E-45EB-9DF2-2DC5B7355521}"/>
    <dgm:cxn modelId="{B62B3CFB-9D42-41EA-9787-A34B9CAA48CB}" srcId="{E46C5780-153D-40CC-8610-9CE27B29ACCC}" destId="{3B8762AD-8F97-471B-A171-6A4C05B7AE4F}" srcOrd="2" destOrd="0" parTransId="{CF73B40D-EBB3-4FFC-B9CF-9E05D5924DB2}" sibTransId="{68216FBB-8CCA-4483-802B-5BF16EDE653A}"/>
    <dgm:cxn modelId="{43482B7E-C9AD-439F-896C-3ECB18BF0A72}" type="presParOf" srcId="{D6668275-AC99-4D71-99EE-174D5BE4B629}" destId="{761AF4F9-12E1-4276-9791-2A28A29FE93C}" srcOrd="0" destOrd="0" presId="urn:microsoft.com/office/officeart/2018/2/layout/IconVerticalSolidList"/>
    <dgm:cxn modelId="{F48BB6B5-4140-4B09-843D-7518D26A681B}" type="presParOf" srcId="{761AF4F9-12E1-4276-9791-2A28A29FE93C}" destId="{9D53E6DE-B690-4370-8761-D4DAD3DE1F5C}" srcOrd="0" destOrd="0" presId="urn:microsoft.com/office/officeart/2018/2/layout/IconVerticalSolidList"/>
    <dgm:cxn modelId="{F962ECE9-40C0-4A7A-B2C8-5B8ED86661EF}" type="presParOf" srcId="{761AF4F9-12E1-4276-9791-2A28A29FE93C}" destId="{2FC6A1E3-6A51-4BE8-A6DD-25BA8AE60700}" srcOrd="1" destOrd="0" presId="urn:microsoft.com/office/officeart/2018/2/layout/IconVerticalSolidList"/>
    <dgm:cxn modelId="{34E7660F-DA50-4865-A7AB-6B3AD21DD7A8}" type="presParOf" srcId="{761AF4F9-12E1-4276-9791-2A28A29FE93C}" destId="{A251563A-2856-4B62-9816-4C4849FDA7B7}" srcOrd="2" destOrd="0" presId="urn:microsoft.com/office/officeart/2018/2/layout/IconVerticalSolidList"/>
    <dgm:cxn modelId="{9E74A892-B669-4455-A5B4-AF40C45AA89B}" type="presParOf" srcId="{761AF4F9-12E1-4276-9791-2A28A29FE93C}" destId="{7AD5819F-490C-41DA-945E-4029F390ABDA}" srcOrd="3" destOrd="0" presId="urn:microsoft.com/office/officeart/2018/2/layout/IconVerticalSolidList"/>
    <dgm:cxn modelId="{BB56E9A6-B363-4BF1-B01D-99D3A502B8AD}" type="presParOf" srcId="{D6668275-AC99-4D71-99EE-174D5BE4B629}" destId="{53BD590C-25E5-4123-99DB-F49AEB1FE4E4}" srcOrd="1" destOrd="0" presId="urn:microsoft.com/office/officeart/2018/2/layout/IconVerticalSolidList"/>
    <dgm:cxn modelId="{FF75E75A-F183-4C70-94BD-F63696AEE426}" type="presParOf" srcId="{D6668275-AC99-4D71-99EE-174D5BE4B629}" destId="{9901F455-8AAC-4158-8A58-F076D6B1F8F9}" srcOrd="2" destOrd="0" presId="urn:microsoft.com/office/officeart/2018/2/layout/IconVerticalSolidList"/>
    <dgm:cxn modelId="{9D5999CD-A8F9-4A6C-B563-316EF8AFFCAC}" type="presParOf" srcId="{9901F455-8AAC-4158-8A58-F076D6B1F8F9}" destId="{34BE8EDA-EFAD-4C95-B90D-1914F225B5E8}" srcOrd="0" destOrd="0" presId="urn:microsoft.com/office/officeart/2018/2/layout/IconVerticalSolidList"/>
    <dgm:cxn modelId="{8DE8AAED-C6F4-4751-9AEB-E218C1CD6B3A}" type="presParOf" srcId="{9901F455-8AAC-4158-8A58-F076D6B1F8F9}" destId="{A1606DED-315D-4456-BF2C-223B662B51CC}" srcOrd="1" destOrd="0" presId="urn:microsoft.com/office/officeart/2018/2/layout/IconVerticalSolidList"/>
    <dgm:cxn modelId="{7BCED961-E13A-480F-85FB-331FB497D68B}" type="presParOf" srcId="{9901F455-8AAC-4158-8A58-F076D6B1F8F9}" destId="{76473376-0A71-4A91-AF5F-49C89838FC14}" srcOrd="2" destOrd="0" presId="urn:microsoft.com/office/officeart/2018/2/layout/IconVerticalSolidList"/>
    <dgm:cxn modelId="{60CDFC4B-1767-43C7-8DD6-F357FA4884D6}" type="presParOf" srcId="{9901F455-8AAC-4158-8A58-F076D6B1F8F9}" destId="{812EA0B5-3E0E-4959-8D1C-726542D7C1CC}" srcOrd="3" destOrd="0" presId="urn:microsoft.com/office/officeart/2018/2/layout/IconVerticalSolidList"/>
    <dgm:cxn modelId="{3FA906F6-C52A-45D8-8688-44772A3D8089}" type="presParOf" srcId="{D6668275-AC99-4D71-99EE-174D5BE4B629}" destId="{E82055C2-4A83-49FE-B3E6-6277BFC1C10C}" srcOrd="3" destOrd="0" presId="urn:microsoft.com/office/officeart/2018/2/layout/IconVerticalSolidList"/>
    <dgm:cxn modelId="{4083C518-9473-43CB-8090-4B1E9828E82C}" type="presParOf" srcId="{D6668275-AC99-4D71-99EE-174D5BE4B629}" destId="{9235C1E3-C0B0-4BDF-8AB0-9EB73FA47A0B}" srcOrd="4" destOrd="0" presId="urn:microsoft.com/office/officeart/2018/2/layout/IconVerticalSolidList"/>
    <dgm:cxn modelId="{125F526E-1969-4D90-875A-04969410757D}" type="presParOf" srcId="{9235C1E3-C0B0-4BDF-8AB0-9EB73FA47A0B}" destId="{4D39424F-651F-4373-8226-7A4D3DE3D3E7}" srcOrd="0" destOrd="0" presId="urn:microsoft.com/office/officeart/2018/2/layout/IconVerticalSolidList"/>
    <dgm:cxn modelId="{77FC54A1-E863-4415-99DE-50EDC1E56B85}" type="presParOf" srcId="{9235C1E3-C0B0-4BDF-8AB0-9EB73FA47A0B}" destId="{6545BF84-0090-45B3-B397-7F8B0284ED2B}" srcOrd="1" destOrd="0" presId="urn:microsoft.com/office/officeart/2018/2/layout/IconVerticalSolidList"/>
    <dgm:cxn modelId="{E6E12C3E-F18F-44AC-8A54-F63C69DDC863}" type="presParOf" srcId="{9235C1E3-C0B0-4BDF-8AB0-9EB73FA47A0B}" destId="{E978F8BD-BAEC-4244-A987-395B8D6CA266}" srcOrd="2" destOrd="0" presId="urn:microsoft.com/office/officeart/2018/2/layout/IconVerticalSolidList"/>
    <dgm:cxn modelId="{FB6148DC-731F-4C38-A7A3-7AC14836E169}" type="presParOf" srcId="{9235C1E3-C0B0-4BDF-8AB0-9EB73FA47A0B}" destId="{512C982F-9574-4EAB-85FD-E9B2F6A5097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9E037C-9C74-4D9A-BA24-EA40C550E5A8}">
      <dsp:nvSpPr>
        <dsp:cNvPr id="0" name=""/>
        <dsp:cNvSpPr/>
      </dsp:nvSpPr>
      <dsp:spPr>
        <a:xfrm>
          <a:off x="1331" y="1201783"/>
          <a:ext cx="3115274" cy="1557637"/>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35560" rIns="53340" bIns="35560" numCol="1" spcCol="1270" anchor="ctr" anchorCtr="0">
          <a:noAutofit/>
        </a:bodyPr>
        <a:lstStyle/>
        <a:p>
          <a:pPr marL="0" lvl="0" indent="0" algn="ctr" defTabSz="1244600">
            <a:lnSpc>
              <a:spcPct val="90000"/>
            </a:lnSpc>
            <a:spcBef>
              <a:spcPct val="0"/>
            </a:spcBef>
            <a:spcAft>
              <a:spcPct val="35000"/>
            </a:spcAft>
            <a:buNone/>
          </a:pPr>
          <a:r>
            <a:rPr lang="en-US" sz="2800" kern="1200" dirty="0"/>
            <a:t>Airbnb: popular, but with limitations</a:t>
          </a:r>
        </a:p>
      </dsp:txBody>
      <dsp:txXfrm>
        <a:off x="46953" y="1247405"/>
        <a:ext cx="3024030" cy="1466393"/>
      </dsp:txXfrm>
    </dsp:sp>
    <dsp:sp modelId="{630C5EEF-7E31-4949-A338-C882A1F42FDE}">
      <dsp:nvSpPr>
        <dsp:cNvPr id="0" name=""/>
        <dsp:cNvSpPr/>
      </dsp:nvSpPr>
      <dsp:spPr>
        <a:xfrm>
          <a:off x="3895425" y="1201783"/>
          <a:ext cx="3115274" cy="1557637"/>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35560" rIns="53340" bIns="35560" numCol="1" spcCol="1270" anchor="ctr" anchorCtr="0">
          <a:noAutofit/>
        </a:bodyPr>
        <a:lstStyle/>
        <a:p>
          <a:pPr marL="0" lvl="0" indent="0" algn="ctr" defTabSz="1244600">
            <a:lnSpc>
              <a:spcPct val="90000"/>
            </a:lnSpc>
            <a:spcBef>
              <a:spcPct val="0"/>
            </a:spcBef>
            <a:spcAft>
              <a:spcPct val="35000"/>
            </a:spcAft>
            <a:buNone/>
          </a:pPr>
          <a:r>
            <a:rPr lang="en-US" sz="2800" kern="1200" dirty="0"/>
            <a:t>A model to separate great listings from average listings</a:t>
          </a:r>
        </a:p>
      </dsp:txBody>
      <dsp:txXfrm>
        <a:off x="3941047" y="1247405"/>
        <a:ext cx="3024030" cy="1466393"/>
      </dsp:txXfrm>
    </dsp:sp>
    <dsp:sp modelId="{318666D5-9B03-4367-B92C-BF00017BF502}">
      <dsp:nvSpPr>
        <dsp:cNvPr id="0" name=""/>
        <dsp:cNvSpPr/>
      </dsp:nvSpPr>
      <dsp:spPr>
        <a:xfrm>
          <a:off x="7789518" y="1201783"/>
          <a:ext cx="3115274" cy="1557637"/>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35560" rIns="53340" bIns="35560" numCol="1" spcCol="1270" anchor="ctr" anchorCtr="0">
          <a:noAutofit/>
        </a:bodyPr>
        <a:lstStyle/>
        <a:p>
          <a:pPr marL="0" lvl="0" indent="0" algn="ctr" defTabSz="1244600">
            <a:lnSpc>
              <a:spcPct val="90000"/>
            </a:lnSpc>
            <a:spcBef>
              <a:spcPct val="0"/>
            </a:spcBef>
            <a:spcAft>
              <a:spcPct val="35000"/>
            </a:spcAft>
            <a:buNone/>
          </a:pPr>
          <a:r>
            <a:rPr lang="en-US" sz="2800" kern="1200" dirty="0"/>
            <a:t>Criteria for success: an accurate prediction model</a:t>
          </a:r>
        </a:p>
      </dsp:txBody>
      <dsp:txXfrm>
        <a:off x="7835140" y="1247405"/>
        <a:ext cx="3024030" cy="146639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53E6DE-B690-4370-8761-D4DAD3DE1F5C}">
      <dsp:nvSpPr>
        <dsp:cNvPr id="0" name=""/>
        <dsp:cNvSpPr/>
      </dsp:nvSpPr>
      <dsp:spPr>
        <a:xfrm>
          <a:off x="0" y="465"/>
          <a:ext cx="11029950" cy="108952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FC6A1E3-6A51-4BE8-A6DD-25BA8AE60700}">
      <dsp:nvSpPr>
        <dsp:cNvPr id="0" name=""/>
        <dsp:cNvSpPr/>
      </dsp:nvSpPr>
      <dsp:spPr>
        <a:xfrm>
          <a:off x="329582" y="245609"/>
          <a:ext cx="599240" cy="599240"/>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AD5819F-490C-41DA-945E-4029F390ABDA}">
      <dsp:nvSpPr>
        <dsp:cNvPr id="0" name=""/>
        <dsp:cNvSpPr/>
      </dsp:nvSpPr>
      <dsp:spPr>
        <a:xfrm>
          <a:off x="1258405" y="465"/>
          <a:ext cx="9771544" cy="10895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5308" tIns="115308" rIns="115308" bIns="115308" numCol="1" spcCol="1270" anchor="ctr" anchorCtr="0">
          <a:noAutofit/>
        </a:bodyPr>
        <a:lstStyle/>
        <a:p>
          <a:pPr marL="0" lvl="0" indent="0" algn="l" defTabSz="1111250">
            <a:lnSpc>
              <a:spcPct val="90000"/>
            </a:lnSpc>
            <a:spcBef>
              <a:spcPct val="0"/>
            </a:spcBef>
            <a:spcAft>
              <a:spcPct val="35000"/>
            </a:spcAft>
            <a:buNone/>
          </a:pPr>
          <a:r>
            <a:rPr lang="en-US" sz="2500" kern="1200"/>
            <a:t>Identify top 3 attributes that affect overall guest satisfaction</a:t>
          </a:r>
        </a:p>
      </dsp:txBody>
      <dsp:txXfrm>
        <a:off x="1258405" y="465"/>
        <a:ext cx="9771544" cy="1089528"/>
      </dsp:txXfrm>
    </dsp:sp>
    <dsp:sp modelId="{34BE8EDA-EFAD-4C95-B90D-1914F225B5E8}">
      <dsp:nvSpPr>
        <dsp:cNvPr id="0" name=""/>
        <dsp:cNvSpPr/>
      </dsp:nvSpPr>
      <dsp:spPr>
        <a:xfrm>
          <a:off x="0" y="1362376"/>
          <a:ext cx="11029950" cy="1089528"/>
        </a:xfrm>
        <a:prstGeom prst="roundRect">
          <a:avLst>
            <a:gd name="adj" fmla="val 10000"/>
          </a:avLst>
        </a:prstGeom>
        <a:solidFill>
          <a:schemeClr val="accent2">
            <a:hueOff val="4645837"/>
            <a:satOff val="-23806"/>
            <a:lumOff val="-12059"/>
            <a:alphaOff val="0"/>
          </a:schemeClr>
        </a:solidFill>
        <a:ln>
          <a:noFill/>
        </a:ln>
        <a:effectLst/>
      </dsp:spPr>
      <dsp:style>
        <a:lnRef idx="0">
          <a:scrgbClr r="0" g="0" b="0"/>
        </a:lnRef>
        <a:fillRef idx="1">
          <a:scrgbClr r="0" g="0" b="0"/>
        </a:fillRef>
        <a:effectRef idx="0">
          <a:scrgbClr r="0" g="0" b="0"/>
        </a:effectRef>
        <a:fontRef idx="minor"/>
      </dsp:style>
    </dsp:sp>
    <dsp:sp modelId="{A1606DED-315D-4456-BF2C-223B662B51CC}">
      <dsp:nvSpPr>
        <dsp:cNvPr id="0" name=""/>
        <dsp:cNvSpPr/>
      </dsp:nvSpPr>
      <dsp:spPr>
        <a:xfrm>
          <a:off x="329582" y="1607520"/>
          <a:ext cx="599240" cy="59924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12EA0B5-3E0E-4959-8D1C-726542D7C1CC}">
      <dsp:nvSpPr>
        <dsp:cNvPr id="0" name=""/>
        <dsp:cNvSpPr/>
      </dsp:nvSpPr>
      <dsp:spPr>
        <a:xfrm>
          <a:off x="1258405" y="1362376"/>
          <a:ext cx="9771544" cy="10895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5308" tIns="115308" rIns="115308" bIns="115308" numCol="1" spcCol="1270" anchor="ctr" anchorCtr="0">
          <a:noAutofit/>
        </a:bodyPr>
        <a:lstStyle/>
        <a:p>
          <a:pPr marL="0" lvl="0" indent="0" algn="l" defTabSz="1111250">
            <a:lnSpc>
              <a:spcPct val="90000"/>
            </a:lnSpc>
            <a:spcBef>
              <a:spcPct val="0"/>
            </a:spcBef>
            <a:spcAft>
              <a:spcPct val="35000"/>
            </a:spcAft>
            <a:buNone/>
          </a:pPr>
          <a:r>
            <a:rPr lang="en-US" sz="2500" kern="1200"/>
            <a:t>Run a significance test for each of the top three attributes</a:t>
          </a:r>
        </a:p>
      </dsp:txBody>
      <dsp:txXfrm>
        <a:off x="1258405" y="1362376"/>
        <a:ext cx="9771544" cy="1089528"/>
      </dsp:txXfrm>
    </dsp:sp>
    <dsp:sp modelId="{4D39424F-651F-4373-8226-7A4D3DE3D3E7}">
      <dsp:nvSpPr>
        <dsp:cNvPr id="0" name=""/>
        <dsp:cNvSpPr/>
      </dsp:nvSpPr>
      <dsp:spPr>
        <a:xfrm>
          <a:off x="0" y="2724286"/>
          <a:ext cx="11029950" cy="1089528"/>
        </a:xfrm>
        <a:prstGeom prst="roundRect">
          <a:avLst>
            <a:gd name="adj" fmla="val 10000"/>
          </a:avLst>
        </a:prstGeom>
        <a:solidFill>
          <a:schemeClr val="accent2">
            <a:hueOff val="9291674"/>
            <a:satOff val="-47612"/>
            <a:lumOff val="-24118"/>
            <a:alphaOff val="0"/>
          </a:schemeClr>
        </a:solidFill>
        <a:ln>
          <a:noFill/>
        </a:ln>
        <a:effectLst/>
      </dsp:spPr>
      <dsp:style>
        <a:lnRef idx="0">
          <a:scrgbClr r="0" g="0" b="0"/>
        </a:lnRef>
        <a:fillRef idx="1">
          <a:scrgbClr r="0" g="0" b="0"/>
        </a:fillRef>
        <a:effectRef idx="0">
          <a:scrgbClr r="0" g="0" b="0"/>
        </a:effectRef>
        <a:fontRef idx="minor"/>
      </dsp:style>
    </dsp:sp>
    <dsp:sp modelId="{6545BF84-0090-45B3-B397-7F8B0284ED2B}">
      <dsp:nvSpPr>
        <dsp:cNvPr id="0" name=""/>
        <dsp:cNvSpPr/>
      </dsp:nvSpPr>
      <dsp:spPr>
        <a:xfrm>
          <a:off x="329582" y="2969430"/>
          <a:ext cx="599240" cy="599240"/>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12C982F-9574-4EAB-85FD-E9B2F6A50976}">
      <dsp:nvSpPr>
        <dsp:cNvPr id="0" name=""/>
        <dsp:cNvSpPr/>
      </dsp:nvSpPr>
      <dsp:spPr>
        <a:xfrm>
          <a:off x="1258405" y="2724286"/>
          <a:ext cx="9771544" cy="10895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5308" tIns="115308" rIns="115308" bIns="115308" numCol="1" spcCol="1270" anchor="ctr" anchorCtr="0">
          <a:noAutofit/>
        </a:bodyPr>
        <a:lstStyle/>
        <a:p>
          <a:pPr marL="0" lvl="0" indent="0" algn="l" defTabSz="1111250">
            <a:lnSpc>
              <a:spcPct val="90000"/>
            </a:lnSpc>
            <a:spcBef>
              <a:spcPct val="0"/>
            </a:spcBef>
            <a:spcAft>
              <a:spcPct val="35000"/>
            </a:spcAft>
            <a:buNone/>
          </a:pPr>
          <a:r>
            <a:rPr lang="en-US" sz="2500" kern="1200"/>
            <a:t>Develop an accurate prediction model</a:t>
          </a:r>
        </a:p>
      </dsp:txBody>
      <dsp:txXfrm>
        <a:off x="1258405" y="2724286"/>
        <a:ext cx="9771544" cy="1089528"/>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574AA7-A2E6-4A40-B451-57570A7E6A41}" type="datetimeFigureOut">
              <a:t>5/10/2023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059BC5-DE2F-4FB7-9534-173758CED9B4}" type="slidenum">
              <a:t>‹#›</a:t>
            </a:fld>
            <a:endParaRPr lang="en-US"/>
          </a:p>
        </p:txBody>
      </p:sp>
    </p:spTree>
    <p:extLst>
      <p:ext uri="{BB962C8B-B14F-4D97-AF65-F5344CB8AC3E}">
        <p14:creationId xmlns:p14="http://schemas.microsoft.com/office/powerpoint/2010/main" val="22069192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can I, over the next month, determine the top three factors that affect the customer rating of London Airbnb listings based on their attributes to maximize revenue for hosts and provide value for guests?</a:t>
            </a:r>
          </a:p>
        </p:txBody>
      </p:sp>
      <p:sp>
        <p:nvSpPr>
          <p:cNvPr id="4" name="Slide Number Placeholder 3"/>
          <p:cNvSpPr>
            <a:spLocks noGrp="1"/>
          </p:cNvSpPr>
          <p:nvPr>
            <p:ph type="sldNum" sz="quarter" idx="5"/>
          </p:nvPr>
        </p:nvSpPr>
        <p:spPr/>
        <p:txBody>
          <a:bodyPr/>
          <a:lstStyle/>
          <a:p>
            <a:fld id="{2F059BC5-DE2F-4FB7-9534-173758CED9B4}" type="slidenum">
              <a:rPr lang="en-US"/>
              <a:t>1</a:t>
            </a:fld>
            <a:endParaRPr lang="en-US"/>
          </a:p>
        </p:txBody>
      </p:sp>
    </p:spTree>
    <p:extLst>
      <p:ext uri="{BB962C8B-B14F-4D97-AF65-F5344CB8AC3E}">
        <p14:creationId xmlns:p14="http://schemas.microsoft.com/office/powerpoint/2010/main" val="41715155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Airbnb's popularity as a hotel alternative highlights the importance of understanding rating factors for hosts to optimize listings and increase value, but the 5-star non-anonymous rating system has limitations in distinguishing exceptional listings.</a:t>
            </a:r>
          </a:p>
          <a:p>
            <a:endParaRPr lang="en-US" dirty="0"/>
          </a:p>
          <a:p>
            <a:r>
              <a:rPr lang="en-US" dirty="0"/>
              <a:t>A constraint for this problem is that As the data itself is from 2019, it is possible that expectations from customers may have changed significantly since the onset of COVID-19. So, there remains a question of whether or not the data will still be relevant upon project completion and can be used by stakeholders.</a:t>
            </a:r>
            <a:endParaRPr lang="en-US" dirty="0">
              <a:cs typeface="Calibri" panose="020F0502020204030204"/>
            </a:endParaRPr>
          </a:p>
          <a:p>
            <a:endParaRPr lang="en-US" dirty="0"/>
          </a:p>
          <a:p>
            <a:r>
              <a:rPr lang="en-US" dirty="0"/>
              <a:t>Via the development of a model to determine how much each attribute of a listing contributes to the listing’s overall rating, we can identify what the most important factors are.</a:t>
            </a:r>
            <a:endParaRPr lang="en-US" dirty="0">
              <a:cs typeface="Calibri" panose="020F0502020204030204"/>
            </a:endParaRPr>
          </a:p>
          <a:p>
            <a:endParaRPr lang="en-US" dirty="0"/>
          </a:p>
          <a:p>
            <a:r>
              <a:rPr lang="en-US" dirty="0"/>
              <a:t>The criteria of success for this project can be measured by the accuracy of the manufactured prediction model and the identification of the most important factors affecting Airbnb ratings. </a:t>
            </a:r>
          </a:p>
          <a:p>
            <a:endParaRPr lang="en-US" dirty="0">
              <a:cs typeface="Calibri" panose="020F0502020204030204"/>
            </a:endParaRPr>
          </a:p>
          <a:p>
            <a:endParaRPr lang="en-US">
              <a:cs typeface="Calibri"/>
            </a:endParaRPr>
          </a:p>
        </p:txBody>
      </p:sp>
      <p:sp>
        <p:nvSpPr>
          <p:cNvPr id="4" name="Slide Number Placeholder 3"/>
          <p:cNvSpPr>
            <a:spLocks noGrp="1"/>
          </p:cNvSpPr>
          <p:nvPr>
            <p:ph type="sldNum" sz="quarter" idx="5"/>
          </p:nvPr>
        </p:nvSpPr>
        <p:spPr/>
        <p:txBody>
          <a:bodyPr/>
          <a:lstStyle/>
          <a:p>
            <a:fld id="{2F059BC5-DE2F-4FB7-9534-173758CED9B4}" type="slidenum">
              <a:t>2</a:t>
            </a:fld>
            <a:endParaRPr lang="en-US"/>
          </a:p>
        </p:txBody>
      </p:sp>
    </p:spTree>
    <p:extLst>
      <p:ext uri="{BB962C8B-B14F-4D97-AF65-F5344CB8AC3E}">
        <p14:creationId xmlns:p14="http://schemas.microsoft.com/office/powerpoint/2010/main" val="29278168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Host is super host</a:t>
            </a:r>
          </a:p>
          <a:p>
            <a:r>
              <a:rPr lang="en-US" dirty="0">
                <a:cs typeface="Calibri"/>
              </a:rPr>
              <a:t>Cleanliness</a:t>
            </a:r>
          </a:p>
          <a:p>
            <a:r>
              <a:rPr lang="en-US" dirty="0">
                <a:cs typeface="Calibri"/>
              </a:rPr>
              <a:t>Room private</a:t>
            </a:r>
          </a:p>
          <a:p>
            <a:endParaRPr lang="en-US" dirty="0">
              <a:cs typeface="Calibri"/>
            </a:endParaRPr>
          </a:p>
          <a:p>
            <a:r>
              <a:rPr lang="en-US" dirty="0">
                <a:cs typeface="Calibri"/>
              </a:rPr>
              <a:t>Host and room are </a:t>
            </a:r>
            <a:r>
              <a:rPr lang="en-US" dirty="0" err="1">
                <a:cs typeface="Calibri"/>
              </a:rPr>
              <a:t>boolean</a:t>
            </a:r>
            <a:r>
              <a:rPr lang="en-US" dirty="0">
                <a:cs typeface="Calibri"/>
              </a:rPr>
              <a:t> so I had to convert to 1s and 0s for purposes of determining making predictions</a:t>
            </a:r>
          </a:p>
        </p:txBody>
      </p:sp>
      <p:sp>
        <p:nvSpPr>
          <p:cNvPr id="4" name="Slide Number Placeholder 3"/>
          <p:cNvSpPr>
            <a:spLocks noGrp="1"/>
          </p:cNvSpPr>
          <p:nvPr>
            <p:ph type="sldNum" sz="quarter" idx="5"/>
          </p:nvPr>
        </p:nvSpPr>
        <p:spPr/>
        <p:txBody>
          <a:bodyPr/>
          <a:lstStyle/>
          <a:p>
            <a:fld id="{2F059BC5-DE2F-4FB7-9534-173758CED9B4}" type="slidenum">
              <a:rPr lang="en-US"/>
              <a:t>3</a:t>
            </a:fld>
            <a:endParaRPr lang="en-US"/>
          </a:p>
        </p:txBody>
      </p:sp>
    </p:spTree>
    <p:extLst>
      <p:ext uri="{BB962C8B-B14F-4D97-AF65-F5344CB8AC3E}">
        <p14:creationId xmlns:p14="http://schemas.microsoft.com/office/powerpoint/2010/main" val="42779080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5/10/2023</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88451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5/10/2023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79139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5/10/2023</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609152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5/10/2023</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90555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5/10/2023</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740732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5/10/2023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682800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5/10/2023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00148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5/10/2023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56798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5/10/2023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65847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5/10/2023</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4343307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5/10/2023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179201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5/10/2023</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714731268"/>
      </p:ext>
    </p:extLst>
  </p:cSld>
  <p:clrMap bg1="lt1" tx1="dk1" bg2="lt2" tx2="dk2" accent1="accent1" accent2="accent2" accent3="accent3" accent4="accent4" accent5="accent5" accent6="accent6" hlink="hlink" folHlink="folHlink"/>
  <p:sldLayoutIdLst>
    <p:sldLayoutId id="2147483923" r:id="rId1"/>
    <p:sldLayoutId id="2147483924" r:id="rId2"/>
    <p:sldLayoutId id="2147483925" r:id="rId3"/>
    <p:sldLayoutId id="2147483926" r:id="rId4"/>
    <p:sldLayoutId id="2147483927" r:id="rId5"/>
    <p:sldLayoutId id="2147483921" r:id="rId6"/>
    <p:sldLayoutId id="2147483917" r:id="rId7"/>
    <p:sldLayoutId id="2147483918" r:id="rId8"/>
    <p:sldLayoutId id="2147483919" r:id="rId9"/>
    <p:sldLayoutId id="2147483920" r:id="rId10"/>
    <p:sldLayoutId id="2147483922" r:id="rId11"/>
  </p:sldLayoutIdLst>
  <p:hf sldNum="0" hdr="0" ftr="0" dt="0"/>
  <p:txStyles>
    <p:titleStyle>
      <a:lvl1pPr algn="l" defTabSz="457200" rtl="0" eaLnBrk="1" latinLnBrk="0" hangingPunct="1">
        <a:lnSpc>
          <a:spcPct val="100000"/>
        </a:lnSpc>
        <a:spcBef>
          <a:spcPct val="0"/>
        </a:spcBef>
        <a:buNone/>
        <a:defRPr sz="32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9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5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www.investitwisely.com/how-does-stamp-duty-land-tax-2020-work-for-landlords/" TargetMode="Externa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26B4480E-B7FF-4481-890E-043A69AE6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a:extLst>
              <a:ext uri="{FF2B5EF4-FFF2-40B4-BE49-F238E27FC236}">
                <a16:creationId xmlns:a16="http://schemas.microsoft.com/office/drawing/2014/main" id="{2721E2D4-0F16-722F-8371-63AD1F5C04B5}"/>
              </a:ext>
            </a:extLst>
          </p:cNvPr>
          <p:cNvPicPr>
            <a:picLocks noChangeAspect="1"/>
          </p:cNvPicPr>
          <p:nvPr/>
        </p:nvPicPr>
        <p:blipFill rotWithShape="1">
          <a:blip r:embed="rId3">
            <a:extLst>
              <a:ext uri="{837473B0-CC2E-450A-ABE3-18F120FF3D39}">
                <a1611:picAttrSrcUrl xmlns:a1611="http://schemas.microsoft.com/office/drawing/2016/11/main" r:id="rId4"/>
              </a:ext>
            </a:extLst>
          </a:blip>
          <a:srcRect t="10852" b="14148"/>
          <a:stretch/>
        </p:blipFill>
        <p:spPr>
          <a:xfrm>
            <a:off x="20" y="10"/>
            <a:ext cx="12191980" cy="6857990"/>
          </a:xfrm>
          <a:prstGeom prst="rect">
            <a:avLst/>
          </a:prstGeom>
        </p:spPr>
      </p:pic>
      <p:sp>
        <p:nvSpPr>
          <p:cNvPr id="43" name="Rectangle 42">
            <a:extLst>
              <a:ext uri="{FF2B5EF4-FFF2-40B4-BE49-F238E27FC236}">
                <a16:creationId xmlns:a16="http://schemas.microsoft.com/office/drawing/2014/main" id="{64C13BAB-7C00-4D21-A857-E3D41C0A2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883" y="1661699"/>
            <a:ext cx="3703320" cy="9499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45" name="Rectangle 44">
            <a:extLst>
              <a:ext uri="{FF2B5EF4-FFF2-40B4-BE49-F238E27FC236}">
                <a16:creationId xmlns:a16="http://schemas.microsoft.com/office/drawing/2014/main" id="{1F1FF39A-AC3C-4066-9D4C-519AA22812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883" y="1817914"/>
            <a:ext cx="3702134" cy="3378388"/>
          </a:xfrm>
          <a:prstGeom prst="rect">
            <a:avLst/>
          </a:prstGeom>
          <a:solidFill>
            <a:schemeClr val="bg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99510" y="2324906"/>
            <a:ext cx="3412067" cy="1588698"/>
          </a:xfrm>
        </p:spPr>
        <p:txBody>
          <a:bodyPr vert="horz" lIns="91440" tIns="45720" rIns="91440" bIns="45720" rtlCol="0" anchor="b">
            <a:noAutofit/>
          </a:bodyPr>
          <a:lstStyle/>
          <a:p>
            <a:pPr>
              <a:lnSpc>
                <a:spcPct val="90000"/>
              </a:lnSpc>
            </a:pPr>
            <a:r>
              <a:rPr lang="en-US" sz="3100" dirty="0">
                <a:solidFill>
                  <a:schemeClr val="tx1"/>
                </a:solidFill>
              </a:rPr>
              <a:t>Analyzing the factors impacting Airbnb ratings</a:t>
            </a:r>
          </a:p>
        </p:txBody>
      </p:sp>
      <p:sp>
        <p:nvSpPr>
          <p:cNvPr id="3" name="Subtitle 2"/>
          <p:cNvSpPr>
            <a:spLocks noGrp="1"/>
          </p:cNvSpPr>
          <p:nvPr>
            <p:ph type="subTitle" idx="1"/>
          </p:nvPr>
        </p:nvSpPr>
        <p:spPr>
          <a:xfrm>
            <a:off x="899510" y="3945249"/>
            <a:ext cx="3412067" cy="738820"/>
          </a:xfrm>
        </p:spPr>
        <p:txBody>
          <a:bodyPr vert="horz" lIns="91440" tIns="45720" rIns="91440" bIns="45720" rtlCol="0">
            <a:normAutofit/>
          </a:bodyPr>
          <a:lstStyle/>
          <a:p>
            <a:r>
              <a:rPr lang="en-US" i="1" dirty="0"/>
              <a:t>London, United Kingdom</a:t>
            </a:r>
          </a:p>
          <a:p>
            <a:r>
              <a:rPr lang="en-US" i="1" dirty="0"/>
              <a:t>(weekends only)</a:t>
            </a:r>
          </a:p>
        </p:txBody>
      </p: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69B35BB5-1630-45F0-B55C-B6847DF216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3EF5146-0A37-42B3-AF51-CBFCE4002B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9D42D8F2-E0B5-5B75-5609-B62184B6F0CC}"/>
              </a:ext>
            </a:extLst>
          </p:cNvPr>
          <p:cNvSpPr>
            <a:spLocks noGrp="1"/>
          </p:cNvSpPr>
          <p:nvPr>
            <p:ph type="title"/>
          </p:nvPr>
        </p:nvSpPr>
        <p:spPr>
          <a:xfrm>
            <a:off x="581192" y="5264486"/>
            <a:ext cx="10883444" cy="958513"/>
          </a:xfrm>
        </p:spPr>
        <p:txBody>
          <a:bodyPr anchor="ctr">
            <a:normAutofit/>
          </a:bodyPr>
          <a:lstStyle/>
          <a:p>
            <a:r>
              <a:rPr lang="en-US" dirty="0">
                <a:solidFill>
                  <a:srgbClr val="FFFEFF"/>
                </a:solidFill>
              </a:rPr>
              <a:t>CONTEXT and scope</a:t>
            </a:r>
          </a:p>
        </p:txBody>
      </p:sp>
      <p:sp>
        <p:nvSpPr>
          <p:cNvPr id="26" name="Rectangle 25">
            <a:extLst>
              <a:ext uri="{FF2B5EF4-FFF2-40B4-BE49-F238E27FC236}">
                <a16:creationId xmlns:a16="http://schemas.microsoft.com/office/drawing/2014/main" id="{D05C6BB3-F359-4E0C-B8DA-4CEA9EE8C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a:extLst>
              <a:ext uri="{FF2B5EF4-FFF2-40B4-BE49-F238E27FC236}">
                <a16:creationId xmlns:a16="http://schemas.microsoft.com/office/drawing/2014/main" id="{E512FDBA-7374-4A50-B15C-1C421A40B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a:extLst>
              <a:ext uri="{FF2B5EF4-FFF2-40B4-BE49-F238E27FC236}">
                <a16:creationId xmlns:a16="http://schemas.microsoft.com/office/drawing/2014/main" id="{799D451D-9C66-42CF-BC10-324A4F6470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18" name="Content Placeholder 2">
            <a:extLst>
              <a:ext uri="{FF2B5EF4-FFF2-40B4-BE49-F238E27FC236}">
                <a16:creationId xmlns:a16="http://schemas.microsoft.com/office/drawing/2014/main" id="{C71AD7AF-4FF6-999E-3C7A-8A2A3CC49AE3}"/>
              </a:ext>
            </a:extLst>
          </p:cNvPr>
          <p:cNvGraphicFramePr>
            <a:graphicFrameLocks noGrp="1"/>
          </p:cNvGraphicFramePr>
          <p:nvPr>
            <p:ph idx="1"/>
            <p:extLst>
              <p:ext uri="{D42A27DB-BD31-4B8C-83A1-F6EECF244321}">
                <p14:modId xmlns:p14="http://schemas.microsoft.com/office/powerpoint/2010/main" val="4258244860"/>
              </p:ext>
            </p:extLst>
          </p:nvPr>
        </p:nvGraphicFramePr>
        <p:xfrm>
          <a:off x="642938" y="858445"/>
          <a:ext cx="10906125" cy="39612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825975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E2852671-8EB6-4EAF-8AF8-65CF3FD66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19" name="Rectangle 18">
            <a:extLst>
              <a:ext uri="{FF2B5EF4-FFF2-40B4-BE49-F238E27FC236}">
                <a16:creationId xmlns:a16="http://schemas.microsoft.com/office/drawing/2014/main" id="{963FC0CD-F19B-4D9C-9C47-EB7E9D16E4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934391-06C8-FDEA-2611-77869522DD54}"/>
              </a:ext>
            </a:extLst>
          </p:cNvPr>
          <p:cNvSpPr>
            <a:spLocks noGrp="1"/>
          </p:cNvSpPr>
          <p:nvPr>
            <p:ph type="title"/>
          </p:nvPr>
        </p:nvSpPr>
        <p:spPr>
          <a:xfrm>
            <a:off x="581191" y="723901"/>
            <a:ext cx="10993549" cy="1428750"/>
          </a:xfrm>
        </p:spPr>
        <p:txBody>
          <a:bodyPr vert="horz" lIns="91440" tIns="45720" rIns="91440" bIns="45720" rtlCol="0" anchor="b">
            <a:normAutofit/>
          </a:bodyPr>
          <a:lstStyle/>
          <a:p>
            <a:r>
              <a:rPr lang="en-US" sz="3600">
                <a:solidFill>
                  <a:schemeClr val="tx1">
                    <a:lumMod val="75000"/>
                    <a:lumOff val="25000"/>
                  </a:schemeClr>
                </a:solidFill>
              </a:rPr>
              <a:t>Correlation</a:t>
            </a:r>
          </a:p>
        </p:txBody>
      </p:sp>
      <p:sp>
        <p:nvSpPr>
          <p:cNvPr id="4" name="Text Placeholder 3">
            <a:extLst>
              <a:ext uri="{FF2B5EF4-FFF2-40B4-BE49-F238E27FC236}">
                <a16:creationId xmlns:a16="http://schemas.microsoft.com/office/drawing/2014/main" id="{7D5E21C9-9849-949A-FD64-59D757434095}"/>
              </a:ext>
            </a:extLst>
          </p:cNvPr>
          <p:cNvSpPr>
            <a:spLocks noGrp="1"/>
          </p:cNvSpPr>
          <p:nvPr>
            <p:ph type="body" sz="half" idx="2"/>
          </p:nvPr>
        </p:nvSpPr>
        <p:spPr>
          <a:xfrm>
            <a:off x="581194" y="2172965"/>
            <a:ext cx="10993546" cy="525565"/>
          </a:xfrm>
        </p:spPr>
        <p:txBody>
          <a:bodyPr vert="horz" lIns="91440" tIns="45720" rIns="91440" bIns="45720" rtlCol="0" anchor="t">
            <a:normAutofit/>
          </a:bodyPr>
          <a:lstStyle/>
          <a:p>
            <a:r>
              <a:rPr lang="en-US" sz="2000" cap="all" dirty="0">
                <a:solidFill>
                  <a:schemeClr val="accent1"/>
                </a:solidFill>
              </a:rPr>
              <a:t>Comparing all attributes</a:t>
            </a:r>
            <a:endParaRPr lang="en-US" sz="2000" kern="1200" cap="all" dirty="0">
              <a:solidFill>
                <a:schemeClr val="accent1"/>
              </a:solidFill>
              <a:latin typeface="+mn-lt"/>
            </a:endParaRPr>
          </a:p>
        </p:txBody>
      </p:sp>
      <p:sp>
        <p:nvSpPr>
          <p:cNvPr id="21" name="Rectangle 20">
            <a:extLst>
              <a:ext uri="{FF2B5EF4-FFF2-40B4-BE49-F238E27FC236}">
                <a16:creationId xmlns:a16="http://schemas.microsoft.com/office/drawing/2014/main" id="{2E70159E-5269-4C18-AA0B-D50513DB3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2">
            <a:extLst>
              <a:ext uri="{FF2B5EF4-FFF2-40B4-BE49-F238E27FC236}">
                <a16:creationId xmlns:a16="http://schemas.microsoft.com/office/drawing/2014/main" id="{BBBE9C8C-98B2-41C2-B47B-9A396CBA23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4">
            <a:extLst>
              <a:ext uri="{FF2B5EF4-FFF2-40B4-BE49-F238E27FC236}">
                <a16:creationId xmlns:a16="http://schemas.microsoft.com/office/drawing/2014/main" id="{B2ECCA3D-5ECA-4A8B-B9D7-CE6DEB72B9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8">
            <a:extLst>
              <a:ext uri="{FF2B5EF4-FFF2-40B4-BE49-F238E27FC236}">
                <a16:creationId xmlns:a16="http://schemas.microsoft.com/office/drawing/2014/main" id="{3199E2DE-6FC1-0CC2-F094-602992B7BBD5}"/>
              </a:ext>
            </a:extLst>
          </p:cNvPr>
          <p:cNvPicPr>
            <a:picLocks noChangeAspect="1"/>
          </p:cNvPicPr>
          <p:nvPr/>
        </p:nvPicPr>
        <p:blipFill>
          <a:blip r:embed="rId3"/>
          <a:stretch>
            <a:fillRect/>
          </a:stretch>
        </p:blipFill>
        <p:spPr>
          <a:xfrm>
            <a:off x="444796" y="2897937"/>
            <a:ext cx="11084574" cy="3151691"/>
          </a:xfrm>
          <a:prstGeom prst="rect">
            <a:avLst/>
          </a:prstGeom>
        </p:spPr>
      </p:pic>
    </p:spTree>
    <p:extLst>
      <p:ext uri="{BB962C8B-B14F-4D97-AF65-F5344CB8AC3E}">
        <p14:creationId xmlns:p14="http://schemas.microsoft.com/office/powerpoint/2010/main" val="5893511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E2852671-8EB6-4EAF-8AF8-65CF3FD66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19" name="Rectangle 18">
            <a:extLst>
              <a:ext uri="{FF2B5EF4-FFF2-40B4-BE49-F238E27FC236}">
                <a16:creationId xmlns:a16="http://schemas.microsoft.com/office/drawing/2014/main" id="{963FC0CD-F19B-4D9C-9C47-EB7E9D16E4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934391-06C8-FDEA-2611-77869522DD54}"/>
              </a:ext>
            </a:extLst>
          </p:cNvPr>
          <p:cNvSpPr>
            <a:spLocks noGrp="1"/>
          </p:cNvSpPr>
          <p:nvPr>
            <p:ph type="title"/>
          </p:nvPr>
        </p:nvSpPr>
        <p:spPr>
          <a:xfrm>
            <a:off x="581191" y="723901"/>
            <a:ext cx="10993549" cy="1428750"/>
          </a:xfrm>
        </p:spPr>
        <p:txBody>
          <a:bodyPr vert="horz" lIns="91440" tIns="45720" rIns="91440" bIns="45720" rtlCol="0" anchor="b">
            <a:normAutofit/>
          </a:bodyPr>
          <a:lstStyle/>
          <a:p>
            <a:r>
              <a:rPr lang="en-US" sz="3600">
                <a:solidFill>
                  <a:schemeClr val="tx1">
                    <a:lumMod val="75000"/>
                    <a:lumOff val="25000"/>
                  </a:schemeClr>
                </a:solidFill>
              </a:rPr>
              <a:t>Correlation</a:t>
            </a:r>
          </a:p>
        </p:txBody>
      </p:sp>
      <p:sp>
        <p:nvSpPr>
          <p:cNvPr id="4" name="Text Placeholder 3">
            <a:extLst>
              <a:ext uri="{FF2B5EF4-FFF2-40B4-BE49-F238E27FC236}">
                <a16:creationId xmlns:a16="http://schemas.microsoft.com/office/drawing/2014/main" id="{7D5E21C9-9849-949A-FD64-59D757434095}"/>
              </a:ext>
            </a:extLst>
          </p:cNvPr>
          <p:cNvSpPr>
            <a:spLocks noGrp="1"/>
          </p:cNvSpPr>
          <p:nvPr>
            <p:ph type="body" sz="half" idx="2"/>
          </p:nvPr>
        </p:nvSpPr>
        <p:spPr>
          <a:xfrm>
            <a:off x="581194" y="2172965"/>
            <a:ext cx="10993546" cy="525565"/>
          </a:xfrm>
        </p:spPr>
        <p:txBody>
          <a:bodyPr vert="horz" lIns="91440" tIns="45720" rIns="91440" bIns="45720" rtlCol="0" anchor="t">
            <a:normAutofit/>
          </a:bodyPr>
          <a:lstStyle/>
          <a:p>
            <a:r>
              <a:rPr lang="en-US" sz="2000" cap="all" dirty="0">
                <a:solidFill>
                  <a:schemeClr val="accent1"/>
                </a:solidFill>
              </a:rPr>
              <a:t>Attribute correlation with guest satisfaction</a:t>
            </a:r>
            <a:endParaRPr lang="en-US" sz="2000" kern="1200" cap="all" dirty="0">
              <a:solidFill>
                <a:schemeClr val="accent1"/>
              </a:solidFill>
              <a:latin typeface="+mn-lt"/>
              <a:ea typeface="+mn-ea"/>
              <a:cs typeface="+mn-cs"/>
            </a:endParaRPr>
          </a:p>
        </p:txBody>
      </p:sp>
      <p:sp>
        <p:nvSpPr>
          <p:cNvPr id="21" name="Rectangle 20">
            <a:extLst>
              <a:ext uri="{FF2B5EF4-FFF2-40B4-BE49-F238E27FC236}">
                <a16:creationId xmlns:a16="http://schemas.microsoft.com/office/drawing/2014/main" id="{2E70159E-5269-4C18-AA0B-D50513DB3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2">
            <a:extLst>
              <a:ext uri="{FF2B5EF4-FFF2-40B4-BE49-F238E27FC236}">
                <a16:creationId xmlns:a16="http://schemas.microsoft.com/office/drawing/2014/main" id="{BBBE9C8C-98B2-41C2-B47B-9A396CBA23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4">
            <a:extLst>
              <a:ext uri="{FF2B5EF4-FFF2-40B4-BE49-F238E27FC236}">
                <a16:creationId xmlns:a16="http://schemas.microsoft.com/office/drawing/2014/main" id="{B2ECCA3D-5ECA-4A8B-B9D7-CE6DEB72B9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7" name="TextBox 6">
            <a:extLst>
              <a:ext uri="{FF2B5EF4-FFF2-40B4-BE49-F238E27FC236}">
                <a16:creationId xmlns:a16="http://schemas.microsoft.com/office/drawing/2014/main" id="{306CDF9E-9C98-63CD-CC0C-51573A6D93B8}"/>
              </a:ext>
            </a:extLst>
          </p:cNvPr>
          <p:cNvSpPr txBox="1"/>
          <p:nvPr/>
        </p:nvSpPr>
        <p:spPr>
          <a:xfrm>
            <a:off x="8264370" y="2805864"/>
            <a:ext cx="3310269"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AutoNum type="arabicPeriod"/>
            </a:pPr>
            <a:r>
              <a:rPr lang="en-US" sz="2400" b="1" dirty="0"/>
              <a:t>Cleanliness</a:t>
            </a:r>
            <a:r>
              <a:rPr lang="en-US" sz="2400" dirty="0"/>
              <a:t> ('</a:t>
            </a:r>
            <a:r>
              <a:rPr lang="en-US" sz="2400" dirty="0" err="1"/>
              <a:t>cleanliness_rating</a:t>
            </a:r>
            <a:r>
              <a:rPr lang="en-US" sz="2400" dirty="0"/>
              <a:t>')</a:t>
            </a:r>
            <a:endParaRPr lang="en-US" sz="2400">
              <a:latin typeface="Tw Cen MT"/>
            </a:endParaRPr>
          </a:p>
          <a:p>
            <a:pPr marL="342900" indent="-342900">
              <a:buAutoNum type="arabicPeriod"/>
            </a:pPr>
            <a:r>
              <a:rPr lang="en-US" sz="2400" b="1" dirty="0">
                <a:latin typeface="TW Cen MT"/>
              </a:rPr>
              <a:t>Private room</a:t>
            </a:r>
            <a:r>
              <a:rPr lang="en-US" sz="2400" dirty="0">
                <a:latin typeface="TW Cen MT"/>
              </a:rPr>
              <a:t> ('</a:t>
            </a:r>
            <a:r>
              <a:rPr lang="en-US" sz="2400" dirty="0" err="1">
                <a:latin typeface="TW Cen MT"/>
              </a:rPr>
              <a:t>room_private</a:t>
            </a:r>
            <a:r>
              <a:rPr lang="en-US" sz="2400" dirty="0">
                <a:latin typeface="TW Cen MT"/>
              </a:rPr>
              <a:t>')      </a:t>
            </a:r>
            <a:endParaRPr lang="en-US" sz="2400">
              <a:latin typeface="Tw Cen MT" panose="020B0502020104020203"/>
            </a:endParaRPr>
          </a:p>
          <a:p>
            <a:pPr marL="342900" indent="-342900">
              <a:buAutoNum type="arabicPeriod"/>
            </a:pPr>
            <a:r>
              <a:rPr lang="en-US" sz="2400" b="1" dirty="0" err="1">
                <a:latin typeface="TW Cen MT"/>
              </a:rPr>
              <a:t>Superhost</a:t>
            </a:r>
            <a:r>
              <a:rPr lang="en-US" sz="2400" dirty="0">
                <a:latin typeface="TW Cen MT"/>
              </a:rPr>
              <a:t> ('</a:t>
            </a:r>
            <a:r>
              <a:rPr lang="en-US" sz="2400" dirty="0" err="1">
                <a:latin typeface="TW Cen MT"/>
              </a:rPr>
              <a:t>host_is_superhost</a:t>
            </a:r>
            <a:r>
              <a:rPr lang="en-US" sz="2400" dirty="0">
                <a:latin typeface="TW Cen MT"/>
              </a:rPr>
              <a:t>')</a:t>
            </a:r>
            <a:endParaRPr lang="en-US" sz="2400" dirty="0"/>
          </a:p>
        </p:txBody>
      </p:sp>
      <p:pic>
        <p:nvPicPr>
          <p:cNvPr id="5" name="Picture 7" descr="Chart&#10;&#10;Description automatically generated">
            <a:extLst>
              <a:ext uri="{FF2B5EF4-FFF2-40B4-BE49-F238E27FC236}">
                <a16:creationId xmlns:a16="http://schemas.microsoft.com/office/drawing/2014/main" id="{5094BC6C-C224-5AD6-F6EA-53262E60C569}"/>
              </a:ext>
            </a:extLst>
          </p:cNvPr>
          <p:cNvPicPr>
            <a:picLocks noChangeAspect="1"/>
          </p:cNvPicPr>
          <p:nvPr/>
        </p:nvPicPr>
        <p:blipFill>
          <a:blip r:embed="rId2"/>
          <a:stretch>
            <a:fillRect/>
          </a:stretch>
        </p:blipFill>
        <p:spPr>
          <a:xfrm>
            <a:off x="584200" y="2635010"/>
            <a:ext cx="7670800" cy="3899379"/>
          </a:xfrm>
          <a:prstGeom prst="rect">
            <a:avLst/>
          </a:prstGeom>
        </p:spPr>
      </p:pic>
    </p:spTree>
    <p:extLst>
      <p:ext uri="{BB962C8B-B14F-4D97-AF65-F5344CB8AC3E}">
        <p14:creationId xmlns:p14="http://schemas.microsoft.com/office/powerpoint/2010/main" val="22293553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8D3B1-8FA3-2008-BAFF-2F3D949E2443}"/>
              </a:ext>
            </a:extLst>
          </p:cNvPr>
          <p:cNvSpPr>
            <a:spLocks noGrp="1"/>
          </p:cNvSpPr>
          <p:nvPr>
            <p:ph type="title"/>
          </p:nvPr>
        </p:nvSpPr>
        <p:spPr/>
        <p:txBody>
          <a:bodyPr/>
          <a:lstStyle/>
          <a:p>
            <a:r>
              <a:rPr lang="en-US" dirty="0"/>
              <a:t>Statistical significance</a:t>
            </a:r>
          </a:p>
        </p:txBody>
      </p:sp>
      <p:graphicFrame>
        <p:nvGraphicFramePr>
          <p:cNvPr id="3" name="Table 3">
            <a:extLst>
              <a:ext uri="{FF2B5EF4-FFF2-40B4-BE49-F238E27FC236}">
                <a16:creationId xmlns:a16="http://schemas.microsoft.com/office/drawing/2014/main" id="{72050D2D-0B45-7CB8-8168-F836F069A2CC}"/>
              </a:ext>
            </a:extLst>
          </p:cNvPr>
          <p:cNvGraphicFramePr>
            <a:graphicFrameLocks noGrp="1"/>
          </p:cNvGraphicFramePr>
          <p:nvPr>
            <p:extLst>
              <p:ext uri="{D42A27DB-BD31-4B8C-83A1-F6EECF244321}">
                <p14:modId xmlns:p14="http://schemas.microsoft.com/office/powerpoint/2010/main" val="2855425431"/>
              </p:ext>
            </p:extLst>
          </p:nvPr>
        </p:nvGraphicFramePr>
        <p:xfrm>
          <a:off x="776714" y="1931066"/>
          <a:ext cx="10829368" cy="3089983"/>
        </p:xfrm>
        <a:graphic>
          <a:graphicData uri="http://schemas.openxmlformats.org/drawingml/2006/table">
            <a:tbl>
              <a:tblPr firstRow="1" bandRow="1">
                <a:tableStyleId>{5C22544A-7EE6-4342-B048-85BDC9FD1C3A}</a:tableStyleId>
              </a:tblPr>
              <a:tblGrid>
                <a:gridCol w="2325412">
                  <a:extLst>
                    <a:ext uri="{9D8B030D-6E8A-4147-A177-3AD203B41FA5}">
                      <a16:colId xmlns:a16="http://schemas.microsoft.com/office/drawing/2014/main" val="3780581254"/>
                    </a:ext>
                  </a:extLst>
                </a:gridCol>
                <a:gridCol w="1417326">
                  <a:extLst>
                    <a:ext uri="{9D8B030D-6E8A-4147-A177-3AD203B41FA5}">
                      <a16:colId xmlns:a16="http://schemas.microsoft.com/office/drawing/2014/main" val="2361145497"/>
                    </a:ext>
                  </a:extLst>
                </a:gridCol>
                <a:gridCol w="1417326">
                  <a:extLst>
                    <a:ext uri="{9D8B030D-6E8A-4147-A177-3AD203B41FA5}">
                      <a16:colId xmlns:a16="http://schemas.microsoft.com/office/drawing/2014/main" val="1823605572"/>
                    </a:ext>
                  </a:extLst>
                </a:gridCol>
                <a:gridCol w="1417326">
                  <a:extLst>
                    <a:ext uri="{9D8B030D-6E8A-4147-A177-3AD203B41FA5}">
                      <a16:colId xmlns:a16="http://schemas.microsoft.com/office/drawing/2014/main" val="4167584090"/>
                    </a:ext>
                  </a:extLst>
                </a:gridCol>
                <a:gridCol w="1417326">
                  <a:extLst>
                    <a:ext uri="{9D8B030D-6E8A-4147-A177-3AD203B41FA5}">
                      <a16:colId xmlns:a16="http://schemas.microsoft.com/office/drawing/2014/main" val="4061152698"/>
                    </a:ext>
                  </a:extLst>
                </a:gridCol>
                <a:gridCol w="1417326">
                  <a:extLst>
                    <a:ext uri="{9D8B030D-6E8A-4147-A177-3AD203B41FA5}">
                      <a16:colId xmlns:a16="http://schemas.microsoft.com/office/drawing/2014/main" val="2322188354"/>
                    </a:ext>
                  </a:extLst>
                </a:gridCol>
                <a:gridCol w="1417326">
                  <a:extLst>
                    <a:ext uri="{9D8B030D-6E8A-4147-A177-3AD203B41FA5}">
                      <a16:colId xmlns:a16="http://schemas.microsoft.com/office/drawing/2014/main" val="221283272"/>
                    </a:ext>
                  </a:extLst>
                </a:gridCol>
              </a:tblGrid>
              <a:tr h="772496">
                <a:tc>
                  <a:txBody>
                    <a:bodyPr/>
                    <a:lstStyle/>
                    <a:p>
                      <a:pPr lvl="0">
                        <a:buNone/>
                      </a:pPr>
                      <a:r>
                        <a:rPr lang="en-US" dirty="0"/>
                        <a:t>Independent Variable</a:t>
                      </a:r>
                    </a:p>
                  </a:txBody>
                  <a:tcPr/>
                </a:tc>
                <a:tc>
                  <a:txBody>
                    <a:bodyPr/>
                    <a:lstStyle/>
                    <a:p>
                      <a:r>
                        <a:rPr lang="en-US" dirty="0"/>
                        <a:t>Coefficient</a:t>
                      </a:r>
                      <a:endParaRPr lang="en-US"/>
                    </a:p>
                  </a:txBody>
                  <a:tcPr/>
                </a:tc>
                <a:tc>
                  <a:txBody>
                    <a:bodyPr/>
                    <a:lstStyle/>
                    <a:p>
                      <a:r>
                        <a:rPr lang="en-US" dirty="0"/>
                        <a:t>Standard Error</a:t>
                      </a:r>
                    </a:p>
                  </a:txBody>
                  <a:tcPr/>
                </a:tc>
                <a:tc>
                  <a:txBody>
                    <a:bodyPr/>
                    <a:lstStyle/>
                    <a:p>
                      <a:r>
                        <a:rPr lang="en-US" dirty="0"/>
                        <a:t>T-statistic</a:t>
                      </a:r>
                    </a:p>
                  </a:txBody>
                  <a:tcPr/>
                </a:tc>
                <a:tc>
                  <a:txBody>
                    <a:bodyPr/>
                    <a:lstStyle/>
                    <a:p>
                      <a:r>
                        <a:rPr lang="en-US" dirty="0"/>
                        <a:t>P &gt; |t|</a:t>
                      </a:r>
                    </a:p>
                  </a:txBody>
                  <a:tcPr/>
                </a:tc>
                <a:tc>
                  <a:txBody>
                    <a:bodyPr/>
                    <a:lstStyle/>
                    <a:p>
                      <a:r>
                        <a:rPr lang="en-US" dirty="0"/>
                        <a:t>[0.025</a:t>
                      </a:r>
                    </a:p>
                  </a:txBody>
                  <a:tcPr/>
                </a:tc>
                <a:tc>
                  <a:txBody>
                    <a:bodyPr/>
                    <a:lstStyle/>
                    <a:p>
                      <a:r>
                        <a:rPr lang="en-US" dirty="0"/>
                        <a:t>0.975]</a:t>
                      </a:r>
                    </a:p>
                  </a:txBody>
                  <a:tcPr/>
                </a:tc>
                <a:extLst>
                  <a:ext uri="{0D108BD9-81ED-4DB2-BD59-A6C34878D82A}">
                    <a16:rowId xmlns:a16="http://schemas.microsoft.com/office/drawing/2014/main" val="196271636"/>
                  </a:ext>
                </a:extLst>
              </a:tr>
              <a:tr h="772496">
                <a:tc>
                  <a:txBody>
                    <a:bodyPr/>
                    <a:lstStyle/>
                    <a:p>
                      <a:r>
                        <a:rPr lang="en-US" err="1"/>
                        <a:t>room_private</a:t>
                      </a:r>
                      <a:endParaRPr lang="en-US" dirty="0" err="1"/>
                    </a:p>
                  </a:txBody>
                  <a:tcPr/>
                </a:tc>
                <a:tc>
                  <a:txBody>
                    <a:bodyPr/>
                    <a:lstStyle/>
                    <a:p>
                      <a:pPr lvl="0">
                        <a:buNone/>
                      </a:pPr>
                      <a:r>
                        <a:rPr lang="en-US" sz="1800" b="0" i="0" u="none" strike="noStrike" baseline="0" noProof="0" dirty="0">
                          <a:solidFill>
                            <a:srgbClr val="000000"/>
                          </a:solidFill>
                          <a:latin typeface="Tw Cen MT"/>
                        </a:rPr>
                        <a:t>2.0166</a:t>
                      </a:r>
                      <a:endParaRPr lang="en-US" dirty="0"/>
                    </a:p>
                  </a:txBody>
                  <a:tcPr/>
                </a:tc>
                <a:tc>
                  <a:txBody>
                    <a:bodyPr/>
                    <a:lstStyle/>
                    <a:p>
                      <a:r>
                        <a:rPr lang="en-US" dirty="0"/>
                        <a:t>0.218</a:t>
                      </a:r>
                    </a:p>
                  </a:txBody>
                  <a:tcPr/>
                </a:tc>
                <a:tc>
                  <a:txBody>
                    <a:bodyPr/>
                    <a:lstStyle/>
                    <a:p>
                      <a:r>
                        <a:rPr lang="en-US" dirty="0"/>
                        <a:t>9.239</a:t>
                      </a:r>
                    </a:p>
                  </a:txBody>
                  <a:tcPr>
                    <a:solidFill>
                      <a:srgbClr val="00B0F0"/>
                    </a:solidFill>
                  </a:tcPr>
                </a:tc>
                <a:tc>
                  <a:txBody>
                    <a:bodyPr/>
                    <a:lstStyle/>
                    <a:p>
                      <a:r>
                        <a:rPr lang="en-US" dirty="0"/>
                        <a:t>0.000</a:t>
                      </a:r>
                    </a:p>
                  </a:txBody>
                  <a:tcPr>
                    <a:solidFill>
                      <a:srgbClr val="00B0F0"/>
                    </a:solidFill>
                  </a:tcPr>
                </a:tc>
                <a:tc>
                  <a:txBody>
                    <a:bodyPr/>
                    <a:lstStyle/>
                    <a:p>
                      <a:r>
                        <a:rPr lang="en-US" dirty="0"/>
                        <a:t>1.589</a:t>
                      </a:r>
                    </a:p>
                  </a:txBody>
                  <a:tcPr/>
                </a:tc>
                <a:tc>
                  <a:txBody>
                    <a:bodyPr/>
                    <a:lstStyle/>
                    <a:p>
                      <a:r>
                        <a:rPr lang="en-US" dirty="0"/>
                        <a:t>2.444</a:t>
                      </a:r>
                    </a:p>
                  </a:txBody>
                  <a:tcPr/>
                </a:tc>
                <a:extLst>
                  <a:ext uri="{0D108BD9-81ED-4DB2-BD59-A6C34878D82A}">
                    <a16:rowId xmlns:a16="http://schemas.microsoft.com/office/drawing/2014/main" val="4153353453"/>
                  </a:ext>
                </a:extLst>
              </a:tr>
              <a:tr h="772496">
                <a:tc>
                  <a:txBody>
                    <a:bodyPr/>
                    <a:lstStyle/>
                    <a:p>
                      <a:r>
                        <a:rPr lang="en-US" err="1"/>
                        <a:t>host_is_superhost</a:t>
                      </a:r>
                      <a:endParaRPr lang="en-US" dirty="0" err="1"/>
                    </a:p>
                  </a:txBody>
                  <a:tcPr/>
                </a:tc>
                <a:tc>
                  <a:txBody>
                    <a:bodyPr/>
                    <a:lstStyle/>
                    <a:p>
                      <a:r>
                        <a:rPr lang="en-US" dirty="0"/>
                        <a:t>0.3694</a:t>
                      </a:r>
                    </a:p>
                  </a:txBody>
                  <a:tcPr/>
                </a:tc>
                <a:tc>
                  <a:txBody>
                    <a:bodyPr/>
                    <a:lstStyle/>
                    <a:p>
                      <a:r>
                        <a:rPr lang="en-US" dirty="0"/>
                        <a:t>0.296</a:t>
                      </a:r>
                    </a:p>
                  </a:txBody>
                  <a:tcPr/>
                </a:tc>
                <a:tc>
                  <a:txBody>
                    <a:bodyPr/>
                    <a:lstStyle/>
                    <a:p>
                      <a:r>
                        <a:rPr lang="en-US" dirty="0"/>
                        <a:t>1.247</a:t>
                      </a:r>
                    </a:p>
                  </a:txBody>
                  <a:tcPr/>
                </a:tc>
                <a:tc>
                  <a:txBody>
                    <a:bodyPr/>
                    <a:lstStyle/>
                    <a:p>
                      <a:r>
                        <a:rPr lang="en-US" dirty="0"/>
                        <a:t>0.213</a:t>
                      </a:r>
                    </a:p>
                  </a:txBody>
                  <a:tcPr/>
                </a:tc>
                <a:tc>
                  <a:txBody>
                    <a:bodyPr/>
                    <a:lstStyle/>
                    <a:p>
                      <a:r>
                        <a:rPr lang="en-US" dirty="0"/>
                        <a:t>-0.211</a:t>
                      </a:r>
                    </a:p>
                  </a:txBody>
                  <a:tcPr/>
                </a:tc>
                <a:tc>
                  <a:txBody>
                    <a:bodyPr/>
                    <a:lstStyle/>
                    <a:p>
                      <a:r>
                        <a:rPr lang="en-US" dirty="0"/>
                        <a:t>0.950</a:t>
                      </a:r>
                    </a:p>
                  </a:txBody>
                  <a:tcPr/>
                </a:tc>
                <a:extLst>
                  <a:ext uri="{0D108BD9-81ED-4DB2-BD59-A6C34878D82A}">
                    <a16:rowId xmlns:a16="http://schemas.microsoft.com/office/drawing/2014/main" val="1399316998"/>
                  </a:ext>
                </a:extLst>
              </a:tr>
              <a:tr h="772495">
                <a:tc>
                  <a:txBody>
                    <a:bodyPr/>
                    <a:lstStyle/>
                    <a:p>
                      <a:r>
                        <a:rPr lang="en-US" err="1"/>
                        <a:t>cleanliness_rating</a:t>
                      </a:r>
                      <a:endParaRPr lang="en-US" dirty="0" err="1"/>
                    </a:p>
                  </a:txBody>
                  <a:tcPr/>
                </a:tc>
                <a:tc>
                  <a:txBody>
                    <a:bodyPr/>
                    <a:lstStyle/>
                    <a:p>
                      <a:r>
                        <a:rPr lang="en-US" dirty="0"/>
                        <a:t>9.7245</a:t>
                      </a:r>
                    </a:p>
                  </a:txBody>
                  <a:tcPr/>
                </a:tc>
                <a:tc>
                  <a:txBody>
                    <a:bodyPr/>
                    <a:lstStyle/>
                    <a:p>
                      <a:r>
                        <a:rPr lang="en-US" dirty="0"/>
                        <a:t>0.018</a:t>
                      </a:r>
                    </a:p>
                  </a:txBody>
                  <a:tcPr/>
                </a:tc>
                <a:tc>
                  <a:txBody>
                    <a:bodyPr/>
                    <a:lstStyle/>
                    <a:p>
                      <a:r>
                        <a:rPr lang="en-US" dirty="0"/>
                        <a:t>541.342</a:t>
                      </a:r>
                    </a:p>
                  </a:txBody>
                  <a:tcPr>
                    <a:solidFill>
                      <a:srgbClr val="00B0F0"/>
                    </a:solidFill>
                  </a:tcPr>
                </a:tc>
                <a:tc>
                  <a:txBody>
                    <a:bodyPr/>
                    <a:lstStyle/>
                    <a:p>
                      <a:r>
                        <a:rPr lang="en-US" dirty="0"/>
                        <a:t>0.000</a:t>
                      </a:r>
                    </a:p>
                  </a:txBody>
                  <a:tcPr>
                    <a:solidFill>
                      <a:srgbClr val="00B0F0"/>
                    </a:solidFill>
                  </a:tcPr>
                </a:tc>
                <a:tc>
                  <a:txBody>
                    <a:bodyPr/>
                    <a:lstStyle/>
                    <a:p>
                      <a:r>
                        <a:rPr lang="en-US" dirty="0"/>
                        <a:t>9.689</a:t>
                      </a:r>
                    </a:p>
                  </a:txBody>
                  <a:tcPr/>
                </a:tc>
                <a:tc>
                  <a:txBody>
                    <a:bodyPr/>
                    <a:lstStyle/>
                    <a:p>
                      <a:r>
                        <a:rPr lang="en-US" dirty="0"/>
                        <a:t>9.760</a:t>
                      </a:r>
                    </a:p>
                  </a:txBody>
                  <a:tcPr/>
                </a:tc>
                <a:extLst>
                  <a:ext uri="{0D108BD9-81ED-4DB2-BD59-A6C34878D82A}">
                    <a16:rowId xmlns:a16="http://schemas.microsoft.com/office/drawing/2014/main" val="540586304"/>
                  </a:ext>
                </a:extLst>
              </a:tr>
            </a:tbl>
          </a:graphicData>
        </a:graphic>
      </p:graphicFrame>
      <p:sp>
        <p:nvSpPr>
          <p:cNvPr id="4" name="TextBox 3">
            <a:extLst>
              <a:ext uri="{FF2B5EF4-FFF2-40B4-BE49-F238E27FC236}">
                <a16:creationId xmlns:a16="http://schemas.microsoft.com/office/drawing/2014/main" id="{FAA62483-37CE-3AE6-A9E1-5A2C47896D92}"/>
              </a:ext>
            </a:extLst>
          </p:cNvPr>
          <p:cNvSpPr txBox="1"/>
          <p:nvPr/>
        </p:nvSpPr>
        <p:spPr>
          <a:xfrm>
            <a:off x="985344" y="5517931"/>
            <a:ext cx="10192406"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t>Having a </a:t>
            </a:r>
            <a:r>
              <a:rPr lang="en-US" sz="2800" b="1" dirty="0"/>
              <a:t>private room</a:t>
            </a:r>
            <a:r>
              <a:rPr lang="en-US" sz="2800" dirty="0"/>
              <a:t> or a </a:t>
            </a:r>
            <a:r>
              <a:rPr lang="en-US" sz="2800" b="1" dirty="0"/>
              <a:t>high cleanliness rating</a:t>
            </a:r>
            <a:r>
              <a:rPr lang="en-US" sz="2800" dirty="0"/>
              <a:t> has statistically significant (positive) effects on a listing's overall guest satisfaction</a:t>
            </a:r>
          </a:p>
        </p:txBody>
      </p:sp>
    </p:spTree>
    <p:extLst>
      <p:ext uri="{BB962C8B-B14F-4D97-AF65-F5344CB8AC3E}">
        <p14:creationId xmlns:p14="http://schemas.microsoft.com/office/powerpoint/2010/main" val="155928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B5781-7792-6F4C-35D9-93D1E4566BF8}"/>
              </a:ext>
            </a:extLst>
          </p:cNvPr>
          <p:cNvSpPr>
            <a:spLocks noGrp="1"/>
          </p:cNvSpPr>
          <p:nvPr>
            <p:ph type="title"/>
          </p:nvPr>
        </p:nvSpPr>
        <p:spPr/>
        <p:txBody>
          <a:bodyPr/>
          <a:lstStyle/>
          <a:p>
            <a:r>
              <a:rPr lang="en-US" dirty="0">
                <a:solidFill>
                  <a:schemeClr val="bg2"/>
                </a:solidFill>
              </a:rPr>
              <a:t>Predicting guest satisfaction</a:t>
            </a:r>
          </a:p>
        </p:txBody>
      </p:sp>
      <p:pic>
        <p:nvPicPr>
          <p:cNvPr id="4" name="Picture 4" descr="Graphical user interface, text&#10;&#10;Description automatically generated">
            <a:extLst>
              <a:ext uri="{FF2B5EF4-FFF2-40B4-BE49-F238E27FC236}">
                <a16:creationId xmlns:a16="http://schemas.microsoft.com/office/drawing/2014/main" id="{BEFB1F84-6042-CBC4-C815-8622B840ADEB}"/>
              </a:ext>
            </a:extLst>
          </p:cNvPr>
          <p:cNvPicPr>
            <a:picLocks noChangeAspect="1"/>
          </p:cNvPicPr>
          <p:nvPr/>
        </p:nvPicPr>
        <p:blipFill>
          <a:blip r:embed="rId2"/>
          <a:stretch>
            <a:fillRect/>
          </a:stretch>
        </p:blipFill>
        <p:spPr>
          <a:xfrm>
            <a:off x="480849" y="1862686"/>
            <a:ext cx="11348545" cy="1963351"/>
          </a:xfrm>
          <a:prstGeom prst="rect">
            <a:avLst/>
          </a:prstGeom>
        </p:spPr>
      </p:pic>
    </p:spTree>
    <p:extLst>
      <p:ext uri="{BB962C8B-B14F-4D97-AF65-F5344CB8AC3E}">
        <p14:creationId xmlns:p14="http://schemas.microsoft.com/office/powerpoint/2010/main" val="35659664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E2852671-8EB6-4EAF-8AF8-65CF3FD66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16" name="Rectangle 15">
            <a:extLst>
              <a:ext uri="{FF2B5EF4-FFF2-40B4-BE49-F238E27FC236}">
                <a16:creationId xmlns:a16="http://schemas.microsoft.com/office/drawing/2014/main" id="{CCB5977A-5CE8-4D01-A784-06EA14C2A3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F02942D-A53B-4A35-B44C-EEFD824131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375F3C53-82B4-457B-87C8-9077A906B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5A4487F9-8FD4-4FDA-899F-4910585063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3" name="Picture 4" descr="Chart, scatter chart&#10;&#10;Description automatically generated">
            <a:extLst>
              <a:ext uri="{FF2B5EF4-FFF2-40B4-BE49-F238E27FC236}">
                <a16:creationId xmlns:a16="http://schemas.microsoft.com/office/drawing/2014/main" id="{10DDC94C-3121-3B31-434E-AB5E5DA3C85C}"/>
              </a:ext>
            </a:extLst>
          </p:cNvPr>
          <p:cNvPicPr>
            <a:picLocks noChangeAspect="1"/>
          </p:cNvPicPr>
          <p:nvPr/>
        </p:nvPicPr>
        <p:blipFill>
          <a:blip r:embed="rId2"/>
          <a:stretch>
            <a:fillRect/>
          </a:stretch>
        </p:blipFill>
        <p:spPr>
          <a:xfrm>
            <a:off x="496414" y="874608"/>
            <a:ext cx="11169578" cy="3239177"/>
          </a:xfrm>
          <a:prstGeom prst="rect">
            <a:avLst/>
          </a:prstGeom>
        </p:spPr>
      </p:pic>
      <p:sp>
        <p:nvSpPr>
          <p:cNvPr id="24" name="Rectangle 23">
            <a:extLst>
              <a:ext uri="{FF2B5EF4-FFF2-40B4-BE49-F238E27FC236}">
                <a16:creationId xmlns:a16="http://schemas.microsoft.com/office/drawing/2014/main" id="{ACD9B3A4-4B72-4F8E-9D87-2D150F2ADC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3883" y="4432079"/>
            <a:ext cx="11274641" cy="1968721"/>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465B5781-7792-6F4C-35D9-93D1E4566BF8}"/>
              </a:ext>
            </a:extLst>
          </p:cNvPr>
          <p:cNvSpPr>
            <a:spLocks noGrp="1"/>
          </p:cNvSpPr>
          <p:nvPr>
            <p:ph type="title"/>
          </p:nvPr>
        </p:nvSpPr>
        <p:spPr>
          <a:xfrm>
            <a:off x="581191" y="4610099"/>
            <a:ext cx="10993549" cy="1066801"/>
          </a:xfrm>
        </p:spPr>
        <p:txBody>
          <a:bodyPr vert="horz" lIns="91440" tIns="45720" rIns="91440" bIns="45720" rtlCol="0" anchor="b">
            <a:normAutofit/>
          </a:bodyPr>
          <a:lstStyle/>
          <a:p>
            <a:r>
              <a:rPr lang="en-US" sz="3600">
                <a:solidFill>
                  <a:srgbClr val="FFFFFF"/>
                </a:solidFill>
              </a:rPr>
              <a:t>Predicting guest satisfaction</a:t>
            </a:r>
          </a:p>
        </p:txBody>
      </p:sp>
      <p:sp>
        <p:nvSpPr>
          <p:cNvPr id="4" name="TextBox 3">
            <a:extLst>
              <a:ext uri="{FF2B5EF4-FFF2-40B4-BE49-F238E27FC236}">
                <a16:creationId xmlns:a16="http://schemas.microsoft.com/office/drawing/2014/main" id="{107AE0CB-0B6B-79E3-BF62-B8712B32E10A}"/>
              </a:ext>
            </a:extLst>
          </p:cNvPr>
          <p:cNvSpPr txBox="1"/>
          <p:nvPr/>
        </p:nvSpPr>
        <p:spPr>
          <a:xfrm>
            <a:off x="9974495" y="3065122"/>
            <a:ext cx="1780854" cy="646331"/>
          </a:xfrm>
          <a:prstGeom prst="rect">
            <a:avLst/>
          </a:prstGeom>
          <a:solidFill>
            <a:schemeClr val="bg1"/>
          </a:solidFill>
          <a:ln>
            <a:solidFill>
              <a:schemeClr val="bg1">
                <a:lumMod val="85000"/>
              </a:schemeClr>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Actual </a:t>
            </a:r>
          </a:p>
          <a:p>
            <a:r>
              <a:rPr lang="en-US" dirty="0"/>
              <a:t>Predicted</a:t>
            </a:r>
          </a:p>
        </p:txBody>
      </p:sp>
      <p:sp>
        <p:nvSpPr>
          <p:cNvPr id="5" name="Flowchart: Connector 4">
            <a:extLst>
              <a:ext uri="{FF2B5EF4-FFF2-40B4-BE49-F238E27FC236}">
                <a16:creationId xmlns:a16="http://schemas.microsoft.com/office/drawing/2014/main" id="{3172302A-8626-6F15-8A7D-494E15B5624B}"/>
              </a:ext>
            </a:extLst>
          </p:cNvPr>
          <p:cNvSpPr/>
          <p:nvPr/>
        </p:nvSpPr>
        <p:spPr>
          <a:xfrm>
            <a:off x="10753619" y="3125055"/>
            <a:ext cx="171235" cy="171235"/>
          </a:xfrm>
          <a:prstGeom prst="flowChartConnector">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lowchart: Connector 5">
            <a:extLst>
              <a:ext uri="{FF2B5EF4-FFF2-40B4-BE49-F238E27FC236}">
                <a16:creationId xmlns:a16="http://schemas.microsoft.com/office/drawing/2014/main" id="{D299483D-DEC3-4BB2-E764-CF694BE0BDBA}"/>
              </a:ext>
            </a:extLst>
          </p:cNvPr>
          <p:cNvSpPr/>
          <p:nvPr/>
        </p:nvSpPr>
        <p:spPr>
          <a:xfrm>
            <a:off x="11096092" y="3424719"/>
            <a:ext cx="171235" cy="171235"/>
          </a:xfrm>
          <a:prstGeom prst="flowChartConnector">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764710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0614E-00D8-96FB-FD9D-755A8502E0C6}"/>
              </a:ext>
            </a:extLst>
          </p:cNvPr>
          <p:cNvSpPr>
            <a:spLocks noGrp="1"/>
          </p:cNvSpPr>
          <p:nvPr>
            <p:ph type="title"/>
          </p:nvPr>
        </p:nvSpPr>
        <p:spPr>
          <a:xfrm>
            <a:off x="581192" y="702156"/>
            <a:ext cx="11029616" cy="1188720"/>
          </a:xfrm>
        </p:spPr>
        <p:txBody>
          <a:bodyPr>
            <a:normAutofit/>
          </a:bodyPr>
          <a:lstStyle/>
          <a:p>
            <a:r>
              <a:rPr lang="en-US"/>
              <a:t>In conclusion: MEASURING SUCCESS</a:t>
            </a:r>
          </a:p>
        </p:txBody>
      </p:sp>
      <p:graphicFrame>
        <p:nvGraphicFramePr>
          <p:cNvPr id="16" name="Content Placeholder 2">
            <a:extLst>
              <a:ext uri="{FF2B5EF4-FFF2-40B4-BE49-F238E27FC236}">
                <a16:creationId xmlns:a16="http://schemas.microsoft.com/office/drawing/2014/main" id="{D5F2B2FC-53AB-456E-191B-8D1FEA4D7CF3}"/>
              </a:ext>
            </a:extLst>
          </p:cNvPr>
          <p:cNvGraphicFramePr>
            <a:graphicFrameLocks noGrp="1"/>
          </p:cNvGraphicFramePr>
          <p:nvPr>
            <p:ph idx="1"/>
            <p:extLst>
              <p:ext uri="{D42A27DB-BD31-4B8C-83A1-F6EECF244321}">
                <p14:modId xmlns:p14="http://schemas.microsoft.com/office/powerpoint/2010/main" val="3585440556"/>
              </p:ext>
            </p:extLst>
          </p:nvPr>
        </p:nvGraphicFramePr>
        <p:xfrm>
          <a:off x="581025" y="2341563"/>
          <a:ext cx="11029950" cy="38142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97825098"/>
      </p:ext>
    </p:extLst>
  </p:cSld>
  <p:clrMapOvr>
    <a:masterClrMapping/>
  </p:clrMapOvr>
</p:sld>
</file>

<file path=ppt/theme/theme1.xml><?xml version="1.0" encoding="utf-8"?>
<a:theme xmlns:a="http://schemas.openxmlformats.org/drawingml/2006/main" name="DividendVTI">
  <a:themeElements>
    <a:clrScheme name="DividendVTI">
      <a:dk1>
        <a:sysClr val="windowText" lastClr="000000"/>
      </a:dk1>
      <a:lt1>
        <a:sysClr val="window" lastClr="FFFFFF"/>
      </a:lt1>
      <a:dk2>
        <a:srgbClr val="3D3D3D"/>
      </a:dk2>
      <a:lt2>
        <a:srgbClr val="EBEBEB"/>
      </a:lt2>
      <a:accent1>
        <a:srgbClr val="ED8428"/>
      </a:accent1>
      <a:accent2>
        <a:srgbClr val="E6C46D"/>
      </a:accent2>
      <a:accent3>
        <a:srgbClr val="537685"/>
      </a:accent3>
      <a:accent4>
        <a:srgbClr val="969FA7"/>
      </a:accent4>
      <a:accent5>
        <a:srgbClr val="A9C37C"/>
      </a:accent5>
      <a:accent6>
        <a:srgbClr val="5A8071"/>
      </a:accent6>
      <a:hlink>
        <a:srgbClr val="828282"/>
      </a:hlink>
      <a:folHlink>
        <a:srgbClr val="A5A5A5"/>
      </a:folHlink>
    </a:clrScheme>
    <a:fontScheme name="Dividend">
      <a:majorFont>
        <a:latin typeface="Tw Cen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8</Slides>
  <Notes>3</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DividendVTI</vt:lpstr>
      <vt:lpstr>Analyzing the factors impacting Airbnb ratings</vt:lpstr>
      <vt:lpstr>CONTEXT and scope</vt:lpstr>
      <vt:lpstr>Correlation</vt:lpstr>
      <vt:lpstr>Correlation</vt:lpstr>
      <vt:lpstr>Statistical significance</vt:lpstr>
      <vt:lpstr>Predicting guest satisfaction</vt:lpstr>
      <vt:lpstr>Predicting guest satisfaction</vt:lpstr>
      <vt:lpstr>In conclusion: MEASURING SUCCESS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318</cp:revision>
  <dcterms:created xsi:type="dcterms:W3CDTF">2023-05-02T17:37:19Z</dcterms:created>
  <dcterms:modified xsi:type="dcterms:W3CDTF">2023-05-10T22:02:39Z</dcterms:modified>
</cp:coreProperties>
</file>