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7" r:id="rId2"/>
    <p:sldId id="258" r:id="rId3"/>
    <p:sldId id="310" r:id="rId4"/>
    <p:sldId id="289" r:id="rId5"/>
    <p:sldId id="259" r:id="rId6"/>
    <p:sldId id="260" r:id="rId7"/>
    <p:sldId id="265" r:id="rId8"/>
    <p:sldId id="266" r:id="rId9"/>
    <p:sldId id="269" r:id="rId10"/>
    <p:sldId id="267" r:id="rId11"/>
    <p:sldId id="290" r:id="rId12"/>
    <p:sldId id="271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7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283" r:id="rId29"/>
    <p:sldId id="305" r:id="rId30"/>
    <p:sldId id="306" r:id="rId31"/>
    <p:sldId id="307" r:id="rId32"/>
    <p:sldId id="308" r:id="rId33"/>
    <p:sldId id="309" r:id="rId34"/>
  </p:sldIdLst>
  <p:sldSz cx="12192000" cy="6858000"/>
  <p:notesSz cx="6858000" cy="9144000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34E9E81-21D7-47D1-857D-F577A310AE77}">
          <p14:sldIdLst>
            <p14:sldId id="257"/>
            <p14:sldId id="258"/>
            <p14:sldId id="310"/>
            <p14:sldId id="289"/>
          </p14:sldIdLst>
        </p14:section>
        <p14:section name="基本概念" id="{9ACAA4A1-848A-4782-BEB1-93859A6BED37}">
          <p14:sldIdLst>
            <p14:sldId id="259"/>
            <p14:sldId id="260"/>
          </p14:sldIdLst>
        </p14:section>
        <p14:section name="commit" id="{959C63F1-9539-4F5B-9B6D-2EB222E406E3}">
          <p14:sldIdLst>
            <p14:sldId id="265"/>
            <p14:sldId id="266"/>
            <p14:sldId id="269"/>
            <p14:sldId id="267"/>
            <p14:sldId id="290"/>
          </p14:sldIdLst>
        </p14:section>
        <p14:section name="branch" id="{522395CE-6119-4C93-AB9F-8B890B08380D}">
          <p14:sldIdLst>
            <p14:sldId id="271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merge" id="{4874C141-2F65-4226-B416-43D42C2156B8}">
          <p14:sldIdLst>
            <p14:sldId id="277"/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  <p14:section name="rebase" id="{8ED47783-C96A-43C9-BA58-456FB571CBCA}">
          <p14:sldIdLst>
            <p14:sldId id="283"/>
            <p14:sldId id="305"/>
            <p14:sldId id="306"/>
            <p14:sldId id="307"/>
            <p14:sldId id="308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86483" autoAdjust="0"/>
  </p:normalViewPr>
  <p:slideViewPr>
    <p:cSldViewPr snapToGrid="0" showGuides="1">
      <p:cViewPr varScale="1">
        <p:scale>
          <a:sx n="107" d="100"/>
          <a:sy n="107" d="100"/>
        </p:scale>
        <p:origin x="116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A9E8B-8668-4EE9-81CF-39121E276770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F8BF6888-40A9-2E36-3134-0643FD144AF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43A6DCE-C76F-7897-B4B5-2CEB15C5905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blipFill rotWithShape="0">
              <a:blip r:embed="rId2"/>
              <a:srcRect/>
              <a:stretch>
                <a:fillRect l="-36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2AB740D-9879-8FAD-BC56-3ABB1DA82E0F}"/>
                </a:ext>
              </a:extLst>
            </p:cNvPr>
            <p:cNvSpPr/>
            <p:nvPr/>
          </p:nvSpPr>
          <p:spPr>
            <a:xfrm>
              <a:off x="3986497" y="0"/>
              <a:ext cx="8205503" cy="6858000"/>
            </a:xfrm>
            <a:custGeom>
              <a:avLst/>
              <a:gdLst>
                <a:gd name="connsiteX0" fmla="*/ 1980450 w 8205503"/>
                <a:gd name="connsiteY0" fmla="*/ 0 h 6858000"/>
                <a:gd name="connsiteX1" fmla="*/ 8205503 w 8205503"/>
                <a:gd name="connsiteY1" fmla="*/ 0 h 6858000"/>
                <a:gd name="connsiteX2" fmla="*/ 8205503 w 8205503"/>
                <a:gd name="connsiteY2" fmla="*/ 6858000 h 6858000"/>
                <a:gd name="connsiteX3" fmla="*/ 3193708 w 8205503"/>
                <a:gd name="connsiteY3" fmla="*/ 6858000 h 6858000"/>
                <a:gd name="connsiteX4" fmla="*/ 937612 w 8205503"/>
                <a:gd name="connsiteY4" fmla="*/ 5555443 h 6858000"/>
                <a:gd name="connsiteX5" fmla="*/ 251462 w 8205503"/>
                <a:gd name="connsiteY5" fmla="*/ 299469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05503" h="6858000">
                  <a:moveTo>
                    <a:pt x="1980450" y="0"/>
                  </a:moveTo>
                  <a:lnTo>
                    <a:pt x="8205503" y="0"/>
                  </a:lnTo>
                  <a:lnTo>
                    <a:pt x="8205503" y="6858000"/>
                  </a:lnTo>
                  <a:lnTo>
                    <a:pt x="3193708" y="6858000"/>
                  </a:lnTo>
                  <a:lnTo>
                    <a:pt x="937612" y="5555443"/>
                  </a:lnTo>
                  <a:cubicBezTo>
                    <a:pt x="41006" y="5037786"/>
                    <a:pt x="-266194" y="3891301"/>
                    <a:pt x="251462" y="299469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90000"/>
                  </a:schemeClr>
                </a:gs>
                <a:gs pos="95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9EDFD03-1F33-E0DA-062A-22642A35E994}"/>
                </a:ext>
              </a:extLst>
            </p:cNvPr>
            <p:cNvSpPr/>
            <p:nvPr/>
          </p:nvSpPr>
          <p:spPr>
            <a:xfrm>
              <a:off x="5179772" y="0"/>
              <a:ext cx="7012228" cy="6858000"/>
            </a:xfrm>
            <a:custGeom>
              <a:avLst/>
              <a:gdLst>
                <a:gd name="connsiteX0" fmla="*/ 1768818 w 7012228"/>
                <a:gd name="connsiteY0" fmla="*/ 0 h 6858000"/>
                <a:gd name="connsiteX1" fmla="*/ 7012228 w 7012228"/>
                <a:gd name="connsiteY1" fmla="*/ 0 h 6858000"/>
                <a:gd name="connsiteX2" fmla="*/ 7012228 w 7012228"/>
                <a:gd name="connsiteY2" fmla="*/ 6858000 h 6858000"/>
                <a:gd name="connsiteX3" fmla="*/ 3429578 w 7012228"/>
                <a:gd name="connsiteY3" fmla="*/ 6858000 h 6858000"/>
                <a:gd name="connsiteX4" fmla="*/ 1073989 w 7012228"/>
                <a:gd name="connsiteY4" fmla="*/ 5497999 h 6858000"/>
                <a:gd name="connsiteX5" fmla="*/ 288037 w 7012228"/>
                <a:gd name="connsiteY5" fmla="*/ 2564788 h 6858000"/>
                <a:gd name="connsiteX6" fmla="*/ 1768818 w 7012228"/>
                <a:gd name="connsiteY6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12228" h="6858000">
                  <a:moveTo>
                    <a:pt x="1768818" y="0"/>
                  </a:moveTo>
                  <a:lnTo>
                    <a:pt x="7012228" y="0"/>
                  </a:lnTo>
                  <a:lnTo>
                    <a:pt x="7012228" y="6858000"/>
                  </a:lnTo>
                  <a:lnTo>
                    <a:pt x="3429578" y="6858000"/>
                  </a:lnTo>
                  <a:lnTo>
                    <a:pt x="1073989" y="5497999"/>
                  </a:lnTo>
                  <a:cubicBezTo>
                    <a:pt x="46970" y="4905050"/>
                    <a:pt x="-304912" y="3591807"/>
                    <a:pt x="288037" y="2564788"/>
                  </a:cubicBezTo>
                  <a:lnTo>
                    <a:pt x="1768818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3700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55AAD1F-D2DF-00AA-7A13-ECA31116BD81}"/>
                </a:ext>
              </a:extLst>
            </p:cNvPr>
            <p:cNvSpPr/>
            <p:nvPr/>
          </p:nvSpPr>
          <p:spPr>
            <a:xfrm>
              <a:off x="2" y="1"/>
              <a:ext cx="1209127" cy="2094270"/>
            </a:xfrm>
            <a:custGeom>
              <a:avLst/>
              <a:gdLst>
                <a:gd name="connsiteX0" fmla="*/ 0 w 2747521"/>
                <a:gd name="connsiteY0" fmla="*/ 0 h 4758848"/>
                <a:gd name="connsiteX1" fmla="*/ 2747521 w 2747521"/>
                <a:gd name="connsiteY1" fmla="*/ 0 h 4758848"/>
                <a:gd name="connsiteX2" fmla="*/ 0 w 2747521"/>
                <a:gd name="connsiteY2" fmla="*/ 4758848 h 4758848"/>
                <a:gd name="connsiteX3" fmla="*/ 0 w 2747521"/>
                <a:gd name="connsiteY3" fmla="*/ 0 h 4758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7521" h="4758848">
                  <a:moveTo>
                    <a:pt x="0" y="0"/>
                  </a:moveTo>
                  <a:lnTo>
                    <a:pt x="2747521" y="0"/>
                  </a:lnTo>
                  <a:lnTo>
                    <a:pt x="0" y="475884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95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54233BC-CDE7-6684-133B-89B570C8B630}"/>
                </a:ext>
              </a:extLst>
            </p:cNvPr>
            <p:cNvSpPr/>
            <p:nvPr/>
          </p:nvSpPr>
          <p:spPr>
            <a:xfrm>
              <a:off x="2" y="0"/>
              <a:ext cx="878080" cy="1520879"/>
            </a:xfrm>
            <a:custGeom>
              <a:avLst/>
              <a:gdLst>
                <a:gd name="connsiteX0" fmla="*/ 0 w 1613603"/>
                <a:gd name="connsiteY0" fmla="*/ 0 h 2794842"/>
                <a:gd name="connsiteX1" fmla="*/ 1613603 w 1613603"/>
                <a:gd name="connsiteY1" fmla="*/ 0 h 2794842"/>
                <a:gd name="connsiteX2" fmla="*/ 0 w 1613603"/>
                <a:gd name="connsiteY2" fmla="*/ 2794842 h 2794842"/>
                <a:gd name="connsiteX3" fmla="*/ 0 w 1613603"/>
                <a:gd name="connsiteY3" fmla="*/ 0 h 279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603" h="2794842">
                  <a:moveTo>
                    <a:pt x="0" y="0"/>
                  </a:moveTo>
                  <a:lnTo>
                    <a:pt x="1613603" y="0"/>
                  </a:lnTo>
                  <a:lnTo>
                    <a:pt x="0" y="279484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zh-CN" altLang="en-US"/>
            </a:p>
          </p:txBody>
        </p:sp>
      </p:grpSp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4318900" y="1419693"/>
            <a:ext cx="7200000" cy="2160000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 algn="r">
              <a:lnSpc>
                <a:spcPct val="100000"/>
              </a:lnSpc>
              <a:defRPr sz="4400">
                <a:ln w="19050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sz="quarter" idx="1" hasCustomPrompt="1"/>
          </p:nvPr>
        </p:nvSpPr>
        <p:spPr>
          <a:xfrm>
            <a:off x="4318900" y="3947392"/>
            <a:ext cx="7200000" cy="64382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vert="horz" wrap="square" lIns="91440" tIns="45720" rIns="91440" bIns="45720" rtlCol="0" anchor="t" anchorCtr="0">
            <a:normAutofit/>
          </a:bodyPr>
          <a:lstStyle>
            <a:lvl1pPr marL="0" indent="0" algn="r">
              <a:lnSpc>
                <a:spcPct val="100000"/>
              </a:lnSpc>
              <a:buNone/>
              <a:defRPr lang="en-US" sz="20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762173" y="5443150"/>
            <a:ext cx="5756727" cy="276999"/>
          </a:xfrm>
          <a:prstGeom prst="rect">
            <a:avLst/>
          </a:prstGeom>
        </p:spPr>
        <p:txBody>
          <a:bodyPr wrap="square" lIns="90000">
            <a:normAutofit/>
          </a:bodyPr>
          <a:lstStyle>
            <a:lvl1pPr marL="0" indent="0" algn="r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762173" y="5857101"/>
            <a:ext cx="5756727" cy="276999"/>
          </a:xfrm>
          <a:prstGeom prst="rect">
            <a:avLst/>
          </a:prstGeom>
        </p:spPr>
        <p:txBody>
          <a:bodyPr wrap="none">
            <a:normAutofit/>
          </a:bodyPr>
          <a:lstStyle>
            <a:lvl1pPr marL="0" indent="0" algn="r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 dirty="0"/>
              <a:t>www.officeplus.cn</a:t>
            </a:r>
          </a:p>
        </p:txBody>
      </p:sp>
    </p:spTree>
    <p:extLst>
      <p:ext uri="{BB962C8B-B14F-4D97-AF65-F5344CB8AC3E}">
        <p14:creationId xmlns:p14="http://schemas.microsoft.com/office/powerpoint/2010/main" val="3841713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D10539A-C1C4-6938-E08F-ABBF8809B51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27E2AD-3652-ED88-F70A-AB4CB38FE0A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0">
              <a:blip r:embed="rId2"/>
              <a:srcRect/>
              <a:stretch>
                <a:fillRect l="-36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21FF61-D406-0CC5-1220-B0D3CCB8BCF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60400" y="1092200"/>
            <a:ext cx="10858500" cy="504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2A54-1ED4-49C6-8154-FC2019FF8FB3}" type="datetime1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7513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EE4B864-6135-F141-9DE4-85C61C7C83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0">
            <a:blip r:embed="rId2"/>
            <a:srcRect/>
            <a:stretch>
              <a:fillRect l="-360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lvl="0" algn="ctr"/>
            <a:endParaRPr lang="zh-CN" altLang="en-US"/>
          </a:p>
        </p:txBody>
      </p:sp>
      <p:sp>
        <p:nvSpPr>
          <p:cNvPr id="8" name="Rectangle: Rounded Corners 7"/>
          <p:cNvSpPr/>
          <p:nvPr/>
        </p:nvSpPr>
        <p:spPr>
          <a:xfrm>
            <a:off x="392877" y="491163"/>
            <a:ext cx="11406244" cy="587567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60399" y="1500188"/>
            <a:ext cx="2836800" cy="914400"/>
          </a:xfrm>
          <a:prstGeom prst="rect">
            <a:avLst/>
          </a:prstGeom>
        </p:spPr>
        <p:txBody>
          <a:bodyPr wrap="square" anchor="t">
            <a:normAutofit/>
          </a:bodyPr>
          <a:lstStyle>
            <a:lvl1pPr algn="r">
              <a:lnSpc>
                <a:spcPct val="10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Agenda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 hasCustomPrompt="1"/>
          </p:nvPr>
        </p:nvSpPr>
        <p:spPr>
          <a:xfrm>
            <a:off x="3746500" y="1500187"/>
            <a:ext cx="7772400" cy="463320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457200" indent="-457200">
              <a:lnSpc>
                <a:spcPct val="130000"/>
              </a:lnSpc>
              <a:buFont typeface="+mj-lt"/>
              <a:buAutoNum type="arabicPeriod"/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A813-B2FD-42E1-9222-83B574E99074}" type="datetime1">
              <a:rPr lang="zh-CN" altLang="en-US" smtClean="0"/>
              <a:t>2025/2/6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 dirty="0"/>
              <a:t>OfficePLUS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13" name="Group 12"/>
          <p:cNvGrpSpPr/>
          <p:nvPr/>
        </p:nvGrpSpPr>
        <p:grpSpPr>
          <a:xfrm>
            <a:off x="2626456" y="1500188"/>
            <a:ext cx="994563" cy="4634686"/>
            <a:chOff x="2626456" y="1500188"/>
            <a:chExt cx="994563" cy="4634686"/>
          </a:xfrm>
        </p:grpSpPr>
        <p:cxnSp>
          <p:nvCxnSpPr>
            <p:cNvPr id="14" name="Straight Connector 13"/>
            <p:cNvCxnSpPr>
              <a:cxnSpLocks/>
            </p:cNvCxnSpPr>
            <p:nvPr/>
          </p:nvCxnSpPr>
          <p:spPr>
            <a:xfrm>
              <a:off x="3621019" y="1500188"/>
              <a:ext cx="0" cy="4633913"/>
            </a:xfrm>
            <a:prstGeom prst="line">
              <a:avLst/>
            </a:prstGeom>
            <a:solidFill>
              <a:srgbClr val="FFCC00"/>
            </a:solidFill>
            <a:ln w="3175" cap="flat" cmpd="sng" algn="ctr">
              <a:solidFill>
                <a:schemeClr val="tx1">
                  <a:alpha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Freeform: Shape 14"/>
            <p:cNvSpPr>
              <a:spLocks noChangeAspect="1"/>
            </p:cNvSpPr>
            <p:nvPr/>
          </p:nvSpPr>
          <p:spPr bwMode="auto">
            <a:xfrm>
              <a:off x="2626456" y="5219207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8740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E95526B-C9B8-A8E6-AFD8-C7C801D41503}"/>
              </a:ext>
            </a:extLst>
          </p:cNvPr>
          <p:cNvGrpSpPr/>
          <p:nvPr/>
        </p:nvGrpSpPr>
        <p:grpSpPr>
          <a:xfrm flipH="1">
            <a:off x="0" y="0"/>
            <a:ext cx="12192000" cy="6858000"/>
            <a:chOff x="0" y="0"/>
            <a:chExt cx="12192000" cy="685800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B0330252-2CFD-7553-4877-8CA3CC1EBA2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blipFill rotWithShape="0">
              <a:blip r:embed="rId2"/>
              <a:srcRect/>
              <a:stretch>
                <a:fillRect l="-36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E41A206-71A1-BBBB-CF03-5B5CBCC76D43}"/>
                </a:ext>
              </a:extLst>
            </p:cNvPr>
            <p:cNvSpPr/>
            <p:nvPr/>
          </p:nvSpPr>
          <p:spPr>
            <a:xfrm>
              <a:off x="3986497" y="0"/>
              <a:ext cx="8205503" cy="6858000"/>
            </a:xfrm>
            <a:custGeom>
              <a:avLst/>
              <a:gdLst>
                <a:gd name="connsiteX0" fmla="*/ 1980450 w 8205503"/>
                <a:gd name="connsiteY0" fmla="*/ 0 h 6858000"/>
                <a:gd name="connsiteX1" fmla="*/ 8205503 w 8205503"/>
                <a:gd name="connsiteY1" fmla="*/ 0 h 6858000"/>
                <a:gd name="connsiteX2" fmla="*/ 8205503 w 8205503"/>
                <a:gd name="connsiteY2" fmla="*/ 6858000 h 6858000"/>
                <a:gd name="connsiteX3" fmla="*/ 3193708 w 8205503"/>
                <a:gd name="connsiteY3" fmla="*/ 6858000 h 6858000"/>
                <a:gd name="connsiteX4" fmla="*/ 937612 w 8205503"/>
                <a:gd name="connsiteY4" fmla="*/ 5555443 h 6858000"/>
                <a:gd name="connsiteX5" fmla="*/ 251462 w 8205503"/>
                <a:gd name="connsiteY5" fmla="*/ 299469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05503" h="6858000">
                  <a:moveTo>
                    <a:pt x="1980450" y="0"/>
                  </a:moveTo>
                  <a:lnTo>
                    <a:pt x="8205503" y="0"/>
                  </a:lnTo>
                  <a:lnTo>
                    <a:pt x="8205503" y="6858000"/>
                  </a:lnTo>
                  <a:lnTo>
                    <a:pt x="3193708" y="6858000"/>
                  </a:lnTo>
                  <a:lnTo>
                    <a:pt x="937612" y="5555443"/>
                  </a:lnTo>
                  <a:cubicBezTo>
                    <a:pt x="41006" y="5037786"/>
                    <a:pt x="-266194" y="3891301"/>
                    <a:pt x="251462" y="299469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90000"/>
                  </a:schemeClr>
                </a:gs>
                <a:gs pos="95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21D12F-3B8E-ED81-944B-3034DD215530}"/>
                </a:ext>
              </a:extLst>
            </p:cNvPr>
            <p:cNvSpPr/>
            <p:nvPr/>
          </p:nvSpPr>
          <p:spPr>
            <a:xfrm>
              <a:off x="5179772" y="0"/>
              <a:ext cx="7012228" cy="6858000"/>
            </a:xfrm>
            <a:custGeom>
              <a:avLst/>
              <a:gdLst>
                <a:gd name="connsiteX0" fmla="*/ 1768818 w 7012228"/>
                <a:gd name="connsiteY0" fmla="*/ 0 h 6858000"/>
                <a:gd name="connsiteX1" fmla="*/ 7012228 w 7012228"/>
                <a:gd name="connsiteY1" fmla="*/ 0 h 6858000"/>
                <a:gd name="connsiteX2" fmla="*/ 7012228 w 7012228"/>
                <a:gd name="connsiteY2" fmla="*/ 6858000 h 6858000"/>
                <a:gd name="connsiteX3" fmla="*/ 3429578 w 7012228"/>
                <a:gd name="connsiteY3" fmla="*/ 6858000 h 6858000"/>
                <a:gd name="connsiteX4" fmla="*/ 1073989 w 7012228"/>
                <a:gd name="connsiteY4" fmla="*/ 5497999 h 6858000"/>
                <a:gd name="connsiteX5" fmla="*/ 288037 w 7012228"/>
                <a:gd name="connsiteY5" fmla="*/ 2564788 h 6858000"/>
                <a:gd name="connsiteX6" fmla="*/ 1768818 w 7012228"/>
                <a:gd name="connsiteY6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12228" h="6858000">
                  <a:moveTo>
                    <a:pt x="1768818" y="0"/>
                  </a:moveTo>
                  <a:lnTo>
                    <a:pt x="7012228" y="0"/>
                  </a:lnTo>
                  <a:lnTo>
                    <a:pt x="7012228" y="6858000"/>
                  </a:lnTo>
                  <a:lnTo>
                    <a:pt x="3429578" y="6858000"/>
                  </a:lnTo>
                  <a:lnTo>
                    <a:pt x="1073989" y="5497999"/>
                  </a:lnTo>
                  <a:cubicBezTo>
                    <a:pt x="46970" y="4905050"/>
                    <a:pt x="-304912" y="3591807"/>
                    <a:pt x="288037" y="2564788"/>
                  </a:cubicBezTo>
                  <a:lnTo>
                    <a:pt x="1768818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3700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3E743A1-92D3-51D6-3383-EAA67CD68407}"/>
                </a:ext>
              </a:extLst>
            </p:cNvPr>
            <p:cNvSpPr/>
            <p:nvPr/>
          </p:nvSpPr>
          <p:spPr>
            <a:xfrm>
              <a:off x="2" y="1"/>
              <a:ext cx="1209127" cy="2094270"/>
            </a:xfrm>
            <a:custGeom>
              <a:avLst/>
              <a:gdLst>
                <a:gd name="connsiteX0" fmla="*/ 0 w 2747521"/>
                <a:gd name="connsiteY0" fmla="*/ 0 h 4758848"/>
                <a:gd name="connsiteX1" fmla="*/ 2747521 w 2747521"/>
                <a:gd name="connsiteY1" fmla="*/ 0 h 4758848"/>
                <a:gd name="connsiteX2" fmla="*/ 0 w 2747521"/>
                <a:gd name="connsiteY2" fmla="*/ 4758848 h 4758848"/>
                <a:gd name="connsiteX3" fmla="*/ 0 w 2747521"/>
                <a:gd name="connsiteY3" fmla="*/ 0 h 4758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7521" h="4758848">
                  <a:moveTo>
                    <a:pt x="0" y="0"/>
                  </a:moveTo>
                  <a:lnTo>
                    <a:pt x="2747521" y="0"/>
                  </a:lnTo>
                  <a:lnTo>
                    <a:pt x="0" y="475884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95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986DB21-A3AB-99C7-6AAB-F88FDCCDD56C}"/>
                </a:ext>
              </a:extLst>
            </p:cNvPr>
            <p:cNvSpPr/>
            <p:nvPr/>
          </p:nvSpPr>
          <p:spPr>
            <a:xfrm>
              <a:off x="2" y="0"/>
              <a:ext cx="878080" cy="1520879"/>
            </a:xfrm>
            <a:custGeom>
              <a:avLst/>
              <a:gdLst>
                <a:gd name="connsiteX0" fmla="*/ 0 w 1613603"/>
                <a:gd name="connsiteY0" fmla="*/ 0 h 2794842"/>
                <a:gd name="connsiteX1" fmla="*/ 1613603 w 1613603"/>
                <a:gd name="connsiteY1" fmla="*/ 0 h 2794842"/>
                <a:gd name="connsiteX2" fmla="*/ 0 w 1613603"/>
                <a:gd name="connsiteY2" fmla="*/ 2794842 h 2794842"/>
                <a:gd name="connsiteX3" fmla="*/ 0 w 1613603"/>
                <a:gd name="connsiteY3" fmla="*/ 0 h 279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603" h="2794842">
                  <a:moveTo>
                    <a:pt x="0" y="0"/>
                  </a:moveTo>
                  <a:lnTo>
                    <a:pt x="1613603" y="0"/>
                  </a:lnTo>
                  <a:lnTo>
                    <a:pt x="0" y="279484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zh-CN" altLang="en-US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60400" y="2360548"/>
            <a:ext cx="5613399" cy="98656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320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 hasCustomPrompt="1"/>
          </p:nvPr>
        </p:nvSpPr>
        <p:spPr>
          <a:xfrm>
            <a:off x="660400" y="3358969"/>
            <a:ext cx="5613399" cy="110499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Font typeface="+mj-lt"/>
              <a:buNone/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A813-B2FD-42E1-9222-83B574E99074}" type="datetime1">
              <a:rPr lang="zh-CN" altLang="en-US" smtClean="0"/>
              <a:t>2025/2/6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 dirty="0"/>
              <a:t>OfficePLUS</a:t>
            </a:r>
            <a:endParaRPr lang="zh-CN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7982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D10539A-C1C4-6938-E08F-ABBF8809B51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827E2AD-3652-ED88-F70A-AB4CB38FE0A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0">
              <a:blip r:embed="rId2"/>
              <a:srcRect/>
              <a:stretch>
                <a:fillRect l="-36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zh-CN" alt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C21FF61-D406-0CC5-1220-B0D3CCB8BCF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2A54-1ED4-49C6-8154-FC2019FF8FB3}" type="datetime1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660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D36A-0885-4071-9EF1-0FE4286E17CF}" type="datetime1">
              <a:rPr lang="zh-CN" altLang="en-US" smtClean="0"/>
              <a:t>2025/2/6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OfficePLUS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3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F8BF6888-40A9-2E36-3134-0643FD144AF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43A6DCE-C76F-7897-B4B5-2CEB15C5905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blipFill rotWithShape="0">
              <a:blip r:embed="rId2"/>
              <a:srcRect/>
              <a:stretch>
                <a:fillRect l="-36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2AB740D-9879-8FAD-BC56-3ABB1DA82E0F}"/>
                </a:ext>
              </a:extLst>
            </p:cNvPr>
            <p:cNvSpPr/>
            <p:nvPr/>
          </p:nvSpPr>
          <p:spPr>
            <a:xfrm>
              <a:off x="3986497" y="0"/>
              <a:ext cx="8205503" cy="6858000"/>
            </a:xfrm>
            <a:custGeom>
              <a:avLst/>
              <a:gdLst>
                <a:gd name="connsiteX0" fmla="*/ 1980450 w 8205503"/>
                <a:gd name="connsiteY0" fmla="*/ 0 h 6858000"/>
                <a:gd name="connsiteX1" fmla="*/ 8205503 w 8205503"/>
                <a:gd name="connsiteY1" fmla="*/ 0 h 6858000"/>
                <a:gd name="connsiteX2" fmla="*/ 8205503 w 8205503"/>
                <a:gd name="connsiteY2" fmla="*/ 6858000 h 6858000"/>
                <a:gd name="connsiteX3" fmla="*/ 3193708 w 8205503"/>
                <a:gd name="connsiteY3" fmla="*/ 6858000 h 6858000"/>
                <a:gd name="connsiteX4" fmla="*/ 937612 w 8205503"/>
                <a:gd name="connsiteY4" fmla="*/ 5555443 h 6858000"/>
                <a:gd name="connsiteX5" fmla="*/ 251462 w 8205503"/>
                <a:gd name="connsiteY5" fmla="*/ 299469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05503" h="6858000">
                  <a:moveTo>
                    <a:pt x="1980450" y="0"/>
                  </a:moveTo>
                  <a:lnTo>
                    <a:pt x="8205503" y="0"/>
                  </a:lnTo>
                  <a:lnTo>
                    <a:pt x="8205503" y="6858000"/>
                  </a:lnTo>
                  <a:lnTo>
                    <a:pt x="3193708" y="6858000"/>
                  </a:lnTo>
                  <a:lnTo>
                    <a:pt x="937612" y="5555443"/>
                  </a:lnTo>
                  <a:cubicBezTo>
                    <a:pt x="41006" y="5037786"/>
                    <a:pt x="-266194" y="3891301"/>
                    <a:pt x="251462" y="299469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90000"/>
                  </a:schemeClr>
                </a:gs>
                <a:gs pos="95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9EDFD03-1F33-E0DA-062A-22642A35E994}"/>
                </a:ext>
              </a:extLst>
            </p:cNvPr>
            <p:cNvSpPr/>
            <p:nvPr/>
          </p:nvSpPr>
          <p:spPr>
            <a:xfrm>
              <a:off x="5179772" y="0"/>
              <a:ext cx="7012228" cy="6858000"/>
            </a:xfrm>
            <a:custGeom>
              <a:avLst/>
              <a:gdLst>
                <a:gd name="connsiteX0" fmla="*/ 1768818 w 7012228"/>
                <a:gd name="connsiteY0" fmla="*/ 0 h 6858000"/>
                <a:gd name="connsiteX1" fmla="*/ 7012228 w 7012228"/>
                <a:gd name="connsiteY1" fmla="*/ 0 h 6858000"/>
                <a:gd name="connsiteX2" fmla="*/ 7012228 w 7012228"/>
                <a:gd name="connsiteY2" fmla="*/ 6858000 h 6858000"/>
                <a:gd name="connsiteX3" fmla="*/ 3429578 w 7012228"/>
                <a:gd name="connsiteY3" fmla="*/ 6858000 h 6858000"/>
                <a:gd name="connsiteX4" fmla="*/ 1073989 w 7012228"/>
                <a:gd name="connsiteY4" fmla="*/ 5497999 h 6858000"/>
                <a:gd name="connsiteX5" fmla="*/ 288037 w 7012228"/>
                <a:gd name="connsiteY5" fmla="*/ 2564788 h 6858000"/>
                <a:gd name="connsiteX6" fmla="*/ 1768818 w 7012228"/>
                <a:gd name="connsiteY6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12228" h="6858000">
                  <a:moveTo>
                    <a:pt x="1768818" y="0"/>
                  </a:moveTo>
                  <a:lnTo>
                    <a:pt x="7012228" y="0"/>
                  </a:lnTo>
                  <a:lnTo>
                    <a:pt x="7012228" y="6858000"/>
                  </a:lnTo>
                  <a:lnTo>
                    <a:pt x="3429578" y="6858000"/>
                  </a:lnTo>
                  <a:lnTo>
                    <a:pt x="1073989" y="5497999"/>
                  </a:lnTo>
                  <a:cubicBezTo>
                    <a:pt x="46970" y="4905050"/>
                    <a:pt x="-304912" y="3591807"/>
                    <a:pt x="288037" y="2564788"/>
                  </a:cubicBezTo>
                  <a:lnTo>
                    <a:pt x="1768818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3700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55AAD1F-D2DF-00AA-7A13-ECA31116BD81}"/>
                </a:ext>
              </a:extLst>
            </p:cNvPr>
            <p:cNvSpPr/>
            <p:nvPr/>
          </p:nvSpPr>
          <p:spPr>
            <a:xfrm>
              <a:off x="2" y="1"/>
              <a:ext cx="1209127" cy="2094270"/>
            </a:xfrm>
            <a:custGeom>
              <a:avLst/>
              <a:gdLst>
                <a:gd name="connsiteX0" fmla="*/ 0 w 2747521"/>
                <a:gd name="connsiteY0" fmla="*/ 0 h 4758848"/>
                <a:gd name="connsiteX1" fmla="*/ 2747521 w 2747521"/>
                <a:gd name="connsiteY1" fmla="*/ 0 h 4758848"/>
                <a:gd name="connsiteX2" fmla="*/ 0 w 2747521"/>
                <a:gd name="connsiteY2" fmla="*/ 4758848 h 4758848"/>
                <a:gd name="connsiteX3" fmla="*/ 0 w 2747521"/>
                <a:gd name="connsiteY3" fmla="*/ 0 h 4758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7521" h="4758848">
                  <a:moveTo>
                    <a:pt x="0" y="0"/>
                  </a:moveTo>
                  <a:lnTo>
                    <a:pt x="2747521" y="0"/>
                  </a:lnTo>
                  <a:lnTo>
                    <a:pt x="0" y="475884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95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54233BC-CDE7-6684-133B-89B570C8B630}"/>
                </a:ext>
              </a:extLst>
            </p:cNvPr>
            <p:cNvSpPr/>
            <p:nvPr/>
          </p:nvSpPr>
          <p:spPr>
            <a:xfrm>
              <a:off x="2" y="0"/>
              <a:ext cx="878080" cy="1520879"/>
            </a:xfrm>
            <a:custGeom>
              <a:avLst/>
              <a:gdLst>
                <a:gd name="connsiteX0" fmla="*/ 0 w 1613603"/>
                <a:gd name="connsiteY0" fmla="*/ 0 h 2794842"/>
                <a:gd name="connsiteX1" fmla="*/ 1613603 w 1613603"/>
                <a:gd name="connsiteY1" fmla="*/ 0 h 2794842"/>
                <a:gd name="connsiteX2" fmla="*/ 0 w 1613603"/>
                <a:gd name="connsiteY2" fmla="*/ 2794842 h 2794842"/>
                <a:gd name="connsiteX3" fmla="*/ 0 w 1613603"/>
                <a:gd name="connsiteY3" fmla="*/ 0 h 279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603" h="2794842">
                  <a:moveTo>
                    <a:pt x="0" y="0"/>
                  </a:moveTo>
                  <a:lnTo>
                    <a:pt x="1613603" y="0"/>
                  </a:lnTo>
                  <a:lnTo>
                    <a:pt x="0" y="279484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zh-CN" altLang="en-US"/>
            </a:p>
          </p:txBody>
        </p:sp>
      </p:grpSp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5762174" y="1089025"/>
            <a:ext cx="5756726" cy="2721415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 algn="r">
              <a:lnSpc>
                <a:spcPct val="100000"/>
              </a:lnSpc>
              <a:defRPr sz="4800">
                <a:ln w="19050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762173" y="5443150"/>
            <a:ext cx="5756727" cy="276999"/>
          </a:xfrm>
          <a:prstGeom prst="rect">
            <a:avLst/>
          </a:prstGeom>
        </p:spPr>
        <p:txBody>
          <a:bodyPr wrap="square" lIns="90000">
            <a:normAutofit/>
          </a:bodyPr>
          <a:lstStyle>
            <a:lvl1pPr marL="0" indent="0" algn="r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762173" y="5857101"/>
            <a:ext cx="5756727" cy="276999"/>
          </a:xfrm>
          <a:prstGeom prst="rect">
            <a:avLst/>
          </a:prstGeom>
        </p:spPr>
        <p:txBody>
          <a:bodyPr wrap="none">
            <a:normAutofit/>
          </a:bodyPr>
          <a:lstStyle>
            <a:lvl1pPr marL="0" indent="0" algn="r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 dirty="0"/>
              <a:t>www.officeplus.cn</a:t>
            </a:r>
          </a:p>
        </p:txBody>
      </p:sp>
    </p:spTree>
    <p:extLst>
      <p:ext uri="{BB962C8B-B14F-4D97-AF65-F5344CB8AC3E}">
        <p14:creationId xmlns:p14="http://schemas.microsoft.com/office/powerpoint/2010/main" val="1691406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</a:t>
            </a:r>
            <a:r>
              <a:rPr lang="en-US" altLang="zh-CN" dirty="0"/>
              <a:t>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AEBC5-1D0D-411D-9EE3-C6F41EFD080C}" type="datetime1">
              <a:rPr lang="zh-CN" altLang="en-US" smtClean="0"/>
              <a:t>2025/2/6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OfficePLUS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gitbranching.js.org/?locale=zh_CN" TargetMode="Externa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Relationship Id="rId4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Relationship Id="rId4" Type="http://schemas.openxmlformats.org/officeDocument/2006/relationships/image" Target="../media/image1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gitbranching.js.org/?locale=zh_CN" TargetMode="Externa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slide" Target="slide2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6" Type="http://schemas.openxmlformats.org/officeDocument/2006/relationships/slide" Target="slide28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slide" Target="slide12.xml"/><Relationship Id="rId4" Type="http://schemas.openxmlformats.org/officeDocument/2006/relationships/slide" Target="slide5.xml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1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2.xml"/><Relationship Id="rId6" Type="http://schemas.openxmlformats.org/officeDocument/2006/relationships/slide" Target="slide9.xml"/><Relationship Id="rId5" Type="http://schemas.openxmlformats.org/officeDocument/2006/relationships/image" Target="../media/image17.png"/><Relationship Id="rId4" Type="http://schemas.openxmlformats.org/officeDocument/2006/relationships/image" Target="../media/image1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3.xml"/><Relationship Id="rId4" Type="http://schemas.openxmlformats.org/officeDocument/2006/relationships/image" Target="../media/image1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Relationship Id="rId4" Type="http://schemas.openxmlformats.org/officeDocument/2006/relationships/image" Target="../media/image1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Relationship Id="rId4" Type="http://schemas.openxmlformats.org/officeDocument/2006/relationships/image" Target="../media/image12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6.xml"/><Relationship Id="rId4" Type="http://schemas.openxmlformats.org/officeDocument/2006/relationships/image" Target="../media/image12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7.xml"/><Relationship Id="rId4" Type="http://schemas.openxmlformats.org/officeDocument/2006/relationships/image" Target="../media/image12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gitbranching.js.org/?locale=zh_CN" TargetMode="Externa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0.xml"/><Relationship Id="rId4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1.xml"/><Relationship Id="rId4" Type="http://schemas.openxmlformats.org/officeDocument/2006/relationships/image" Target="../media/image12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2.xml"/><Relationship Id="rId4" Type="http://schemas.openxmlformats.org/officeDocument/2006/relationships/image" Target="../media/image12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3.xml"/><Relationship Id="rId4" Type="http://schemas.openxmlformats.org/officeDocument/2006/relationships/image" Target="../media/image12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gitbranching.js.org/?locale=zh_CN" TargetMode="Externa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 wrap="square">
            <a:normAutofit/>
          </a:bodyPr>
          <a:lstStyle/>
          <a:p>
            <a:r>
              <a:rPr lang="zh-CN" altLang="en-US" sz="6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用</a:t>
            </a:r>
            <a:r>
              <a:rPr lang="en-US" altLang="zh-CN" sz="6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Git</a:t>
            </a:r>
            <a:r>
              <a:rPr lang="zh-CN" altLang="en-US" sz="6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高效协作</a:t>
            </a:r>
            <a:endParaRPr lang="zh-CN" alt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sz="quarter" idx="1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第一讲</a:t>
            </a:r>
            <a:r>
              <a:rPr lang="en-US" altLang="zh-CN" dirty="0"/>
              <a:t> – git</a:t>
            </a:r>
            <a:r>
              <a:rPr lang="zh-CN" altLang="en-US" dirty="0"/>
              <a:t>版本控制与分支管理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660573" y="5278190"/>
            <a:ext cx="5756727" cy="373449"/>
          </a:xfrm>
        </p:spPr>
        <p:txBody>
          <a:bodyPr wrap="square">
            <a:normAutofit/>
          </a:bodyPr>
          <a:lstStyle/>
          <a:p>
            <a:pPr lvl="0"/>
            <a:r>
              <a:rPr lang="en-US" sz="1600" dirty="0"/>
              <a:t>JerryHan3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8DE5FF9-47E7-0C5E-CA41-825CF073A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742" y="5651639"/>
            <a:ext cx="2819158" cy="692011"/>
          </a:xfrm>
          <a:prstGeom prst="rect">
            <a:avLst/>
          </a:prstGeom>
        </p:spPr>
      </p:pic>
      <p:sp>
        <p:nvSpPr>
          <p:cNvPr id="16" name="椭圆 15">
            <a:extLst>
              <a:ext uri="{FF2B5EF4-FFF2-40B4-BE49-F238E27FC236}">
                <a16:creationId xmlns:a16="http://schemas.microsoft.com/office/drawing/2014/main" id="{D9ED2BDC-6BFD-F2CC-0CF9-20FD523A2311}"/>
              </a:ext>
            </a:extLst>
          </p:cNvPr>
          <p:cNvSpPr/>
          <p:nvPr/>
        </p:nvSpPr>
        <p:spPr>
          <a:xfrm>
            <a:off x="9896596" y="5226189"/>
            <a:ext cx="425450" cy="42545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1726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35006" y="1364569"/>
            <a:ext cx="10883894" cy="4532976"/>
            <a:chOff x="635006" y="1364569"/>
            <a:chExt cx="10883894" cy="453297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B20F1A0-95B8-408C-BFD6-B7BB4D03A6E9}"/>
                </a:ext>
              </a:extLst>
            </p:cNvPr>
            <p:cNvGrpSpPr/>
            <p:nvPr/>
          </p:nvGrpSpPr>
          <p:grpSpPr>
            <a:xfrm>
              <a:off x="1524908" y="2570145"/>
              <a:ext cx="9142184" cy="3327400"/>
              <a:chOff x="660400" y="2141972"/>
              <a:chExt cx="9142184" cy="3327400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DAF106CA-864F-4553-8C34-231A2C3F5BDF}"/>
                  </a:ext>
                </a:extLst>
              </p:cNvPr>
              <p:cNvGrpSpPr/>
              <p:nvPr/>
            </p:nvGrpSpPr>
            <p:grpSpPr>
              <a:xfrm>
                <a:off x="660400" y="2141972"/>
                <a:ext cx="2489200" cy="3327400"/>
                <a:chOff x="660400" y="2141972"/>
                <a:chExt cx="2489200" cy="3327400"/>
              </a:xfrm>
            </p:grpSpPr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1FFB5E13-7DC9-484B-BD6F-219D66527936}"/>
                    </a:ext>
                  </a:extLst>
                </p:cNvPr>
                <p:cNvSpPr/>
                <p:nvPr/>
              </p:nvSpPr>
              <p:spPr>
                <a:xfrm>
                  <a:off x="660400" y="2141972"/>
                  <a:ext cx="2489200" cy="3327400"/>
                </a:xfrm>
                <a:prstGeom prst="roundRect">
                  <a:avLst>
                    <a:gd name="adj" fmla="val 9075"/>
                  </a:avLst>
                </a:prstGeom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Rectangle: Top Corners Rounded 21">
                  <a:extLst>
                    <a:ext uri="{FF2B5EF4-FFF2-40B4-BE49-F238E27FC236}">
                      <a16:creationId xmlns:a16="http://schemas.microsoft.com/office/drawing/2014/main" id="{A52AF380-B535-4828-B3F1-2B661E067D7B}"/>
                    </a:ext>
                  </a:extLst>
                </p:cNvPr>
                <p:cNvSpPr/>
                <p:nvPr/>
              </p:nvSpPr>
              <p:spPr>
                <a:xfrm>
                  <a:off x="660400" y="2141972"/>
                  <a:ext cx="2489200" cy="1668028"/>
                </a:xfrm>
                <a:prstGeom prst="round2SameRect">
                  <a:avLst/>
                </a:prstGeom>
                <a:blipFill rotWithShape="0">
                  <a:blip r:embed="rId3"/>
                  <a:srcRect/>
                  <a:stretch>
                    <a:fillRect l="-410" r="-410"/>
                  </a:stretch>
                </a:blipFill>
                <a:ln w="38100">
                  <a:noFill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solidFill>
                      <a:schemeClr val="accent2"/>
                    </a:solidFill>
                    <a:effectLst>
                      <a:outerShdw blurRad="127000" dist="76200" dir="2700000" algn="ctr" rotWithShape="0">
                        <a:schemeClr val="accent2">
                          <a:alpha val="2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57BB17D-DEB9-42EA-890E-E2EB409F1F66}"/>
                    </a:ext>
                  </a:extLst>
                </p:cNvPr>
                <p:cNvSpPr txBox="1"/>
                <p:nvPr/>
              </p:nvSpPr>
              <p:spPr>
                <a:xfrm>
                  <a:off x="825330" y="4292117"/>
                  <a:ext cx="2108370" cy="338554"/>
                </a:xfrm>
                <a:prstGeom prst="rect">
                  <a:avLst/>
                </a:prstGeom>
                <a:noFill/>
              </p:spPr>
              <p:txBody>
                <a:bodyPr wrap="none" rtlCol="0" anchor="b" anchorCtr="0">
                  <a:norm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zh-CN" altLang="en-US" sz="1600" b="1" dirty="0"/>
                    <a:t>编辑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8BC82111-8A8C-4FDA-9C8C-0C37559A5560}"/>
                    </a:ext>
                  </a:extLst>
                </p:cNvPr>
                <p:cNvSpPr/>
                <p:nvPr/>
              </p:nvSpPr>
              <p:spPr>
                <a:xfrm>
                  <a:off x="825330" y="4682372"/>
                  <a:ext cx="2108370" cy="484367"/>
                </a:xfrm>
                <a:prstGeom prst="rect">
                  <a:avLst/>
                </a:prstGeom>
                <a:noFill/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none" lIns="90000" tIns="90000" rIns="90000" bIns="90000" numCol="1" spcCol="0" rtlCol="0" fromWordArt="0" anchor="t" anchorCtr="0" forceAA="0" compatLnSpc="1">
                  <a:no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>
                      <a:solidFill>
                        <a:schemeClr val="tx1"/>
                      </a:solidFill>
                    </a:rPr>
                    <a:t>就和平常一样，</a:t>
                  </a:r>
                  <a:endParaRPr lang="en-US" altLang="zh-CN" sz="1200" dirty="0">
                    <a:solidFill>
                      <a:schemeClr val="tx1"/>
                    </a:solidFill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>
                      <a:solidFill>
                        <a:schemeClr val="tx1"/>
                      </a:solidFill>
                    </a:rPr>
                    <a:t>用别的什么工具修改你的项目。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F787660A-0C28-4556-BCCC-F854FBDAE776}"/>
                    </a:ext>
                  </a:extLst>
                </p:cNvPr>
                <p:cNvSpPr/>
                <p:nvPr/>
              </p:nvSpPr>
              <p:spPr>
                <a:xfrm>
                  <a:off x="825330" y="3539355"/>
                  <a:ext cx="540002" cy="540000"/>
                </a:xfrm>
                <a:prstGeom prst="ellipse">
                  <a:avLst/>
                </a:prstGeom>
                <a:solidFill>
                  <a:schemeClr val="accent1"/>
                </a:solidFill>
                <a:ln w="38100" cap="rnd">
                  <a:solidFill>
                    <a:schemeClr val="bg1"/>
                  </a:solidFill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70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>
                    <a:lnSpc>
                      <a:spcPct val="120000"/>
                    </a:lnSpc>
                  </a:pPr>
                  <a:r>
                    <a:rPr lang="en-US" altLang="zh-CN" sz="2000" b="1" dirty="0">
                      <a:solidFill>
                        <a:schemeClr val="bg1"/>
                      </a:solidFill>
                    </a:rPr>
                    <a:t>01</a:t>
                  </a:r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18B4E6F7-38D6-4E2B-BB61-140503A0EF72}"/>
                  </a:ext>
                </a:extLst>
              </p:cNvPr>
              <p:cNvGrpSpPr/>
              <p:nvPr/>
            </p:nvGrpSpPr>
            <p:grpSpPr>
              <a:xfrm>
                <a:off x="3986892" y="2141972"/>
                <a:ext cx="2489200" cy="3327400"/>
                <a:chOff x="660400" y="2141972"/>
                <a:chExt cx="2489200" cy="3327400"/>
              </a:xfrm>
            </p:grpSpPr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0EA27ABD-F84D-46EB-9113-BA68D0A511E8}"/>
                    </a:ext>
                  </a:extLst>
                </p:cNvPr>
                <p:cNvSpPr/>
                <p:nvPr/>
              </p:nvSpPr>
              <p:spPr>
                <a:xfrm>
                  <a:off x="660400" y="2141972"/>
                  <a:ext cx="2489200" cy="3327400"/>
                </a:xfrm>
                <a:prstGeom prst="roundRect">
                  <a:avLst>
                    <a:gd name="adj" fmla="val 9075"/>
                  </a:avLst>
                </a:prstGeom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Rectangle: Top Corners Rounded 28">
                  <a:extLst>
                    <a:ext uri="{FF2B5EF4-FFF2-40B4-BE49-F238E27FC236}">
                      <a16:creationId xmlns:a16="http://schemas.microsoft.com/office/drawing/2014/main" id="{317D9FE1-026F-46CA-A571-0D82887EF942}"/>
                    </a:ext>
                  </a:extLst>
                </p:cNvPr>
                <p:cNvSpPr/>
                <p:nvPr/>
              </p:nvSpPr>
              <p:spPr>
                <a:xfrm>
                  <a:off x="660400" y="2141972"/>
                  <a:ext cx="2489200" cy="1668028"/>
                </a:xfrm>
                <a:prstGeom prst="round2SameRect">
                  <a:avLst/>
                </a:prstGeom>
                <a:blipFill rotWithShape="0">
                  <a:blip r:embed="rId4"/>
                  <a:srcRect/>
                  <a:stretch>
                    <a:fillRect l="-25550" r="-25550"/>
                  </a:stretch>
                </a:blipFill>
                <a:ln w="38100">
                  <a:noFill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solidFill>
                      <a:schemeClr val="accent2"/>
                    </a:solidFill>
                    <a:effectLst>
                      <a:outerShdw blurRad="127000" dist="76200" dir="2700000" algn="ctr" rotWithShape="0">
                        <a:schemeClr val="accent2">
                          <a:alpha val="2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66FAB38-87DE-43AB-B701-44E54473F0D8}"/>
                    </a:ext>
                  </a:extLst>
                </p:cNvPr>
                <p:cNvSpPr txBox="1"/>
                <p:nvPr/>
              </p:nvSpPr>
              <p:spPr>
                <a:xfrm>
                  <a:off x="825330" y="4292117"/>
                  <a:ext cx="2108370" cy="338554"/>
                </a:xfrm>
                <a:prstGeom prst="rect">
                  <a:avLst/>
                </a:prstGeom>
                <a:noFill/>
              </p:spPr>
              <p:txBody>
                <a:bodyPr wrap="none" rtlCol="0" anchor="b" anchorCtr="0">
                  <a:norm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zh-CN" altLang="en-US" sz="1600" b="1" dirty="0"/>
                    <a:t>暂存（</a:t>
                  </a:r>
                  <a:r>
                    <a:rPr lang="en-US" altLang="zh-CN" sz="1600" b="1" dirty="0"/>
                    <a:t>Stage</a:t>
                  </a:r>
                  <a:r>
                    <a:rPr lang="zh-CN" altLang="en-US" sz="1600" b="1" dirty="0"/>
                    <a:t>）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E4944604-321E-4191-8551-F075C8705CB8}"/>
                    </a:ext>
                  </a:extLst>
                </p:cNvPr>
                <p:cNvSpPr/>
                <p:nvPr/>
              </p:nvSpPr>
              <p:spPr>
                <a:xfrm>
                  <a:off x="825330" y="4682372"/>
                  <a:ext cx="2108370" cy="484367"/>
                </a:xfrm>
                <a:prstGeom prst="rect">
                  <a:avLst/>
                </a:prstGeom>
                <a:noFill/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none" lIns="90000" tIns="90000" rIns="90000" bIns="90000" numCol="1" spcCol="0" rtlCol="0" fromWordArt="0" anchor="t" anchorCtr="0" forceAA="0" compatLnSpc="1">
                  <a:no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>
                      <a:solidFill>
                        <a:schemeClr val="tx1"/>
                      </a:solidFill>
                    </a:rPr>
                    <a:t>告诉</a:t>
                  </a:r>
                  <a:r>
                    <a:rPr lang="en-US" altLang="zh-CN" sz="1200" dirty="0">
                      <a:solidFill>
                        <a:schemeClr val="tx1"/>
                      </a:solidFill>
                    </a:rPr>
                    <a:t>git</a:t>
                  </a:r>
                  <a:r>
                    <a:rPr lang="zh-CN" altLang="en-US" sz="1200" dirty="0">
                      <a:solidFill>
                        <a:schemeClr val="tx1"/>
                      </a:solidFill>
                    </a:rPr>
                    <a:t>，这些更改我要了！</a:t>
                  </a: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332D0D48-4763-4B81-8720-0862A2917CA6}"/>
                    </a:ext>
                  </a:extLst>
                </p:cNvPr>
                <p:cNvSpPr/>
                <p:nvPr/>
              </p:nvSpPr>
              <p:spPr>
                <a:xfrm>
                  <a:off x="825330" y="3539355"/>
                  <a:ext cx="540002" cy="540000"/>
                </a:xfrm>
                <a:prstGeom prst="ellipse">
                  <a:avLst/>
                </a:prstGeom>
                <a:solidFill>
                  <a:schemeClr val="accent1"/>
                </a:solidFill>
                <a:ln w="38100" cap="rnd">
                  <a:solidFill>
                    <a:schemeClr val="bg1"/>
                  </a:solidFill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70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>
                    <a:lnSpc>
                      <a:spcPct val="120000"/>
                    </a:lnSpc>
                  </a:pPr>
                  <a:r>
                    <a:rPr lang="en-US" altLang="zh-CN" sz="2000" b="1" dirty="0">
                      <a:solidFill>
                        <a:schemeClr val="bg1"/>
                      </a:solidFill>
                    </a:rPr>
                    <a:t>02</a:t>
                  </a:r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BF55515E-6541-4385-A76D-278BA19FFF97}"/>
                  </a:ext>
                </a:extLst>
              </p:cNvPr>
              <p:cNvGrpSpPr/>
              <p:nvPr/>
            </p:nvGrpSpPr>
            <p:grpSpPr>
              <a:xfrm>
                <a:off x="7313384" y="2141972"/>
                <a:ext cx="2489200" cy="3327400"/>
                <a:chOff x="660400" y="2141972"/>
                <a:chExt cx="2489200" cy="3327400"/>
              </a:xfrm>
            </p:grpSpPr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05FF3B5D-D827-4AD9-A8D0-F1975E951EDC}"/>
                    </a:ext>
                  </a:extLst>
                </p:cNvPr>
                <p:cNvSpPr/>
                <p:nvPr/>
              </p:nvSpPr>
              <p:spPr>
                <a:xfrm>
                  <a:off x="660400" y="2141972"/>
                  <a:ext cx="2489200" cy="3327400"/>
                </a:xfrm>
                <a:prstGeom prst="roundRect">
                  <a:avLst>
                    <a:gd name="adj" fmla="val 9075"/>
                  </a:avLst>
                </a:prstGeom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Rectangle: Top Corners Rounded 34">
                  <a:extLst>
                    <a:ext uri="{FF2B5EF4-FFF2-40B4-BE49-F238E27FC236}">
                      <a16:creationId xmlns:a16="http://schemas.microsoft.com/office/drawing/2014/main" id="{D3E1B29E-3FA7-47B7-964C-6651352E1BB5}"/>
                    </a:ext>
                  </a:extLst>
                </p:cNvPr>
                <p:cNvSpPr/>
                <p:nvPr/>
              </p:nvSpPr>
              <p:spPr>
                <a:xfrm>
                  <a:off x="660400" y="2141972"/>
                  <a:ext cx="2489200" cy="1668028"/>
                </a:xfrm>
                <a:prstGeom prst="round2SameRect">
                  <a:avLst/>
                </a:prstGeom>
                <a:blipFill rotWithShape="0">
                  <a:blip r:embed="rId5"/>
                  <a:srcRect/>
                  <a:stretch>
                    <a:fillRect l="-410" r="-410"/>
                  </a:stretch>
                </a:blipFill>
                <a:ln w="38100">
                  <a:noFill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solidFill>
                      <a:schemeClr val="accent2"/>
                    </a:solidFill>
                    <a:effectLst>
                      <a:outerShdw blurRad="127000" dist="76200" dir="2700000" algn="ctr" rotWithShape="0">
                        <a:schemeClr val="accent2">
                          <a:alpha val="2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694AD2A-F12D-4847-9CF6-4383EED7CCDD}"/>
                    </a:ext>
                  </a:extLst>
                </p:cNvPr>
                <p:cNvSpPr txBox="1"/>
                <p:nvPr/>
              </p:nvSpPr>
              <p:spPr>
                <a:xfrm>
                  <a:off x="825330" y="4292117"/>
                  <a:ext cx="2108370" cy="338554"/>
                </a:xfrm>
                <a:prstGeom prst="rect">
                  <a:avLst/>
                </a:prstGeom>
                <a:noFill/>
              </p:spPr>
              <p:txBody>
                <a:bodyPr wrap="none" rtlCol="0" anchor="b" anchorCtr="0">
                  <a:norm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zh-CN" altLang="en-US" sz="1600" b="1" dirty="0"/>
                    <a:t>提交（</a:t>
                  </a:r>
                  <a:r>
                    <a:rPr lang="en-US" altLang="zh-CN" sz="1600" b="1" dirty="0"/>
                    <a:t>Commit</a:t>
                  </a:r>
                  <a:r>
                    <a:rPr lang="zh-CN" altLang="en-US" sz="1600" b="1" dirty="0"/>
                    <a:t>）</a:t>
                  </a: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428CB4C0-FBD1-405A-92DA-6E10049614B3}"/>
                    </a:ext>
                  </a:extLst>
                </p:cNvPr>
                <p:cNvSpPr/>
                <p:nvPr/>
              </p:nvSpPr>
              <p:spPr>
                <a:xfrm>
                  <a:off x="825330" y="4682372"/>
                  <a:ext cx="2108370" cy="484367"/>
                </a:xfrm>
                <a:prstGeom prst="rect">
                  <a:avLst/>
                </a:prstGeom>
                <a:noFill/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none" lIns="90000" tIns="90000" rIns="90000" bIns="90000" numCol="1" spcCol="0" rtlCol="0" fromWordArt="0" anchor="t" anchorCtr="0" forceAA="0" compatLnSpc="1">
                  <a:no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>
                      <a:solidFill>
                        <a:schemeClr val="tx1"/>
                      </a:solidFill>
                    </a:rPr>
                    <a:t>确认你的更改，</a:t>
                  </a:r>
                  <a:endParaRPr lang="en-US" altLang="zh-CN" sz="1200" dirty="0">
                    <a:solidFill>
                      <a:schemeClr val="tx1"/>
                    </a:solidFill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>
                      <a:solidFill>
                        <a:schemeClr val="tx1"/>
                      </a:solidFill>
                    </a:rPr>
                    <a:t>让</a:t>
                  </a:r>
                  <a:r>
                    <a:rPr lang="en-US" altLang="zh-CN" sz="1200" dirty="0">
                      <a:solidFill>
                        <a:schemeClr val="tx1"/>
                      </a:solidFill>
                    </a:rPr>
                    <a:t>git</a:t>
                  </a:r>
                  <a:r>
                    <a:rPr lang="zh-CN" altLang="en-US" sz="1200" dirty="0">
                      <a:solidFill>
                        <a:schemeClr val="tx1"/>
                      </a:solidFill>
                    </a:rPr>
                    <a:t>生成一个版本记录。</a:t>
                  </a:r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0E176F0-1304-4A7D-A246-5357B5329058}"/>
                    </a:ext>
                  </a:extLst>
                </p:cNvPr>
                <p:cNvSpPr/>
                <p:nvPr/>
              </p:nvSpPr>
              <p:spPr>
                <a:xfrm>
                  <a:off x="825330" y="3539355"/>
                  <a:ext cx="540002" cy="540000"/>
                </a:xfrm>
                <a:prstGeom prst="ellipse">
                  <a:avLst/>
                </a:prstGeom>
                <a:solidFill>
                  <a:schemeClr val="accent1"/>
                </a:solidFill>
                <a:ln w="38100" cap="rnd">
                  <a:solidFill>
                    <a:schemeClr val="bg1"/>
                  </a:solidFill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70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>
                    <a:lnSpc>
                      <a:spcPct val="120000"/>
                    </a:lnSpc>
                  </a:pPr>
                  <a:r>
                    <a:rPr lang="en-US" altLang="zh-CN" sz="2000" b="1" dirty="0">
                      <a:solidFill>
                        <a:schemeClr val="bg1"/>
                      </a:solidFill>
                    </a:rPr>
                    <a:t>03</a:t>
                  </a:r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388DAB3-430C-4F42-8EFC-DFF1C29D8FF5}"/>
                </a:ext>
              </a:extLst>
            </p:cNvPr>
            <p:cNvSpPr/>
            <p:nvPr/>
          </p:nvSpPr>
          <p:spPr>
            <a:xfrm>
              <a:off x="635006" y="1364569"/>
              <a:ext cx="10883894" cy="666407"/>
            </a:xfrm>
            <a:prstGeom prst="rect">
              <a:avLst/>
            </a:prstGeom>
          </p:spPr>
          <p:txBody>
            <a:bodyPr wrap="none" anchor="b" anchorCtr="0">
              <a:noAutofit/>
            </a:bodyPr>
            <a:lstStyle/>
            <a:p>
              <a:pPr algn="ctr">
                <a:lnSpc>
                  <a:spcPct val="100000"/>
                </a:lnSpc>
                <a:buSzPct val="25000"/>
              </a:pPr>
              <a:r>
                <a:rPr lang="zh-CN" altLang="en-US" sz="2400" b="1" dirty="0">
                  <a:solidFill>
                    <a:schemeClr val="tx1"/>
                  </a:solidFill>
                </a:rPr>
                <a:t>当你每次更改一个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Git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控制的项目时</a:t>
              </a:r>
              <a:r>
                <a:rPr lang="en-US" altLang="zh-CN" sz="2400" b="1" dirty="0"/>
                <a:t>……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Title 49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一般的提交步骤</a:t>
            </a:r>
            <a:endParaRPr lang="en-US" dirty="0"/>
          </a:p>
        </p:txBody>
      </p:sp>
      <p:sp>
        <p:nvSpPr>
          <p:cNvPr id="6" name="思想气泡: 云 5">
            <a:extLst>
              <a:ext uri="{FF2B5EF4-FFF2-40B4-BE49-F238E27FC236}">
                <a16:creationId xmlns:a16="http://schemas.microsoft.com/office/drawing/2014/main" id="{5361A2D6-404A-60A0-1C7F-529DD202F694}"/>
              </a:ext>
            </a:extLst>
          </p:cNvPr>
          <p:cNvSpPr/>
          <p:nvPr/>
        </p:nvSpPr>
        <p:spPr>
          <a:xfrm>
            <a:off x="8882824" y="714583"/>
            <a:ext cx="3096358" cy="1513794"/>
          </a:xfrm>
          <a:prstGeom prst="cloudCallout">
            <a:avLst>
              <a:gd name="adj1" fmla="val -44955"/>
              <a:gd name="adj2" fmla="val 44730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CEA75C-5685-4763-E5A6-7B668D64797F}"/>
              </a:ext>
            </a:extLst>
          </p:cNvPr>
          <p:cNvSpPr txBox="1"/>
          <p:nvPr/>
        </p:nvSpPr>
        <p:spPr>
          <a:xfrm>
            <a:off x="9200102" y="936146"/>
            <a:ext cx="2502179" cy="92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命令速记</a:t>
            </a:r>
            <a:endParaRPr lang="en-US" altLang="zh-CN" sz="1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</a:rPr>
              <a:t>git add . </a:t>
            </a:r>
            <a:r>
              <a:rPr lang="en-US" altLang="zh-CN" sz="1400" dirty="0">
                <a:solidFill>
                  <a:schemeClr val="bg1"/>
                </a:solidFill>
              </a:rPr>
              <a:t>| </a:t>
            </a:r>
            <a:r>
              <a:rPr lang="zh-CN" altLang="en-US" sz="1400" dirty="0">
                <a:solidFill>
                  <a:schemeClr val="bg1"/>
                </a:solidFill>
              </a:rPr>
              <a:t>暂存所有更改</a:t>
            </a:r>
            <a:endParaRPr lang="en-US" altLang="zh-CN" sz="14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</a:rPr>
              <a:t>git commit </a:t>
            </a:r>
            <a:r>
              <a:rPr lang="en-US" altLang="zh-CN" sz="1400" dirty="0">
                <a:solidFill>
                  <a:schemeClr val="bg1"/>
                </a:solidFill>
              </a:rPr>
              <a:t>| </a:t>
            </a:r>
            <a:r>
              <a:rPr lang="zh-CN" altLang="en-US" sz="1400" dirty="0">
                <a:solidFill>
                  <a:schemeClr val="bg1"/>
                </a:solidFill>
              </a:rPr>
              <a:t>提交一次记录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0568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330B4-7A82-92B3-C91D-D7EDFA1F3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7494528-C6AD-3AC3-3508-86C785D2D44C}"/>
              </a:ext>
            </a:extLst>
          </p:cNvPr>
          <p:cNvGrpSpPr/>
          <p:nvPr/>
        </p:nvGrpSpPr>
        <p:grpSpPr>
          <a:xfrm>
            <a:off x="660399" y="1161078"/>
            <a:ext cx="10858500" cy="4398177"/>
            <a:chOff x="660399" y="1161078"/>
            <a:chExt cx="10858500" cy="439817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2EDA1CD-FA57-07F6-4F6F-F89E955AF290}"/>
                </a:ext>
              </a:extLst>
            </p:cNvPr>
            <p:cNvGrpSpPr/>
            <p:nvPr/>
          </p:nvGrpSpPr>
          <p:grpSpPr>
            <a:xfrm>
              <a:off x="660399" y="1161078"/>
              <a:ext cx="10858500" cy="838400"/>
              <a:chOff x="660399" y="1161078"/>
              <a:chExt cx="10858500" cy="83840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301243-FA47-4325-C6CA-093E55B68411}"/>
                  </a:ext>
                </a:extLst>
              </p:cNvPr>
              <p:cNvSpPr txBox="1"/>
              <p:nvPr/>
            </p:nvSpPr>
            <p:spPr>
              <a:xfrm>
                <a:off x="1096507" y="1161078"/>
                <a:ext cx="998628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solidFill>
                      <a:schemeClr val="tx1"/>
                    </a:solidFill>
                  </a:rPr>
                  <a:t>进行</a:t>
                </a:r>
                <a:r>
                  <a:rPr kumimoji="0" lang="en-US" altLang="zh-CN" sz="2400" b="1" i="0" u="none" strike="noStrike" kern="1200" cap="none" spc="0" normalizeH="0" baseline="0" noProof="0" dirty="0">
                    <a:solidFill>
                      <a:schemeClr val="tx1"/>
                    </a:solidFill>
                  </a:rPr>
                  <a:t>2</a:t>
                </a:r>
                <a:r>
                  <a:rPr kumimoji="0" lang="zh-CN" altLang="en-US" sz="2400" b="1" i="0" u="none" strike="noStrike" kern="1200" cap="none" spc="0" normalizeH="0" baseline="0" noProof="0" dirty="0">
                    <a:solidFill>
                      <a:schemeClr val="tx1"/>
                    </a:solidFill>
                  </a:rPr>
                  <a:t>次提交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64B9E69-79AB-9937-8BD2-5304FAE1677B}"/>
                  </a:ext>
                </a:extLst>
              </p:cNvPr>
              <p:cNvSpPr/>
              <p:nvPr/>
            </p:nvSpPr>
            <p:spPr>
              <a:xfrm>
                <a:off x="660399" y="1704654"/>
                <a:ext cx="10858500" cy="2948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打开</a:t>
                </a:r>
                <a:r>
                  <a:rPr kumimoji="1" lang="en-AU" altLang="zh-CN" sz="1200" dirty="0">
                    <a:solidFill>
                      <a:schemeClr val="tx1"/>
                    </a:solidFill>
                    <a:hlinkClick r:id="rId3"/>
                  </a:rPr>
                  <a:t>learngitbranching.js.org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，完成关卡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1-1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。</a:t>
                </a:r>
                <a:r>
                  <a:rPr kumimoji="1" lang="en-AU" altLang="zh-CN" sz="1200" dirty="0">
                    <a:solidFill>
                      <a:schemeClr val="tx1"/>
                    </a:solidFill>
                  </a:rPr>
                  <a:t> </a:t>
                </a:r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2BECD49-E97C-CCC6-E5EF-A2550E6AF4F9}"/>
                </a:ext>
              </a:extLst>
            </p:cNvPr>
            <p:cNvGrpSpPr/>
            <p:nvPr/>
          </p:nvGrpSpPr>
          <p:grpSpPr>
            <a:xfrm>
              <a:off x="2023131" y="2942012"/>
              <a:ext cx="8145737" cy="2617243"/>
              <a:chOff x="2023131" y="2942012"/>
              <a:chExt cx="8145737" cy="2617243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D368E99-1C59-5A86-B88B-147279BF33BE}"/>
                  </a:ext>
                </a:extLst>
              </p:cNvPr>
              <p:cNvGrpSpPr/>
              <p:nvPr/>
            </p:nvGrpSpPr>
            <p:grpSpPr>
              <a:xfrm>
                <a:off x="2023131" y="2942012"/>
                <a:ext cx="3061303" cy="2617243"/>
                <a:chOff x="1903892" y="2942012"/>
                <a:chExt cx="2597769" cy="2617243"/>
              </a:xfrm>
            </p:grpSpPr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1E1C2684-2D73-7ED3-BCAA-111B42B9343D}"/>
                    </a:ext>
                  </a:extLst>
                </p:cNvPr>
                <p:cNvSpPr/>
                <p:nvPr/>
              </p:nvSpPr>
              <p:spPr>
                <a:xfrm>
                  <a:off x="1903892" y="2942012"/>
                  <a:ext cx="2597769" cy="2617243"/>
                </a:xfrm>
                <a:prstGeom prst="roundRect">
                  <a:avLst>
                    <a:gd name="adj" fmla="val 8000"/>
                  </a:avLst>
                </a:prstGeom>
                <a:solidFill>
                  <a:schemeClr val="accent1"/>
                </a:solidFill>
                <a:ln w="12700" cap="flat">
                  <a:noFill/>
                  <a:prstDash val="solid"/>
                  <a:miter/>
                </a:ln>
                <a:effectLst>
                  <a:outerShdw blurRad="127000" dist="63500" dir="2700000" algn="tl" rotWithShape="0">
                    <a:schemeClr val="accent1">
                      <a:alpha val="4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endParaRPr lang="en-US" altLang="zh-CN" dirty="0"/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C952159F-9526-7556-51FD-8D603C6CA0B7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2037382" y="3822087"/>
                  <a:ext cx="2330787" cy="661328"/>
                  <a:chOff x="7118372" y="2438466"/>
                  <a:chExt cx="2113471" cy="411494"/>
                </a:xfrm>
                <a:noFill/>
              </p:grpSpPr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5D213FB4-F222-D6FE-F4F9-80FF94C5D240}"/>
                      </a:ext>
                    </a:extLst>
                  </p:cNvPr>
                  <p:cNvSpPr/>
                  <p:nvPr/>
                </p:nvSpPr>
                <p:spPr>
                  <a:xfrm>
                    <a:off x="7118372" y="2438466"/>
                    <a:ext cx="2113470" cy="22980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1440" tIns="45720" rIns="91440" bIns="45720" rtlCol="0" anchor="b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bg1"/>
                        </a:solidFill>
                      </a:rPr>
                      <a:t>目标</a:t>
                    </a:r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8BB5947-192A-1876-6C11-521AACB544CE}"/>
                      </a:ext>
                    </a:extLst>
                  </p:cNvPr>
                  <p:cNvSpPr/>
                  <p:nvPr/>
                </p:nvSpPr>
                <p:spPr>
                  <a:xfrm>
                    <a:off x="7118372" y="2666514"/>
                    <a:ext cx="2113471" cy="18344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bg1"/>
                        </a:solidFill>
                      </a:rPr>
                      <a:t>对项目提交</a:t>
                    </a:r>
                    <a:r>
                      <a:rPr kumimoji="1" lang="en-US" altLang="zh-CN" sz="1200" dirty="0">
                        <a:solidFill>
                          <a:schemeClr val="bg1"/>
                        </a:solidFill>
                      </a:rPr>
                      <a:t>2</a:t>
                    </a:r>
                    <a:r>
                      <a:rPr kumimoji="1" lang="zh-CN" altLang="en-US" sz="1200" dirty="0">
                        <a:solidFill>
                          <a:schemeClr val="bg1"/>
                        </a:solidFill>
                      </a:rPr>
                      <a:t>次记录。</a:t>
                    </a:r>
                  </a:p>
                </p:txBody>
              </p:sp>
            </p:grp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DA4301B-AEC1-A4A6-CB92-8724125BA89E}"/>
                  </a:ext>
                </a:extLst>
              </p:cNvPr>
              <p:cNvGrpSpPr/>
              <p:nvPr/>
            </p:nvGrpSpPr>
            <p:grpSpPr>
              <a:xfrm>
                <a:off x="7107565" y="2942012"/>
                <a:ext cx="3061303" cy="2617243"/>
                <a:chOff x="1903892" y="2942012"/>
                <a:chExt cx="2597769" cy="2617243"/>
              </a:xfrm>
            </p:grpSpPr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C8E1EC96-6B05-EC12-5C65-CAABE5AECDC4}"/>
                    </a:ext>
                  </a:extLst>
                </p:cNvPr>
                <p:cNvSpPr/>
                <p:nvPr/>
              </p:nvSpPr>
              <p:spPr>
                <a:xfrm>
                  <a:off x="1903892" y="2942012"/>
                  <a:ext cx="2597769" cy="2617243"/>
                </a:xfrm>
                <a:prstGeom prst="roundRect">
                  <a:avLst>
                    <a:gd name="adj" fmla="val 8000"/>
                  </a:avLst>
                </a:prstGeom>
                <a:solidFill>
                  <a:schemeClr val="tx2">
                    <a:alpha val="15000"/>
                  </a:schemeClr>
                </a:solidFill>
                <a:ln w="12700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E54F082B-9F87-6E43-7327-26A4A04479F9}"/>
                    </a:ext>
                  </a:extLst>
                </p:cNvPr>
                <p:cNvSpPr/>
                <p:nvPr/>
              </p:nvSpPr>
              <p:spPr>
                <a:xfrm>
                  <a:off x="2037382" y="2942012"/>
                  <a:ext cx="233078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1440" tIns="45720" rIns="91440" bIns="45720" rtlCol="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</a:pPr>
                  <a:r>
                    <a:rPr kumimoji="1" lang="zh-CN" altLang="en-US" sz="1600" b="1" dirty="0">
                      <a:solidFill>
                        <a:schemeClr val="tx1"/>
                      </a:solidFill>
                    </a:rPr>
                    <a:t>最终效果图</a:t>
                  </a:r>
                </a:p>
              </p:txBody>
            </p:sp>
          </p:grpSp>
        </p:grpSp>
      </p:grpSp>
      <p:sp>
        <p:nvSpPr>
          <p:cNvPr id="35" name="Title 34">
            <a:extLst>
              <a:ext uri="{FF2B5EF4-FFF2-40B4-BE49-F238E27FC236}">
                <a16:creationId xmlns:a16="http://schemas.microsoft.com/office/drawing/2014/main" id="{89B00B9A-FB60-E504-CCFF-1369C301B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练习时间！</a:t>
            </a:r>
            <a:endParaRPr 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2663972-154F-A0E0-C619-7FD798CAFCB3}"/>
              </a:ext>
            </a:extLst>
          </p:cNvPr>
          <p:cNvGrpSpPr/>
          <p:nvPr/>
        </p:nvGrpSpPr>
        <p:grpSpPr>
          <a:xfrm>
            <a:off x="8264586" y="3455851"/>
            <a:ext cx="295214" cy="264161"/>
            <a:chOff x="7691314" y="3429000"/>
            <a:chExt cx="412750" cy="369332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70F2DCE-7C56-06F4-08BB-2830A4E55F43}"/>
                </a:ext>
              </a:extLst>
            </p:cNvPr>
            <p:cNvSpPr/>
            <p:nvPr/>
          </p:nvSpPr>
          <p:spPr>
            <a:xfrm>
              <a:off x="7713023" y="3429000"/>
              <a:ext cx="369332" cy="36933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latin typeface="Consolas" panose="020B0609020204030204" pitchFamily="49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AD618A2-872C-FA06-4F67-900AF528BE32}"/>
                </a:ext>
              </a:extLst>
            </p:cNvPr>
            <p:cNvSpPr txBox="1"/>
            <p:nvPr/>
          </p:nvSpPr>
          <p:spPr>
            <a:xfrm>
              <a:off x="7691314" y="3459777"/>
              <a:ext cx="412750" cy="301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C0</a:t>
              </a:r>
              <a:endParaRPr lang="zh-CN" altLang="en-US" sz="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2A4C75D-8AE6-C2CA-D7D4-3CBFAC66A3C0}"/>
              </a:ext>
            </a:extLst>
          </p:cNvPr>
          <p:cNvGrpSpPr/>
          <p:nvPr/>
        </p:nvGrpSpPr>
        <p:grpSpPr>
          <a:xfrm>
            <a:off x="8264586" y="3954326"/>
            <a:ext cx="295214" cy="264161"/>
            <a:chOff x="7691314" y="3429000"/>
            <a:chExt cx="412750" cy="369332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7CCD6C5D-24C2-8999-E417-5ACE731F4826}"/>
                </a:ext>
              </a:extLst>
            </p:cNvPr>
            <p:cNvSpPr/>
            <p:nvPr/>
          </p:nvSpPr>
          <p:spPr>
            <a:xfrm>
              <a:off x="7713023" y="3429000"/>
              <a:ext cx="369332" cy="36933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latin typeface="Consolas" panose="020B0609020204030204" pitchFamily="49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A9DB1D3-20D2-25FF-E658-A6960F255C23}"/>
                </a:ext>
              </a:extLst>
            </p:cNvPr>
            <p:cNvSpPr txBox="1"/>
            <p:nvPr/>
          </p:nvSpPr>
          <p:spPr>
            <a:xfrm>
              <a:off x="7691314" y="3459777"/>
              <a:ext cx="412750" cy="301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C1</a:t>
              </a:r>
              <a:endParaRPr lang="zh-CN" altLang="en-US" sz="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CFDF0F9-1E40-E040-446F-79D006F366B4}"/>
              </a:ext>
            </a:extLst>
          </p:cNvPr>
          <p:cNvGrpSpPr/>
          <p:nvPr/>
        </p:nvGrpSpPr>
        <p:grpSpPr>
          <a:xfrm>
            <a:off x="8264586" y="4448111"/>
            <a:ext cx="295214" cy="264161"/>
            <a:chOff x="7691314" y="3429000"/>
            <a:chExt cx="412750" cy="369332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9512CF4A-1B9D-A261-C709-B79A135C6595}"/>
                </a:ext>
              </a:extLst>
            </p:cNvPr>
            <p:cNvSpPr/>
            <p:nvPr/>
          </p:nvSpPr>
          <p:spPr>
            <a:xfrm>
              <a:off x="7713023" y="3429000"/>
              <a:ext cx="369332" cy="36933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latin typeface="Consolas" panose="020B0609020204030204" pitchFamily="49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5C5B220-DD1A-54F7-05BA-30C3A9FBBD7A}"/>
                </a:ext>
              </a:extLst>
            </p:cNvPr>
            <p:cNvSpPr txBox="1"/>
            <p:nvPr/>
          </p:nvSpPr>
          <p:spPr>
            <a:xfrm>
              <a:off x="7691314" y="3459777"/>
              <a:ext cx="412750" cy="301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C2</a:t>
              </a:r>
              <a:endParaRPr lang="zh-CN" altLang="en-US" sz="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51151CF-725E-FE50-3B92-0CE5CA72D013}"/>
              </a:ext>
            </a:extLst>
          </p:cNvPr>
          <p:cNvGrpSpPr/>
          <p:nvPr/>
        </p:nvGrpSpPr>
        <p:grpSpPr>
          <a:xfrm>
            <a:off x="8264586" y="4947632"/>
            <a:ext cx="295214" cy="264161"/>
            <a:chOff x="7691314" y="3429000"/>
            <a:chExt cx="412750" cy="369332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8FA52175-A8BC-9C9A-E93E-273BAE6979ED}"/>
                </a:ext>
              </a:extLst>
            </p:cNvPr>
            <p:cNvSpPr/>
            <p:nvPr/>
          </p:nvSpPr>
          <p:spPr>
            <a:xfrm>
              <a:off x="7713023" y="3429000"/>
              <a:ext cx="369332" cy="36933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latin typeface="Consolas" panose="020B0609020204030204" pitchFamily="49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2DD4896-02F5-16D1-8F00-B5005EE4D3AB}"/>
                </a:ext>
              </a:extLst>
            </p:cNvPr>
            <p:cNvSpPr txBox="1"/>
            <p:nvPr/>
          </p:nvSpPr>
          <p:spPr>
            <a:xfrm>
              <a:off x="7691314" y="3459777"/>
              <a:ext cx="412750" cy="301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C3</a:t>
              </a:r>
              <a:endParaRPr lang="zh-CN" altLang="en-US" sz="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C58280F-E08C-B641-4DCA-F901DA497304}"/>
              </a:ext>
            </a:extLst>
          </p:cNvPr>
          <p:cNvCxnSpPr>
            <a:stCxn id="12" idx="0"/>
            <a:endCxn id="8" idx="4"/>
          </p:cNvCxnSpPr>
          <p:nvPr/>
        </p:nvCxnSpPr>
        <p:spPr>
          <a:xfrm flipV="1">
            <a:off x="8412193" y="3720012"/>
            <a:ext cx="0" cy="2343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CDF399B-CE0E-3978-2819-CE919FD05C96}"/>
              </a:ext>
            </a:extLst>
          </p:cNvPr>
          <p:cNvCxnSpPr/>
          <p:nvPr/>
        </p:nvCxnSpPr>
        <p:spPr>
          <a:xfrm flipV="1">
            <a:off x="8412193" y="4218487"/>
            <a:ext cx="0" cy="2343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99E0EC7-1930-8CB7-4217-9DEC93D99DBE}"/>
              </a:ext>
            </a:extLst>
          </p:cNvPr>
          <p:cNvCxnSpPr/>
          <p:nvPr/>
        </p:nvCxnSpPr>
        <p:spPr>
          <a:xfrm flipV="1">
            <a:off x="8412193" y="4712272"/>
            <a:ext cx="0" cy="2343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对话气泡: 圆角矩形 35">
            <a:extLst>
              <a:ext uri="{FF2B5EF4-FFF2-40B4-BE49-F238E27FC236}">
                <a16:creationId xmlns:a16="http://schemas.microsoft.com/office/drawing/2014/main" id="{DA8EA13C-B4B2-F7EB-6DC8-3444C2142758}"/>
              </a:ext>
            </a:extLst>
          </p:cNvPr>
          <p:cNvSpPr/>
          <p:nvPr/>
        </p:nvSpPr>
        <p:spPr>
          <a:xfrm>
            <a:off x="8680952" y="4784725"/>
            <a:ext cx="511171" cy="234314"/>
          </a:xfrm>
          <a:prstGeom prst="wedgeRoundRectCallout">
            <a:avLst>
              <a:gd name="adj1" fmla="val -77976"/>
              <a:gd name="adj2" fmla="val 3811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Consolas" panose="020B0609020204030204" pitchFamily="49" charset="0"/>
              </a:rPr>
              <a:t>*main</a:t>
            </a:r>
            <a:endParaRPr lang="zh-CN" altLang="en-US" sz="800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96906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dirty="0"/>
              <a:t>03.</a:t>
            </a:r>
            <a:r>
              <a:rPr lang="en-US" altLang="zh-CN" dirty="0"/>
              <a:t>Git Branch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/>
          </p:nvPr>
        </p:nvSpPr>
        <p:spPr/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用分支让多项工作齐头并进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1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19C93-6E25-8BBB-8F92-D11444947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9EDE097-F971-59FF-077B-4DD667D2E75C}"/>
              </a:ext>
            </a:extLst>
          </p:cNvPr>
          <p:cNvGrpSpPr/>
          <p:nvPr/>
        </p:nvGrpSpPr>
        <p:grpSpPr>
          <a:xfrm>
            <a:off x="0" y="1586167"/>
            <a:ext cx="12192001" cy="5271833"/>
            <a:chOff x="0" y="1586167"/>
            <a:chExt cx="12192001" cy="5271833"/>
          </a:xfrm>
        </p:grpSpPr>
        <p:sp>
          <p:nvSpPr>
            <p:cNvPr id="4" name="iśļíḋê">
              <a:extLst>
                <a:ext uri="{FF2B5EF4-FFF2-40B4-BE49-F238E27FC236}">
                  <a16:creationId xmlns:a16="http://schemas.microsoft.com/office/drawing/2014/main" id="{C3163879-843E-3042-BB82-B07769CEECC9}"/>
                </a:ext>
              </a:extLst>
            </p:cNvPr>
            <p:cNvSpPr/>
            <p:nvPr/>
          </p:nvSpPr>
          <p:spPr>
            <a:xfrm flipH="1">
              <a:off x="0" y="1614002"/>
              <a:ext cx="1433596" cy="2856398"/>
            </a:xfrm>
            <a:custGeom>
              <a:avLst/>
              <a:gdLst>
                <a:gd name="connsiteX0" fmla="*/ 3429000 w 3614057"/>
                <a:gd name="connsiteY0" fmla="*/ 0 h 6858000"/>
                <a:gd name="connsiteX1" fmla="*/ 3605456 w 3614057"/>
                <a:gd name="connsiteY1" fmla="*/ 4462 h 6858000"/>
                <a:gd name="connsiteX2" fmla="*/ 3614057 w 3614057"/>
                <a:gd name="connsiteY2" fmla="*/ 5116 h 6858000"/>
                <a:gd name="connsiteX3" fmla="*/ 3614057 w 3614057"/>
                <a:gd name="connsiteY3" fmla="*/ 6852884 h 6858000"/>
                <a:gd name="connsiteX4" fmla="*/ 3605456 w 3614057"/>
                <a:gd name="connsiteY4" fmla="*/ 6853538 h 6858000"/>
                <a:gd name="connsiteX5" fmla="*/ 3429000 w 3614057"/>
                <a:gd name="connsiteY5" fmla="*/ 6858000 h 6858000"/>
                <a:gd name="connsiteX6" fmla="*/ 0 w 3614057"/>
                <a:gd name="connsiteY6" fmla="*/ 3429000 h 6858000"/>
                <a:gd name="connsiteX7" fmla="*/ 3429000 w 3614057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4057" h="6858000">
                  <a:moveTo>
                    <a:pt x="3429000" y="0"/>
                  </a:moveTo>
                  <a:cubicBezTo>
                    <a:pt x="3488181" y="0"/>
                    <a:pt x="3547011" y="1499"/>
                    <a:pt x="3605456" y="4462"/>
                  </a:cubicBezTo>
                  <a:lnTo>
                    <a:pt x="3614057" y="5116"/>
                  </a:lnTo>
                  <a:lnTo>
                    <a:pt x="3614057" y="6852884"/>
                  </a:lnTo>
                  <a:lnTo>
                    <a:pt x="3605456" y="6853538"/>
                  </a:lnTo>
                  <a:cubicBezTo>
                    <a:pt x="3547011" y="6856501"/>
                    <a:pt x="3488181" y="6858000"/>
                    <a:pt x="3429000" y="6858000"/>
                  </a:cubicBezTo>
                  <a:cubicBezTo>
                    <a:pt x="1535216" y="6858000"/>
                    <a:pt x="0" y="5322784"/>
                    <a:pt x="0" y="3429000"/>
                  </a:cubicBezTo>
                  <a:cubicBezTo>
                    <a:pt x="0" y="1535216"/>
                    <a:pt x="1535216" y="0"/>
                    <a:pt x="3429000" y="0"/>
                  </a:cubicBezTo>
                  <a:close/>
                </a:path>
              </a:pathLst>
            </a:custGeom>
            <a:blipFill rotWithShape="0">
              <a:blip r:embed="rId3"/>
              <a:srcRect/>
              <a:stretch>
                <a:fillRect l="-126010" r="-12601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î$ḷïḋè">
              <a:extLst>
                <a:ext uri="{FF2B5EF4-FFF2-40B4-BE49-F238E27FC236}">
                  <a16:creationId xmlns:a16="http://schemas.microsoft.com/office/drawing/2014/main" id="{E3FD6A1E-E319-2727-7650-3D7C69519E33}"/>
                </a:ext>
              </a:extLst>
            </p:cNvPr>
            <p:cNvSpPr/>
            <p:nvPr/>
          </p:nvSpPr>
          <p:spPr>
            <a:xfrm>
              <a:off x="9143487" y="2930184"/>
              <a:ext cx="3048514" cy="3927816"/>
            </a:xfrm>
            <a:custGeom>
              <a:avLst/>
              <a:gdLst>
                <a:gd name="connsiteX0" fmla="*/ 2290079 w 3307541"/>
                <a:gd name="connsiteY0" fmla="*/ 0 h 4261556"/>
                <a:gd name="connsiteX1" fmla="*/ 3181481 w 3307541"/>
                <a:gd name="connsiteY1" fmla="*/ 179966 h 4261556"/>
                <a:gd name="connsiteX2" fmla="*/ 3307541 w 3307541"/>
                <a:gd name="connsiteY2" fmla="*/ 240692 h 4261556"/>
                <a:gd name="connsiteX3" fmla="*/ 3307541 w 3307541"/>
                <a:gd name="connsiteY3" fmla="*/ 4261556 h 4261556"/>
                <a:gd name="connsiteX4" fmla="*/ 1129025 w 3307541"/>
                <a:gd name="connsiteY4" fmla="*/ 4261556 h 4261556"/>
                <a:gd name="connsiteX5" fmla="*/ 1009674 w 3307541"/>
                <a:gd name="connsiteY5" fmla="*/ 4189049 h 4261556"/>
                <a:gd name="connsiteX6" fmla="*/ 0 w 3307541"/>
                <a:gd name="connsiteY6" fmla="*/ 2290079 h 4261556"/>
                <a:gd name="connsiteX7" fmla="*/ 2290079 w 3307541"/>
                <a:gd name="connsiteY7" fmla="*/ 0 h 4261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7541" h="4261556">
                  <a:moveTo>
                    <a:pt x="2290079" y="0"/>
                  </a:moveTo>
                  <a:cubicBezTo>
                    <a:pt x="2606273" y="0"/>
                    <a:pt x="2907500" y="64082"/>
                    <a:pt x="3181481" y="179966"/>
                  </a:cubicBezTo>
                  <a:lnTo>
                    <a:pt x="3307541" y="240692"/>
                  </a:lnTo>
                  <a:lnTo>
                    <a:pt x="3307541" y="4261556"/>
                  </a:lnTo>
                  <a:lnTo>
                    <a:pt x="1129025" y="4261556"/>
                  </a:lnTo>
                  <a:lnTo>
                    <a:pt x="1009674" y="4189049"/>
                  </a:lnTo>
                  <a:cubicBezTo>
                    <a:pt x="400509" y="3777505"/>
                    <a:pt x="0" y="3080564"/>
                    <a:pt x="0" y="2290079"/>
                  </a:cubicBezTo>
                  <a:cubicBezTo>
                    <a:pt x="0" y="1025303"/>
                    <a:pt x="1025303" y="0"/>
                    <a:pt x="2290079" y="0"/>
                  </a:cubicBezTo>
                  <a:close/>
                </a:path>
              </a:pathLst>
            </a:custGeom>
            <a:blipFill rotWithShape="0">
              <a:blip r:embed="rId4"/>
              <a:srcRect/>
              <a:stretch>
                <a:fillRect l="-38010" r="-3801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îṥļîďê">
              <a:extLst>
                <a:ext uri="{FF2B5EF4-FFF2-40B4-BE49-F238E27FC236}">
                  <a16:creationId xmlns:a16="http://schemas.microsoft.com/office/drawing/2014/main" id="{D2FA79EF-F93E-329D-8E98-D04A6DEB6FE9}"/>
                </a:ext>
              </a:extLst>
            </p:cNvPr>
            <p:cNvSpPr/>
            <p:nvPr/>
          </p:nvSpPr>
          <p:spPr>
            <a:xfrm>
              <a:off x="497071" y="1597272"/>
              <a:ext cx="439453" cy="439453"/>
            </a:xfrm>
            <a:prstGeom prst="ellipse">
              <a:avLst/>
            </a:prstGeom>
            <a:solidFill>
              <a:schemeClr val="accent2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2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54"/>
              <a:endParaRPr lang="zh-CN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25" name="îṩľíḑè">
              <a:extLst>
                <a:ext uri="{FF2B5EF4-FFF2-40B4-BE49-F238E27FC236}">
                  <a16:creationId xmlns:a16="http://schemas.microsoft.com/office/drawing/2014/main" id="{5248460F-F3EF-DE1B-ADF3-1AB4144DA9C2}"/>
                </a:ext>
              </a:extLst>
            </p:cNvPr>
            <p:cNvSpPr txBox="1"/>
            <p:nvPr/>
          </p:nvSpPr>
          <p:spPr>
            <a:xfrm>
              <a:off x="1598696" y="1586167"/>
              <a:ext cx="60975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solidFill>
                    <a:schemeClr val="tx1"/>
                  </a:solidFill>
                </a:rPr>
                <a:t>Branch – </a:t>
              </a:r>
              <a:r>
                <a:rPr kumimoji="0" lang="zh-CN" altLang="en-US" sz="2400" b="1" i="0" u="none" strike="noStrike" kern="1200" cap="none" spc="0" normalizeH="0" baseline="0" noProof="0" dirty="0">
                  <a:solidFill>
                    <a:schemeClr val="tx1"/>
                  </a:solidFill>
                </a:rPr>
                <a:t>分支</a:t>
              </a:r>
            </a:p>
          </p:txBody>
        </p:sp>
        <p:sp>
          <p:nvSpPr>
            <p:cNvPr id="26" name="ïŝḷiḑe">
              <a:extLst>
                <a:ext uri="{FF2B5EF4-FFF2-40B4-BE49-F238E27FC236}">
                  <a16:creationId xmlns:a16="http://schemas.microsoft.com/office/drawing/2014/main" id="{324B5793-CB34-4324-5338-E74810B4D907}"/>
                </a:ext>
              </a:extLst>
            </p:cNvPr>
            <p:cNvSpPr/>
            <p:nvPr/>
          </p:nvSpPr>
          <p:spPr>
            <a:xfrm>
              <a:off x="9386805" y="2930184"/>
              <a:ext cx="909290" cy="909290"/>
            </a:xfrm>
            <a:prstGeom prst="ellipse">
              <a:avLst/>
            </a:prstGeom>
            <a:solidFill>
              <a:schemeClr val="accent4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4"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27" name="îṩliḋè">
              <a:extLst>
                <a:ext uri="{FF2B5EF4-FFF2-40B4-BE49-F238E27FC236}">
                  <a16:creationId xmlns:a16="http://schemas.microsoft.com/office/drawing/2014/main" id="{69021EFC-45A4-A654-1210-165E54963599}"/>
                </a:ext>
              </a:extLst>
            </p:cNvPr>
            <p:cNvSpPr/>
            <p:nvPr/>
          </p:nvSpPr>
          <p:spPr>
            <a:xfrm flipH="1">
              <a:off x="1668891" y="2552665"/>
              <a:ext cx="7717914" cy="736805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defTabSz="913765">
                <a:lnSpc>
                  <a:spcPct val="120000"/>
                </a:lnSpc>
                <a:buSzPct val="25000"/>
                <a:defRPr/>
              </a:pPr>
              <a:r>
                <a:rPr lang="zh-CN" altLang="en-US" sz="1200" dirty="0"/>
                <a:t>如果两个人同时开发两个功能，直接提交到同一个存储库会发生冲突，怎么办？</a:t>
              </a:r>
              <a:endParaRPr lang="en-US" altLang="zh-CN" sz="1200" dirty="0"/>
            </a:p>
            <a:p>
              <a:pPr defTabSz="913765">
                <a:lnSpc>
                  <a:spcPct val="120000"/>
                </a:lnSpc>
                <a:buSzPct val="25000"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如果我不想在开发一个功能的时候让别人的内容影响到我，怎么办？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  <a:p>
              <a:pPr defTabSz="913765">
                <a:lnSpc>
                  <a:spcPct val="120000"/>
                </a:lnSpc>
                <a:buSzPct val="25000"/>
                <a:defRPr/>
              </a:pPr>
              <a:r>
                <a:rPr lang="zh-CN" altLang="en-US" sz="1200" dirty="0"/>
                <a:t>将工作分到多个分支即可解决！你可以随时从随处创建分支，各个分支之间互不影响。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29" name="Title 28">
            <a:extLst>
              <a:ext uri="{FF2B5EF4-FFF2-40B4-BE49-F238E27FC236}">
                <a16:creationId xmlns:a16="http://schemas.microsoft.com/office/drawing/2014/main" id="{929E8075-DFD8-59EA-D31C-91414AFE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altLang="zh-CN" dirty="0"/>
              <a:t>Git Branch</a:t>
            </a:r>
            <a:endParaRPr 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A7E7C02-CFC2-7A37-C874-A39E9187EB56}"/>
              </a:ext>
            </a:extLst>
          </p:cNvPr>
          <p:cNvSpPr/>
          <p:nvPr/>
        </p:nvSpPr>
        <p:spPr>
          <a:xfrm>
            <a:off x="1816100" y="4527550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8f0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F927E0E-4BDF-5596-BF5F-DE925461EEE8}"/>
              </a:ext>
            </a:extLst>
          </p:cNvPr>
          <p:cNvSpPr/>
          <p:nvPr/>
        </p:nvSpPr>
        <p:spPr>
          <a:xfrm>
            <a:off x="4298198" y="4527550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ebb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80FABF8-B55B-9FB4-377D-42ACEFE75FB9}"/>
              </a:ext>
            </a:extLst>
          </p:cNvPr>
          <p:cNvCxnSpPr>
            <a:stCxn id="5" idx="2"/>
            <a:endCxn id="3" idx="6"/>
          </p:cNvCxnSpPr>
          <p:nvPr/>
        </p:nvCxnSpPr>
        <p:spPr>
          <a:xfrm flipH="1">
            <a:off x="2514600" y="4876800"/>
            <a:ext cx="17835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9B184FB-020C-15AE-ABFC-E47ADB7F6775}"/>
              </a:ext>
            </a:extLst>
          </p:cNvPr>
          <p:cNvSpPr txBox="1"/>
          <p:nvPr/>
        </p:nvSpPr>
        <p:spPr>
          <a:xfrm>
            <a:off x="5115605" y="5020012"/>
            <a:ext cx="209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git branch </a:t>
            </a:r>
            <a:r>
              <a:rPr lang="en-US" altLang="zh-CN" sz="1600" dirty="0" err="1">
                <a:latin typeface="Consolas" panose="020B0609020204030204" pitchFamily="49" charset="0"/>
              </a:rPr>
              <a:t>bugFix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DC67C679-1278-8B31-7F09-314D4E2A96A8}"/>
              </a:ext>
            </a:extLst>
          </p:cNvPr>
          <p:cNvSpPr/>
          <p:nvPr/>
        </p:nvSpPr>
        <p:spPr>
          <a:xfrm>
            <a:off x="4854355" y="3912237"/>
            <a:ext cx="1165445" cy="380364"/>
          </a:xfrm>
          <a:prstGeom prst="wedgeRoundRectCallout">
            <a:avLst>
              <a:gd name="adj1" fmla="val -46919"/>
              <a:gd name="adj2" fmla="val 128261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</a:rPr>
              <a:t>*main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311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5A5FB-FD45-2111-66E5-D77FC1CAE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740C16ED-E389-A4AA-18D3-2737651880C1}"/>
              </a:ext>
            </a:extLst>
          </p:cNvPr>
          <p:cNvSpPr/>
          <p:nvPr/>
        </p:nvSpPr>
        <p:spPr>
          <a:xfrm>
            <a:off x="4854355" y="3630616"/>
            <a:ext cx="1165445" cy="453127"/>
          </a:xfrm>
          <a:prstGeom prst="wedgeRoundRectCallout">
            <a:avLst>
              <a:gd name="adj1" fmla="val -42560"/>
              <a:gd name="adj2" fmla="val 8561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</a:rPr>
              <a:t>*main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AC17B3F-2435-0A1C-96FD-CCCAE073DDC4}"/>
              </a:ext>
            </a:extLst>
          </p:cNvPr>
          <p:cNvGrpSpPr/>
          <p:nvPr/>
        </p:nvGrpSpPr>
        <p:grpSpPr>
          <a:xfrm>
            <a:off x="0" y="1586167"/>
            <a:ext cx="12192001" cy="5271833"/>
            <a:chOff x="0" y="1586167"/>
            <a:chExt cx="12192001" cy="5271833"/>
          </a:xfrm>
        </p:grpSpPr>
        <p:sp>
          <p:nvSpPr>
            <p:cNvPr id="4" name="iśļíḋê">
              <a:extLst>
                <a:ext uri="{FF2B5EF4-FFF2-40B4-BE49-F238E27FC236}">
                  <a16:creationId xmlns:a16="http://schemas.microsoft.com/office/drawing/2014/main" id="{D29FC852-B4EC-D280-C111-0AF643C0EFC6}"/>
                </a:ext>
              </a:extLst>
            </p:cNvPr>
            <p:cNvSpPr/>
            <p:nvPr/>
          </p:nvSpPr>
          <p:spPr>
            <a:xfrm flipH="1">
              <a:off x="0" y="1614002"/>
              <a:ext cx="1433596" cy="2856398"/>
            </a:xfrm>
            <a:custGeom>
              <a:avLst/>
              <a:gdLst>
                <a:gd name="connsiteX0" fmla="*/ 3429000 w 3614057"/>
                <a:gd name="connsiteY0" fmla="*/ 0 h 6858000"/>
                <a:gd name="connsiteX1" fmla="*/ 3605456 w 3614057"/>
                <a:gd name="connsiteY1" fmla="*/ 4462 h 6858000"/>
                <a:gd name="connsiteX2" fmla="*/ 3614057 w 3614057"/>
                <a:gd name="connsiteY2" fmla="*/ 5116 h 6858000"/>
                <a:gd name="connsiteX3" fmla="*/ 3614057 w 3614057"/>
                <a:gd name="connsiteY3" fmla="*/ 6852884 h 6858000"/>
                <a:gd name="connsiteX4" fmla="*/ 3605456 w 3614057"/>
                <a:gd name="connsiteY4" fmla="*/ 6853538 h 6858000"/>
                <a:gd name="connsiteX5" fmla="*/ 3429000 w 3614057"/>
                <a:gd name="connsiteY5" fmla="*/ 6858000 h 6858000"/>
                <a:gd name="connsiteX6" fmla="*/ 0 w 3614057"/>
                <a:gd name="connsiteY6" fmla="*/ 3429000 h 6858000"/>
                <a:gd name="connsiteX7" fmla="*/ 3429000 w 3614057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4057" h="6858000">
                  <a:moveTo>
                    <a:pt x="3429000" y="0"/>
                  </a:moveTo>
                  <a:cubicBezTo>
                    <a:pt x="3488181" y="0"/>
                    <a:pt x="3547011" y="1499"/>
                    <a:pt x="3605456" y="4462"/>
                  </a:cubicBezTo>
                  <a:lnTo>
                    <a:pt x="3614057" y="5116"/>
                  </a:lnTo>
                  <a:lnTo>
                    <a:pt x="3614057" y="6852884"/>
                  </a:lnTo>
                  <a:lnTo>
                    <a:pt x="3605456" y="6853538"/>
                  </a:lnTo>
                  <a:cubicBezTo>
                    <a:pt x="3547011" y="6856501"/>
                    <a:pt x="3488181" y="6858000"/>
                    <a:pt x="3429000" y="6858000"/>
                  </a:cubicBezTo>
                  <a:cubicBezTo>
                    <a:pt x="1535216" y="6858000"/>
                    <a:pt x="0" y="5322784"/>
                    <a:pt x="0" y="3429000"/>
                  </a:cubicBezTo>
                  <a:cubicBezTo>
                    <a:pt x="0" y="1535216"/>
                    <a:pt x="1535216" y="0"/>
                    <a:pt x="3429000" y="0"/>
                  </a:cubicBezTo>
                  <a:close/>
                </a:path>
              </a:pathLst>
            </a:custGeom>
            <a:blipFill rotWithShape="0">
              <a:blip r:embed="rId3"/>
              <a:srcRect/>
              <a:stretch>
                <a:fillRect l="-126010" r="-12601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î$ḷïḋè">
              <a:extLst>
                <a:ext uri="{FF2B5EF4-FFF2-40B4-BE49-F238E27FC236}">
                  <a16:creationId xmlns:a16="http://schemas.microsoft.com/office/drawing/2014/main" id="{D09CD5F8-59E4-10E3-8627-1E976FA75556}"/>
                </a:ext>
              </a:extLst>
            </p:cNvPr>
            <p:cNvSpPr/>
            <p:nvPr/>
          </p:nvSpPr>
          <p:spPr>
            <a:xfrm>
              <a:off x="9143487" y="2930184"/>
              <a:ext cx="3048514" cy="3927816"/>
            </a:xfrm>
            <a:custGeom>
              <a:avLst/>
              <a:gdLst>
                <a:gd name="connsiteX0" fmla="*/ 2290079 w 3307541"/>
                <a:gd name="connsiteY0" fmla="*/ 0 h 4261556"/>
                <a:gd name="connsiteX1" fmla="*/ 3181481 w 3307541"/>
                <a:gd name="connsiteY1" fmla="*/ 179966 h 4261556"/>
                <a:gd name="connsiteX2" fmla="*/ 3307541 w 3307541"/>
                <a:gd name="connsiteY2" fmla="*/ 240692 h 4261556"/>
                <a:gd name="connsiteX3" fmla="*/ 3307541 w 3307541"/>
                <a:gd name="connsiteY3" fmla="*/ 4261556 h 4261556"/>
                <a:gd name="connsiteX4" fmla="*/ 1129025 w 3307541"/>
                <a:gd name="connsiteY4" fmla="*/ 4261556 h 4261556"/>
                <a:gd name="connsiteX5" fmla="*/ 1009674 w 3307541"/>
                <a:gd name="connsiteY5" fmla="*/ 4189049 h 4261556"/>
                <a:gd name="connsiteX6" fmla="*/ 0 w 3307541"/>
                <a:gd name="connsiteY6" fmla="*/ 2290079 h 4261556"/>
                <a:gd name="connsiteX7" fmla="*/ 2290079 w 3307541"/>
                <a:gd name="connsiteY7" fmla="*/ 0 h 4261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7541" h="4261556">
                  <a:moveTo>
                    <a:pt x="2290079" y="0"/>
                  </a:moveTo>
                  <a:cubicBezTo>
                    <a:pt x="2606273" y="0"/>
                    <a:pt x="2907500" y="64082"/>
                    <a:pt x="3181481" y="179966"/>
                  </a:cubicBezTo>
                  <a:lnTo>
                    <a:pt x="3307541" y="240692"/>
                  </a:lnTo>
                  <a:lnTo>
                    <a:pt x="3307541" y="4261556"/>
                  </a:lnTo>
                  <a:lnTo>
                    <a:pt x="1129025" y="4261556"/>
                  </a:lnTo>
                  <a:lnTo>
                    <a:pt x="1009674" y="4189049"/>
                  </a:lnTo>
                  <a:cubicBezTo>
                    <a:pt x="400509" y="3777505"/>
                    <a:pt x="0" y="3080564"/>
                    <a:pt x="0" y="2290079"/>
                  </a:cubicBezTo>
                  <a:cubicBezTo>
                    <a:pt x="0" y="1025303"/>
                    <a:pt x="1025303" y="0"/>
                    <a:pt x="2290079" y="0"/>
                  </a:cubicBezTo>
                  <a:close/>
                </a:path>
              </a:pathLst>
            </a:custGeom>
            <a:blipFill rotWithShape="0">
              <a:blip r:embed="rId4"/>
              <a:srcRect/>
              <a:stretch>
                <a:fillRect l="-38010" r="-3801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îṥļîďê">
              <a:extLst>
                <a:ext uri="{FF2B5EF4-FFF2-40B4-BE49-F238E27FC236}">
                  <a16:creationId xmlns:a16="http://schemas.microsoft.com/office/drawing/2014/main" id="{A499F150-21AC-1251-101A-9D8C6DF2E2DA}"/>
                </a:ext>
              </a:extLst>
            </p:cNvPr>
            <p:cNvSpPr/>
            <p:nvPr/>
          </p:nvSpPr>
          <p:spPr>
            <a:xfrm>
              <a:off x="497071" y="1597272"/>
              <a:ext cx="439453" cy="439453"/>
            </a:xfrm>
            <a:prstGeom prst="ellipse">
              <a:avLst/>
            </a:prstGeom>
            <a:solidFill>
              <a:schemeClr val="accent2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2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54"/>
              <a:endParaRPr lang="zh-CN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25" name="îṩľíḑè">
              <a:extLst>
                <a:ext uri="{FF2B5EF4-FFF2-40B4-BE49-F238E27FC236}">
                  <a16:creationId xmlns:a16="http://schemas.microsoft.com/office/drawing/2014/main" id="{69EA4EF4-2100-ED18-53E1-17C160D25BBB}"/>
                </a:ext>
              </a:extLst>
            </p:cNvPr>
            <p:cNvSpPr txBox="1"/>
            <p:nvPr/>
          </p:nvSpPr>
          <p:spPr>
            <a:xfrm>
              <a:off x="1598696" y="1586167"/>
              <a:ext cx="60975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solidFill>
                    <a:schemeClr val="tx1"/>
                  </a:solidFill>
                </a:rPr>
                <a:t>Branch – </a:t>
              </a:r>
              <a:r>
                <a:rPr kumimoji="0" lang="zh-CN" altLang="en-US" sz="2400" b="1" i="0" u="none" strike="noStrike" kern="1200" cap="none" spc="0" normalizeH="0" baseline="0" noProof="0" dirty="0">
                  <a:solidFill>
                    <a:schemeClr val="tx1"/>
                  </a:solidFill>
                </a:rPr>
                <a:t>分支</a:t>
              </a:r>
            </a:p>
          </p:txBody>
        </p:sp>
        <p:sp>
          <p:nvSpPr>
            <p:cNvPr id="26" name="ïŝḷiḑe">
              <a:extLst>
                <a:ext uri="{FF2B5EF4-FFF2-40B4-BE49-F238E27FC236}">
                  <a16:creationId xmlns:a16="http://schemas.microsoft.com/office/drawing/2014/main" id="{35473E40-946D-234E-B6D9-D65B2A48C8A3}"/>
                </a:ext>
              </a:extLst>
            </p:cNvPr>
            <p:cNvSpPr/>
            <p:nvPr/>
          </p:nvSpPr>
          <p:spPr>
            <a:xfrm>
              <a:off x="9386805" y="2930184"/>
              <a:ext cx="909290" cy="909290"/>
            </a:xfrm>
            <a:prstGeom prst="ellipse">
              <a:avLst/>
            </a:prstGeom>
            <a:solidFill>
              <a:schemeClr val="accent4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4"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27" name="îṩliḋè">
              <a:extLst>
                <a:ext uri="{FF2B5EF4-FFF2-40B4-BE49-F238E27FC236}">
                  <a16:creationId xmlns:a16="http://schemas.microsoft.com/office/drawing/2014/main" id="{F17AA418-7373-41B3-0A0A-2399EB87CE1B}"/>
                </a:ext>
              </a:extLst>
            </p:cNvPr>
            <p:cNvSpPr/>
            <p:nvPr/>
          </p:nvSpPr>
          <p:spPr>
            <a:xfrm flipH="1">
              <a:off x="1668891" y="2552665"/>
              <a:ext cx="7717914" cy="738023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defTabSz="913765">
                <a:lnSpc>
                  <a:spcPct val="120000"/>
                </a:lnSpc>
                <a:buSzPct val="25000"/>
                <a:defRPr/>
              </a:pPr>
              <a:r>
                <a:rPr lang="zh-CN" altLang="en-US" sz="1200" dirty="0"/>
                <a:t>如果两个人同时开发两个功能，直接提交到同一个存储库会发生冲突，怎么办？</a:t>
              </a:r>
              <a:endParaRPr lang="en-US" altLang="zh-CN" sz="1200" dirty="0"/>
            </a:p>
            <a:p>
              <a:pPr defTabSz="913765">
                <a:lnSpc>
                  <a:spcPct val="120000"/>
                </a:lnSpc>
                <a:buSzPct val="25000"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如果我不想在开发一个功能的时候让别人的内容影响到我，怎么办？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  <a:p>
              <a:pPr defTabSz="913765">
                <a:lnSpc>
                  <a:spcPct val="120000"/>
                </a:lnSpc>
                <a:buSzPct val="25000"/>
                <a:defRPr/>
              </a:pPr>
              <a:r>
                <a:rPr lang="zh-CN" altLang="en-US" sz="1200" dirty="0"/>
                <a:t>将工作分到多个分支即可解决！你可以随时从随处创建分支，各个分支之间互不影响。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29" name="Title 28">
            <a:extLst>
              <a:ext uri="{FF2B5EF4-FFF2-40B4-BE49-F238E27FC236}">
                <a16:creationId xmlns:a16="http://schemas.microsoft.com/office/drawing/2014/main" id="{A547BE44-CC84-011F-E95E-6869FFDC5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altLang="zh-CN" dirty="0"/>
              <a:t>Git Branch</a:t>
            </a:r>
            <a:endParaRPr 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1D884F0-1695-BDA0-6495-82D4CC2C3A16}"/>
              </a:ext>
            </a:extLst>
          </p:cNvPr>
          <p:cNvSpPr/>
          <p:nvPr/>
        </p:nvSpPr>
        <p:spPr>
          <a:xfrm>
            <a:off x="1816100" y="4527550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8f0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874A84E-1637-474F-652F-91F318FE2C3B}"/>
              </a:ext>
            </a:extLst>
          </p:cNvPr>
          <p:cNvSpPr/>
          <p:nvPr/>
        </p:nvSpPr>
        <p:spPr>
          <a:xfrm>
            <a:off x="4298198" y="4527550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ebb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E643291-0E30-E614-C06E-9E497E695D0D}"/>
              </a:ext>
            </a:extLst>
          </p:cNvPr>
          <p:cNvCxnSpPr>
            <a:stCxn id="5" idx="2"/>
            <a:endCxn id="3" idx="6"/>
          </p:cNvCxnSpPr>
          <p:nvPr/>
        </p:nvCxnSpPr>
        <p:spPr>
          <a:xfrm flipH="1">
            <a:off x="2514600" y="4876800"/>
            <a:ext cx="17835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CAE14EC4-1757-9CE9-86A5-E78B11F398BF}"/>
              </a:ext>
            </a:extLst>
          </p:cNvPr>
          <p:cNvSpPr/>
          <p:nvPr/>
        </p:nvSpPr>
        <p:spPr>
          <a:xfrm>
            <a:off x="4854355" y="3429000"/>
            <a:ext cx="1165445" cy="863601"/>
          </a:xfrm>
          <a:prstGeom prst="wedgeRoundRectCallout">
            <a:avLst>
              <a:gd name="adj1" fmla="val -42560"/>
              <a:gd name="adj2" fmla="val 8561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</a:rPr>
              <a:t>*main</a:t>
            </a:r>
          </a:p>
          <a:p>
            <a:pPr algn="ctr"/>
            <a:r>
              <a:rPr lang="en-US" altLang="zh-CN" sz="2000" dirty="0" err="1">
                <a:latin typeface="Consolas" panose="020B0609020204030204" pitchFamily="49" charset="0"/>
              </a:rPr>
              <a:t>bugFix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2B4E91-E630-4E92-540C-9D92266F0A3D}"/>
              </a:ext>
            </a:extLst>
          </p:cNvPr>
          <p:cNvSpPr txBox="1"/>
          <p:nvPr/>
        </p:nvSpPr>
        <p:spPr>
          <a:xfrm>
            <a:off x="5109941" y="5056773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git commit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9223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3944D-316E-812F-684E-ADC49F254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A5C59AD-5EEE-BDD6-5E3D-8AE116363A64}"/>
              </a:ext>
            </a:extLst>
          </p:cNvPr>
          <p:cNvGrpSpPr/>
          <p:nvPr/>
        </p:nvGrpSpPr>
        <p:grpSpPr>
          <a:xfrm>
            <a:off x="0" y="1586167"/>
            <a:ext cx="12192001" cy="5271833"/>
            <a:chOff x="0" y="1586167"/>
            <a:chExt cx="12192001" cy="5271833"/>
          </a:xfrm>
        </p:grpSpPr>
        <p:sp>
          <p:nvSpPr>
            <p:cNvPr id="4" name="iśļíḋê">
              <a:extLst>
                <a:ext uri="{FF2B5EF4-FFF2-40B4-BE49-F238E27FC236}">
                  <a16:creationId xmlns:a16="http://schemas.microsoft.com/office/drawing/2014/main" id="{8FB33D9E-526C-F187-5E70-D312CAB56C42}"/>
                </a:ext>
              </a:extLst>
            </p:cNvPr>
            <p:cNvSpPr/>
            <p:nvPr/>
          </p:nvSpPr>
          <p:spPr>
            <a:xfrm flipH="1">
              <a:off x="0" y="1614002"/>
              <a:ext cx="1433596" cy="2856398"/>
            </a:xfrm>
            <a:custGeom>
              <a:avLst/>
              <a:gdLst>
                <a:gd name="connsiteX0" fmla="*/ 3429000 w 3614057"/>
                <a:gd name="connsiteY0" fmla="*/ 0 h 6858000"/>
                <a:gd name="connsiteX1" fmla="*/ 3605456 w 3614057"/>
                <a:gd name="connsiteY1" fmla="*/ 4462 h 6858000"/>
                <a:gd name="connsiteX2" fmla="*/ 3614057 w 3614057"/>
                <a:gd name="connsiteY2" fmla="*/ 5116 h 6858000"/>
                <a:gd name="connsiteX3" fmla="*/ 3614057 w 3614057"/>
                <a:gd name="connsiteY3" fmla="*/ 6852884 h 6858000"/>
                <a:gd name="connsiteX4" fmla="*/ 3605456 w 3614057"/>
                <a:gd name="connsiteY4" fmla="*/ 6853538 h 6858000"/>
                <a:gd name="connsiteX5" fmla="*/ 3429000 w 3614057"/>
                <a:gd name="connsiteY5" fmla="*/ 6858000 h 6858000"/>
                <a:gd name="connsiteX6" fmla="*/ 0 w 3614057"/>
                <a:gd name="connsiteY6" fmla="*/ 3429000 h 6858000"/>
                <a:gd name="connsiteX7" fmla="*/ 3429000 w 3614057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4057" h="6858000">
                  <a:moveTo>
                    <a:pt x="3429000" y="0"/>
                  </a:moveTo>
                  <a:cubicBezTo>
                    <a:pt x="3488181" y="0"/>
                    <a:pt x="3547011" y="1499"/>
                    <a:pt x="3605456" y="4462"/>
                  </a:cubicBezTo>
                  <a:lnTo>
                    <a:pt x="3614057" y="5116"/>
                  </a:lnTo>
                  <a:lnTo>
                    <a:pt x="3614057" y="6852884"/>
                  </a:lnTo>
                  <a:lnTo>
                    <a:pt x="3605456" y="6853538"/>
                  </a:lnTo>
                  <a:cubicBezTo>
                    <a:pt x="3547011" y="6856501"/>
                    <a:pt x="3488181" y="6858000"/>
                    <a:pt x="3429000" y="6858000"/>
                  </a:cubicBezTo>
                  <a:cubicBezTo>
                    <a:pt x="1535216" y="6858000"/>
                    <a:pt x="0" y="5322784"/>
                    <a:pt x="0" y="3429000"/>
                  </a:cubicBezTo>
                  <a:cubicBezTo>
                    <a:pt x="0" y="1535216"/>
                    <a:pt x="1535216" y="0"/>
                    <a:pt x="3429000" y="0"/>
                  </a:cubicBezTo>
                  <a:close/>
                </a:path>
              </a:pathLst>
            </a:custGeom>
            <a:blipFill rotWithShape="0">
              <a:blip r:embed="rId3"/>
              <a:srcRect/>
              <a:stretch>
                <a:fillRect l="-126010" r="-12601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î$ḷïḋè">
              <a:extLst>
                <a:ext uri="{FF2B5EF4-FFF2-40B4-BE49-F238E27FC236}">
                  <a16:creationId xmlns:a16="http://schemas.microsoft.com/office/drawing/2014/main" id="{AFFFCDBA-CC4A-AA41-57B8-813DBD672F61}"/>
                </a:ext>
              </a:extLst>
            </p:cNvPr>
            <p:cNvSpPr/>
            <p:nvPr/>
          </p:nvSpPr>
          <p:spPr>
            <a:xfrm>
              <a:off x="9143487" y="2930184"/>
              <a:ext cx="3048514" cy="3927816"/>
            </a:xfrm>
            <a:custGeom>
              <a:avLst/>
              <a:gdLst>
                <a:gd name="connsiteX0" fmla="*/ 2290079 w 3307541"/>
                <a:gd name="connsiteY0" fmla="*/ 0 h 4261556"/>
                <a:gd name="connsiteX1" fmla="*/ 3181481 w 3307541"/>
                <a:gd name="connsiteY1" fmla="*/ 179966 h 4261556"/>
                <a:gd name="connsiteX2" fmla="*/ 3307541 w 3307541"/>
                <a:gd name="connsiteY2" fmla="*/ 240692 h 4261556"/>
                <a:gd name="connsiteX3" fmla="*/ 3307541 w 3307541"/>
                <a:gd name="connsiteY3" fmla="*/ 4261556 h 4261556"/>
                <a:gd name="connsiteX4" fmla="*/ 1129025 w 3307541"/>
                <a:gd name="connsiteY4" fmla="*/ 4261556 h 4261556"/>
                <a:gd name="connsiteX5" fmla="*/ 1009674 w 3307541"/>
                <a:gd name="connsiteY5" fmla="*/ 4189049 h 4261556"/>
                <a:gd name="connsiteX6" fmla="*/ 0 w 3307541"/>
                <a:gd name="connsiteY6" fmla="*/ 2290079 h 4261556"/>
                <a:gd name="connsiteX7" fmla="*/ 2290079 w 3307541"/>
                <a:gd name="connsiteY7" fmla="*/ 0 h 4261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7541" h="4261556">
                  <a:moveTo>
                    <a:pt x="2290079" y="0"/>
                  </a:moveTo>
                  <a:cubicBezTo>
                    <a:pt x="2606273" y="0"/>
                    <a:pt x="2907500" y="64082"/>
                    <a:pt x="3181481" y="179966"/>
                  </a:cubicBezTo>
                  <a:lnTo>
                    <a:pt x="3307541" y="240692"/>
                  </a:lnTo>
                  <a:lnTo>
                    <a:pt x="3307541" y="4261556"/>
                  </a:lnTo>
                  <a:lnTo>
                    <a:pt x="1129025" y="4261556"/>
                  </a:lnTo>
                  <a:lnTo>
                    <a:pt x="1009674" y="4189049"/>
                  </a:lnTo>
                  <a:cubicBezTo>
                    <a:pt x="400509" y="3777505"/>
                    <a:pt x="0" y="3080564"/>
                    <a:pt x="0" y="2290079"/>
                  </a:cubicBezTo>
                  <a:cubicBezTo>
                    <a:pt x="0" y="1025303"/>
                    <a:pt x="1025303" y="0"/>
                    <a:pt x="2290079" y="0"/>
                  </a:cubicBezTo>
                  <a:close/>
                </a:path>
              </a:pathLst>
            </a:custGeom>
            <a:blipFill rotWithShape="0">
              <a:blip r:embed="rId4"/>
              <a:srcRect/>
              <a:stretch>
                <a:fillRect l="-38010" r="-3801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îṥļîďê">
              <a:extLst>
                <a:ext uri="{FF2B5EF4-FFF2-40B4-BE49-F238E27FC236}">
                  <a16:creationId xmlns:a16="http://schemas.microsoft.com/office/drawing/2014/main" id="{AC203365-E669-8727-F0D5-E69811CE2ABF}"/>
                </a:ext>
              </a:extLst>
            </p:cNvPr>
            <p:cNvSpPr/>
            <p:nvPr/>
          </p:nvSpPr>
          <p:spPr>
            <a:xfrm>
              <a:off x="497071" y="1597272"/>
              <a:ext cx="439453" cy="439453"/>
            </a:xfrm>
            <a:prstGeom prst="ellipse">
              <a:avLst/>
            </a:prstGeom>
            <a:solidFill>
              <a:schemeClr val="accent2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2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54"/>
              <a:endParaRPr lang="zh-CN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25" name="îṩľíḑè">
              <a:extLst>
                <a:ext uri="{FF2B5EF4-FFF2-40B4-BE49-F238E27FC236}">
                  <a16:creationId xmlns:a16="http://schemas.microsoft.com/office/drawing/2014/main" id="{854D20F5-CBDE-EAC7-F2AD-8C763036B2C9}"/>
                </a:ext>
              </a:extLst>
            </p:cNvPr>
            <p:cNvSpPr txBox="1"/>
            <p:nvPr/>
          </p:nvSpPr>
          <p:spPr>
            <a:xfrm>
              <a:off x="1598696" y="1586167"/>
              <a:ext cx="60975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solidFill>
                    <a:schemeClr val="tx1"/>
                  </a:solidFill>
                </a:rPr>
                <a:t>Branch – </a:t>
              </a:r>
              <a:r>
                <a:rPr kumimoji="0" lang="zh-CN" altLang="en-US" sz="2400" b="1" i="0" u="none" strike="noStrike" kern="1200" cap="none" spc="0" normalizeH="0" baseline="0" noProof="0" dirty="0">
                  <a:solidFill>
                    <a:schemeClr val="tx1"/>
                  </a:solidFill>
                </a:rPr>
                <a:t>分支</a:t>
              </a:r>
            </a:p>
          </p:txBody>
        </p:sp>
        <p:sp>
          <p:nvSpPr>
            <p:cNvPr id="26" name="ïŝḷiḑe">
              <a:extLst>
                <a:ext uri="{FF2B5EF4-FFF2-40B4-BE49-F238E27FC236}">
                  <a16:creationId xmlns:a16="http://schemas.microsoft.com/office/drawing/2014/main" id="{826ACD69-F48C-F75B-F33B-DF5DD6DC7740}"/>
                </a:ext>
              </a:extLst>
            </p:cNvPr>
            <p:cNvSpPr/>
            <p:nvPr/>
          </p:nvSpPr>
          <p:spPr>
            <a:xfrm>
              <a:off x="9386805" y="2930184"/>
              <a:ext cx="909290" cy="909290"/>
            </a:xfrm>
            <a:prstGeom prst="ellipse">
              <a:avLst/>
            </a:prstGeom>
            <a:solidFill>
              <a:schemeClr val="accent4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4"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27" name="îṩliḋè">
              <a:extLst>
                <a:ext uri="{FF2B5EF4-FFF2-40B4-BE49-F238E27FC236}">
                  <a16:creationId xmlns:a16="http://schemas.microsoft.com/office/drawing/2014/main" id="{15FE30BA-7756-FC34-6C6F-4C3407C8E54D}"/>
                </a:ext>
              </a:extLst>
            </p:cNvPr>
            <p:cNvSpPr/>
            <p:nvPr/>
          </p:nvSpPr>
          <p:spPr>
            <a:xfrm flipH="1">
              <a:off x="1668891" y="2552665"/>
              <a:ext cx="7717914" cy="738023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defTabSz="913765">
                <a:lnSpc>
                  <a:spcPct val="120000"/>
                </a:lnSpc>
                <a:buSzPct val="25000"/>
                <a:defRPr/>
              </a:pPr>
              <a:r>
                <a:rPr lang="zh-CN" altLang="en-US" sz="1200" dirty="0"/>
                <a:t>如果两个人同时开发两个功能，直接提交到同一个存储库会发生冲突，怎么办？</a:t>
              </a:r>
              <a:endParaRPr lang="en-US" altLang="zh-CN" sz="1200" dirty="0"/>
            </a:p>
            <a:p>
              <a:pPr defTabSz="913765">
                <a:lnSpc>
                  <a:spcPct val="120000"/>
                </a:lnSpc>
                <a:buSzPct val="25000"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如果我不想在开发一个功能的时候让别人的内容影响到我，怎么办？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  <a:p>
              <a:pPr defTabSz="913765">
                <a:lnSpc>
                  <a:spcPct val="120000"/>
                </a:lnSpc>
                <a:buSzPct val="25000"/>
                <a:defRPr/>
              </a:pPr>
              <a:r>
                <a:rPr lang="zh-CN" altLang="en-US" sz="1200" dirty="0"/>
                <a:t>将工作分到多个分支即可解决！你可以随时从随处创建分支，各个分支之间互不影响。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29" name="Title 28">
            <a:extLst>
              <a:ext uri="{FF2B5EF4-FFF2-40B4-BE49-F238E27FC236}">
                <a16:creationId xmlns:a16="http://schemas.microsoft.com/office/drawing/2014/main" id="{AF52BDEE-3461-9242-2DE9-CB391152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altLang="zh-CN" dirty="0"/>
              <a:t>Git Branch</a:t>
            </a:r>
            <a:endParaRPr 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0B7D2AB-5433-A839-EC7D-F5039423BF2F}"/>
              </a:ext>
            </a:extLst>
          </p:cNvPr>
          <p:cNvSpPr/>
          <p:nvPr/>
        </p:nvSpPr>
        <p:spPr>
          <a:xfrm>
            <a:off x="1816100" y="4527550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8f0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59B084A-5DCC-BD54-5FDB-873C814FF4BC}"/>
              </a:ext>
            </a:extLst>
          </p:cNvPr>
          <p:cNvSpPr/>
          <p:nvPr/>
        </p:nvSpPr>
        <p:spPr>
          <a:xfrm>
            <a:off x="4298198" y="4527550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ebb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0BC916C-A5D3-4208-B3A8-65F8AB775097}"/>
              </a:ext>
            </a:extLst>
          </p:cNvPr>
          <p:cNvCxnSpPr>
            <a:stCxn id="5" idx="2"/>
            <a:endCxn id="3" idx="6"/>
          </p:cNvCxnSpPr>
          <p:nvPr/>
        </p:nvCxnSpPr>
        <p:spPr>
          <a:xfrm flipH="1">
            <a:off x="2514600" y="4876800"/>
            <a:ext cx="17835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C883F88A-15FC-1726-EBC4-AD0DBD9AFFBB}"/>
              </a:ext>
            </a:extLst>
          </p:cNvPr>
          <p:cNvSpPr/>
          <p:nvPr/>
        </p:nvSpPr>
        <p:spPr>
          <a:xfrm>
            <a:off x="6780296" y="4527550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c23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2622EAB-A3DC-9C94-181A-91F15443FCFE}"/>
              </a:ext>
            </a:extLst>
          </p:cNvPr>
          <p:cNvCxnSpPr>
            <a:stCxn id="6" idx="2"/>
          </p:cNvCxnSpPr>
          <p:nvPr/>
        </p:nvCxnSpPr>
        <p:spPr>
          <a:xfrm flipH="1">
            <a:off x="4996698" y="4876800"/>
            <a:ext cx="17835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FD886FD8-CAAE-7712-5D45-651C3DECC20F}"/>
              </a:ext>
            </a:extLst>
          </p:cNvPr>
          <p:cNvSpPr/>
          <p:nvPr/>
        </p:nvSpPr>
        <p:spPr>
          <a:xfrm>
            <a:off x="7336298" y="4017273"/>
            <a:ext cx="1165445" cy="453127"/>
          </a:xfrm>
          <a:prstGeom prst="wedgeRoundRectCallout">
            <a:avLst>
              <a:gd name="adj1" fmla="val -42560"/>
              <a:gd name="adj2" fmla="val 8561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</a:rPr>
              <a:t>*main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3A4CCA29-C2BB-E055-4625-4226876F9288}"/>
              </a:ext>
            </a:extLst>
          </p:cNvPr>
          <p:cNvSpPr/>
          <p:nvPr/>
        </p:nvSpPr>
        <p:spPr>
          <a:xfrm>
            <a:off x="4854355" y="4017273"/>
            <a:ext cx="1241645" cy="453127"/>
          </a:xfrm>
          <a:prstGeom prst="wedgeRoundRectCallout">
            <a:avLst>
              <a:gd name="adj1" fmla="val -42560"/>
              <a:gd name="adj2" fmla="val 8561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Consolas" panose="020B0609020204030204" pitchFamily="49" charset="0"/>
              </a:rPr>
              <a:t>bugFix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1272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3658A-6C86-FA3F-C091-1B9FA8FFC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63AC485-B874-3F6C-1629-4663AC51E399}"/>
              </a:ext>
            </a:extLst>
          </p:cNvPr>
          <p:cNvGrpSpPr/>
          <p:nvPr/>
        </p:nvGrpSpPr>
        <p:grpSpPr>
          <a:xfrm>
            <a:off x="0" y="1586167"/>
            <a:ext cx="12192001" cy="5271833"/>
            <a:chOff x="0" y="1586167"/>
            <a:chExt cx="12192001" cy="5271833"/>
          </a:xfrm>
        </p:grpSpPr>
        <p:sp>
          <p:nvSpPr>
            <p:cNvPr id="4" name="iśļíḋê">
              <a:extLst>
                <a:ext uri="{FF2B5EF4-FFF2-40B4-BE49-F238E27FC236}">
                  <a16:creationId xmlns:a16="http://schemas.microsoft.com/office/drawing/2014/main" id="{A9CF6FC1-4334-20CF-6720-2F713F292BBE}"/>
                </a:ext>
              </a:extLst>
            </p:cNvPr>
            <p:cNvSpPr/>
            <p:nvPr/>
          </p:nvSpPr>
          <p:spPr>
            <a:xfrm flipH="1">
              <a:off x="0" y="1614002"/>
              <a:ext cx="1433596" cy="2856398"/>
            </a:xfrm>
            <a:custGeom>
              <a:avLst/>
              <a:gdLst>
                <a:gd name="connsiteX0" fmla="*/ 3429000 w 3614057"/>
                <a:gd name="connsiteY0" fmla="*/ 0 h 6858000"/>
                <a:gd name="connsiteX1" fmla="*/ 3605456 w 3614057"/>
                <a:gd name="connsiteY1" fmla="*/ 4462 h 6858000"/>
                <a:gd name="connsiteX2" fmla="*/ 3614057 w 3614057"/>
                <a:gd name="connsiteY2" fmla="*/ 5116 h 6858000"/>
                <a:gd name="connsiteX3" fmla="*/ 3614057 w 3614057"/>
                <a:gd name="connsiteY3" fmla="*/ 6852884 h 6858000"/>
                <a:gd name="connsiteX4" fmla="*/ 3605456 w 3614057"/>
                <a:gd name="connsiteY4" fmla="*/ 6853538 h 6858000"/>
                <a:gd name="connsiteX5" fmla="*/ 3429000 w 3614057"/>
                <a:gd name="connsiteY5" fmla="*/ 6858000 h 6858000"/>
                <a:gd name="connsiteX6" fmla="*/ 0 w 3614057"/>
                <a:gd name="connsiteY6" fmla="*/ 3429000 h 6858000"/>
                <a:gd name="connsiteX7" fmla="*/ 3429000 w 3614057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4057" h="6858000">
                  <a:moveTo>
                    <a:pt x="3429000" y="0"/>
                  </a:moveTo>
                  <a:cubicBezTo>
                    <a:pt x="3488181" y="0"/>
                    <a:pt x="3547011" y="1499"/>
                    <a:pt x="3605456" y="4462"/>
                  </a:cubicBezTo>
                  <a:lnTo>
                    <a:pt x="3614057" y="5116"/>
                  </a:lnTo>
                  <a:lnTo>
                    <a:pt x="3614057" y="6852884"/>
                  </a:lnTo>
                  <a:lnTo>
                    <a:pt x="3605456" y="6853538"/>
                  </a:lnTo>
                  <a:cubicBezTo>
                    <a:pt x="3547011" y="6856501"/>
                    <a:pt x="3488181" y="6858000"/>
                    <a:pt x="3429000" y="6858000"/>
                  </a:cubicBezTo>
                  <a:cubicBezTo>
                    <a:pt x="1535216" y="6858000"/>
                    <a:pt x="0" y="5322784"/>
                    <a:pt x="0" y="3429000"/>
                  </a:cubicBezTo>
                  <a:cubicBezTo>
                    <a:pt x="0" y="1535216"/>
                    <a:pt x="1535216" y="0"/>
                    <a:pt x="3429000" y="0"/>
                  </a:cubicBezTo>
                  <a:close/>
                </a:path>
              </a:pathLst>
            </a:custGeom>
            <a:blipFill rotWithShape="0">
              <a:blip r:embed="rId3"/>
              <a:srcRect/>
              <a:stretch>
                <a:fillRect l="-126010" r="-12601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î$ḷïḋè">
              <a:extLst>
                <a:ext uri="{FF2B5EF4-FFF2-40B4-BE49-F238E27FC236}">
                  <a16:creationId xmlns:a16="http://schemas.microsoft.com/office/drawing/2014/main" id="{55784F6B-20B1-7AFC-56F4-D9C846BEDFAD}"/>
                </a:ext>
              </a:extLst>
            </p:cNvPr>
            <p:cNvSpPr/>
            <p:nvPr/>
          </p:nvSpPr>
          <p:spPr>
            <a:xfrm>
              <a:off x="9143487" y="2930184"/>
              <a:ext cx="3048514" cy="3927816"/>
            </a:xfrm>
            <a:custGeom>
              <a:avLst/>
              <a:gdLst>
                <a:gd name="connsiteX0" fmla="*/ 2290079 w 3307541"/>
                <a:gd name="connsiteY0" fmla="*/ 0 h 4261556"/>
                <a:gd name="connsiteX1" fmla="*/ 3181481 w 3307541"/>
                <a:gd name="connsiteY1" fmla="*/ 179966 h 4261556"/>
                <a:gd name="connsiteX2" fmla="*/ 3307541 w 3307541"/>
                <a:gd name="connsiteY2" fmla="*/ 240692 h 4261556"/>
                <a:gd name="connsiteX3" fmla="*/ 3307541 w 3307541"/>
                <a:gd name="connsiteY3" fmla="*/ 4261556 h 4261556"/>
                <a:gd name="connsiteX4" fmla="*/ 1129025 w 3307541"/>
                <a:gd name="connsiteY4" fmla="*/ 4261556 h 4261556"/>
                <a:gd name="connsiteX5" fmla="*/ 1009674 w 3307541"/>
                <a:gd name="connsiteY5" fmla="*/ 4189049 h 4261556"/>
                <a:gd name="connsiteX6" fmla="*/ 0 w 3307541"/>
                <a:gd name="connsiteY6" fmla="*/ 2290079 h 4261556"/>
                <a:gd name="connsiteX7" fmla="*/ 2290079 w 3307541"/>
                <a:gd name="connsiteY7" fmla="*/ 0 h 4261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7541" h="4261556">
                  <a:moveTo>
                    <a:pt x="2290079" y="0"/>
                  </a:moveTo>
                  <a:cubicBezTo>
                    <a:pt x="2606273" y="0"/>
                    <a:pt x="2907500" y="64082"/>
                    <a:pt x="3181481" y="179966"/>
                  </a:cubicBezTo>
                  <a:lnTo>
                    <a:pt x="3307541" y="240692"/>
                  </a:lnTo>
                  <a:lnTo>
                    <a:pt x="3307541" y="4261556"/>
                  </a:lnTo>
                  <a:lnTo>
                    <a:pt x="1129025" y="4261556"/>
                  </a:lnTo>
                  <a:lnTo>
                    <a:pt x="1009674" y="4189049"/>
                  </a:lnTo>
                  <a:cubicBezTo>
                    <a:pt x="400509" y="3777505"/>
                    <a:pt x="0" y="3080564"/>
                    <a:pt x="0" y="2290079"/>
                  </a:cubicBezTo>
                  <a:cubicBezTo>
                    <a:pt x="0" y="1025303"/>
                    <a:pt x="1025303" y="0"/>
                    <a:pt x="2290079" y="0"/>
                  </a:cubicBezTo>
                  <a:close/>
                </a:path>
              </a:pathLst>
            </a:custGeom>
            <a:blipFill rotWithShape="0">
              <a:blip r:embed="rId4"/>
              <a:srcRect/>
              <a:stretch>
                <a:fillRect l="-38010" r="-3801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îṥļîďê">
              <a:extLst>
                <a:ext uri="{FF2B5EF4-FFF2-40B4-BE49-F238E27FC236}">
                  <a16:creationId xmlns:a16="http://schemas.microsoft.com/office/drawing/2014/main" id="{C29E6686-DE85-8A54-5D8C-421BCEFBAF5A}"/>
                </a:ext>
              </a:extLst>
            </p:cNvPr>
            <p:cNvSpPr/>
            <p:nvPr/>
          </p:nvSpPr>
          <p:spPr>
            <a:xfrm>
              <a:off x="497071" y="1597272"/>
              <a:ext cx="439453" cy="439453"/>
            </a:xfrm>
            <a:prstGeom prst="ellipse">
              <a:avLst/>
            </a:prstGeom>
            <a:solidFill>
              <a:schemeClr val="accent2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2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54"/>
              <a:endParaRPr lang="zh-CN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25" name="îṩľíḑè">
              <a:extLst>
                <a:ext uri="{FF2B5EF4-FFF2-40B4-BE49-F238E27FC236}">
                  <a16:creationId xmlns:a16="http://schemas.microsoft.com/office/drawing/2014/main" id="{A24C4F1A-6532-3B8C-B22A-37377B5780B0}"/>
                </a:ext>
              </a:extLst>
            </p:cNvPr>
            <p:cNvSpPr txBox="1"/>
            <p:nvPr/>
          </p:nvSpPr>
          <p:spPr>
            <a:xfrm>
              <a:off x="1598696" y="1586167"/>
              <a:ext cx="60975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solidFill>
                    <a:schemeClr val="tx1"/>
                  </a:solidFill>
                </a:rPr>
                <a:t>切换分支</a:t>
              </a:r>
            </a:p>
          </p:txBody>
        </p:sp>
        <p:sp>
          <p:nvSpPr>
            <p:cNvPr id="26" name="ïŝḷiḑe">
              <a:extLst>
                <a:ext uri="{FF2B5EF4-FFF2-40B4-BE49-F238E27FC236}">
                  <a16:creationId xmlns:a16="http://schemas.microsoft.com/office/drawing/2014/main" id="{EDB12F43-B827-7FF9-F914-960CEA372ED1}"/>
                </a:ext>
              </a:extLst>
            </p:cNvPr>
            <p:cNvSpPr/>
            <p:nvPr/>
          </p:nvSpPr>
          <p:spPr>
            <a:xfrm>
              <a:off x="9386805" y="2930184"/>
              <a:ext cx="909290" cy="909290"/>
            </a:xfrm>
            <a:prstGeom prst="ellipse">
              <a:avLst/>
            </a:prstGeom>
            <a:solidFill>
              <a:schemeClr val="accent4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4"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27" name="îṩliḋè">
              <a:extLst>
                <a:ext uri="{FF2B5EF4-FFF2-40B4-BE49-F238E27FC236}">
                  <a16:creationId xmlns:a16="http://schemas.microsoft.com/office/drawing/2014/main" id="{C6CA4B65-01EF-7B36-0622-12D99CFAD9EF}"/>
                </a:ext>
              </a:extLst>
            </p:cNvPr>
            <p:cNvSpPr/>
            <p:nvPr/>
          </p:nvSpPr>
          <p:spPr>
            <a:xfrm flipH="1">
              <a:off x="1668891" y="2552665"/>
              <a:ext cx="7717914" cy="294824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defTabSz="913765">
                <a:lnSpc>
                  <a:spcPct val="120000"/>
                </a:lnSpc>
                <a:buSzPct val="25000"/>
                <a:defRPr/>
              </a:pPr>
              <a:r>
                <a:rPr lang="zh-CN" altLang="en-US" sz="1200" dirty="0"/>
                <a:t>那么该如何切换分支呢？</a:t>
              </a:r>
              <a:endParaRPr lang="en-US" altLang="zh-CN" sz="1200" dirty="0"/>
            </a:p>
          </p:txBody>
        </p:sp>
      </p:grpSp>
      <p:sp>
        <p:nvSpPr>
          <p:cNvPr id="29" name="Title 28">
            <a:extLst>
              <a:ext uri="{FF2B5EF4-FFF2-40B4-BE49-F238E27FC236}">
                <a16:creationId xmlns:a16="http://schemas.microsoft.com/office/drawing/2014/main" id="{69489E51-EBF1-7357-33E4-46EF755E8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altLang="zh-CN" dirty="0"/>
              <a:t>Git Branch</a:t>
            </a:r>
            <a:endParaRPr 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C88EA43A-EE1F-469F-DF78-FD478D954284}"/>
              </a:ext>
            </a:extLst>
          </p:cNvPr>
          <p:cNvSpPr/>
          <p:nvPr/>
        </p:nvSpPr>
        <p:spPr>
          <a:xfrm>
            <a:off x="1816100" y="4527550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8f0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81EE7C7-8486-7739-A856-A4FF1DB629A7}"/>
              </a:ext>
            </a:extLst>
          </p:cNvPr>
          <p:cNvSpPr/>
          <p:nvPr/>
        </p:nvSpPr>
        <p:spPr>
          <a:xfrm>
            <a:off x="4298198" y="4527550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ebb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598A97C-94E8-1972-30E6-F3674654E1AE}"/>
              </a:ext>
            </a:extLst>
          </p:cNvPr>
          <p:cNvCxnSpPr>
            <a:stCxn id="5" idx="2"/>
            <a:endCxn id="3" idx="6"/>
          </p:cNvCxnSpPr>
          <p:nvPr/>
        </p:nvCxnSpPr>
        <p:spPr>
          <a:xfrm flipH="1">
            <a:off x="2514600" y="4876800"/>
            <a:ext cx="17835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6F8063A1-4ACE-ED58-F372-9F56E1C8E7B9}"/>
              </a:ext>
            </a:extLst>
          </p:cNvPr>
          <p:cNvSpPr/>
          <p:nvPr/>
        </p:nvSpPr>
        <p:spPr>
          <a:xfrm>
            <a:off x="6780296" y="4527550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c23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0CFA2B2-3ACF-C05E-CF67-98630440C6A7}"/>
              </a:ext>
            </a:extLst>
          </p:cNvPr>
          <p:cNvCxnSpPr>
            <a:stCxn id="6" idx="2"/>
          </p:cNvCxnSpPr>
          <p:nvPr/>
        </p:nvCxnSpPr>
        <p:spPr>
          <a:xfrm flipH="1">
            <a:off x="4996698" y="4876800"/>
            <a:ext cx="17835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9B651CC2-DC1C-40B2-5E87-AE7D623CC45F}"/>
              </a:ext>
            </a:extLst>
          </p:cNvPr>
          <p:cNvSpPr/>
          <p:nvPr/>
        </p:nvSpPr>
        <p:spPr>
          <a:xfrm>
            <a:off x="7336298" y="4017273"/>
            <a:ext cx="1165445" cy="453127"/>
          </a:xfrm>
          <a:prstGeom prst="wedgeRoundRectCallout">
            <a:avLst>
              <a:gd name="adj1" fmla="val -42560"/>
              <a:gd name="adj2" fmla="val 8561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</a:rPr>
              <a:t>*main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B2F2AC7-8AFD-4C4A-3C39-44B27B81EBB8}"/>
              </a:ext>
            </a:extLst>
          </p:cNvPr>
          <p:cNvSpPr txBox="1"/>
          <p:nvPr/>
        </p:nvSpPr>
        <p:spPr>
          <a:xfrm>
            <a:off x="5115605" y="5463173"/>
            <a:ext cx="2316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git checkout </a:t>
            </a:r>
            <a:r>
              <a:rPr lang="en-US" altLang="zh-CN" sz="1600" dirty="0" err="1">
                <a:latin typeface="Consolas" panose="020B0609020204030204" pitchFamily="49" charset="0"/>
              </a:rPr>
              <a:t>bugFix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E10AA2AA-E02C-FEE4-E6DF-724DFB1BF229}"/>
              </a:ext>
            </a:extLst>
          </p:cNvPr>
          <p:cNvSpPr/>
          <p:nvPr/>
        </p:nvSpPr>
        <p:spPr>
          <a:xfrm>
            <a:off x="4854355" y="4017273"/>
            <a:ext cx="1241645" cy="453127"/>
          </a:xfrm>
          <a:prstGeom prst="wedgeRoundRectCallout">
            <a:avLst>
              <a:gd name="adj1" fmla="val -42560"/>
              <a:gd name="adj2" fmla="val 8561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Consolas" panose="020B0609020204030204" pitchFamily="49" charset="0"/>
              </a:rPr>
              <a:t>bugFix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815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4001C-DC24-2CC9-AD58-55D954D6F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2A010C1-2A33-A3AF-3C37-4F5E27E0E80B}"/>
              </a:ext>
            </a:extLst>
          </p:cNvPr>
          <p:cNvGrpSpPr/>
          <p:nvPr/>
        </p:nvGrpSpPr>
        <p:grpSpPr>
          <a:xfrm>
            <a:off x="0" y="1586167"/>
            <a:ext cx="12192001" cy="5271833"/>
            <a:chOff x="0" y="1586167"/>
            <a:chExt cx="12192001" cy="5271833"/>
          </a:xfrm>
        </p:grpSpPr>
        <p:sp>
          <p:nvSpPr>
            <p:cNvPr id="4" name="iśļíḋê">
              <a:extLst>
                <a:ext uri="{FF2B5EF4-FFF2-40B4-BE49-F238E27FC236}">
                  <a16:creationId xmlns:a16="http://schemas.microsoft.com/office/drawing/2014/main" id="{513C990B-68A7-28B5-4C41-0CDF6E26F31C}"/>
                </a:ext>
              </a:extLst>
            </p:cNvPr>
            <p:cNvSpPr/>
            <p:nvPr/>
          </p:nvSpPr>
          <p:spPr>
            <a:xfrm flipH="1">
              <a:off x="0" y="1614002"/>
              <a:ext cx="1433596" cy="2856398"/>
            </a:xfrm>
            <a:custGeom>
              <a:avLst/>
              <a:gdLst>
                <a:gd name="connsiteX0" fmla="*/ 3429000 w 3614057"/>
                <a:gd name="connsiteY0" fmla="*/ 0 h 6858000"/>
                <a:gd name="connsiteX1" fmla="*/ 3605456 w 3614057"/>
                <a:gd name="connsiteY1" fmla="*/ 4462 h 6858000"/>
                <a:gd name="connsiteX2" fmla="*/ 3614057 w 3614057"/>
                <a:gd name="connsiteY2" fmla="*/ 5116 h 6858000"/>
                <a:gd name="connsiteX3" fmla="*/ 3614057 w 3614057"/>
                <a:gd name="connsiteY3" fmla="*/ 6852884 h 6858000"/>
                <a:gd name="connsiteX4" fmla="*/ 3605456 w 3614057"/>
                <a:gd name="connsiteY4" fmla="*/ 6853538 h 6858000"/>
                <a:gd name="connsiteX5" fmla="*/ 3429000 w 3614057"/>
                <a:gd name="connsiteY5" fmla="*/ 6858000 h 6858000"/>
                <a:gd name="connsiteX6" fmla="*/ 0 w 3614057"/>
                <a:gd name="connsiteY6" fmla="*/ 3429000 h 6858000"/>
                <a:gd name="connsiteX7" fmla="*/ 3429000 w 3614057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4057" h="6858000">
                  <a:moveTo>
                    <a:pt x="3429000" y="0"/>
                  </a:moveTo>
                  <a:cubicBezTo>
                    <a:pt x="3488181" y="0"/>
                    <a:pt x="3547011" y="1499"/>
                    <a:pt x="3605456" y="4462"/>
                  </a:cubicBezTo>
                  <a:lnTo>
                    <a:pt x="3614057" y="5116"/>
                  </a:lnTo>
                  <a:lnTo>
                    <a:pt x="3614057" y="6852884"/>
                  </a:lnTo>
                  <a:lnTo>
                    <a:pt x="3605456" y="6853538"/>
                  </a:lnTo>
                  <a:cubicBezTo>
                    <a:pt x="3547011" y="6856501"/>
                    <a:pt x="3488181" y="6858000"/>
                    <a:pt x="3429000" y="6858000"/>
                  </a:cubicBezTo>
                  <a:cubicBezTo>
                    <a:pt x="1535216" y="6858000"/>
                    <a:pt x="0" y="5322784"/>
                    <a:pt x="0" y="3429000"/>
                  </a:cubicBezTo>
                  <a:cubicBezTo>
                    <a:pt x="0" y="1535216"/>
                    <a:pt x="1535216" y="0"/>
                    <a:pt x="3429000" y="0"/>
                  </a:cubicBezTo>
                  <a:close/>
                </a:path>
              </a:pathLst>
            </a:custGeom>
            <a:blipFill rotWithShape="0">
              <a:blip r:embed="rId3"/>
              <a:srcRect/>
              <a:stretch>
                <a:fillRect l="-126010" r="-12601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î$ḷïḋè">
              <a:extLst>
                <a:ext uri="{FF2B5EF4-FFF2-40B4-BE49-F238E27FC236}">
                  <a16:creationId xmlns:a16="http://schemas.microsoft.com/office/drawing/2014/main" id="{82471D52-DCB3-BD94-690A-A6E6E790FE7A}"/>
                </a:ext>
              </a:extLst>
            </p:cNvPr>
            <p:cNvSpPr/>
            <p:nvPr/>
          </p:nvSpPr>
          <p:spPr>
            <a:xfrm>
              <a:off x="9143487" y="2930184"/>
              <a:ext cx="3048514" cy="3927816"/>
            </a:xfrm>
            <a:custGeom>
              <a:avLst/>
              <a:gdLst>
                <a:gd name="connsiteX0" fmla="*/ 2290079 w 3307541"/>
                <a:gd name="connsiteY0" fmla="*/ 0 h 4261556"/>
                <a:gd name="connsiteX1" fmla="*/ 3181481 w 3307541"/>
                <a:gd name="connsiteY1" fmla="*/ 179966 h 4261556"/>
                <a:gd name="connsiteX2" fmla="*/ 3307541 w 3307541"/>
                <a:gd name="connsiteY2" fmla="*/ 240692 h 4261556"/>
                <a:gd name="connsiteX3" fmla="*/ 3307541 w 3307541"/>
                <a:gd name="connsiteY3" fmla="*/ 4261556 h 4261556"/>
                <a:gd name="connsiteX4" fmla="*/ 1129025 w 3307541"/>
                <a:gd name="connsiteY4" fmla="*/ 4261556 h 4261556"/>
                <a:gd name="connsiteX5" fmla="*/ 1009674 w 3307541"/>
                <a:gd name="connsiteY5" fmla="*/ 4189049 h 4261556"/>
                <a:gd name="connsiteX6" fmla="*/ 0 w 3307541"/>
                <a:gd name="connsiteY6" fmla="*/ 2290079 h 4261556"/>
                <a:gd name="connsiteX7" fmla="*/ 2290079 w 3307541"/>
                <a:gd name="connsiteY7" fmla="*/ 0 h 4261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7541" h="4261556">
                  <a:moveTo>
                    <a:pt x="2290079" y="0"/>
                  </a:moveTo>
                  <a:cubicBezTo>
                    <a:pt x="2606273" y="0"/>
                    <a:pt x="2907500" y="64082"/>
                    <a:pt x="3181481" y="179966"/>
                  </a:cubicBezTo>
                  <a:lnTo>
                    <a:pt x="3307541" y="240692"/>
                  </a:lnTo>
                  <a:lnTo>
                    <a:pt x="3307541" y="4261556"/>
                  </a:lnTo>
                  <a:lnTo>
                    <a:pt x="1129025" y="4261556"/>
                  </a:lnTo>
                  <a:lnTo>
                    <a:pt x="1009674" y="4189049"/>
                  </a:lnTo>
                  <a:cubicBezTo>
                    <a:pt x="400509" y="3777505"/>
                    <a:pt x="0" y="3080564"/>
                    <a:pt x="0" y="2290079"/>
                  </a:cubicBezTo>
                  <a:cubicBezTo>
                    <a:pt x="0" y="1025303"/>
                    <a:pt x="1025303" y="0"/>
                    <a:pt x="2290079" y="0"/>
                  </a:cubicBezTo>
                  <a:close/>
                </a:path>
              </a:pathLst>
            </a:custGeom>
            <a:blipFill rotWithShape="0">
              <a:blip r:embed="rId4"/>
              <a:srcRect/>
              <a:stretch>
                <a:fillRect l="-38010" r="-3801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îṥļîďê">
              <a:extLst>
                <a:ext uri="{FF2B5EF4-FFF2-40B4-BE49-F238E27FC236}">
                  <a16:creationId xmlns:a16="http://schemas.microsoft.com/office/drawing/2014/main" id="{29E4E7F3-DD1B-A82C-D0EC-EA3ED95E1638}"/>
                </a:ext>
              </a:extLst>
            </p:cNvPr>
            <p:cNvSpPr/>
            <p:nvPr/>
          </p:nvSpPr>
          <p:spPr>
            <a:xfrm>
              <a:off x="497071" y="1597272"/>
              <a:ext cx="439453" cy="439453"/>
            </a:xfrm>
            <a:prstGeom prst="ellipse">
              <a:avLst/>
            </a:prstGeom>
            <a:solidFill>
              <a:schemeClr val="accent2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2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54"/>
              <a:endParaRPr lang="zh-CN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25" name="îṩľíḑè">
              <a:extLst>
                <a:ext uri="{FF2B5EF4-FFF2-40B4-BE49-F238E27FC236}">
                  <a16:creationId xmlns:a16="http://schemas.microsoft.com/office/drawing/2014/main" id="{D91E6758-3125-35B8-DBF9-5F7EFC37CAEC}"/>
                </a:ext>
              </a:extLst>
            </p:cNvPr>
            <p:cNvSpPr txBox="1"/>
            <p:nvPr/>
          </p:nvSpPr>
          <p:spPr>
            <a:xfrm>
              <a:off x="1598696" y="1586167"/>
              <a:ext cx="60975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solidFill>
                    <a:schemeClr val="tx1"/>
                  </a:solidFill>
                </a:rPr>
                <a:t>切换分支</a:t>
              </a:r>
            </a:p>
          </p:txBody>
        </p:sp>
        <p:sp>
          <p:nvSpPr>
            <p:cNvPr id="26" name="ïŝḷiḑe">
              <a:extLst>
                <a:ext uri="{FF2B5EF4-FFF2-40B4-BE49-F238E27FC236}">
                  <a16:creationId xmlns:a16="http://schemas.microsoft.com/office/drawing/2014/main" id="{B0249A49-ABBA-E5EB-575A-AAB6E48B3321}"/>
                </a:ext>
              </a:extLst>
            </p:cNvPr>
            <p:cNvSpPr/>
            <p:nvPr/>
          </p:nvSpPr>
          <p:spPr>
            <a:xfrm>
              <a:off x="9386805" y="2930184"/>
              <a:ext cx="909290" cy="909290"/>
            </a:xfrm>
            <a:prstGeom prst="ellipse">
              <a:avLst/>
            </a:prstGeom>
            <a:solidFill>
              <a:schemeClr val="accent4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4"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27" name="îṩliḋè">
              <a:extLst>
                <a:ext uri="{FF2B5EF4-FFF2-40B4-BE49-F238E27FC236}">
                  <a16:creationId xmlns:a16="http://schemas.microsoft.com/office/drawing/2014/main" id="{0E99814F-4F6C-0CD1-589C-638E5E243E88}"/>
                </a:ext>
              </a:extLst>
            </p:cNvPr>
            <p:cNvSpPr/>
            <p:nvPr/>
          </p:nvSpPr>
          <p:spPr>
            <a:xfrm flipH="1">
              <a:off x="1668891" y="2552665"/>
              <a:ext cx="7717914" cy="294824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defTabSz="913765">
                <a:lnSpc>
                  <a:spcPct val="120000"/>
                </a:lnSpc>
                <a:buSzPct val="25000"/>
                <a:defRPr/>
              </a:pPr>
              <a:r>
                <a:rPr lang="zh-CN" altLang="en-US" sz="1200" dirty="0"/>
                <a:t>切换分支后，就可以在新的分支上提交更改了。</a:t>
              </a:r>
              <a:endParaRPr lang="en-US" altLang="zh-CN" sz="1200" dirty="0"/>
            </a:p>
          </p:txBody>
        </p:sp>
      </p:grpSp>
      <p:sp>
        <p:nvSpPr>
          <p:cNvPr id="29" name="Title 28">
            <a:extLst>
              <a:ext uri="{FF2B5EF4-FFF2-40B4-BE49-F238E27FC236}">
                <a16:creationId xmlns:a16="http://schemas.microsoft.com/office/drawing/2014/main" id="{D8EEF1E0-F3ED-B0A7-CFBC-6E4F5D5A3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altLang="zh-CN" dirty="0"/>
              <a:t>Git Branch</a:t>
            </a:r>
            <a:endParaRPr 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0979348-B9C6-879A-F3BA-54F19250DF88}"/>
              </a:ext>
            </a:extLst>
          </p:cNvPr>
          <p:cNvSpPr/>
          <p:nvPr/>
        </p:nvSpPr>
        <p:spPr>
          <a:xfrm>
            <a:off x="1816100" y="4527550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8f0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1773DC8-F605-8D5A-015C-FB37150694C5}"/>
              </a:ext>
            </a:extLst>
          </p:cNvPr>
          <p:cNvSpPr/>
          <p:nvPr/>
        </p:nvSpPr>
        <p:spPr>
          <a:xfrm>
            <a:off x="4298198" y="4527550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ebb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047BE7E-DC25-6352-CB5F-35156C15B9C6}"/>
              </a:ext>
            </a:extLst>
          </p:cNvPr>
          <p:cNvCxnSpPr>
            <a:stCxn id="5" idx="2"/>
            <a:endCxn id="3" idx="6"/>
          </p:cNvCxnSpPr>
          <p:nvPr/>
        </p:nvCxnSpPr>
        <p:spPr>
          <a:xfrm flipH="1">
            <a:off x="2514600" y="4876800"/>
            <a:ext cx="17835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F9F9649D-F6F7-D78A-55A9-7A0ED6D43426}"/>
              </a:ext>
            </a:extLst>
          </p:cNvPr>
          <p:cNvSpPr/>
          <p:nvPr/>
        </p:nvSpPr>
        <p:spPr>
          <a:xfrm>
            <a:off x="4854355" y="4017273"/>
            <a:ext cx="1241645" cy="453127"/>
          </a:xfrm>
          <a:prstGeom prst="wedgeRoundRectCallout">
            <a:avLst>
              <a:gd name="adj1" fmla="val -42560"/>
              <a:gd name="adj2" fmla="val 8561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</a:rPr>
              <a:t>*</a:t>
            </a:r>
            <a:r>
              <a:rPr lang="en-US" altLang="zh-CN" sz="2000" dirty="0" err="1">
                <a:latin typeface="Consolas" panose="020B0609020204030204" pitchFamily="49" charset="0"/>
              </a:rPr>
              <a:t>bugFix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DC1E654-E462-BBC4-989A-AFAEB719CC46}"/>
              </a:ext>
            </a:extLst>
          </p:cNvPr>
          <p:cNvSpPr/>
          <p:nvPr/>
        </p:nvSpPr>
        <p:spPr>
          <a:xfrm>
            <a:off x="6780296" y="4527550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c23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9C57DEF-4595-9229-7F41-06C6765DDF2B}"/>
              </a:ext>
            </a:extLst>
          </p:cNvPr>
          <p:cNvCxnSpPr>
            <a:stCxn id="6" idx="2"/>
          </p:cNvCxnSpPr>
          <p:nvPr/>
        </p:nvCxnSpPr>
        <p:spPr>
          <a:xfrm flipH="1">
            <a:off x="4996698" y="4876800"/>
            <a:ext cx="17835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4125DBDB-84FB-7E96-5F13-910A549B5893}"/>
              </a:ext>
            </a:extLst>
          </p:cNvPr>
          <p:cNvSpPr/>
          <p:nvPr/>
        </p:nvSpPr>
        <p:spPr>
          <a:xfrm>
            <a:off x="7336298" y="4017273"/>
            <a:ext cx="1165445" cy="453127"/>
          </a:xfrm>
          <a:prstGeom prst="wedgeRoundRectCallout">
            <a:avLst>
              <a:gd name="adj1" fmla="val -42560"/>
              <a:gd name="adj2" fmla="val 8561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</a:rPr>
              <a:t>main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E218CE-B274-C1A0-96EF-567E1B0B8F90}"/>
              </a:ext>
            </a:extLst>
          </p:cNvPr>
          <p:cNvSpPr txBox="1"/>
          <p:nvPr/>
        </p:nvSpPr>
        <p:spPr>
          <a:xfrm>
            <a:off x="5436266" y="5470907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git commit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1437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CFF87-B3EE-BE96-76D5-00E458FC5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C5E0579-E04A-64BA-5BC8-D0B32443737D}"/>
              </a:ext>
            </a:extLst>
          </p:cNvPr>
          <p:cNvGrpSpPr/>
          <p:nvPr/>
        </p:nvGrpSpPr>
        <p:grpSpPr>
          <a:xfrm>
            <a:off x="0" y="1586167"/>
            <a:ext cx="12192001" cy="5271833"/>
            <a:chOff x="0" y="1586167"/>
            <a:chExt cx="12192001" cy="5271833"/>
          </a:xfrm>
        </p:grpSpPr>
        <p:sp>
          <p:nvSpPr>
            <p:cNvPr id="4" name="iśļíḋê">
              <a:extLst>
                <a:ext uri="{FF2B5EF4-FFF2-40B4-BE49-F238E27FC236}">
                  <a16:creationId xmlns:a16="http://schemas.microsoft.com/office/drawing/2014/main" id="{878B561C-699D-2A93-D259-3895DE8F87BD}"/>
                </a:ext>
              </a:extLst>
            </p:cNvPr>
            <p:cNvSpPr/>
            <p:nvPr/>
          </p:nvSpPr>
          <p:spPr>
            <a:xfrm flipH="1">
              <a:off x="0" y="1614002"/>
              <a:ext cx="1433596" cy="2856398"/>
            </a:xfrm>
            <a:custGeom>
              <a:avLst/>
              <a:gdLst>
                <a:gd name="connsiteX0" fmla="*/ 3429000 w 3614057"/>
                <a:gd name="connsiteY0" fmla="*/ 0 h 6858000"/>
                <a:gd name="connsiteX1" fmla="*/ 3605456 w 3614057"/>
                <a:gd name="connsiteY1" fmla="*/ 4462 h 6858000"/>
                <a:gd name="connsiteX2" fmla="*/ 3614057 w 3614057"/>
                <a:gd name="connsiteY2" fmla="*/ 5116 h 6858000"/>
                <a:gd name="connsiteX3" fmla="*/ 3614057 w 3614057"/>
                <a:gd name="connsiteY3" fmla="*/ 6852884 h 6858000"/>
                <a:gd name="connsiteX4" fmla="*/ 3605456 w 3614057"/>
                <a:gd name="connsiteY4" fmla="*/ 6853538 h 6858000"/>
                <a:gd name="connsiteX5" fmla="*/ 3429000 w 3614057"/>
                <a:gd name="connsiteY5" fmla="*/ 6858000 h 6858000"/>
                <a:gd name="connsiteX6" fmla="*/ 0 w 3614057"/>
                <a:gd name="connsiteY6" fmla="*/ 3429000 h 6858000"/>
                <a:gd name="connsiteX7" fmla="*/ 3429000 w 3614057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4057" h="6858000">
                  <a:moveTo>
                    <a:pt x="3429000" y="0"/>
                  </a:moveTo>
                  <a:cubicBezTo>
                    <a:pt x="3488181" y="0"/>
                    <a:pt x="3547011" y="1499"/>
                    <a:pt x="3605456" y="4462"/>
                  </a:cubicBezTo>
                  <a:lnTo>
                    <a:pt x="3614057" y="5116"/>
                  </a:lnTo>
                  <a:lnTo>
                    <a:pt x="3614057" y="6852884"/>
                  </a:lnTo>
                  <a:lnTo>
                    <a:pt x="3605456" y="6853538"/>
                  </a:lnTo>
                  <a:cubicBezTo>
                    <a:pt x="3547011" y="6856501"/>
                    <a:pt x="3488181" y="6858000"/>
                    <a:pt x="3429000" y="6858000"/>
                  </a:cubicBezTo>
                  <a:cubicBezTo>
                    <a:pt x="1535216" y="6858000"/>
                    <a:pt x="0" y="5322784"/>
                    <a:pt x="0" y="3429000"/>
                  </a:cubicBezTo>
                  <a:cubicBezTo>
                    <a:pt x="0" y="1535216"/>
                    <a:pt x="1535216" y="0"/>
                    <a:pt x="3429000" y="0"/>
                  </a:cubicBezTo>
                  <a:close/>
                </a:path>
              </a:pathLst>
            </a:custGeom>
            <a:blipFill rotWithShape="0">
              <a:blip r:embed="rId3"/>
              <a:srcRect/>
              <a:stretch>
                <a:fillRect l="-126010" r="-12601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î$ḷïḋè">
              <a:extLst>
                <a:ext uri="{FF2B5EF4-FFF2-40B4-BE49-F238E27FC236}">
                  <a16:creationId xmlns:a16="http://schemas.microsoft.com/office/drawing/2014/main" id="{847BABCA-1209-4692-AA9F-3600222D4207}"/>
                </a:ext>
              </a:extLst>
            </p:cNvPr>
            <p:cNvSpPr/>
            <p:nvPr/>
          </p:nvSpPr>
          <p:spPr>
            <a:xfrm>
              <a:off x="9143487" y="2930184"/>
              <a:ext cx="3048514" cy="3927816"/>
            </a:xfrm>
            <a:custGeom>
              <a:avLst/>
              <a:gdLst>
                <a:gd name="connsiteX0" fmla="*/ 2290079 w 3307541"/>
                <a:gd name="connsiteY0" fmla="*/ 0 h 4261556"/>
                <a:gd name="connsiteX1" fmla="*/ 3181481 w 3307541"/>
                <a:gd name="connsiteY1" fmla="*/ 179966 h 4261556"/>
                <a:gd name="connsiteX2" fmla="*/ 3307541 w 3307541"/>
                <a:gd name="connsiteY2" fmla="*/ 240692 h 4261556"/>
                <a:gd name="connsiteX3" fmla="*/ 3307541 w 3307541"/>
                <a:gd name="connsiteY3" fmla="*/ 4261556 h 4261556"/>
                <a:gd name="connsiteX4" fmla="*/ 1129025 w 3307541"/>
                <a:gd name="connsiteY4" fmla="*/ 4261556 h 4261556"/>
                <a:gd name="connsiteX5" fmla="*/ 1009674 w 3307541"/>
                <a:gd name="connsiteY5" fmla="*/ 4189049 h 4261556"/>
                <a:gd name="connsiteX6" fmla="*/ 0 w 3307541"/>
                <a:gd name="connsiteY6" fmla="*/ 2290079 h 4261556"/>
                <a:gd name="connsiteX7" fmla="*/ 2290079 w 3307541"/>
                <a:gd name="connsiteY7" fmla="*/ 0 h 4261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7541" h="4261556">
                  <a:moveTo>
                    <a:pt x="2290079" y="0"/>
                  </a:moveTo>
                  <a:cubicBezTo>
                    <a:pt x="2606273" y="0"/>
                    <a:pt x="2907500" y="64082"/>
                    <a:pt x="3181481" y="179966"/>
                  </a:cubicBezTo>
                  <a:lnTo>
                    <a:pt x="3307541" y="240692"/>
                  </a:lnTo>
                  <a:lnTo>
                    <a:pt x="3307541" y="4261556"/>
                  </a:lnTo>
                  <a:lnTo>
                    <a:pt x="1129025" y="4261556"/>
                  </a:lnTo>
                  <a:lnTo>
                    <a:pt x="1009674" y="4189049"/>
                  </a:lnTo>
                  <a:cubicBezTo>
                    <a:pt x="400509" y="3777505"/>
                    <a:pt x="0" y="3080564"/>
                    <a:pt x="0" y="2290079"/>
                  </a:cubicBezTo>
                  <a:cubicBezTo>
                    <a:pt x="0" y="1025303"/>
                    <a:pt x="1025303" y="0"/>
                    <a:pt x="2290079" y="0"/>
                  </a:cubicBezTo>
                  <a:close/>
                </a:path>
              </a:pathLst>
            </a:custGeom>
            <a:blipFill rotWithShape="0">
              <a:blip r:embed="rId4"/>
              <a:srcRect/>
              <a:stretch>
                <a:fillRect l="-38010" r="-3801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îṥļîďê">
              <a:extLst>
                <a:ext uri="{FF2B5EF4-FFF2-40B4-BE49-F238E27FC236}">
                  <a16:creationId xmlns:a16="http://schemas.microsoft.com/office/drawing/2014/main" id="{F6185722-8FC7-261D-7C3D-7780B2E16132}"/>
                </a:ext>
              </a:extLst>
            </p:cNvPr>
            <p:cNvSpPr/>
            <p:nvPr/>
          </p:nvSpPr>
          <p:spPr>
            <a:xfrm>
              <a:off x="497071" y="1597272"/>
              <a:ext cx="439453" cy="439453"/>
            </a:xfrm>
            <a:prstGeom prst="ellipse">
              <a:avLst/>
            </a:prstGeom>
            <a:solidFill>
              <a:schemeClr val="accent2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2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54"/>
              <a:endParaRPr lang="zh-CN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25" name="îṩľíḑè">
              <a:extLst>
                <a:ext uri="{FF2B5EF4-FFF2-40B4-BE49-F238E27FC236}">
                  <a16:creationId xmlns:a16="http://schemas.microsoft.com/office/drawing/2014/main" id="{396D8263-08F9-4B60-798E-6A6E3AACC5B9}"/>
                </a:ext>
              </a:extLst>
            </p:cNvPr>
            <p:cNvSpPr txBox="1"/>
            <p:nvPr/>
          </p:nvSpPr>
          <p:spPr>
            <a:xfrm>
              <a:off x="1598696" y="1586167"/>
              <a:ext cx="60975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solidFill>
                    <a:schemeClr val="tx1"/>
                  </a:solidFill>
                </a:rPr>
                <a:t>切换分支</a:t>
              </a:r>
            </a:p>
          </p:txBody>
        </p:sp>
        <p:sp>
          <p:nvSpPr>
            <p:cNvPr id="26" name="ïŝḷiḑe">
              <a:extLst>
                <a:ext uri="{FF2B5EF4-FFF2-40B4-BE49-F238E27FC236}">
                  <a16:creationId xmlns:a16="http://schemas.microsoft.com/office/drawing/2014/main" id="{5125A8EF-38E0-F450-FE38-BD64E86596A3}"/>
                </a:ext>
              </a:extLst>
            </p:cNvPr>
            <p:cNvSpPr/>
            <p:nvPr/>
          </p:nvSpPr>
          <p:spPr>
            <a:xfrm>
              <a:off x="9386805" y="2930184"/>
              <a:ext cx="909290" cy="909290"/>
            </a:xfrm>
            <a:prstGeom prst="ellipse">
              <a:avLst/>
            </a:prstGeom>
            <a:solidFill>
              <a:schemeClr val="accent4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4"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27" name="îṩliḋè">
              <a:extLst>
                <a:ext uri="{FF2B5EF4-FFF2-40B4-BE49-F238E27FC236}">
                  <a16:creationId xmlns:a16="http://schemas.microsoft.com/office/drawing/2014/main" id="{B251EA89-7D69-1F43-EC85-87FAFE36D3F1}"/>
                </a:ext>
              </a:extLst>
            </p:cNvPr>
            <p:cNvSpPr/>
            <p:nvPr/>
          </p:nvSpPr>
          <p:spPr>
            <a:xfrm flipH="1">
              <a:off x="1668891" y="2552665"/>
              <a:ext cx="7717914" cy="294824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defTabSz="913765">
                <a:lnSpc>
                  <a:spcPct val="120000"/>
                </a:lnSpc>
                <a:buSzPct val="25000"/>
                <a:defRPr/>
              </a:pPr>
              <a:r>
                <a:rPr lang="zh-CN" altLang="en-US" sz="1200" dirty="0"/>
                <a:t>切换分支后，就可以在新的分支上提交更改了。</a:t>
              </a:r>
              <a:endParaRPr lang="en-US" altLang="zh-CN" sz="1200" dirty="0"/>
            </a:p>
          </p:txBody>
        </p:sp>
      </p:grpSp>
      <p:sp>
        <p:nvSpPr>
          <p:cNvPr id="29" name="Title 28">
            <a:extLst>
              <a:ext uri="{FF2B5EF4-FFF2-40B4-BE49-F238E27FC236}">
                <a16:creationId xmlns:a16="http://schemas.microsoft.com/office/drawing/2014/main" id="{92F98A0F-24BE-D6D7-339A-29E9B9C2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altLang="zh-CN" dirty="0"/>
              <a:t>Git Branch</a:t>
            </a:r>
            <a:endParaRPr 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8B45C9B-7EFA-2AD8-81E6-7662F0A40737}"/>
              </a:ext>
            </a:extLst>
          </p:cNvPr>
          <p:cNvSpPr/>
          <p:nvPr/>
        </p:nvSpPr>
        <p:spPr>
          <a:xfrm>
            <a:off x="1816100" y="4527550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8f0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3E97F1F-D62D-8ED0-C9C6-1125D02A551B}"/>
              </a:ext>
            </a:extLst>
          </p:cNvPr>
          <p:cNvSpPr/>
          <p:nvPr/>
        </p:nvSpPr>
        <p:spPr>
          <a:xfrm>
            <a:off x="4298198" y="4527550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ebb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DABB4C7-6E45-68B4-49AA-2D465F80CD39}"/>
              </a:ext>
            </a:extLst>
          </p:cNvPr>
          <p:cNvCxnSpPr>
            <a:stCxn id="5" idx="2"/>
            <a:endCxn id="3" idx="6"/>
          </p:cNvCxnSpPr>
          <p:nvPr/>
        </p:nvCxnSpPr>
        <p:spPr>
          <a:xfrm flipH="1">
            <a:off x="2514600" y="4876800"/>
            <a:ext cx="17835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E214A6F5-C4DC-B038-6B71-25DAE83D5634}"/>
              </a:ext>
            </a:extLst>
          </p:cNvPr>
          <p:cNvSpPr/>
          <p:nvPr/>
        </p:nvSpPr>
        <p:spPr>
          <a:xfrm>
            <a:off x="7013338" y="5347309"/>
            <a:ext cx="1241645" cy="453127"/>
          </a:xfrm>
          <a:prstGeom prst="wedgeRoundRectCallout">
            <a:avLst>
              <a:gd name="adj1" fmla="val -42560"/>
              <a:gd name="adj2" fmla="val 8561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</a:rPr>
              <a:t>*</a:t>
            </a:r>
            <a:r>
              <a:rPr lang="en-US" altLang="zh-CN" sz="2000" dirty="0" err="1">
                <a:latin typeface="Consolas" panose="020B0609020204030204" pitchFamily="49" charset="0"/>
              </a:rPr>
              <a:t>bugFix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3335A4A-9977-9B5D-624F-03D92C9895CA}"/>
              </a:ext>
            </a:extLst>
          </p:cNvPr>
          <p:cNvSpPr/>
          <p:nvPr/>
        </p:nvSpPr>
        <p:spPr>
          <a:xfrm>
            <a:off x="6780296" y="4527550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c23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89410A4-35FF-9EB9-86A8-B79A2359AE94}"/>
              </a:ext>
            </a:extLst>
          </p:cNvPr>
          <p:cNvCxnSpPr>
            <a:stCxn id="6" idx="2"/>
          </p:cNvCxnSpPr>
          <p:nvPr/>
        </p:nvCxnSpPr>
        <p:spPr>
          <a:xfrm flipH="1">
            <a:off x="4996698" y="4876800"/>
            <a:ext cx="17835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611F3248-3A26-EEA8-C296-79E152F49B57}"/>
              </a:ext>
            </a:extLst>
          </p:cNvPr>
          <p:cNvSpPr/>
          <p:nvPr/>
        </p:nvSpPr>
        <p:spPr>
          <a:xfrm>
            <a:off x="7336298" y="4017273"/>
            <a:ext cx="1165445" cy="453127"/>
          </a:xfrm>
          <a:prstGeom prst="wedgeRoundRectCallout">
            <a:avLst>
              <a:gd name="adj1" fmla="val -42560"/>
              <a:gd name="adj2" fmla="val 8561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</a:rPr>
              <a:t>main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C54CE48-E9C3-2D68-B3ED-C180F18F8ADE}"/>
              </a:ext>
            </a:extLst>
          </p:cNvPr>
          <p:cNvSpPr/>
          <p:nvPr/>
        </p:nvSpPr>
        <p:spPr>
          <a:xfrm>
            <a:off x="6371593" y="5632450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b8b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F27F4B23-1930-C4B0-BD25-312D9DA13E49}"/>
              </a:ext>
            </a:extLst>
          </p:cNvPr>
          <p:cNvCxnSpPr>
            <a:cxnSpLocks/>
            <a:stCxn id="13" idx="2"/>
            <a:endCxn id="5" idx="6"/>
          </p:cNvCxnSpPr>
          <p:nvPr/>
        </p:nvCxnSpPr>
        <p:spPr>
          <a:xfrm rot="10800000">
            <a:off x="4996699" y="4876800"/>
            <a:ext cx="1374895" cy="11049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思想气泡: 云 19">
            <a:extLst>
              <a:ext uri="{FF2B5EF4-FFF2-40B4-BE49-F238E27FC236}">
                <a16:creationId xmlns:a16="http://schemas.microsoft.com/office/drawing/2014/main" id="{07DE4279-5483-4940-F964-1021A3778A40}"/>
              </a:ext>
            </a:extLst>
          </p:cNvPr>
          <p:cNvSpPr/>
          <p:nvPr/>
        </p:nvSpPr>
        <p:spPr>
          <a:xfrm>
            <a:off x="7070093" y="714583"/>
            <a:ext cx="4909089" cy="2094342"/>
          </a:xfrm>
          <a:prstGeom prst="cloudCallout">
            <a:avLst>
              <a:gd name="adj1" fmla="val -44955"/>
              <a:gd name="adj2" fmla="val 44730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43B0A83-CB5C-785A-CC0E-5EF4520E276B}"/>
              </a:ext>
            </a:extLst>
          </p:cNvPr>
          <p:cNvSpPr txBox="1"/>
          <p:nvPr/>
        </p:nvSpPr>
        <p:spPr>
          <a:xfrm>
            <a:off x="7667514" y="1154603"/>
            <a:ext cx="4006081" cy="1176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命令速记</a:t>
            </a:r>
            <a:endParaRPr lang="en-US" altLang="zh-CN" sz="1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</a:rPr>
              <a:t>git branch &lt;</a:t>
            </a: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名字</a:t>
            </a: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sz="1400" dirty="0">
                <a:solidFill>
                  <a:schemeClr val="bg1"/>
                </a:solidFill>
              </a:rPr>
              <a:t>| </a:t>
            </a:r>
            <a:r>
              <a:rPr lang="zh-CN" altLang="en-US" sz="1400" dirty="0">
                <a:solidFill>
                  <a:schemeClr val="bg1"/>
                </a:solidFill>
              </a:rPr>
              <a:t>在当前位置创建新分支</a:t>
            </a:r>
            <a:endParaRPr lang="en-US" altLang="zh-CN" sz="14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</a:rPr>
              <a:t>git checkout &lt;</a:t>
            </a: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名字</a:t>
            </a: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sz="1400" dirty="0">
                <a:solidFill>
                  <a:schemeClr val="bg1"/>
                </a:solidFill>
              </a:rPr>
              <a:t>| </a:t>
            </a:r>
            <a:r>
              <a:rPr lang="zh-CN" altLang="en-US" sz="1400" dirty="0">
                <a:solidFill>
                  <a:schemeClr val="bg1"/>
                </a:solidFill>
              </a:rPr>
              <a:t>切换分支</a:t>
            </a: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git checkout –b &lt;</a:t>
            </a:r>
            <a:r>
              <a:rPr lang="zh-CN" alt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名字</a:t>
            </a:r>
            <a:r>
              <a:rPr lang="en-US" altLang="zh-CN" sz="1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sz="1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| </a:t>
            </a:r>
            <a:r>
              <a:rPr lang="zh-CN" altLang="en-US" sz="1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新建并切换到分支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2649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8ABD1-1FED-AC75-1FCA-1F0D37F3A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6943AB0-B40B-E45A-C880-90C9BE4A07F5}"/>
              </a:ext>
            </a:extLst>
          </p:cNvPr>
          <p:cNvGrpSpPr/>
          <p:nvPr/>
        </p:nvGrpSpPr>
        <p:grpSpPr>
          <a:xfrm>
            <a:off x="660399" y="1161078"/>
            <a:ext cx="10858500" cy="4398177"/>
            <a:chOff x="660399" y="1161078"/>
            <a:chExt cx="10858500" cy="439817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E647EEC-2E26-CFC5-0BCE-14E115B4D0E2}"/>
                </a:ext>
              </a:extLst>
            </p:cNvPr>
            <p:cNvGrpSpPr/>
            <p:nvPr/>
          </p:nvGrpSpPr>
          <p:grpSpPr>
            <a:xfrm>
              <a:off x="660399" y="1161078"/>
              <a:ext cx="10858500" cy="838400"/>
              <a:chOff x="660399" y="1161078"/>
              <a:chExt cx="10858500" cy="83840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B45A77-F44E-49DB-04B4-DA7B99758224}"/>
                  </a:ext>
                </a:extLst>
              </p:cNvPr>
              <p:cNvSpPr txBox="1"/>
              <p:nvPr/>
            </p:nvSpPr>
            <p:spPr>
              <a:xfrm>
                <a:off x="1096507" y="1161078"/>
                <a:ext cx="998628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solidFill>
                      <a:schemeClr val="tx1"/>
                    </a:solidFill>
                  </a:rPr>
                  <a:t>创建并切换到</a:t>
                </a:r>
                <a:r>
                  <a:rPr kumimoji="0" lang="en-US" altLang="zh-CN" sz="2400" b="1" i="0" u="none" strike="noStrike" kern="1200" cap="none" spc="0" normalizeH="0" baseline="0" noProof="0" dirty="0" err="1">
                    <a:solidFill>
                      <a:schemeClr val="tx1"/>
                    </a:solidFill>
                  </a:rPr>
                  <a:t>bugFix</a:t>
                </a:r>
                <a:r>
                  <a:rPr kumimoji="0" lang="zh-CN" altLang="en-US" sz="2400" b="1" i="0" u="none" strike="noStrike" kern="1200" cap="none" spc="0" normalizeH="0" baseline="0" noProof="0" dirty="0">
                    <a:solidFill>
                      <a:schemeClr val="tx1"/>
                    </a:solidFill>
                  </a:rPr>
                  <a:t>分支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8C2F39B-D08F-4133-7C7E-0AF861DC05E9}"/>
                  </a:ext>
                </a:extLst>
              </p:cNvPr>
              <p:cNvSpPr/>
              <p:nvPr/>
            </p:nvSpPr>
            <p:spPr>
              <a:xfrm>
                <a:off x="660399" y="1704654"/>
                <a:ext cx="10858500" cy="2948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打开</a:t>
                </a:r>
                <a:r>
                  <a:rPr kumimoji="1" lang="en-AU" altLang="zh-CN" sz="1200" dirty="0">
                    <a:solidFill>
                      <a:schemeClr val="tx1"/>
                    </a:solidFill>
                    <a:hlinkClick r:id="rId3"/>
                  </a:rPr>
                  <a:t>learngitbranching.js.org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，完成关卡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1-2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。</a:t>
                </a:r>
                <a:r>
                  <a:rPr kumimoji="1" lang="en-AU" altLang="zh-CN" sz="1200" dirty="0">
                    <a:solidFill>
                      <a:schemeClr val="tx1"/>
                    </a:solidFill>
                  </a:rPr>
                  <a:t> </a:t>
                </a:r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D57DCAA-F0F0-68EE-B39B-CCEF45BE8E8F}"/>
                </a:ext>
              </a:extLst>
            </p:cNvPr>
            <p:cNvGrpSpPr/>
            <p:nvPr/>
          </p:nvGrpSpPr>
          <p:grpSpPr>
            <a:xfrm>
              <a:off x="2023131" y="2942012"/>
              <a:ext cx="8145737" cy="2617243"/>
              <a:chOff x="2023131" y="2942012"/>
              <a:chExt cx="8145737" cy="2617243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B7269EC-3195-57BA-C253-D1E8F53BC71B}"/>
                  </a:ext>
                </a:extLst>
              </p:cNvPr>
              <p:cNvGrpSpPr/>
              <p:nvPr/>
            </p:nvGrpSpPr>
            <p:grpSpPr>
              <a:xfrm>
                <a:off x="2023131" y="2942012"/>
                <a:ext cx="3061303" cy="2617243"/>
                <a:chOff x="1903892" y="2942012"/>
                <a:chExt cx="2597769" cy="2617243"/>
              </a:xfrm>
            </p:grpSpPr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1B66987E-3A85-792D-F81A-D6A798DB60EA}"/>
                    </a:ext>
                  </a:extLst>
                </p:cNvPr>
                <p:cNvSpPr/>
                <p:nvPr/>
              </p:nvSpPr>
              <p:spPr>
                <a:xfrm>
                  <a:off x="1903892" y="2942012"/>
                  <a:ext cx="2597769" cy="2617243"/>
                </a:xfrm>
                <a:prstGeom prst="roundRect">
                  <a:avLst>
                    <a:gd name="adj" fmla="val 8000"/>
                  </a:avLst>
                </a:prstGeom>
                <a:solidFill>
                  <a:schemeClr val="accent1"/>
                </a:solidFill>
                <a:ln w="12700" cap="flat">
                  <a:noFill/>
                  <a:prstDash val="solid"/>
                  <a:miter/>
                </a:ln>
                <a:effectLst>
                  <a:outerShdw blurRad="127000" dist="63500" dir="2700000" algn="tl" rotWithShape="0">
                    <a:schemeClr val="accent1">
                      <a:alpha val="4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endParaRPr lang="en-US" altLang="zh-CN" dirty="0"/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D1F98677-E2AB-6E50-A29C-DDB5735311CA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2037382" y="3822086"/>
                  <a:ext cx="2330787" cy="881710"/>
                  <a:chOff x="7118372" y="2438466"/>
                  <a:chExt cx="2113471" cy="548621"/>
                </a:xfrm>
                <a:noFill/>
              </p:grpSpPr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31684929-67C3-DE10-0CB3-B910D1A48B17}"/>
                      </a:ext>
                    </a:extLst>
                  </p:cNvPr>
                  <p:cNvSpPr/>
                  <p:nvPr/>
                </p:nvSpPr>
                <p:spPr>
                  <a:xfrm>
                    <a:off x="7118372" y="2438466"/>
                    <a:ext cx="2113470" cy="22980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1440" tIns="45720" rIns="91440" bIns="45720" rtlCol="0" anchor="b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bg1"/>
                        </a:solidFill>
                      </a:rPr>
                      <a:t>目标</a:t>
                    </a:r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326DE6B4-2E45-CCE8-8E8C-9DE27C61B020}"/>
                      </a:ext>
                    </a:extLst>
                  </p:cNvPr>
                  <p:cNvSpPr/>
                  <p:nvPr/>
                </p:nvSpPr>
                <p:spPr>
                  <a:xfrm>
                    <a:off x="7118372" y="2666514"/>
                    <a:ext cx="2113471" cy="3205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marL="228600" indent="-228600" algn="ctr">
                      <a:lnSpc>
                        <a:spcPct val="120000"/>
                      </a:lnSpc>
                      <a:buFont typeface="+mj-lt"/>
                      <a:buAutoNum type="arabicPeriod"/>
                    </a:pPr>
                    <a:r>
                      <a:rPr kumimoji="1" lang="zh-CN" altLang="en-US" sz="1200" dirty="0">
                        <a:solidFill>
                          <a:schemeClr val="bg1"/>
                        </a:solidFill>
                      </a:rPr>
                      <a:t>创建名为</a:t>
                    </a:r>
                    <a:r>
                      <a:rPr kumimoji="1" lang="en-US" altLang="zh-CN" sz="1200" dirty="0" err="1">
                        <a:solidFill>
                          <a:schemeClr val="bg1"/>
                        </a:solidFill>
                      </a:rPr>
                      <a:t>bugFix</a:t>
                    </a:r>
                    <a:r>
                      <a:rPr kumimoji="1" lang="zh-CN" altLang="en-US" sz="1200" dirty="0">
                        <a:solidFill>
                          <a:schemeClr val="bg1"/>
                        </a:solidFill>
                      </a:rPr>
                      <a:t>的分支</a:t>
                    </a:r>
                    <a:endParaRPr kumimoji="1" lang="en-US" altLang="zh-CN" sz="1200" dirty="0">
                      <a:solidFill>
                        <a:schemeClr val="bg1"/>
                      </a:solidFill>
                    </a:endParaRPr>
                  </a:p>
                  <a:p>
                    <a:pPr marL="228600" indent="-228600" algn="ctr">
                      <a:lnSpc>
                        <a:spcPct val="120000"/>
                      </a:lnSpc>
                      <a:buFont typeface="+mj-lt"/>
                      <a:buAutoNum type="arabicPeriod"/>
                    </a:pPr>
                    <a:r>
                      <a:rPr kumimoji="1" lang="zh-CN" altLang="en-US" sz="1200" dirty="0">
                        <a:solidFill>
                          <a:schemeClr val="bg1"/>
                        </a:solidFill>
                      </a:rPr>
                      <a:t>切换到刚创建的分支</a:t>
                    </a:r>
                  </a:p>
                </p:txBody>
              </p:sp>
            </p:grp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CB42397F-3B57-2D68-586A-6986ACDB5F88}"/>
                  </a:ext>
                </a:extLst>
              </p:cNvPr>
              <p:cNvGrpSpPr/>
              <p:nvPr/>
            </p:nvGrpSpPr>
            <p:grpSpPr>
              <a:xfrm>
                <a:off x="7107565" y="2942012"/>
                <a:ext cx="3061303" cy="2617243"/>
                <a:chOff x="1903892" y="2942012"/>
                <a:chExt cx="2597769" cy="2617243"/>
              </a:xfrm>
            </p:grpSpPr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189B4B1E-6228-A302-8EE5-4EB2ED30416A}"/>
                    </a:ext>
                  </a:extLst>
                </p:cNvPr>
                <p:cNvSpPr/>
                <p:nvPr/>
              </p:nvSpPr>
              <p:spPr>
                <a:xfrm>
                  <a:off x="1903892" y="2942012"/>
                  <a:ext cx="2597769" cy="2617243"/>
                </a:xfrm>
                <a:prstGeom prst="roundRect">
                  <a:avLst>
                    <a:gd name="adj" fmla="val 8000"/>
                  </a:avLst>
                </a:prstGeom>
                <a:solidFill>
                  <a:schemeClr val="tx2">
                    <a:alpha val="15000"/>
                  </a:schemeClr>
                </a:solidFill>
                <a:ln w="12700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2F92B08-A7D5-FC7A-C6BE-3295E73C7910}"/>
                    </a:ext>
                  </a:extLst>
                </p:cNvPr>
                <p:cNvSpPr/>
                <p:nvPr/>
              </p:nvSpPr>
              <p:spPr>
                <a:xfrm>
                  <a:off x="2037382" y="2942012"/>
                  <a:ext cx="233078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1440" tIns="45720" rIns="91440" bIns="45720" rtlCol="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</a:pPr>
                  <a:r>
                    <a:rPr kumimoji="1" lang="zh-CN" altLang="en-US" sz="1600" b="1" dirty="0">
                      <a:solidFill>
                        <a:schemeClr val="tx1"/>
                      </a:solidFill>
                    </a:rPr>
                    <a:t>最终效果图</a:t>
                  </a:r>
                </a:p>
              </p:txBody>
            </p:sp>
          </p:grpSp>
        </p:grpSp>
      </p:grpSp>
      <p:sp>
        <p:nvSpPr>
          <p:cNvPr id="35" name="Title 34">
            <a:extLst>
              <a:ext uri="{FF2B5EF4-FFF2-40B4-BE49-F238E27FC236}">
                <a16:creationId xmlns:a16="http://schemas.microsoft.com/office/drawing/2014/main" id="{80D88DFF-A8C1-CCE9-461D-F3A823D7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练习时间！</a:t>
            </a:r>
            <a:endParaRPr 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4D06762-F9BC-4180-0882-2EF56765CBC5}"/>
              </a:ext>
            </a:extLst>
          </p:cNvPr>
          <p:cNvGrpSpPr/>
          <p:nvPr/>
        </p:nvGrpSpPr>
        <p:grpSpPr>
          <a:xfrm>
            <a:off x="7812466" y="3633650"/>
            <a:ext cx="555944" cy="497466"/>
            <a:chOff x="7691314" y="3429000"/>
            <a:chExt cx="412750" cy="369332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3DDA8F1-2871-37E4-155D-0EAABF8F17E5}"/>
                </a:ext>
              </a:extLst>
            </p:cNvPr>
            <p:cNvSpPr/>
            <p:nvPr/>
          </p:nvSpPr>
          <p:spPr>
            <a:xfrm>
              <a:off x="7713023" y="3429000"/>
              <a:ext cx="369332" cy="36933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F6E53D5-54EF-3836-1FE4-E573C8747A84}"/>
                </a:ext>
              </a:extLst>
            </p:cNvPr>
            <p:cNvSpPr txBox="1"/>
            <p:nvPr/>
          </p:nvSpPr>
          <p:spPr>
            <a:xfrm>
              <a:off x="7691314" y="3459777"/>
              <a:ext cx="412750" cy="27420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C0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284B401-0B49-E158-5256-4B46CEF126C2}"/>
              </a:ext>
            </a:extLst>
          </p:cNvPr>
          <p:cNvGrpSpPr/>
          <p:nvPr/>
        </p:nvGrpSpPr>
        <p:grpSpPr>
          <a:xfrm>
            <a:off x="7812466" y="4572373"/>
            <a:ext cx="555944" cy="497466"/>
            <a:chOff x="7691314" y="3429000"/>
            <a:chExt cx="412750" cy="369332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7E4F35F-80FE-94FA-F805-B8AD7E87F552}"/>
                </a:ext>
              </a:extLst>
            </p:cNvPr>
            <p:cNvSpPr/>
            <p:nvPr/>
          </p:nvSpPr>
          <p:spPr>
            <a:xfrm>
              <a:off x="7713023" y="3429000"/>
              <a:ext cx="369332" cy="36933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0EFC7FA-C8B9-C146-66D5-31997037705F}"/>
                </a:ext>
              </a:extLst>
            </p:cNvPr>
            <p:cNvSpPr txBox="1"/>
            <p:nvPr/>
          </p:nvSpPr>
          <p:spPr>
            <a:xfrm>
              <a:off x="7691314" y="3459777"/>
              <a:ext cx="412750" cy="27420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C1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5416D21-B2AA-B32B-CB26-6FA82624F844}"/>
              </a:ext>
            </a:extLst>
          </p:cNvPr>
          <p:cNvCxnSpPr>
            <a:stCxn id="12" idx="0"/>
            <a:endCxn id="8" idx="4"/>
          </p:cNvCxnSpPr>
          <p:nvPr/>
        </p:nvCxnSpPr>
        <p:spPr>
          <a:xfrm flipV="1">
            <a:off x="8090438" y="4131116"/>
            <a:ext cx="0" cy="441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对话气泡: 圆角矩形 35">
            <a:extLst>
              <a:ext uri="{FF2B5EF4-FFF2-40B4-BE49-F238E27FC236}">
                <a16:creationId xmlns:a16="http://schemas.microsoft.com/office/drawing/2014/main" id="{E8E8407B-C4EA-D105-3763-91B5FABBABC8}"/>
              </a:ext>
            </a:extLst>
          </p:cNvPr>
          <p:cNvSpPr/>
          <p:nvPr/>
        </p:nvSpPr>
        <p:spPr>
          <a:xfrm>
            <a:off x="8587901" y="3947160"/>
            <a:ext cx="1069173" cy="813706"/>
          </a:xfrm>
          <a:prstGeom prst="wedgeRoundRectCallout">
            <a:avLst>
              <a:gd name="adj1" fmla="val -76076"/>
              <a:gd name="adj2" fmla="val 3374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main</a:t>
            </a:r>
          </a:p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*</a:t>
            </a:r>
            <a:r>
              <a:rPr lang="en-US" altLang="zh-CN" sz="1600" dirty="0" err="1">
                <a:latin typeface="Consolas" panose="020B0609020204030204" pitchFamily="49" charset="0"/>
              </a:rPr>
              <a:t>bugFix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96651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32" name="节缩放定位 31">
                <a:extLst>
                  <a:ext uri="{FF2B5EF4-FFF2-40B4-BE49-F238E27FC236}">
                    <a16:creationId xmlns:a16="http://schemas.microsoft.com/office/drawing/2014/main" id="{74ACCE7E-7EDB-8A4B-0887-9D2B8EA4974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06497627"/>
                  </p:ext>
                </p:extLst>
              </p:nvPr>
            </p:nvGraphicFramePr>
            <p:xfrm>
              <a:off x="700417" y="2602161"/>
              <a:ext cx="1975262" cy="1111085"/>
            </p:xfrm>
            <a:graphic>
              <a:graphicData uri="http://schemas.microsoft.com/office/powerpoint/2016/sectionzoom">
                <psez:sectionZm>
                  <psez:sectionZmObj sectionId="{9ACAA4A1-848A-4782-BEB1-93859A6BED37}">
                    <psez:zmPr id="{467C3F08-09BA-41E1-93C4-79294CEF4513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75262" cy="1111085"/>
                        </a:xfrm>
                        <a:prstGeom prst="roundRect">
                          <a:avLst>
                            <a:gd name="adj" fmla="val 8594"/>
                          </a:avLst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>
                          <a:noFill/>
                        </a:ln>
                        <a:effectLst>
                          <a:reflection blurRad="12700" stA="38000" endPos="28000" dist="5000" dir="5400000" sy="-100000" algn="bl" rotWithShape="0"/>
                        </a:effectLst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32" name="节缩放定位 3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4ACCE7E-7EDB-8A4B-0887-9D2B8EA4974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0417" y="2602161"/>
                <a:ext cx="1975262" cy="1111085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40" name="节缩放定位 39">
                <a:extLst>
                  <a:ext uri="{FF2B5EF4-FFF2-40B4-BE49-F238E27FC236}">
                    <a16:creationId xmlns:a16="http://schemas.microsoft.com/office/drawing/2014/main" id="{9125B708-40B1-B2A7-4E59-71F9D934A7B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91213839"/>
                  </p:ext>
                </p:extLst>
              </p:nvPr>
            </p:nvGraphicFramePr>
            <p:xfrm>
              <a:off x="9119941" y="2573588"/>
              <a:ext cx="1975262" cy="1111085"/>
            </p:xfrm>
            <a:graphic>
              <a:graphicData uri="http://schemas.microsoft.com/office/powerpoint/2016/sectionzoom">
                <psez:sectionZm>
                  <psez:sectionZmObj sectionId="{8ED47783-C96A-43C9-BA58-456FB571CBCA}">
                    <psez:zmPr id="{AA4A7509-4F2E-4A6D-9202-F42C10B3D005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75262" cy="1111085"/>
                        </a:xfrm>
                        <a:prstGeom prst="roundRect">
                          <a:avLst>
                            <a:gd name="adj" fmla="val 8594"/>
                          </a:avLst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>
                          <a:noFill/>
                        </a:ln>
                        <a:effectLst>
                          <a:reflection blurRad="12700" stA="38000" endPos="28000" dist="5000" dir="5400000" sy="-100000" algn="bl" rotWithShape="0"/>
                        </a:effectLst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40" name="节缩放定位 3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125B708-40B1-B2A7-4E59-71F9D934A7B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19941" y="2573588"/>
                <a:ext cx="1975262" cy="1111085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34" name="节缩放定位 33">
                <a:extLst>
                  <a:ext uri="{FF2B5EF4-FFF2-40B4-BE49-F238E27FC236}">
                    <a16:creationId xmlns:a16="http://schemas.microsoft.com/office/drawing/2014/main" id="{A17F69DC-5CC5-85D7-D8CE-FB4332F38D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83840820"/>
                  </p:ext>
                </p:extLst>
              </p:nvPr>
            </p:nvGraphicFramePr>
            <p:xfrm>
              <a:off x="2805298" y="2602162"/>
              <a:ext cx="1975262" cy="1111085"/>
            </p:xfrm>
            <a:graphic>
              <a:graphicData uri="http://schemas.microsoft.com/office/powerpoint/2016/sectionzoom">
                <psez:sectionZm>
                  <psez:sectionZmObj sectionId="{959C63F1-9539-4F5B-9B6D-2EB222E406E3}">
                    <psez:zmPr id="{A83269D3-2296-4A73-AFD5-5EAC1F6BBAEA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75262" cy="1111085"/>
                        </a:xfrm>
                        <a:prstGeom prst="roundRect">
                          <a:avLst>
                            <a:gd name="adj" fmla="val 8594"/>
                          </a:avLst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>
                          <a:noFill/>
                        </a:ln>
                        <a:effectLst>
                          <a:reflection blurRad="12700" stA="38000" endPos="28000" dist="5000" dir="5400000" sy="-100000" algn="bl" rotWithShape="0"/>
                        </a:effectLst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34" name="节缩放定位 33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A17F69DC-5CC5-85D7-D8CE-FB4332F38D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05298" y="2602162"/>
                <a:ext cx="1975262" cy="1111085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36" name="节缩放定位 35">
                <a:extLst>
                  <a:ext uri="{FF2B5EF4-FFF2-40B4-BE49-F238E27FC236}">
                    <a16:creationId xmlns:a16="http://schemas.microsoft.com/office/drawing/2014/main" id="{0210B443-DEE2-0682-7F21-EEA5499B7D9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36011578"/>
                  </p:ext>
                </p:extLst>
              </p:nvPr>
            </p:nvGraphicFramePr>
            <p:xfrm>
              <a:off x="4910179" y="2590621"/>
              <a:ext cx="1975262" cy="1111085"/>
            </p:xfrm>
            <a:graphic>
              <a:graphicData uri="http://schemas.microsoft.com/office/powerpoint/2016/sectionzoom">
                <psez:sectionZm>
                  <psez:sectionZmObj sectionId="{522395CE-6119-4C93-AB9F-8B890B08380D}">
                    <psez:zmPr id="{72BDB4EE-A4A1-494A-8612-DD99A89ACBBC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75262" cy="1111085"/>
                        </a:xfrm>
                        <a:prstGeom prst="roundRect">
                          <a:avLst>
                            <a:gd name="adj" fmla="val 8594"/>
                          </a:avLst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>
                          <a:noFill/>
                        </a:ln>
                        <a:effectLst>
                          <a:reflection blurRad="12700" stA="38000" endPos="28000" dist="5000" dir="5400000" sy="-100000" algn="bl" rotWithShape="0"/>
                        </a:effectLst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36" name="节缩放定位 35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0210B443-DEE2-0682-7F21-EEA5499B7D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10179" y="2590621"/>
                <a:ext cx="1975262" cy="1111085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38" name="节缩放定位 37">
                <a:extLst>
                  <a:ext uri="{FF2B5EF4-FFF2-40B4-BE49-F238E27FC236}">
                    <a16:creationId xmlns:a16="http://schemas.microsoft.com/office/drawing/2014/main" id="{B48264A6-CFA2-1112-80FD-BF0282E63A8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81460091"/>
                  </p:ext>
                </p:extLst>
              </p:nvPr>
            </p:nvGraphicFramePr>
            <p:xfrm>
              <a:off x="7015060" y="2568377"/>
              <a:ext cx="1975262" cy="1111085"/>
            </p:xfrm>
            <a:graphic>
              <a:graphicData uri="http://schemas.microsoft.com/office/powerpoint/2016/sectionzoom">
                <psez:sectionZm>
                  <psez:sectionZmObj sectionId="{4874C141-2F65-4226-B416-43D42C2156B8}">
                    <psez:zmPr id="{A4E7A06B-A751-4B31-8FA3-546F2911C9DB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75262" cy="1111085"/>
                        </a:xfrm>
                        <a:prstGeom prst="roundRect">
                          <a:avLst>
                            <a:gd name="adj" fmla="val 8594"/>
                          </a:avLst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>
                          <a:noFill/>
                        </a:ln>
                        <a:effectLst>
                          <a:reflection blurRad="12700" stA="38000" endPos="28000" dist="5000" dir="5400000" sy="-100000" algn="bl" rotWithShape="0"/>
                        </a:effectLst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38" name="节缩放定位 37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B48264A6-CFA2-1112-80FD-BF0282E63A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15060" y="2568377"/>
                <a:ext cx="1975262" cy="1111085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F2B5A087-2662-000D-B20B-CCF26CB200EA}"/>
              </a:ext>
            </a:extLst>
          </p:cNvPr>
          <p:cNvGrpSpPr/>
          <p:nvPr/>
        </p:nvGrpSpPr>
        <p:grpSpPr>
          <a:xfrm>
            <a:off x="796546" y="1274395"/>
            <a:ext cx="10486211" cy="3853151"/>
            <a:chOff x="796546" y="1274395"/>
            <a:chExt cx="10486211" cy="385315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3FEF7C0-0F9E-4B7B-A66D-0B2BAEE20388}"/>
                </a:ext>
              </a:extLst>
            </p:cNvPr>
            <p:cNvSpPr txBox="1"/>
            <p:nvPr/>
          </p:nvSpPr>
          <p:spPr>
            <a:xfrm>
              <a:off x="4262806" y="1274395"/>
              <a:ext cx="3666389" cy="11079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6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本节目录</a:t>
              </a:r>
              <a:endParaRPr kumimoji="0" lang="en-US" altLang="zh-CN" sz="6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CEDD53D-D5F7-79E9-3330-6835D5C08ED4}"/>
                </a:ext>
              </a:extLst>
            </p:cNvPr>
            <p:cNvGrpSpPr/>
            <p:nvPr/>
          </p:nvGrpSpPr>
          <p:grpSpPr>
            <a:xfrm>
              <a:off x="796546" y="3741822"/>
              <a:ext cx="10486211" cy="1385724"/>
              <a:chOff x="573675" y="3741822"/>
              <a:chExt cx="10486211" cy="1385724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480B334A-E462-AF76-3C86-23588CB3DB26}"/>
                  </a:ext>
                </a:extLst>
              </p:cNvPr>
              <p:cNvCxnSpPr/>
              <p:nvPr/>
            </p:nvCxnSpPr>
            <p:spPr>
              <a:xfrm>
                <a:off x="686372" y="4339771"/>
                <a:ext cx="10373514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816B747-3C44-D6A9-0604-E6D9B46349C0}"/>
                  </a:ext>
                </a:extLst>
              </p:cNvPr>
              <p:cNvGrpSpPr/>
              <p:nvPr/>
            </p:nvGrpSpPr>
            <p:grpSpPr>
              <a:xfrm>
                <a:off x="573675" y="3741822"/>
                <a:ext cx="1821182" cy="1385724"/>
                <a:chOff x="573675" y="3741822"/>
                <a:chExt cx="1821182" cy="1385724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5C3527E-0A48-D304-C80C-7D828B507167}"/>
                    </a:ext>
                  </a:extLst>
                </p:cNvPr>
                <p:cNvSpPr txBox="1"/>
                <p:nvPr/>
              </p:nvSpPr>
              <p:spPr>
                <a:xfrm>
                  <a:off x="573675" y="3741822"/>
                  <a:ext cx="129234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1600" b="1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Git</a:t>
                  </a:r>
                  <a:r>
                    <a:rPr lang="zh-CN" altLang="en-US" sz="1600" b="1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基本概念</a:t>
                  </a: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0F6FBDF-B8A1-F9AA-37AB-F7FAB6A1AC54}"/>
                    </a:ext>
                  </a:extLst>
                </p:cNvPr>
                <p:cNvSpPr txBox="1"/>
                <p:nvPr/>
              </p:nvSpPr>
              <p:spPr>
                <a:xfrm>
                  <a:off x="721376" y="4612340"/>
                  <a:ext cx="1673481" cy="5152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lnSpc>
                      <a:spcPts val="1500"/>
                    </a:lnSpc>
                    <a:defRPr sz="900"/>
                  </a:lvl1pPr>
                </a:lstStyle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了解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Git</a:t>
                  </a:r>
                  <a:r>
                    <a:rPr kumimoji="1"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版本控制及其基础概念</a:t>
                  </a: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383552C9-7726-BDE9-8C5C-946F1599771C}"/>
                    </a:ext>
                  </a:extLst>
                </p:cNvPr>
                <p:cNvSpPr/>
                <p:nvPr/>
              </p:nvSpPr>
              <p:spPr>
                <a:xfrm>
                  <a:off x="823584" y="4282621"/>
                  <a:ext cx="114300" cy="1143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>
                  <a:outerShdw blurRad="254000" dist="127000" algn="ctr" rotWithShape="0">
                    <a:schemeClr val="accent3">
                      <a:alpha val="32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pPr algn="ctr" defTabSz="914354"/>
                  <a:endParaRPr lang="zh-CN" altLang="en-US" sz="1600" b="1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38955D5B-78C8-D7B7-B4E9-680E09210326}"/>
                  </a:ext>
                </a:extLst>
              </p:cNvPr>
              <p:cNvGrpSpPr/>
              <p:nvPr/>
            </p:nvGrpSpPr>
            <p:grpSpPr>
              <a:xfrm>
                <a:off x="2604888" y="3741822"/>
                <a:ext cx="1821982" cy="1385724"/>
                <a:chOff x="2604888" y="3741822"/>
                <a:chExt cx="1821982" cy="1385724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8EB9586-DD9C-CFA5-AC9C-2B64DBF83D37}"/>
                    </a:ext>
                  </a:extLst>
                </p:cNvPr>
                <p:cNvSpPr txBox="1"/>
                <p:nvPr/>
              </p:nvSpPr>
              <p:spPr>
                <a:xfrm>
                  <a:off x="2604888" y="3741822"/>
                  <a:ext cx="129394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1600" b="1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Git Commit</a:t>
                  </a:r>
                  <a:endParaRPr lang="zh-CN" altLang="en-US" sz="16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297EE0C-368A-30A4-4128-BA743AB14E29}"/>
                    </a:ext>
                  </a:extLst>
                </p:cNvPr>
                <p:cNvSpPr txBox="1"/>
                <p:nvPr/>
              </p:nvSpPr>
              <p:spPr>
                <a:xfrm>
                  <a:off x="2753389" y="4612340"/>
                  <a:ext cx="1673481" cy="5152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lnSpc>
                      <a:spcPts val="1500"/>
                    </a:lnSpc>
                    <a:defRPr sz="900"/>
                  </a:lvl1pPr>
                </a:lstStyle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用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Commit</a:t>
                  </a:r>
                  <a:r>
                    <a:rPr kumimoji="1"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提交一次</a:t>
                  </a:r>
                  <a:endParaRPr kumimoji="1"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版本</a:t>
                  </a: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72265BDB-98F1-4117-C344-D9F35EAF74BA}"/>
                    </a:ext>
                  </a:extLst>
                </p:cNvPr>
                <p:cNvSpPr/>
                <p:nvPr/>
              </p:nvSpPr>
              <p:spPr>
                <a:xfrm>
                  <a:off x="2897944" y="4282621"/>
                  <a:ext cx="114300" cy="114300"/>
                </a:xfrm>
                <a:prstGeom prst="ellipse">
                  <a:avLst/>
                </a:prstGeom>
                <a:solidFill>
                  <a:schemeClr val="accent2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>
                  <a:outerShdw blurRad="254000" dist="127000" algn="ctr" rotWithShape="0">
                    <a:schemeClr val="accent2">
                      <a:alpha val="32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pPr algn="ctr" defTabSz="914354"/>
                  <a:endParaRPr lang="zh-CN" altLang="en-US" sz="2000" b="1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7624CC9-4D05-0828-030E-E1DB6C9E7155}"/>
                  </a:ext>
                </a:extLst>
              </p:cNvPr>
              <p:cNvGrpSpPr/>
              <p:nvPr/>
            </p:nvGrpSpPr>
            <p:grpSpPr>
              <a:xfrm>
                <a:off x="4787849" y="3741822"/>
                <a:ext cx="1702559" cy="1385724"/>
                <a:chOff x="4787849" y="3741822"/>
                <a:chExt cx="1702559" cy="1385724"/>
              </a:xfrm>
            </p:grpSpPr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3A4029A-77B9-666D-624D-77EC781AEFD0}"/>
                    </a:ext>
                  </a:extLst>
                </p:cNvPr>
                <p:cNvSpPr txBox="1"/>
                <p:nvPr/>
              </p:nvSpPr>
              <p:spPr>
                <a:xfrm>
                  <a:off x="4787849" y="3741822"/>
                  <a:ext cx="105509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1600" b="1" dirty="0">
                      <a:solidFill>
                        <a:schemeClr val="accent3">
                          <a:lumMod val="75000"/>
                        </a:schemeClr>
                      </a:solidFill>
                    </a:rPr>
                    <a:t>Git</a:t>
                  </a:r>
                  <a:r>
                    <a:rPr lang="zh-CN" altLang="en-US" sz="1600" b="1" dirty="0">
                      <a:solidFill>
                        <a:schemeClr val="accent3">
                          <a:lumMod val="75000"/>
                        </a:schemeClr>
                      </a:solidFill>
                    </a:rPr>
                    <a:t>分支   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DB05458-73FA-5C9D-A010-16DADCB0C350}"/>
                    </a:ext>
                  </a:extLst>
                </p:cNvPr>
                <p:cNvSpPr txBox="1"/>
                <p:nvPr/>
              </p:nvSpPr>
              <p:spPr>
                <a:xfrm>
                  <a:off x="4816927" y="4612340"/>
                  <a:ext cx="1673481" cy="5152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lnSpc>
                      <a:spcPts val="1500"/>
                    </a:lnSpc>
                    <a:defRPr sz="900"/>
                  </a:lvl1pPr>
                </a:lstStyle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用分支让多项工作</a:t>
                  </a:r>
                  <a:endParaRPr kumimoji="1"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齐头并进</a:t>
                  </a: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ABFCA931-71C2-1878-0824-00DDDC22CD3C}"/>
                    </a:ext>
                  </a:extLst>
                </p:cNvPr>
                <p:cNvSpPr/>
                <p:nvPr/>
              </p:nvSpPr>
              <p:spPr>
                <a:xfrm>
                  <a:off x="4972304" y="4282621"/>
                  <a:ext cx="114300" cy="1143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>
                  <a:outerShdw blurRad="254000" dist="127000" algn="ctr" rotWithShape="0">
                    <a:schemeClr val="accent5">
                      <a:alpha val="32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pPr algn="ctr" defTabSz="914354"/>
                  <a:endParaRPr lang="zh-CN" altLang="en-US" sz="2000" b="1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18353C0B-85CA-3B4E-D58E-8030F8BB8309}"/>
                  </a:ext>
                </a:extLst>
              </p:cNvPr>
              <p:cNvGrpSpPr/>
              <p:nvPr/>
            </p:nvGrpSpPr>
            <p:grpSpPr>
              <a:xfrm>
                <a:off x="6847119" y="3741822"/>
                <a:ext cx="1741831" cy="1385724"/>
                <a:chOff x="6847119" y="3741822"/>
                <a:chExt cx="1741831" cy="1385724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1B49EDB-EC1A-4D21-B0A9-23CA5253F5D1}"/>
                    </a:ext>
                  </a:extLst>
                </p:cNvPr>
                <p:cNvSpPr txBox="1"/>
                <p:nvPr/>
              </p:nvSpPr>
              <p:spPr>
                <a:xfrm>
                  <a:off x="6847119" y="3741822"/>
                  <a:ext cx="113364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1600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Git Merge</a:t>
                  </a:r>
                  <a:endParaRPr lang="zh-CN" altLang="en-US" sz="1600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557371A-0EC1-FEA8-7FCB-10CF8E2D7A56}"/>
                    </a:ext>
                  </a:extLst>
                </p:cNvPr>
                <p:cNvSpPr txBox="1"/>
                <p:nvPr/>
              </p:nvSpPr>
              <p:spPr>
                <a:xfrm>
                  <a:off x="6915469" y="4612340"/>
                  <a:ext cx="1673481" cy="5152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lnSpc>
                      <a:spcPts val="1500"/>
                    </a:lnSpc>
                    <a:defRPr sz="900"/>
                  </a:lvl1pPr>
                </a:lstStyle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把多条分支合并在</a:t>
                  </a:r>
                  <a:endParaRPr kumimoji="1"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一起</a:t>
                  </a: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258BB9ED-B00A-8FB8-FB16-3F8B58DDA77F}"/>
                    </a:ext>
                  </a:extLst>
                </p:cNvPr>
                <p:cNvSpPr/>
                <p:nvPr/>
              </p:nvSpPr>
              <p:spPr>
                <a:xfrm>
                  <a:off x="7046664" y="4282621"/>
                  <a:ext cx="114300" cy="1143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>
                  <a:outerShdw blurRad="254000" dist="127000" algn="ctr" rotWithShape="0">
                    <a:schemeClr val="accent4">
                      <a:alpha val="32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pPr algn="ctr" defTabSz="914354"/>
                  <a:endParaRPr lang="zh-CN" altLang="en-US" sz="2000" b="1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ABD56DF7-1FBE-752B-CF53-79D14636EF8C}"/>
                  </a:ext>
                </a:extLst>
              </p:cNvPr>
              <p:cNvGrpSpPr/>
              <p:nvPr/>
            </p:nvGrpSpPr>
            <p:grpSpPr>
              <a:xfrm>
                <a:off x="8917895" y="3741822"/>
                <a:ext cx="1803547" cy="1165342"/>
                <a:chOff x="8917895" y="3741822"/>
                <a:chExt cx="1803547" cy="1165342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9900653-004C-6546-116B-586ABAD57762}"/>
                    </a:ext>
                  </a:extLst>
                </p:cNvPr>
                <p:cNvSpPr txBox="1"/>
                <p:nvPr/>
              </p:nvSpPr>
              <p:spPr>
                <a:xfrm>
                  <a:off x="8917895" y="3741822"/>
                  <a:ext cx="12570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1600" b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Git Rebase</a:t>
                  </a:r>
                  <a:endParaRPr lang="zh-CN" altLang="en-US" sz="1600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45EED84-E3E4-E253-2D89-18DE377E91E5}"/>
                    </a:ext>
                  </a:extLst>
                </p:cNvPr>
                <p:cNvSpPr txBox="1"/>
                <p:nvPr/>
              </p:nvSpPr>
              <p:spPr>
                <a:xfrm>
                  <a:off x="9047961" y="4612340"/>
                  <a:ext cx="1673481" cy="2948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lnSpc>
                      <a:spcPts val="1500"/>
                    </a:lnSpc>
                    <a:defRPr sz="900"/>
                  </a:lvl1pPr>
                </a:lstStyle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多个分支的线性叠加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4F49380B-A606-C240-F7B6-C95743BCB0AA}"/>
                    </a:ext>
                  </a:extLst>
                </p:cNvPr>
                <p:cNvSpPr/>
                <p:nvPr/>
              </p:nvSpPr>
              <p:spPr>
                <a:xfrm>
                  <a:off x="9121024" y="4282621"/>
                  <a:ext cx="114300" cy="114300"/>
                </a:xfrm>
                <a:prstGeom prst="ellipse">
                  <a:avLst/>
                </a:prstGeom>
                <a:solidFill>
                  <a:schemeClr val="accent6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>
                  <a:outerShdw blurRad="254000" dist="127000" algn="ctr" rotWithShape="0">
                    <a:schemeClr val="accent6">
                      <a:alpha val="32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pPr algn="ctr" defTabSz="914354"/>
                  <a:endParaRPr lang="zh-CN" altLang="en-US" sz="2000" b="1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638976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dirty="0"/>
              <a:t>04.Git Merge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把多条分支合并在一起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68791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A175F-A50D-5E30-B033-30DC5BC60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8C45F27-E73E-7CA5-286C-7B387DB8A44C}"/>
              </a:ext>
            </a:extLst>
          </p:cNvPr>
          <p:cNvGrpSpPr/>
          <p:nvPr/>
        </p:nvGrpSpPr>
        <p:grpSpPr>
          <a:xfrm>
            <a:off x="0" y="1586167"/>
            <a:ext cx="12192001" cy="5271833"/>
            <a:chOff x="0" y="1586167"/>
            <a:chExt cx="12192001" cy="5271833"/>
          </a:xfrm>
        </p:grpSpPr>
        <p:sp>
          <p:nvSpPr>
            <p:cNvPr id="4" name="iśļíḋê">
              <a:extLst>
                <a:ext uri="{FF2B5EF4-FFF2-40B4-BE49-F238E27FC236}">
                  <a16:creationId xmlns:a16="http://schemas.microsoft.com/office/drawing/2014/main" id="{7E6FA533-2FB9-D8E5-C2A8-BA43B725BE9A}"/>
                </a:ext>
              </a:extLst>
            </p:cNvPr>
            <p:cNvSpPr/>
            <p:nvPr/>
          </p:nvSpPr>
          <p:spPr>
            <a:xfrm flipH="1">
              <a:off x="0" y="1614002"/>
              <a:ext cx="1433596" cy="2856398"/>
            </a:xfrm>
            <a:custGeom>
              <a:avLst/>
              <a:gdLst>
                <a:gd name="connsiteX0" fmla="*/ 3429000 w 3614057"/>
                <a:gd name="connsiteY0" fmla="*/ 0 h 6858000"/>
                <a:gd name="connsiteX1" fmla="*/ 3605456 w 3614057"/>
                <a:gd name="connsiteY1" fmla="*/ 4462 h 6858000"/>
                <a:gd name="connsiteX2" fmla="*/ 3614057 w 3614057"/>
                <a:gd name="connsiteY2" fmla="*/ 5116 h 6858000"/>
                <a:gd name="connsiteX3" fmla="*/ 3614057 w 3614057"/>
                <a:gd name="connsiteY3" fmla="*/ 6852884 h 6858000"/>
                <a:gd name="connsiteX4" fmla="*/ 3605456 w 3614057"/>
                <a:gd name="connsiteY4" fmla="*/ 6853538 h 6858000"/>
                <a:gd name="connsiteX5" fmla="*/ 3429000 w 3614057"/>
                <a:gd name="connsiteY5" fmla="*/ 6858000 h 6858000"/>
                <a:gd name="connsiteX6" fmla="*/ 0 w 3614057"/>
                <a:gd name="connsiteY6" fmla="*/ 3429000 h 6858000"/>
                <a:gd name="connsiteX7" fmla="*/ 3429000 w 3614057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4057" h="6858000">
                  <a:moveTo>
                    <a:pt x="3429000" y="0"/>
                  </a:moveTo>
                  <a:cubicBezTo>
                    <a:pt x="3488181" y="0"/>
                    <a:pt x="3547011" y="1499"/>
                    <a:pt x="3605456" y="4462"/>
                  </a:cubicBezTo>
                  <a:lnTo>
                    <a:pt x="3614057" y="5116"/>
                  </a:lnTo>
                  <a:lnTo>
                    <a:pt x="3614057" y="6852884"/>
                  </a:lnTo>
                  <a:lnTo>
                    <a:pt x="3605456" y="6853538"/>
                  </a:lnTo>
                  <a:cubicBezTo>
                    <a:pt x="3547011" y="6856501"/>
                    <a:pt x="3488181" y="6858000"/>
                    <a:pt x="3429000" y="6858000"/>
                  </a:cubicBezTo>
                  <a:cubicBezTo>
                    <a:pt x="1535216" y="6858000"/>
                    <a:pt x="0" y="5322784"/>
                    <a:pt x="0" y="3429000"/>
                  </a:cubicBezTo>
                  <a:cubicBezTo>
                    <a:pt x="0" y="1535216"/>
                    <a:pt x="1535216" y="0"/>
                    <a:pt x="3429000" y="0"/>
                  </a:cubicBezTo>
                  <a:close/>
                </a:path>
              </a:pathLst>
            </a:custGeom>
            <a:blipFill rotWithShape="0">
              <a:blip r:embed="rId3"/>
              <a:srcRect/>
              <a:stretch>
                <a:fillRect l="-126010" r="-12601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î$ḷïḋè">
              <a:extLst>
                <a:ext uri="{FF2B5EF4-FFF2-40B4-BE49-F238E27FC236}">
                  <a16:creationId xmlns:a16="http://schemas.microsoft.com/office/drawing/2014/main" id="{B83E2046-D2CF-B577-00D5-E555B430229E}"/>
                </a:ext>
              </a:extLst>
            </p:cNvPr>
            <p:cNvSpPr/>
            <p:nvPr/>
          </p:nvSpPr>
          <p:spPr>
            <a:xfrm>
              <a:off x="9143487" y="2930184"/>
              <a:ext cx="3048514" cy="3927816"/>
            </a:xfrm>
            <a:custGeom>
              <a:avLst/>
              <a:gdLst>
                <a:gd name="connsiteX0" fmla="*/ 2290079 w 3307541"/>
                <a:gd name="connsiteY0" fmla="*/ 0 h 4261556"/>
                <a:gd name="connsiteX1" fmla="*/ 3181481 w 3307541"/>
                <a:gd name="connsiteY1" fmla="*/ 179966 h 4261556"/>
                <a:gd name="connsiteX2" fmla="*/ 3307541 w 3307541"/>
                <a:gd name="connsiteY2" fmla="*/ 240692 h 4261556"/>
                <a:gd name="connsiteX3" fmla="*/ 3307541 w 3307541"/>
                <a:gd name="connsiteY3" fmla="*/ 4261556 h 4261556"/>
                <a:gd name="connsiteX4" fmla="*/ 1129025 w 3307541"/>
                <a:gd name="connsiteY4" fmla="*/ 4261556 h 4261556"/>
                <a:gd name="connsiteX5" fmla="*/ 1009674 w 3307541"/>
                <a:gd name="connsiteY5" fmla="*/ 4189049 h 4261556"/>
                <a:gd name="connsiteX6" fmla="*/ 0 w 3307541"/>
                <a:gd name="connsiteY6" fmla="*/ 2290079 h 4261556"/>
                <a:gd name="connsiteX7" fmla="*/ 2290079 w 3307541"/>
                <a:gd name="connsiteY7" fmla="*/ 0 h 4261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7541" h="4261556">
                  <a:moveTo>
                    <a:pt x="2290079" y="0"/>
                  </a:moveTo>
                  <a:cubicBezTo>
                    <a:pt x="2606273" y="0"/>
                    <a:pt x="2907500" y="64082"/>
                    <a:pt x="3181481" y="179966"/>
                  </a:cubicBezTo>
                  <a:lnTo>
                    <a:pt x="3307541" y="240692"/>
                  </a:lnTo>
                  <a:lnTo>
                    <a:pt x="3307541" y="4261556"/>
                  </a:lnTo>
                  <a:lnTo>
                    <a:pt x="1129025" y="4261556"/>
                  </a:lnTo>
                  <a:lnTo>
                    <a:pt x="1009674" y="4189049"/>
                  </a:lnTo>
                  <a:cubicBezTo>
                    <a:pt x="400509" y="3777505"/>
                    <a:pt x="0" y="3080564"/>
                    <a:pt x="0" y="2290079"/>
                  </a:cubicBezTo>
                  <a:cubicBezTo>
                    <a:pt x="0" y="1025303"/>
                    <a:pt x="1025303" y="0"/>
                    <a:pt x="2290079" y="0"/>
                  </a:cubicBezTo>
                  <a:close/>
                </a:path>
              </a:pathLst>
            </a:custGeom>
            <a:blipFill rotWithShape="0">
              <a:blip r:embed="rId4"/>
              <a:srcRect/>
              <a:stretch>
                <a:fillRect l="-38010" r="-3801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îṥļîďê">
              <a:extLst>
                <a:ext uri="{FF2B5EF4-FFF2-40B4-BE49-F238E27FC236}">
                  <a16:creationId xmlns:a16="http://schemas.microsoft.com/office/drawing/2014/main" id="{8B1E2BB8-42F8-35DB-6CAA-EC77B83AC2FD}"/>
                </a:ext>
              </a:extLst>
            </p:cNvPr>
            <p:cNvSpPr/>
            <p:nvPr/>
          </p:nvSpPr>
          <p:spPr>
            <a:xfrm>
              <a:off x="497071" y="1597272"/>
              <a:ext cx="439453" cy="439453"/>
            </a:xfrm>
            <a:prstGeom prst="ellipse">
              <a:avLst/>
            </a:prstGeom>
            <a:solidFill>
              <a:schemeClr val="accent2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2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54"/>
              <a:endParaRPr lang="zh-CN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25" name="îṩľíḑè">
              <a:extLst>
                <a:ext uri="{FF2B5EF4-FFF2-40B4-BE49-F238E27FC236}">
                  <a16:creationId xmlns:a16="http://schemas.microsoft.com/office/drawing/2014/main" id="{8106545D-A9C5-17FD-D7AC-78AEF2870AE2}"/>
                </a:ext>
              </a:extLst>
            </p:cNvPr>
            <p:cNvSpPr txBox="1"/>
            <p:nvPr/>
          </p:nvSpPr>
          <p:spPr>
            <a:xfrm>
              <a:off x="1598696" y="1586167"/>
              <a:ext cx="60975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solidFill>
                    <a:schemeClr val="tx1"/>
                  </a:solidFill>
                </a:rPr>
                <a:t>如何汇总各个分支上的内容？</a:t>
              </a:r>
            </a:p>
          </p:txBody>
        </p:sp>
        <p:sp>
          <p:nvSpPr>
            <p:cNvPr id="26" name="ïŝḷiḑe">
              <a:extLst>
                <a:ext uri="{FF2B5EF4-FFF2-40B4-BE49-F238E27FC236}">
                  <a16:creationId xmlns:a16="http://schemas.microsoft.com/office/drawing/2014/main" id="{2559D876-47C1-5E0D-8391-9353BE6E0D68}"/>
                </a:ext>
              </a:extLst>
            </p:cNvPr>
            <p:cNvSpPr/>
            <p:nvPr/>
          </p:nvSpPr>
          <p:spPr>
            <a:xfrm>
              <a:off x="9386805" y="2930184"/>
              <a:ext cx="909290" cy="909290"/>
            </a:xfrm>
            <a:prstGeom prst="ellipse">
              <a:avLst/>
            </a:prstGeom>
            <a:solidFill>
              <a:schemeClr val="accent4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4"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27" name="îṩliḋè">
              <a:extLst>
                <a:ext uri="{FF2B5EF4-FFF2-40B4-BE49-F238E27FC236}">
                  <a16:creationId xmlns:a16="http://schemas.microsoft.com/office/drawing/2014/main" id="{D8787EDB-07B4-BDA8-EFF5-BA6506CD72F1}"/>
                </a:ext>
              </a:extLst>
            </p:cNvPr>
            <p:cNvSpPr/>
            <p:nvPr/>
          </p:nvSpPr>
          <p:spPr>
            <a:xfrm flipH="1">
              <a:off x="1668891" y="2552665"/>
              <a:ext cx="7717914" cy="294824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defTabSz="913765">
                <a:lnSpc>
                  <a:spcPct val="120000"/>
                </a:lnSpc>
                <a:buSzPct val="25000"/>
                <a:defRPr/>
              </a:pPr>
              <a:r>
                <a:rPr lang="zh-CN" altLang="en-US" sz="1200" dirty="0"/>
                <a:t>现在各个功能都开发得差不多了，是时候合并在一起了。</a:t>
              </a:r>
              <a:endParaRPr lang="en-US" altLang="zh-CN" sz="1200" dirty="0"/>
            </a:p>
          </p:txBody>
        </p:sp>
      </p:grpSp>
      <p:sp>
        <p:nvSpPr>
          <p:cNvPr id="29" name="Title 28">
            <a:extLst>
              <a:ext uri="{FF2B5EF4-FFF2-40B4-BE49-F238E27FC236}">
                <a16:creationId xmlns:a16="http://schemas.microsoft.com/office/drawing/2014/main" id="{7982F81A-E809-8535-8A78-F58964FA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altLang="zh-CN" dirty="0"/>
              <a:t>Git Merge</a:t>
            </a:r>
            <a:endParaRPr 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1D7BF70-A3B7-C480-3BF0-EC42B6491A34}"/>
              </a:ext>
            </a:extLst>
          </p:cNvPr>
          <p:cNvSpPr/>
          <p:nvPr/>
        </p:nvSpPr>
        <p:spPr>
          <a:xfrm>
            <a:off x="1816100" y="4082074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8f0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216D927-697B-B5E1-F799-DF41F40F70FD}"/>
              </a:ext>
            </a:extLst>
          </p:cNvPr>
          <p:cNvSpPr/>
          <p:nvPr/>
        </p:nvSpPr>
        <p:spPr>
          <a:xfrm>
            <a:off x="3234785" y="4082074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ebb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4E3DEAB-2CF3-973D-8030-0AD3B5FA41B5}"/>
              </a:ext>
            </a:extLst>
          </p:cNvPr>
          <p:cNvCxnSpPr>
            <a:stCxn id="5" idx="2"/>
            <a:endCxn id="3" idx="6"/>
          </p:cNvCxnSpPr>
          <p:nvPr/>
        </p:nvCxnSpPr>
        <p:spPr>
          <a:xfrm flipH="1">
            <a:off x="2514600" y="4431324"/>
            <a:ext cx="7201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15013BE8-0E9B-16E5-1F21-9CA1AC8EB681}"/>
              </a:ext>
            </a:extLst>
          </p:cNvPr>
          <p:cNvSpPr/>
          <p:nvPr/>
        </p:nvSpPr>
        <p:spPr>
          <a:xfrm>
            <a:off x="5233259" y="6015159"/>
            <a:ext cx="1241645" cy="453127"/>
          </a:xfrm>
          <a:prstGeom prst="wedgeRoundRectCallout">
            <a:avLst>
              <a:gd name="adj1" fmla="val -39832"/>
              <a:gd name="adj2" fmla="val -9077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Consolas" panose="020B0609020204030204" pitchFamily="49" charset="0"/>
              </a:rPr>
              <a:t>bugFix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357A86F-2D13-C96F-51B9-AB1647329792}"/>
              </a:ext>
            </a:extLst>
          </p:cNvPr>
          <p:cNvSpPr/>
          <p:nvPr/>
        </p:nvSpPr>
        <p:spPr>
          <a:xfrm>
            <a:off x="4715358" y="4082074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c23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87170E2-63D9-1BAB-6D91-FD43EA070606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3933285" y="4431324"/>
            <a:ext cx="7820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9A6C7D75-8F50-1DC3-DDCC-FFC66663E32E}"/>
              </a:ext>
            </a:extLst>
          </p:cNvPr>
          <p:cNvSpPr/>
          <p:nvPr/>
        </p:nvSpPr>
        <p:spPr>
          <a:xfrm>
            <a:off x="5271360" y="3571797"/>
            <a:ext cx="1165445" cy="453127"/>
          </a:xfrm>
          <a:prstGeom prst="wedgeRoundRectCallout">
            <a:avLst>
              <a:gd name="adj1" fmla="val -42560"/>
              <a:gd name="adj2" fmla="val 8561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</a:rPr>
              <a:t>*main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D606949-5F17-C7BE-A610-1991D4123B8F}"/>
              </a:ext>
            </a:extLst>
          </p:cNvPr>
          <p:cNvSpPr/>
          <p:nvPr/>
        </p:nvSpPr>
        <p:spPr>
          <a:xfrm>
            <a:off x="4715358" y="5186974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b8b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643E7DF5-CEE0-9997-E729-BD4F23F0BC0E}"/>
              </a:ext>
            </a:extLst>
          </p:cNvPr>
          <p:cNvCxnSpPr>
            <a:cxnSpLocks/>
            <a:stCxn id="13" idx="2"/>
            <a:endCxn id="5" idx="6"/>
          </p:cNvCxnSpPr>
          <p:nvPr/>
        </p:nvCxnSpPr>
        <p:spPr>
          <a:xfrm rot="10800000">
            <a:off x="3933286" y="4431324"/>
            <a:ext cx="782073" cy="11049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163C3860-A958-740F-92DE-8637428D8781}"/>
              </a:ext>
            </a:extLst>
          </p:cNvPr>
          <p:cNvSpPr/>
          <p:nvPr/>
        </p:nvSpPr>
        <p:spPr>
          <a:xfrm>
            <a:off x="7771049" y="2153920"/>
            <a:ext cx="3747851" cy="295994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AAF2162-6766-E0BA-3D97-27EF4CE51FE6}"/>
              </a:ext>
            </a:extLst>
          </p:cNvPr>
          <p:cNvSpPr/>
          <p:nvPr/>
        </p:nvSpPr>
        <p:spPr>
          <a:xfrm>
            <a:off x="8062483" y="2523782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回想</a:t>
            </a:r>
            <a:r>
              <a:rPr lang="en-US" altLang="zh-CN" sz="24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……</a:t>
            </a:r>
            <a:endParaRPr lang="zh-CN" altLang="en-US" sz="2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2" name="幻灯片缩放定位 31">
                <a:extLst>
                  <a:ext uri="{FF2B5EF4-FFF2-40B4-BE49-F238E27FC236}">
                    <a16:creationId xmlns:a16="http://schemas.microsoft.com/office/drawing/2014/main" id="{97BAFFE3-85E1-E0D4-882D-2930E8C43A2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68420275"/>
                  </p:ext>
                </p:extLst>
              </p:nvPr>
            </p:nvGraphicFramePr>
            <p:xfrm>
              <a:off x="8165522" y="3084358"/>
              <a:ext cx="2959316" cy="1664615"/>
            </p:xfrm>
            <a:graphic>
              <a:graphicData uri="http://schemas.microsoft.com/office/powerpoint/2016/slidezoom">
                <pslz:sldZm>
                  <pslz:sldZmObj sldId="269" cId="3841619473">
                    <pslz:zmPr id="{B3876792-0DED-4061-B2CC-F3BC1DE84343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959316" cy="1664615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 w="88900" cap="sq">
                          <a:solidFill>
                            <a:srgbClr val="FFFFFF"/>
                          </a:solidFill>
                          <a:miter lim="800000"/>
                        </a:ln>
                        <a:effectLst>
                          <a:outerShdw blurRad="55000" dist="18000" dir="54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scene3d>
                          <a:camera prst="orthographicFront"/>
                          <a:lightRig rig="twoPt" dir="t">
                            <a:rot lat="0" lon="0" rev="7200000"/>
                          </a:lightRig>
                        </a:scene3d>
                        <a:sp3d>
                          <a:bevelT w="25400" h="19050"/>
                          <a:contourClr>
                            <a:srgbClr val="FFFFFF"/>
                          </a:contourClr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2" name="幻灯片缩放定位 31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7BAFFE3-85E1-E0D4-882D-2930E8C43A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65522" y="3084358"/>
                <a:ext cx="2959316" cy="1664615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599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36945-4C96-FECB-C370-E3153945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9445BFB-1EFC-D2A9-82AE-5DFD20BB8824}"/>
              </a:ext>
            </a:extLst>
          </p:cNvPr>
          <p:cNvGrpSpPr/>
          <p:nvPr/>
        </p:nvGrpSpPr>
        <p:grpSpPr>
          <a:xfrm>
            <a:off x="0" y="1586167"/>
            <a:ext cx="12192001" cy="5271833"/>
            <a:chOff x="0" y="1586167"/>
            <a:chExt cx="12192001" cy="5271833"/>
          </a:xfrm>
        </p:grpSpPr>
        <p:sp>
          <p:nvSpPr>
            <p:cNvPr id="4" name="iśļíḋê">
              <a:extLst>
                <a:ext uri="{FF2B5EF4-FFF2-40B4-BE49-F238E27FC236}">
                  <a16:creationId xmlns:a16="http://schemas.microsoft.com/office/drawing/2014/main" id="{0952461F-BC10-05B6-C435-58BC1C5F56FC}"/>
                </a:ext>
              </a:extLst>
            </p:cNvPr>
            <p:cNvSpPr/>
            <p:nvPr/>
          </p:nvSpPr>
          <p:spPr>
            <a:xfrm flipH="1">
              <a:off x="0" y="1614002"/>
              <a:ext cx="1433596" cy="2856398"/>
            </a:xfrm>
            <a:custGeom>
              <a:avLst/>
              <a:gdLst>
                <a:gd name="connsiteX0" fmla="*/ 3429000 w 3614057"/>
                <a:gd name="connsiteY0" fmla="*/ 0 h 6858000"/>
                <a:gd name="connsiteX1" fmla="*/ 3605456 w 3614057"/>
                <a:gd name="connsiteY1" fmla="*/ 4462 h 6858000"/>
                <a:gd name="connsiteX2" fmla="*/ 3614057 w 3614057"/>
                <a:gd name="connsiteY2" fmla="*/ 5116 h 6858000"/>
                <a:gd name="connsiteX3" fmla="*/ 3614057 w 3614057"/>
                <a:gd name="connsiteY3" fmla="*/ 6852884 h 6858000"/>
                <a:gd name="connsiteX4" fmla="*/ 3605456 w 3614057"/>
                <a:gd name="connsiteY4" fmla="*/ 6853538 h 6858000"/>
                <a:gd name="connsiteX5" fmla="*/ 3429000 w 3614057"/>
                <a:gd name="connsiteY5" fmla="*/ 6858000 h 6858000"/>
                <a:gd name="connsiteX6" fmla="*/ 0 w 3614057"/>
                <a:gd name="connsiteY6" fmla="*/ 3429000 h 6858000"/>
                <a:gd name="connsiteX7" fmla="*/ 3429000 w 3614057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4057" h="6858000">
                  <a:moveTo>
                    <a:pt x="3429000" y="0"/>
                  </a:moveTo>
                  <a:cubicBezTo>
                    <a:pt x="3488181" y="0"/>
                    <a:pt x="3547011" y="1499"/>
                    <a:pt x="3605456" y="4462"/>
                  </a:cubicBezTo>
                  <a:lnTo>
                    <a:pt x="3614057" y="5116"/>
                  </a:lnTo>
                  <a:lnTo>
                    <a:pt x="3614057" y="6852884"/>
                  </a:lnTo>
                  <a:lnTo>
                    <a:pt x="3605456" y="6853538"/>
                  </a:lnTo>
                  <a:cubicBezTo>
                    <a:pt x="3547011" y="6856501"/>
                    <a:pt x="3488181" y="6858000"/>
                    <a:pt x="3429000" y="6858000"/>
                  </a:cubicBezTo>
                  <a:cubicBezTo>
                    <a:pt x="1535216" y="6858000"/>
                    <a:pt x="0" y="5322784"/>
                    <a:pt x="0" y="3429000"/>
                  </a:cubicBezTo>
                  <a:cubicBezTo>
                    <a:pt x="0" y="1535216"/>
                    <a:pt x="1535216" y="0"/>
                    <a:pt x="3429000" y="0"/>
                  </a:cubicBezTo>
                  <a:close/>
                </a:path>
              </a:pathLst>
            </a:custGeom>
            <a:blipFill rotWithShape="0">
              <a:blip r:embed="rId3"/>
              <a:srcRect/>
              <a:stretch>
                <a:fillRect l="-126010" r="-12601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î$ḷïḋè">
              <a:extLst>
                <a:ext uri="{FF2B5EF4-FFF2-40B4-BE49-F238E27FC236}">
                  <a16:creationId xmlns:a16="http://schemas.microsoft.com/office/drawing/2014/main" id="{59BE81D2-3105-7747-E13A-9DA9D43095C3}"/>
                </a:ext>
              </a:extLst>
            </p:cNvPr>
            <p:cNvSpPr/>
            <p:nvPr/>
          </p:nvSpPr>
          <p:spPr>
            <a:xfrm>
              <a:off x="9143487" y="2930184"/>
              <a:ext cx="3048514" cy="3927816"/>
            </a:xfrm>
            <a:custGeom>
              <a:avLst/>
              <a:gdLst>
                <a:gd name="connsiteX0" fmla="*/ 2290079 w 3307541"/>
                <a:gd name="connsiteY0" fmla="*/ 0 h 4261556"/>
                <a:gd name="connsiteX1" fmla="*/ 3181481 w 3307541"/>
                <a:gd name="connsiteY1" fmla="*/ 179966 h 4261556"/>
                <a:gd name="connsiteX2" fmla="*/ 3307541 w 3307541"/>
                <a:gd name="connsiteY2" fmla="*/ 240692 h 4261556"/>
                <a:gd name="connsiteX3" fmla="*/ 3307541 w 3307541"/>
                <a:gd name="connsiteY3" fmla="*/ 4261556 h 4261556"/>
                <a:gd name="connsiteX4" fmla="*/ 1129025 w 3307541"/>
                <a:gd name="connsiteY4" fmla="*/ 4261556 h 4261556"/>
                <a:gd name="connsiteX5" fmla="*/ 1009674 w 3307541"/>
                <a:gd name="connsiteY5" fmla="*/ 4189049 h 4261556"/>
                <a:gd name="connsiteX6" fmla="*/ 0 w 3307541"/>
                <a:gd name="connsiteY6" fmla="*/ 2290079 h 4261556"/>
                <a:gd name="connsiteX7" fmla="*/ 2290079 w 3307541"/>
                <a:gd name="connsiteY7" fmla="*/ 0 h 4261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7541" h="4261556">
                  <a:moveTo>
                    <a:pt x="2290079" y="0"/>
                  </a:moveTo>
                  <a:cubicBezTo>
                    <a:pt x="2606273" y="0"/>
                    <a:pt x="2907500" y="64082"/>
                    <a:pt x="3181481" y="179966"/>
                  </a:cubicBezTo>
                  <a:lnTo>
                    <a:pt x="3307541" y="240692"/>
                  </a:lnTo>
                  <a:lnTo>
                    <a:pt x="3307541" y="4261556"/>
                  </a:lnTo>
                  <a:lnTo>
                    <a:pt x="1129025" y="4261556"/>
                  </a:lnTo>
                  <a:lnTo>
                    <a:pt x="1009674" y="4189049"/>
                  </a:lnTo>
                  <a:cubicBezTo>
                    <a:pt x="400509" y="3777505"/>
                    <a:pt x="0" y="3080564"/>
                    <a:pt x="0" y="2290079"/>
                  </a:cubicBezTo>
                  <a:cubicBezTo>
                    <a:pt x="0" y="1025303"/>
                    <a:pt x="1025303" y="0"/>
                    <a:pt x="2290079" y="0"/>
                  </a:cubicBezTo>
                  <a:close/>
                </a:path>
              </a:pathLst>
            </a:custGeom>
            <a:blipFill rotWithShape="0">
              <a:blip r:embed="rId4"/>
              <a:srcRect/>
              <a:stretch>
                <a:fillRect l="-38010" r="-3801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îṥļîďê">
              <a:extLst>
                <a:ext uri="{FF2B5EF4-FFF2-40B4-BE49-F238E27FC236}">
                  <a16:creationId xmlns:a16="http://schemas.microsoft.com/office/drawing/2014/main" id="{169C1AF9-F524-B0A5-822A-65180B827163}"/>
                </a:ext>
              </a:extLst>
            </p:cNvPr>
            <p:cNvSpPr/>
            <p:nvPr/>
          </p:nvSpPr>
          <p:spPr>
            <a:xfrm>
              <a:off x="497071" y="1597272"/>
              <a:ext cx="439453" cy="439453"/>
            </a:xfrm>
            <a:prstGeom prst="ellipse">
              <a:avLst/>
            </a:prstGeom>
            <a:solidFill>
              <a:schemeClr val="accent2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2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54"/>
              <a:endParaRPr lang="zh-CN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25" name="îṩľíḑè">
              <a:extLst>
                <a:ext uri="{FF2B5EF4-FFF2-40B4-BE49-F238E27FC236}">
                  <a16:creationId xmlns:a16="http://schemas.microsoft.com/office/drawing/2014/main" id="{1FD1B174-36B1-A953-3132-84EC9B228FFE}"/>
                </a:ext>
              </a:extLst>
            </p:cNvPr>
            <p:cNvSpPr txBox="1"/>
            <p:nvPr/>
          </p:nvSpPr>
          <p:spPr>
            <a:xfrm>
              <a:off x="1598696" y="1586167"/>
              <a:ext cx="60975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solidFill>
                    <a:schemeClr val="tx1"/>
                  </a:solidFill>
                </a:rPr>
                <a:t>如何汇总各个分支上的内容？</a:t>
              </a:r>
            </a:p>
          </p:txBody>
        </p:sp>
        <p:sp>
          <p:nvSpPr>
            <p:cNvPr id="26" name="ïŝḷiḑe">
              <a:extLst>
                <a:ext uri="{FF2B5EF4-FFF2-40B4-BE49-F238E27FC236}">
                  <a16:creationId xmlns:a16="http://schemas.microsoft.com/office/drawing/2014/main" id="{21D9791A-1F30-7897-9B08-164A153483CE}"/>
                </a:ext>
              </a:extLst>
            </p:cNvPr>
            <p:cNvSpPr/>
            <p:nvPr/>
          </p:nvSpPr>
          <p:spPr>
            <a:xfrm>
              <a:off x="9386805" y="2930184"/>
              <a:ext cx="909290" cy="909290"/>
            </a:xfrm>
            <a:prstGeom prst="ellipse">
              <a:avLst/>
            </a:prstGeom>
            <a:solidFill>
              <a:schemeClr val="accent4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4"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27" name="îṩliḋè">
              <a:extLst>
                <a:ext uri="{FF2B5EF4-FFF2-40B4-BE49-F238E27FC236}">
                  <a16:creationId xmlns:a16="http://schemas.microsoft.com/office/drawing/2014/main" id="{78C08378-D238-96C1-4BFE-A7CF63E6FA82}"/>
                </a:ext>
              </a:extLst>
            </p:cNvPr>
            <p:cNvSpPr/>
            <p:nvPr/>
          </p:nvSpPr>
          <p:spPr>
            <a:xfrm flipH="1">
              <a:off x="1668891" y="2552665"/>
              <a:ext cx="7717914" cy="294824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defTabSz="913765">
                <a:lnSpc>
                  <a:spcPct val="120000"/>
                </a:lnSpc>
                <a:buSzPct val="25000"/>
                <a:defRPr/>
              </a:pPr>
              <a:r>
                <a:rPr lang="zh-CN" altLang="en-US" sz="1200" dirty="0"/>
                <a:t>如果我们能创建一个提交记录，让它</a:t>
              </a:r>
              <a:r>
                <a:rPr lang="zh-CN" altLang="en-US" sz="1200" b="1" dirty="0"/>
                <a:t>继承两个分支的修改</a:t>
              </a:r>
              <a:r>
                <a:rPr lang="zh-CN" altLang="en-US" sz="1200" dirty="0"/>
                <a:t>的话</a:t>
              </a:r>
              <a:r>
                <a:rPr lang="en-US" altLang="zh-CN" sz="1200" dirty="0"/>
                <a:t>……</a:t>
              </a:r>
            </a:p>
          </p:txBody>
        </p:sp>
      </p:grpSp>
      <p:sp>
        <p:nvSpPr>
          <p:cNvPr id="29" name="Title 28">
            <a:extLst>
              <a:ext uri="{FF2B5EF4-FFF2-40B4-BE49-F238E27FC236}">
                <a16:creationId xmlns:a16="http://schemas.microsoft.com/office/drawing/2014/main" id="{200DED34-AFB5-0378-86A2-203C775B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altLang="zh-CN" dirty="0"/>
              <a:t>Git Merge</a:t>
            </a:r>
            <a:endParaRPr 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BB500EE-DE5C-D4E9-7684-B24F4A6262FC}"/>
              </a:ext>
            </a:extLst>
          </p:cNvPr>
          <p:cNvSpPr txBox="1"/>
          <p:nvPr/>
        </p:nvSpPr>
        <p:spPr>
          <a:xfrm>
            <a:off x="1532137" y="4933279"/>
            <a:ext cx="1980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git merge </a:t>
            </a:r>
            <a:r>
              <a:rPr lang="en-US" altLang="zh-CN" sz="1600" dirty="0" err="1">
                <a:latin typeface="Consolas" panose="020B0609020204030204" pitchFamily="49" charset="0"/>
              </a:rPr>
              <a:t>bugFix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0A7A38E-9EEC-FB40-B0D6-FEE0B626C72F}"/>
              </a:ext>
            </a:extLst>
          </p:cNvPr>
          <p:cNvSpPr/>
          <p:nvPr/>
        </p:nvSpPr>
        <p:spPr>
          <a:xfrm>
            <a:off x="1816100" y="4082074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8f0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9813D11-C595-113C-EC76-46E51ED2B3CD}"/>
              </a:ext>
            </a:extLst>
          </p:cNvPr>
          <p:cNvSpPr/>
          <p:nvPr/>
        </p:nvSpPr>
        <p:spPr>
          <a:xfrm>
            <a:off x="3234785" y="4082074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ebb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8E0A540-ECE3-50F6-A66C-FD084B28AE66}"/>
              </a:ext>
            </a:extLst>
          </p:cNvPr>
          <p:cNvCxnSpPr>
            <a:stCxn id="15" idx="2"/>
            <a:endCxn id="14" idx="6"/>
          </p:cNvCxnSpPr>
          <p:nvPr/>
        </p:nvCxnSpPr>
        <p:spPr>
          <a:xfrm flipH="1">
            <a:off x="2514600" y="4431324"/>
            <a:ext cx="7201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对话气泡: 圆角矩形 17">
            <a:extLst>
              <a:ext uri="{FF2B5EF4-FFF2-40B4-BE49-F238E27FC236}">
                <a16:creationId xmlns:a16="http://schemas.microsoft.com/office/drawing/2014/main" id="{4BE68033-E21C-39E5-047C-49613CEBD9FA}"/>
              </a:ext>
            </a:extLst>
          </p:cNvPr>
          <p:cNvSpPr/>
          <p:nvPr/>
        </p:nvSpPr>
        <p:spPr>
          <a:xfrm>
            <a:off x="5233259" y="6015159"/>
            <a:ext cx="1241645" cy="453127"/>
          </a:xfrm>
          <a:prstGeom prst="wedgeRoundRectCallout">
            <a:avLst>
              <a:gd name="adj1" fmla="val -39832"/>
              <a:gd name="adj2" fmla="val -9077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Consolas" panose="020B0609020204030204" pitchFamily="49" charset="0"/>
              </a:rPr>
              <a:t>bugFix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230C25A-B6F0-79D3-7364-BAA3ED24E2D4}"/>
              </a:ext>
            </a:extLst>
          </p:cNvPr>
          <p:cNvSpPr/>
          <p:nvPr/>
        </p:nvSpPr>
        <p:spPr>
          <a:xfrm>
            <a:off x="4715358" y="4082074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c23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F8F4F71-25C3-E894-CA35-4166B0672E78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933285" y="4431324"/>
            <a:ext cx="7820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对话气泡: 圆角矩形 20">
            <a:extLst>
              <a:ext uri="{FF2B5EF4-FFF2-40B4-BE49-F238E27FC236}">
                <a16:creationId xmlns:a16="http://schemas.microsoft.com/office/drawing/2014/main" id="{D2D61241-012B-4874-4F26-6626E9C50805}"/>
              </a:ext>
            </a:extLst>
          </p:cNvPr>
          <p:cNvSpPr/>
          <p:nvPr/>
        </p:nvSpPr>
        <p:spPr>
          <a:xfrm>
            <a:off x="5271360" y="3571797"/>
            <a:ext cx="1165445" cy="453127"/>
          </a:xfrm>
          <a:prstGeom prst="wedgeRoundRectCallout">
            <a:avLst>
              <a:gd name="adj1" fmla="val -42560"/>
              <a:gd name="adj2" fmla="val 8561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</a:rPr>
              <a:t>*main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A0A11A50-2BD9-610A-C752-DCD427F4FB1D}"/>
              </a:ext>
            </a:extLst>
          </p:cNvPr>
          <p:cNvSpPr/>
          <p:nvPr/>
        </p:nvSpPr>
        <p:spPr>
          <a:xfrm>
            <a:off x="4715358" y="5186974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b8b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26BF4721-BA50-BA3C-83B1-1266104CC401}"/>
              </a:ext>
            </a:extLst>
          </p:cNvPr>
          <p:cNvCxnSpPr>
            <a:cxnSpLocks/>
            <a:stCxn id="22" idx="2"/>
            <a:endCxn id="15" idx="6"/>
          </p:cNvCxnSpPr>
          <p:nvPr/>
        </p:nvCxnSpPr>
        <p:spPr>
          <a:xfrm rot="10800000">
            <a:off x="3933286" y="4431324"/>
            <a:ext cx="782073" cy="11049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26286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081CD-8F30-C41A-2EFC-F15191C50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CAD128B-9B63-C5F3-A183-C91E6EF40245}"/>
              </a:ext>
            </a:extLst>
          </p:cNvPr>
          <p:cNvGrpSpPr/>
          <p:nvPr/>
        </p:nvGrpSpPr>
        <p:grpSpPr>
          <a:xfrm>
            <a:off x="0" y="1586167"/>
            <a:ext cx="12192001" cy="5271833"/>
            <a:chOff x="0" y="1586167"/>
            <a:chExt cx="12192001" cy="5271833"/>
          </a:xfrm>
        </p:grpSpPr>
        <p:sp>
          <p:nvSpPr>
            <p:cNvPr id="4" name="iśļíḋê">
              <a:extLst>
                <a:ext uri="{FF2B5EF4-FFF2-40B4-BE49-F238E27FC236}">
                  <a16:creationId xmlns:a16="http://schemas.microsoft.com/office/drawing/2014/main" id="{5D8BFC0E-09EF-0054-BAA3-3152E8593021}"/>
                </a:ext>
              </a:extLst>
            </p:cNvPr>
            <p:cNvSpPr/>
            <p:nvPr/>
          </p:nvSpPr>
          <p:spPr>
            <a:xfrm flipH="1">
              <a:off x="0" y="1614002"/>
              <a:ext cx="1433596" cy="2856398"/>
            </a:xfrm>
            <a:custGeom>
              <a:avLst/>
              <a:gdLst>
                <a:gd name="connsiteX0" fmla="*/ 3429000 w 3614057"/>
                <a:gd name="connsiteY0" fmla="*/ 0 h 6858000"/>
                <a:gd name="connsiteX1" fmla="*/ 3605456 w 3614057"/>
                <a:gd name="connsiteY1" fmla="*/ 4462 h 6858000"/>
                <a:gd name="connsiteX2" fmla="*/ 3614057 w 3614057"/>
                <a:gd name="connsiteY2" fmla="*/ 5116 h 6858000"/>
                <a:gd name="connsiteX3" fmla="*/ 3614057 w 3614057"/>
                <a:gd name="connsiteY3" fmla="*/ 6852884 h 6858000"/>
                <a:gd name="connsiteX4" fmla="*/ 3605456 w 3614057"/>
                <a:gd name="connsiteY4" fmla="*/ 6853538 h 6858000"/>
                <a:gd name="connsiteX5" fmla="*/ 3429000 w 3614057"/>
                <a:gd name="connsiteY5" fmla="*/ 6858000 h 6858000"/>
                <a:gd name="connsiteX6" fmla="*/ 0 w 3614057"/>
                <a:gd name="connsiteY6" fmla="*/ 3429000 h 6858000"/>
                <a:gd name="connsiteX7" fmla="*/ 3429000 w 3614057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4057" h="6858000">
                  <a:moveTo>
                    <a:pt x="3429000" y="0"/>
                  </a:moveTo>
                  <a:cubicBezTo>
                    <a:pt x="3488181" y="0"/>
                    <a:pt x="3547011" y="1499"/>
                    <a:pt x="3605456" y="4462"/>
                  </a:cubicBezTo>
                  <a:lnTo>
                    <a:pt x="3614057" y="5116"/>
                  </a:lnTo>
                  <a:lnTo>
                    <a:pt x="3614057" y="6852884"/>
                  </a:lnTo>
                  <a:lnTo>
                    <a:pt x="3605456" y="6853538"/>
                  </a:lnTo>
                  <a:cubicBezTo>
                    <a:pt x="3547011" y="6856501"/>
                    <a:pt x="3488181" y="6858000"/>
                    <a:pt x="3429000" y="6858000"/>
                  </a:cubicBezTo>
                  <a:cubicBezTo>
                    <a:pt x="1535216" y="6858000"/>
                    <a:pt x="0" y="5322784"/>
                    <a:pt x="0" y="3429000"/>
                  </a:cubicBezTo>
                  <a:cubicBezTo>
                    <a:pt x="0" y="1535216"/>
                    <a:pt x="1535216" y="0"/>
                    <a:pt x="3429000" y="0"/>
                  </a:cubicBezTo>
                  <a:close/>
                </a:path>
              </a:pathLst>
            </a:custGeom>
            <a:blipFill rotWithShape="0">
              <a:blip r:embed="rId3"/>
              <a:srcRect/>
              <a:stretch>
                <a:fillRect l="-126010" r="-12601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î$ḷïḋè">
              <a:extLst>
                <a:ext uri="{FF2B5EF4-FFF2-40B4-BE49-F238E27FC236}">
                  <a16:creationId xmlns:a16="http://schemas.microsoft.com/office/drawing/2014/main" id="{E77A6F42-818C-41E5-45E1-C42D033E1396}"/>
                </a:ext>
              </a:extLst>
            </p:cNvPr>
            <p:cNvSpPr/>
            <p:nvPr/>
          </p:nvSpPr>
          <p:spPr>
            <a:xfrm>
              <a:off x="9143487" y="2930184"/>
              <a:ext cx="3048514" cy="3927816"/>
            </a:xfrm>
            <a:custGeom>
              <a:avLst/>
              <a:gdLst>
                <a:gd name="connsiteX0" fmla="*/ 2290079 w 3307541"/>
                <a:gd name="connsiteY0" fmla="*/ 0 h 4261556"/>
                <a:gd name="connsiteX1" fmla="*/ 3181481 w 3307541"/>
                <a:gd name="connsiteY1" fmla="*/ 179966 h 4261556"/>
                <a:gd name="connsiteX2" fmla="*/ 3307541 w 3307541"/>
                <a:gd name="connsiteY2" fmla="*/ 240692 h 4261556"/>
                <a:gd name="connsiteX3" fmla="*/ 3307541 w 3307541"/>
                <a:gd name="connsiteY3" fmla="*/ 4261556 h 4261556"/>
                <a:gd name="connsiteX4" fmla="*/ 1129025 w 3307541"/>
                <a:gd name="connsiteY4" fmla="*/ 4261556 h 4261556"/>
                <a:gd name="connsiteX5" fmla="*/ 1009674 w 3307541"/>
                <a:gd name="connsiteY5" fmla="*/ 4189049 h 4261556"/>
                <a:gd name="connsiteX6" fmla="*/ 0 w 3307541"/>
                <a:gd name="connsiteY6" fmla="*/ 2290079 h 4261556"/>
                <a:gd name="connsiteX7" fmla="*/ 2290079 w 3307541"/>
                <a:gd name="connsiteY7" fmla="*/ 0 h 4261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7541" h="4261556">
                  <a:moveTo>
                    <a:pt x="2290079" y="0"/>
                  </a:moveTo>
                  <a:cubicBezTo>
                    <a:pt x="2606273" y="0"/>
                    <a:pt x="2907500" y="64082"/>
                    <a:pt x="3181481" y="179966"/>
                  </a:cubicBezTo>
                  <a:lnTo>
                    <a:pt x="3307541" y="240692"/>
                  </a:lnTo>
                  <a:lnTo>
                    <a:pt x="3307541" y="4261556"/>
                  </a:lnTo>
                  <a:lnTo>
                    <a:pt x="1129025" y="4261556"/>
                  </a:lnTo>
                  <a:lnTo>
                    <a:pt x="1009674" y="4189049"/>
                  </a:lnTo>
                  <a:cubicBezTo>
                    <a:pt x="400509" y="3777505"/>
                    <a:pt x="0" y="3080564"/>
                    <a:pt x="0" y="2290079"/>
                  </a:cubicBezTo>
                  <a:cubicBezTo>
                    <a:pt x="0" y="1025303"/>
                    <a:pt x="1025303" y="0"/>
                    <a:pt x="2290079" y="0"/>
                  </a:cubicBezTo>
                  <a:close/>
                </a:path>
              </a:pathLst>
            </a:custGeom>
            <a:blipFill rotWithShape="0">
              <a:blip r:embed="rId4"/>
              <a:srcRect/>
              <a:stretch>
                <a:fillRect l="-38010" r="-3801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îṥļîďê">
              <a:extLst>
                <a:ext uri="{FF2B5EF4-FFF2-40B4-BE49-F238E27FC236}">
                  <a16:creationId xmlns:a16="http://schemas.microsoft.com/office/drawing/2014/main" id="{7A11F8C9-A59F-98A6-38F3-3C1AFF0DACB0}"/>
                </a:ext>
              </a:extLst>
            </p:cNvPr>
            <p:cNvSpPr/>
            <p:nvPr/>
          </p:nvSpPr>
          <p:spPr>
            <a:xfrm>
              <a:off x="497071" y="1597272"/>
              <a:ext cx="439453" cy="439453"/>
            </a:xfrm>
            <a:prstGeom prst="ellipse">
              <a:avLst/>
            </a:prstGeom>
            <a:solidFill>
              <a:schemeClr val="accent2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2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54"/>
              <a:endParaRPr lang="zh-CN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25" name="îṩľíḑè">
              <a:extLst>
                <a:ext uri="{FF2B5EF4-FFF2-40B4-BE49-F238E27FC236}">
                  <a16:creationId xmlns:a16="http://schemas.microsoft.com/office/drawing/2014/main" id="{525EF9D3-C7E3-9507-8C5F-6D1855771CDE}"/>
                </a:ext>
              </a:extLst>
            </p:cNvPr>
            <p:cNvSpPr txBox="1"/>
            <p:nvPr/>
          </p:nvSpPr>
          <p:spPr>
            <a:xfrm>
              <a:off x="1598696" y="1586167"/>
              <a:ext cx="60975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solidFill>
                    <a:schemeClr val="tx1"/>
                  </a:solidFill>
                </a:rPr>
                <a:t>如何汇总各个分支上的内容？</a:t>
              </a:r>
            </a:p>
          </p:txBody>
        </p:sp>
        <p:sp>
          <p:nvSpPr>
            <p:cNvPr id="26" name="ïŝḷiḑe">
              <a:extLst>
                <a:ext uri="{FF2B5EF4-FFF2-40B4-BE49-F238E27FC236}">
                  <a16:creationId xmlns:a16="http://schemas.microsoft.com/office/drawing/2014/main" id="{EF57D342-5F33-DDAE-46DA-80F118EBED6F}"/>
                </a:ext>
              </a:extLst>
            </p:cNvPr>
            <p:cNvSpPr/>
            <p:nvPr/>
          </p:nvSpPr>
          <p:spPr>
            <a:xfrm>
              <a:off x="9386805" y="2930184"/>
              <a:ext cx="909290" cy="909290"/>
            </a:xfrm>
            <a:prstGeom prst="ellipse">
              <a:avLst/>
            </a:prstGeom>
            <a:solidFill>
              <a:schemeClr val="accent4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4"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27" name="îṩliḋè">
              <a:extLst>
                <a:ext uri="{FF2B5EF4-FFF2-40B4-BE49-F238E27FC236}">
                  <a16:creationId xmlns:a16="http://schemas.microsoft.com/office/drawing/2014/main" id="{87D8753C-B2E4-F0E8-B50A-AF1B3CBCBE5D}"/>
                </a:ext>
              </a:extLst>
            </p:cNvPr>
            <p:cNvSpPr/>
            <p:nvPr/>
          </p:nvSpPr>
          <p:spPr>
            <a:xfrm flipH="1">
              <a:off x="1668891" y="2552665"/>
              <a:ext cx="7717914" cy="294824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defTabSz="913765">
                <a:lnSpc>
                  <a:spcPct val="120000"/>
                </a:lnSpc>
                <a:buSzPct val="25000"/>
                <a:defRPr/>
              </a:pPr>
              <a:r>
                <a:rPr lang="en-US" altLang="zh-CN" sz="1200" dirty="0"/>
                <a:t>……</a:t>
              </a:r>
              <a:r>
                <a:rPr lang="zh-CN" altLang="en-US" sz="1200" dirty="0"/>
                <a:t>就能包括两个分支里面所有的变动了！</a:t>
              </a:r>
              <a:endParaRPr lang="en-US" altLang="zh-CN" sz="1200" dirty="0"/>
            </a:p>
          </p:txBody>
        </p:sp>
      </p:grpSp>
      <p:sp>
        <p:nvSpPr>
          <p:cNvPr id="29" name="Title 28">
            <a:extLst>
              <a:ext uri="{FF2B5EF4-FFF2-40B4-BE49-F238E27FC236}">
                <a16:creationId xmlns:a16="http://schemas.microsoft.com/office/drawing/2014/main" id="{32953F36-9738-41F8-6E9F-A4899311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altLang="zh-CN" dirty="0"/>
              <a:t>Git Merge</a:t>
            </a:r>
            <a:endParaRPr 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0C4D03C-A2E7-6DF2-9EC4-8876E7DB80EF}"/>
              </a:ext>
            </a:extLst>
          </p:cNvPr>
          <p:cNvSpPr/>
          <p:nvPr/>
        </p:nvSpPr>
        <p:spPr>
          <a:xfrm>
            <a:off x="1816100" y="4082074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8f0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5CEBEC2-D9D0-F3F8-C2AF-DDA16F5B7120}"/>
              </a:ext>
            </a:extLst>
          </p:cNvPr>
          <p:cNvSpPr/>
          <p:nvPr/>
        </p:nvSpPr>
        <p:spPr>
          <a:xfrm>
            <a:off x="3234785" y="4082074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ebb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6EAA001-7FBB-E2B3-A7EE-8C0D626CE608}"/>
              </a:ext>
            </a:extLst>
          </p:cNvPr>
          <p:cNvCxnSpPr>
            <a:stCxn id="15" idx="2"/>
            <a:endCxn id="14" idx="6"/>
          </p:cNvCxnSpPr>
          <p:nvPr/>
        </p:nvCxnSpPr>
        <p:spPr>
          <a:xfrm flipH="1">
            <a:off x="2514600" y="4431324"/>
            <a:ext cx="7201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对话气泡: 圆角矩形 17">
            <a:extLst>
              <a:ext uri="{FF2B5EF4-FFF2-40B4-BE49-F238E27FC236}">
                <a16:creationId xmlns:a16="http://schemas.microsoft.com/office/drawing/2014/main" id="{E82EC6EB-008B-33AE-3456-B519B152D6E2}"/>
              </a:ext>
            </a:extLst>
          </p:cNvPr>
          <p:cNvSpPr/>
          <p:nvPr/>
        </p:nvSpPr>
        <p:spPr>
          <a:xfrm>
            <a:off x="5233259" y="6015159"/>
            <a:ext cx="1241645" cy="453127"/>
          </a:xfrm>
          <a:prstGeom prst="wedgeRoundRectCallout">
            <a:avLst>
              <a:gd name="adj1" fmla="val -39832"/>
              <a:gd name="adj2" fmla="val -9077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Consolas" panose="020B0609020204030204" pitchFamily="49" charset="0"/>
              </a:rPr>
              <a:t>bugFix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E62E136-F712-9555-DDAD-65567E7975A0}"/>
              </a:ext>
            </a:extLst>
          </p:cNvPr>
          <p:cNvSpPr/>
          <p:nvPr/>
        </p:nvSpPr>
        <p:spPr>
          <a:xfrm>
            <a:off x="4715358" y="4082074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c23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7CCF94A-F31A-D432-3752-23FD8EC72A91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933285" y="4431324"/>
            <a:ext cx="7820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对话气泡: 圆角矩形 20">
            <a:extLst>
              <a:ext uri="{FF2B5EF4-FFF2-40B4-BE49-F238E27FC236}">
                <a16:creationId xmlns:a16="http://schemas.microsoft.com/office/drawing/2014/main" id="{14BD8686-3B03-C733-76F0-469E53E9F7DE}"/>
              </a:ext>
            </a:extLst>
          </p:cNvPr>
          <p:cNvSpPr/>
          <p:nvPr/>
        </p:nvSpPr>
        <p:spPr>
          <a:xfrm>
            <a:off x="6775040" y="3571797"/>
            <a:ext cx="1165445" cy="453127"/>
          </a:xfrm>
          <a:prstGeom prst="wedgeRoundRectCallout">
            <a:avLst>
              <a:gd name="adj1" fmla="val -42560"/>
              <a:gd name="adj2" fmla="val 8561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</a:rPr>
              <a:t>*main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0C31807-1398-1CAA-7857-EA938D20EEAE}"/>
              </a:ext>
            </a:extLst>
          </p:cNvPr>
          <p:cNvSpPr/>
          <p:nvPr/>
        </p:nvSpPr>
        <p:spPr>
          <a:xfrm>
            <a:off x="4715358" y="5186974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b8b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646C50A4-6FB9-6004-8711-31BBBEE60FC3}"/>
              </a:ext>
            </a:extLst>
          </p:cNvPr>
          <p:cNvCxnSpPr>
            <a:cxnSpLocks/>
            <a:stCxn id="22" idx="2"/>
            <a:endCxn id="15" idx="6"/>
          </p:cNvCxnSpPr>
          <p:nvPr/>
        </p:nvCxnSpPr>
        <p:spPr>
          <a:xfrm rot="10800000">
            <a:off x="3933286" y="4431324"/>
            <a:ext cx="782073" cy="11049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59958ACA-B471-6C27-6C24-224C04A987BB}"/>
              </a:ext>
            </a:extLst>
          </p:cNvPr>
          <p:cNvSpPr/>
          <p:nvPr/>
        </p:nvSpPr>
        <p:spPr>
          <a:xfrm>
            <a:off x="6195931" y="4082074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1d3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4C28D6E-2859-85A5-AC26-13A2E5834465}"/>
              </a:ext>
            </a:extLst>
          </p:cNvPr>
          <p:cNvCxnSpPr>
            <a:cxnSpLocks/>
            <a:stCxn id="28" idx="2"/>
            <a:endCxn id="19" idx="6"/>
          </p:cNvCxnSpPr>
          <p:nvPr/>
        </p:nvCxnSpPr>
        <p:spPr>
          <a:xfrm flipH="1">
            <a:off x="5413858" y="4431324"/>
            <a:ext cx="7820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7B99852D-5320-3DD6-5A75-49D3F13FF04B}"/>
              </a:ext>
            </a:extLst>
          </p:cNvPr>
          <p:cNvCxnSpPr>
            <a:stCxn id="28" idx="2"/>
            <a:endCxn id="22" idx="6"/>
          </p:cNvCxnSpPr>
          <p:nvPr/>
        </p:nvCxnSpPr>
        <p:spPr>
          <a:xfrm rot="10800000" flipV="1">
            <a:off x="5413859" y="4431324"/>
            <a:ext cx="782073" cy="11049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BB1C7875-ED55-F3C1-FB40-759B7C12C0F7}"/>
              </a:ext>
            </a:extLst>
          </p:cNvPr>
          <p:cNvSpPr txBox="1"/>
          <p:nvPr/>
        </p:nvSpPr>
        <p:spPr>
          <a:xfrm>
            <a:off x="1532137" y="4933279"/>
            <a:ext cx="2316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git checkout </a:t>
            </a:r>
            <a:r>
              <a:rPr lang="en-US" altLang="zh-CN" sz="1600" dirty="0" err="1">
                <a:latin typeface="Consolas" panose="020B0609020204030204" pitchFamily="49" charset="0"/>
              </a:rPr>
              <a:t>bugFix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1745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F7D39-6693-8825-BCAD-249A3305C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E85C8E1-D0A9-3B29-3592-471048AAAFC7}"/>
              </a:ext>
            </a:extLst>
          </p:cNvPr>
          <p:cNvGrpSpPr/>
          <p:nvPr/>
        </p:nvGrpSpPr>
        <p:grpSpPr>
          <a:xfrm>
            <a:off x="0" y="1586167"/>
            <a:ext cx="12192001" cy="5271833"/>
            <a:chOff x="0" y="1586167"/>
            <a:chExt cx="12192001" cy="5271833"/>
          </a:xfrm>
        </p:grpSpPr>
        <p:sp>
          <p:nvSpPr>
            <p:cNvPr id="4" name="iśļíḋê">
              <a:extLst>
                <a:ext uri="{FF2B5EF4-FFF2-40B4-BE49-F238E27FC236}">
                  <a16:creationId xmlns:a16="http://schemas.microsoft.com/office/drawing/2014/main" id="{65229E9E-EF71-58E0-F91A-DAD92439626A}"/>
                </a:ext>
              </a:extLst>
            </p:cNvPr>
            <p:cNvSpPr/>
            <p:nvPr/>
          </p:nvSpPr>
          <p:spPr>
            <a:xfrm flipH="1">
              <a:off x="0" y="1614002"/>
              <a:ext cx="1433596" cy="2856398"/>
            </a:xfrm>
            <a:custGeom>
              <a:avLst/>
              <a:gdLst>
                <a:gd name="connsiteX0" fmla="*/ 3429000 w 3614057"/>
                <a:gd name="connsiteY0" fmla="*/ 0 h 6858000"/>
                <a:gd name="connsiteX1" fmla="*/ 3605456 w 3614057"/>
                <a:gd name="connsiteY1" fmla="*/ 4462 h 6858000"/>
                <a:gd name="connsiteX2" fmla="*/ 3614057 w 3614057"/>
                <a:gd name="connsiteY2" fmla="*/ 5116 h 6858000"/>
                <a:gd name="connsiteX3" fmla="*/ 3614057 w 3614057"/>
                <a:gd name="connsiteY3" fmla="*/ 6852884 h 6858000"/>
                <a:gd name="connsiteX4" fmla="*/ 3605456 w 3614057"/>
                <a:gd name="connsiteY4" fmla="*/ 6853538 h 6858000"/>
                <a:gd name="connsiteX5" fmla="*/ 3429000 w 3614057"/>
                <a:gd name="connsiteY5" fmla="*/ 6858000 h 6858000"/>
                <a:gd name="connsiteX6" fmla="*/ 0 w 3614057"/>
                <a:gd name="connsiteY6" fmla="*/ 3429000 h 6858000"/>
                <a:gd name="connsiteX7" fmla="*/ 3429000 w 3614057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4057" h="6858000">
                  <a:moveTo>
                    <a:pt x="3429000" y="0"/>
                  </a:moveTo>
                  <a:cubicBezTo>
                    <a:pt x="3488181" y="0"/>
                    <a:pt x="3547011" y="1499"/>
                    <a:pt x="3605456" y="4462"/>
                  </a:cubicBezTo>
                  <a:lnTo>
                    <a:pt x="3614057" y="5116"/>
                  </a:lnTo>
                  <a:lnTo>
                    <a:pt x="3614057" y="6852884"/>
                  </a:lnTo>
                  <a:lnTo>
                    <a:pt x="3605456" y="6853538"/>
                  </a:lnTo>
                  <a:cubicBezTo>
                    <a:pt x="3547011" y="6856501"/>
                    <a:pt x="3488181" y="6858000"/>
                    <a:pt x="3429000" y="6858000"/>
                  </a:cubicBezTo>
                  <a:cubicBezTo>
                    <a:pt x="1535216" y="6858000"/>
                    <a:pt x="0" y="5322784"/>
                    <a:pt x="0" y="3429000"/>
                  </a:cubicBezTo>
                  <a:cubicBezTo>
                    <a:pt x="0" y="1535216"/>
                    <a:pt x="1535216" y="0"/>
                    <a:pt x="3429000" y="0"/>
                  </a:cubicBezTo>
                  <a:close/>
                </a:path>
              </a:pathLst>
            </a:custGeom>
            <a:blipFill rotWithShape="0">
              <a:blip r:embed="rId3"/>
              <a:srcRect/>
              <a:stretch>
                <a:fillRect l="-126010" r="-12601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î$ḷïḋè">
              <a:extLst>
                <a:ext uri="{FF2B5EF4-FFF2-40B4-BE49-F238E27FC236}">
                  <a16:creationId xmlns:a16="http://schemas.microsoft.com/office/drawing/2014/main" id="{4DDFE857-9EDB-A763-AFC4-EE0CCE28ECE5}"/>
                </a:ext>
              </a:extLst>
            </p:cNvPr>
            <p:cNvSpPr/>
            <p:nvPr/>
          </p:nvSpPr>
          <p:spPr>
            <a:xfrm>
              <a:off x="9143487" y="2930184"/>
              <a:ext cx="3048514" cy="3927816"/>
            </a:xfrm>
            <a:custGeom>
              <a:avLst/>
              <a:gdLst>
                <a:gd name="connsiteX0" fmla="*/ 2290079 w 3307541"/>
                <a:gd name="connsiteY0" fmla="*/ 0 h 4261556"/>
                <a:gd name="connsiteX1" fmla="*/ 3181481 w 3307541"/>
                <a:gd name="connsiteY1" fmla="*/ 179966 h 4261556"/>
                <a:gd name="connsiteX2" fmla="*/ 3307541 w 3307541"/>
                <a:gd name="connsiteY2" fmla="*/ 240692 h 4261556"/>
                <a:gd name="connsiteX3" fmla="*/ 3307541 w 3307541"/>
                <a:gd name="connsiteY3" fmla="*/ 4261556 h 4261556"/>
                <a:gd name="connsiteX4" fmla="*/ 1129025 w 3307541"/>
                <a:gd name="connsiteY4" fmla="*/ 4261556 h 4261556"/>
                <a:gd name="connsiteX5" fmla="*/ 1009674 w 3307541"/>
                <a:gd name="connsiteY5" fmla="*/ 4189049 h 4261556"/>
                <a:gd name="connsiteX6" fmla="*/ 0 w 3307541"/>
                <a:gd name="connsiteY6" fmla="*/ 2290079 h 4261556"/>
                <a:gd name="connsiteX7" fmla="*/ 2290079 w 3307541"/>
                <a:gd name="connsiteY7" fmla="*/ 0 h 4261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7541" h="4261556">
                  <a:moveTo>
                    <a:pt x="2290079" y="0"/>
                  </a:moveTo>
                  <a:cubicBezTo>
                    <a:pt x="2606273" y="0"/>
                    <a:pt x="2907500" y="64082"/>
                    <a:pt x="3181481" y="179966"/>
                  </a:cubicBezTo>
                  <a:lnTo>
                    <a:pt x="3307541" y="240692"/>
                  </a:lnTo>
                  <a:lnTo>
                    <a:pt x="3307541" y="4261556"/>
                  </a:lnTo>
                  <a:lnTo>
                    <a:pt x="1129025" y="4261556"/>
                  </a:lnTo>
                  <a:lnTo>
                    <a:pt x="1009674" y="4189049"/>
                  </a:lnTo>
                  <a:cubicBezTo>
                    <a:pt x="400509" y="3777505"/>
                    <a:pt x="0" y="3080564"/>
                    <a:pt x="0" y="2290079"/>
                  </a:cubicBezTo>
                  <a:cubicBezTo>
                    <a:pt x="0" y="1025303"/>
                    <a:pt x="1025303" y="0"/>
                    <a:pt x="2290079" y="0"/>
                  </a:cubicBezTo>
                  <a:close/>
                </a:path>
              </a:pathLst>
            </a:custGeom>
            <a:blipFill rotWithShape="0">
              <a:blip r:embed="rId4"/>
              <a:srcRect/>
              <a:stretch>
                <a:fillRect l="-38010" r="-3801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îṥļîďê">
              <a:extLst>
                <a:ext uri="{FF2B5EF4-FFF2-40B4-BE49-F238E27FC236}">
                  <a16:creationId xmlns:a16="http://schemas.microsoft.com/office/drawing/2014/main" id="{EE118A60-C178-4197-8DF3-68834B3D8ACA}"/>
                </a:ext>
              </a:extLst>
            </p:cNvPr>
            <p:cNvSpPr/>
            <p:nvPr/>
          </p:nvSpPr>
          <p:spPr>
            <a:xfrm>
              <a:off x="497071" y="1597272"/>
              <a:ext cx="439453" cy="439453"/>
            </a:xfrm>
            <a:prstGeom prst="ellipse">
              <a:avLst/>
            </a:prstGeom>
            <a:solidFill>
              <a:schemeClr val="accent2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2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54"/>
              <a:endParaRPr lang="zh-CN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25" name="îṩľíḑè">
              <a:extLst>
                <a:ext uri="{FF2B5EF4-FFF2-40B4-BE49-F238E27FC236}">
                  <a16:creationId xmlns:a16="http://schemas.microsoft.com/office/drawing/2014/main" id="{0ACD552B-49C6-5BD6-427B-193C0BD5705B}"/>
                </a:ext>
              </a:extLst>
            </p:cNvPr>
            <p:cNvSpPr txBox="1"/>
            <p:nvPr/>
          </p:nvSpPr>
          <p:spPr>
            <a:xfrm>
              <a:off x="1598696" y="1586167"/>
              <a:ext cx="60975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solidFill>
                    <a:schemeClr val="tx1"/>
                  </a:solidFill>
                </a:rPr>
                <a:t>“快速前进（</a:t>
              </a:r>
              <a:r>
                <a:rPr kumimoji="0" lang="en-US" altLang="zh-CN" sz="2400" b="1" i="0" u="none" strike="noStrike" kern="1200" cap="none" spc="0" normalizeH="0" baseline="0" noProof="0" dirty="0">
                  <a:solidFill>
                    <a:schemeClr val="tx1"/>
                  </a:solidFill>
                </a:rPr>
                <a:t>Fast forward</a:t>
              </a:r>
              <a:r>
                <a:rPr kumimoji="0" lang="zh-CN" altLang="en-US" sz="2400" b="1" i="0" u="none" strike="noStrike" kern="1200" cap="none" spc="0" normalizeH="0" baseline="0" noProof="0" dirty="0">
                  <a:solidFill>
                    <a:schemeClr val="tx1"/>
                  </a:solidFill>
                </a:rPr>
                <a:t>）”</a:t>
              </a:r>
            </a:p>
          </p:txBody>
        </p:sp>
        <p:sp>
          <p:nvSpPr>
            <p:cNvPr id="26" name="ïŝḷiḑe">
              <a:extLst>
                <a:ext uri="{FF2B5EF4-FFF2-40B4-BE49-F238E27FC236}">
                  <a16:creationId xmlns:a16="http://schemas.microsoft.com/office/drawing/2014/main" id="{583F7B6D-A066-1C42-1E85-50E835A652C5}"/>
                </a:ext>
              </a:extLst>
            </p:cNvPr>
            <p:cNvSpPr/>
            <p:nvPr/>
          </p:nvSpPr>
          <p:spPr>
            <a:xfrm>
              <a:off x="9386805" y="2930184"/>
              <a:ext cx="909290" cy="909290"/>
            </a:xfrm>
            <a:prstGeom prst="ellipse">
              <a:avLst/>
            </a:prstGeom>
            <a:solidFill>
              <a:schemeClr val="accent4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4"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27" name="îṩliḋè">
              <a:extLst>
                <a:ext uri="{FF2B5EF4-FFF2-40B4-BE49-F238E27FC236}">
                  <a16:creationId xmlns:a16="http://schemas.microsoft.com/office/drawing/2014/main" id="{76191BD6-5C11-A833-42B6-EBB2E2C56D83}"/>
                </a:ext>
              </a:extLst>
            </p:cNvPr>
            <p:cNvSpPr/>
            <p:nvPr/>
          </p:nvSpPr>
          <p:spPr>
            <a:xfrm flipH="1">
              <a:off x="1668891" y="2552665"/>
              <a:ext cx="7717914" cy="515206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defTabSz="913765">
                <a:lnSpc>
                  <a:spcPct val="120000"/>
                </a:lnSpc>
                <a:buSzPct val="25000"/>
                <a:defRPr/>
              </a:pPr>
              <a:r>
                <a:rPr lang="zh-CN" altLang="en-US" sz="1200" dirty="0"/>
                <a:t>如果</a:t>
              </a:r>
              <a:r>
                <a:rPr lang="en-US" altLang="zh-CN" sz="1200" dirty="0"/>
                <a:t>merge</a:t>
              </a:r>
              <a:r>
                <a:rPr lang="zh-CN" altLang="en-US" sz="1200" dirty="0"/>
                <a:t>时</a:t>
              </a:r>
              <a:r>
                <a:rPr lang="en-US" altLang="zh-CN" sz="1200" dirty="0"/>
                <a:t>git</a:t>
              </a:r>
              <a:r>
                <a:rPr lang="zh-CN" altLang="en-US" sz="1200" dirty="0"/>
                <a:t>发现目标分支继承自当前分支，</a:t>
              </a:r>
              <a:r>
                <a:rPr lang="en-US" altLang="zh-CN" sz="1200" dirty="0"/>
                <a:t>git</a:t>
              </a:r>
              <a:r>
                <a:rPr lang="zh-CN" altLang="en-US" sz="1200" dirty="0"/>
                <a:t>就只会将分支位置向前移动一下。</a:t>
              </a:r>
              <a:endParaRPr lang="en-US" altLang="zh-CN" sz="1200" dirty="0"/>
            </a:p>
            <a:p>
              <a:pPr defTabSz="913765">
                <a:lnSpc>
                  <a:spcPct val="120000"/>
                </a:lnSpc>
                <a:buSzPct val="25000"/>
                <a:defRPr/>
              </a:pPr>
              <a:r>
                <a:rPr lang="zh-CN" altLang="en-US" sz="1200" dirty="0"/>
                <a:t>这叫做“</a:t>
              </a:r>
              <a:r>
                <a:rPr lang="zh-CN" altLang="en-US" sz="1200" b="1" dirty="0"/>
                <a:t>快速前进（</a:t>
              </a:r>
              <a:r>
                <a:rPr lang="en-US" altLang="zh-CN" sz="1200" b="1" dirty="0"/>
                <a:t>Fast forward</a:t>
              </a:r>
              <a:r>
                <a:rPr lang="zh-CN" altLang="en-US" sz="1200" b="1" dirty="0"/>
                <a:t>）</a:t>
              </a:r>
              <a:r>
                <a:rPr lang="zh-CN" altLang="en-US" sz="1200" dirty="0"/>
                <a:t>”。</a:t>
              </a:r>
              <a:endParaRPr lang="en-US" altLang="zh-CN" sz="1200" dirty="0"/>
            </a:p>
          </p:txBody>
        </p:sp>
      </p:grpSp>
      <p:sp>
        <p:nvSpPr>
          <p:cNvPr id="29" name="Title 28">
            <a:extLst>
              <a:ext uri="{FF2B5EF4-FFF2-40B4-BE49-F238E27FC236}">
                <a16:creationId xmlns:a16="http://schemas.microsoft.com/office/drawing/2014/main" id="{1ADCB47F-7F71-1949-4BE2-69BFE421B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altLang="zh-CN" dirty="0"/>
              <a:t>Git Merge</a:t>
            </a:r>
            <a:endParaRPr 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B40CBB9-98F0-0FF2-3F66-11EEB2C22713}"/>
              </a:ext>
            </a:extLst>
          </p:cNvPr>
          <p:cNvSpPr/>
          <p:nvPr/>
        </p:nvSpPr>
        <p:spPr>
          <a:xfrm>
            <a:off x="1816100" y="4082074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8f0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0D3A277-3000-1D15-68B7-24DD00760138}"/>
              </a:ext>
            </a:extLst>
          </p:cNvPr>
          <p:cNvSpPr/>
          <p:nvPr/>
        </p:nvSpPr>
        <p:spPr>
          <a:xfrm>
            <a:off x="3234785" y="4082074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ebb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D7C3486-6398-8BA0-F804-9FAE20F620C2}"/>
              </a:ext>
            </a:extLst>
          </p:cNvPr>
          <p:cNvCxnSpPr>
            <a:stCxn id="15" idx="2"/>
            <a:endCxn id="14" idx="6"/>
          </p:cNvCxnSpPr>
          <p:nvPr/>
        </p:nvCxnSpPr>
        <p:spPr>
          <a:xfrm flipH="1">
            <a:off x="2514600" y="4431324"/>
            <a:ext cx="7201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对话气泡: 圆角矩形 17">
            <a:extLst>
              <a:ext uri="{FF2B5EF4-FFF2-40B4-BE49-F238E27FC236}">
                <a16:creationId xmlns:a16="http://schemas.microsoft.com/office/drawing/2014/main" id="{D86D9CF8-92DE-3526-812A-5545038B36A9}"/>
              </a:ext>
            </a:extLst>
          </p:cNvPr>
          <p:cNvSpPr/>
          <p:nvPr/>
        </p:nvSpPr>
        <p:spPr>
          <a:xfrm>
            <a:off x="5233259" y="6015159"/>
            <a:ext cx="1241645" cy="453127"/>
          </a:xfrm>
          <a:prstGeom prst="wedgeRoundRectCallout">
            <a:avLst>
              <a:gd name="adj1" fmla="val -39832"/>
              <a:gd name="adj2" fmla="val -9077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</a:rPr>
              <a:t>*</a:t>
            </a:r>
            <a:r>
              <a:rPr lang="en-US" altLang="zh-CN" sz="2000" dirty="0" err="1">
                <a:latin typeface="Consolas" panose="020B0609020204030204" pitchFamily="49" charset="0"/>
              </a:rPr>
              <a:t>bugFix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F244431-777E-B25D-438A-39985E2E55C3}"/>
              </a:ext>
            </a:extLst>
          </p:cNvPr>
          <p:cNvSpPr/>
          <p:nvPr/>
        </p:nvSpPr>
        <p:spPr>
          <a:xfrm>
            <a:off x="4715358" y="4082074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c23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B2BEF0D-0A37-C43D-EF0A-70591DD3A5E0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933285" y="4431324"/>
            <a:ext cx="7820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对话气泡: 圆角矩形 20">
            <a:extLst>
              <a:ext uri="{FF2B5EF4-FFF2-40B4-BE49-F238E27FC236}">
                <a16:creationId xmlns:a16="http://schemas.microsoft.com/office/drawing/2014/main" id="{44063D44-6773-BFAF-C951-86F6FF326BE0}"/>
              </a:ext>
            </a:extLst>
          </p:cNvPr>
          <p:cNvSpPr/>
          <p:nvPr/>
        </p:nvSpPr>
        <p:spPr>
          <a:xfrm>
            <a:off x="6775040" y="3571797"/>
            <a:ext cx="1165445" cy="453127"/>
          </a:xfrm>
          <a:prstGeom prst="wedgeRoundRectCallout">
            <a:avLst>
              <a:gd name="adj1" fmla="val -42560"/>
              <a:gd name="adj2" fmla="val 8561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</a:rPr>
              <a:t>main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03AFD96-2699-CC99-E277-D1B138710930}"/>
              </a:ext>
            </a:extLst>
          </p:cNvPr>
          <p:cNvSpPr/>
          <p:nvPr/>
        </p:nvSpPr>
        <p:spPr>
          <a:xfrm>
            <a:off x="4715358" y="5186974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b8b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30CA0EE4-BACB-FA48-3873-4531623420CA}"/>
              </a:ext>
            </a:extLst>
          </p:cNvPr>
          <p:cNvCxnSpPr>
            <a:cxnSpLocks/>
            <a:stCxn id="22" idx="2"/>
            <a:endCxn id="15" idx="6"/>
          </p:cNvCxnSpPr>
          <p:nvPr/>
        </p:nvCxnSpPr>
        <p:spPr>
          <a:xfrm rot="10800000">
            <a:off x="3933286" y="4431324"/>
            <a:ext cx="782073" cy="11049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036D3CAD-94AC-027C-8BD9-49D24E2412CF}"/>
              </a:ext>
            </a:extLst>
          </p:cNvPr>
          <p:cNvSpPr/>
          <p:nvPr/>
        </p:nvSpPr>
        <p:spPr>
          <a:xfrm>
            <a:off x="6195931" y="4082074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1d3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829C9BF-F622-1BA7-8010-AA96AB312633}"/>
              </a:ext>
            </a:extLst>
          </p:cNvPr>
          <p:cNvCxnSpPr>
            <a:cxnSpLocks/>
            <a:stCxn id="28" idx="2"/>
            <a:endCxn id="19" idx="6"/>
          </p:cNvCxnSpPr>
          <p:nvPr/>
        </p:nvCxnSpPr>
        <p:spPr>
          <a:xfrm flipH="1">
            <a:off x="5413858" y="4431324"/>
            <a:ext cx="7820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EF3E0DC4-847B-77AB-6612-9E8E9AE7C488}"/>
              </a:ext>
            </a:extLst>
          </p:cNvPr>
          <p:cNvCxnSpPr>
            <a:stCxn id="28" idx="2"/>
            <a:endCxn id="22" idx="6"/>
          </p:cNvCxnSpPr>
          <p:nvPr/>
        </p:nvCxnSpPr>
        <p:spPr>
          <a:xfrm rot="10800000" flipV="1">
            <a:off x="5413859" y="4431324"/>
            <a:ext cx="782073" cy="11049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F5B87531-968E-0FAB-FCCE-5BCED4DD0EF5}"/>
              </a:ext>
            </a:extLst>
          </p:cNvPr>
          <p:cNvSpPr txBox="1"/>
          <p:nvPr/>
        </p:nvSpPr>
        <p:spPr>
          <a:xfrm>
            <a:off x="1532137" y="4933279"/>
            <a:ext cx="175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git merge main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0280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7EC81-2FFF-2EE7-A6EF-ABD7F9363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3AAC69D-6BF7-6E99-8F4A-C17434399E88}"/>
              </a:ext>
            </a:extLst>
          </p:cNvPr>
          <p:cNvGrpSpPr/>
          <p:nvPr/>
        </p:nvGrpSpPr>
        <p:grpSpPr>
          <a:xfrm>
            <a:off x="0" y="1586167"/>
            <a:ext cx="12192001" cy="5271833"/>
            <a:chOff x="0" y="1586167"/>
            <a:chExt cx="12192001" cy="5271833"/>
          </a:xfrm>
        </p:grpSpPr>
        <p:sp>
          <p:nvSpPr>
            <p:cNvPr id="4" name="iśļíḋê">
              <a:extLst>
                <a:ext uri="{FF2B5EF4-FFF2-40B4-BE49-F238E27FC236}">
                  <a16:creationId xmlns:a16="http://schemas.microsoft.com/office/drawing/2014/main" id="{749B5119-04B2-226D-48DB-A57555EBA163}"/>
                </a:ext>
              </a:extLst>
            </p:cNvPr>
            <p:cNvSpPr/>
            <p:nvPr/>
          </p:nvSpPr>
          <p:spPr>
            <a:xfrm flipH="1">
              <a:off x="0" y="1614002"/>
              <a:ext cx="1433596" cy="2856398"/>
            </a:xfrm>
            <a:custGeom>
              <a:avLst/>
              <a:gdLst>
                <a:gd name="connsiteX0" fmla="*/ 3429000 w 3614057"/>
                <a:gd name="connsiteY0" fmla="*/ 0 h 6858000"/>
                <a:gd name="connsiteX1" fmla="*/ 3605456 w 3614057"/>
                <a:gd name="connsiteY1" fmla="*/ 4462 h 6858000"/>
                <a:gd name="connsiteX2" fmla="*/ 3614057 w 3614057"/>
                <a:gd name="connsiteY2" fmla="*/ 5116 h 6858000"/>
                <a:gd name="connsiteX3" fmla="*/ 3614057 w 3614057"/>
                <a:gd name="connsiteY3" fmla="*/ 6852884 h 6858000"/>
                <a:gd name="connsiteX4" fmla="*/ 3605456 w 3614057"/>
                <a:gd name="connsiteY4" fmla="*/ 6853538 h 6858000"/>
                <a:gd name="connsiteX5" fmla="*/ 3429000 w 3614057"/>
                <a:gd name="connsiteY5" fmla="*/ 6858000 h 6858000"/>
                <a:gd name="connsiteX6" fmla="*/ 0 w 3614057"/>
                <a:gd name="connsiteY6" fmla="*/ 3429000 h 6858000"/>
                <a:gd name="connsiteX7" fmla="*/ 3429000 w 3614057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4057" h="6858000">
                  <a:moveTo>
                    <a:pt x="3429000" y="0"/>
                  </a:moveTo>
                  <a:cubicBezTo>
                    <a:pt x="3488181" y="0"/>
                    <a:pt x="3547011" y="1499"/>
                    <a:pt x="3605456" y="4462"/>
                  </a:cubicBezTo>
                  <a:lnTo>
                    <a:pt x="3614057" y="5116"/>
                  </a:lnTo>
                  <a:lnTo>
                    <a:pt x="3614057" y="6852884"/>
                  </a:lnTo>
                  <a:lnTo>
                    <a:pt x="3605456" y="6853538"/>
                  </a:lnTo>
                  <a:cubicBezTo>
                    <a:pt x="3547011" y="6856501"/>
                    <a:pt x="3488181" y="6858000"/>
                    <a:pt x="3429000" y="6858000"/>
                  </a:cubicBezTo>
                  <a:cubicBezTo>
                    <a:pt x="1535216" y="6858000"/>
                    <a:pt x="0" y="5322784"/>
                    <a:pt x="0" y="3429000"/>
                  </a:cubicBezTo>
                  <a:cubicBezTo>
                    <a:pt x="0" y="1535216"/>
                    <a:pt x="1535216" y="0"/>
                    <a:pt x="3429000" y="0"/>
                  </a:cubicBezTo>
                  <a:close/>
                </a:path>
              </a:pathLst>
            </a:custGeom>
            <a:blipFill rotWithShape="0">
              <a:blip r:embed="rId3"/>
              <a:srcRect/>
              <a:stretch>
                <a:fillRect l="-126010" r="-12601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î$ḷïḋè">
              <a:extLst>
                <a:ext uri="{FF2B5EF4-FFF2-40B4-BE49-F238E27FC236}">
                  <a16:creationId xmlns:a16="http://schemas.microsoft.com/office/drawing/2014/main" id="{F6629494-204C-AC87-7843-638C2DC7F949}"/>
                </a:ext>
              </a:extLst>
            </p:cNvPr>
            <p:cNvSpPr/>
            <p:nvPr/>
          </p:nvSpPr>
          <p:spPr>
            <a:xfrm>
              <a:off x="9143487" y="2930184"/>
              <a:ext cx="3048514" cy="3927816"/>
            </a:xfrm>
            <a:custGeom>
              <a:avLst/>
              <a:gdLst>
                <a:gd name="connsiteX0" fmla="*/ 2290079 w 3307541"/>
                <a:gd name="connsiteY0" fmla="*/ 0 h 4261556"/>
                <a:gd name="connsiteX1" fmla="*/ 3181481 w 3307541"/>
                <a:gd name="connsiteY1" fmla="*/ 179966 h 4261556"/>
                <a:gd name="connsiteX2" fmla="*/ 3307541 w 3307541"/>
                <a:gd name="connsiteY2" fmla="*/ 240692 h 4261556"/>
                <a:gd name="connsiteX3" fmla="*/ 3307541 w 3307541"/>
                <a:gd name="connsiteY3" fmla="*/ 4261556 h 4261556"/>
                <a:gd name="connsiteX4" fmla="*/ 1129025 w 3307541"/>
                <a:gd name="connsiteY4" fmla="*/ 4261556 h 4261556"/>
                <a:gd name="connsiteX5" fmla="*/ 1009674 w 3307541"/>
                <a:gd name="connsiteY5" fmla="*/ 4189049 h 4261556"/>
                <a:gd name="connsiteX6" fmla="*/ 0 w 3307541"/>
                <a:gd name="connsiteY6" fmla="*/ 2290079 h 4261556"/>
                <a:gd name="connsiteX7" fmla="*/ 2290079 w 3307541"/>
                <a:gd name="connsiteY7" fmla="*/ 0 h 4261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7541" h="4261556">
                  <a:moveTo>
                    <a:pt x="2290079" y="0"/>
                  </a:moveTo>
                  <a:cubicBezTo>
                    <a:pt x="2606273" y="0"/>
                    <a:pt x="2907500" y="64082"/>
                    <a:pt x="3181481" y="179966"/>
                  </a:cubicBezTo>
                  <a:lnTo>
                    <a:pt x="3307541" y="240692"/>
                  </a:lnTo>
                  <a:lnTo>
                    <a:pt x="3307541" y="4261556"/>
                  </a:lnTo>
                  <a:lnTo>
                    <a:pt x="1129025" y="4261556"/>
                  </a:lnTo>
                  <a:lnTo>
                    <a:pt x="1009674" y="4189049"/>
                  </a:lnTo>
                  <a:cubicBezTo>
                    <a:pt x="400509" y="3777505"/>
                    <a:pt x="0" y="3080564"/>
                    <a:pt x="0" y="2290079"/>
                  </a:cubicBezTo>
                  <a:cubicBezTo>
                    <a:pt x="0" y="1025303"/>
                    <a:pt x="1025303" y="0"/>
                    <a:pt x="2290079" y="0"/>
                  </a:cubicBezTo>
                  <a:close/>
                </a:path>
              </a:pathLst>
            </a:custGeom>
            <a:blipFill rotWithShape="0">
              <a:blip r:embed="rId4"/>
              <a:srcRect/>
              <a:stretch>
                <a:fillRect l="-38010" r="-3801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îṥļîďê">
              <a:extLst>
                <a:ext uri="{FF2B5EF4-FFF2-40B4-BE49-F238E27FC236}">
                  <a16:creationId xmlns:a16="http://schemas.microsoft.com/office/drawing/2014/main" id="{2011DDFF-0AD3-4B9C-D711-3DC4BA8898BE}"/>
                </a:ext>
              </a:extLst>
            </p:cNvPr>
            <p:cNvSpPr/>
            <p:nvPr/>
          </p:nvSpPr>
          <p:spPr>
            <a:xfrm>
              <a:off x="497071" y="1597272"/>
              <a:ext cx="439453" cy="439453"/>
            </a:xfrm>
            <a:prstGeom prst="ellipse">
              <a:avLst/>
            </a:prstGeom>
            <a:solidFill>
              <a:schemeClr val="accent2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2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54"/>
              <a:endParaRPr lang="zh-CN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25" name="îṩľíḑè">
              <a:extLst>
                <a:ext uri="{FF2B5EF4-FFF2-40B4-BE49-F238E27FC236}">
                  <a16:creationId xmlns:a16="http://schemas.microsoft.com/office/drawing/2014/main" id="{6CA78B85-A369-04FC-5AF0-A0C8AFCE0D5E}"/>
                </a:ext>
              </a:extLst>
            </p:cNvPr>
            <p:cNvSpPr txBox="1"/>
            <p:nvPr/>
          </p:nvSpPr>
          <p:spPr>
            <a:xfrm>
              <a:off x="1598696" y="1586167"/>
              <a:ext cx="60975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solidFill>
                    <a:schemeClr val="tx1"/>
                  </a:solidFill>
                </a:rPr>
                <a:t>“快速前进（</a:t>
              </a:r>
              <a:r>
                <a:rPr kumimoji="0" lang="en-US" altLang="zh-CN" sz="2400" b="1" i="0" u="none" strike="noStrike" kern="1200" cap="none" spc="0" normalizeH="0" baseline="0" noProof="0" dirty="0">
                  <a:solidFill>
                    <a:schemeClr val="tx1"/>
                  </a:solidFill>
                </a:rPr>
                <a:t>Fast forward</a:t>
              </a:r>
              <a:r>
                <a:rPr kumimoji="0" lang="zh-CN" altLang="en-US" sz="2400" b="1" i="0" u="none" strike="noStrike" kern="1200" cap="none" spc="0" normalizeH="0" baseline="0" noProof="0" dirty="0">
                  <a:solidFill>
                    <a:schemeClr val="tx1"/>
                  </a:solidFill>
                </a:rPr>
                <a:t>）”</a:t>
              </a:r>
            </a:p>
          </p:txBody>
        </p:sp>
        <p:sp>
          <p:nvSpPr>
            <p:cNvPr id="26" name="ïŝḷiḑe">
              <a:extLst>
                <a:ext uri="{FF2B5EF4-FFF2-40B4-BE49-F238E27FC236}">
                  <a16:creationId xmlns:a16="http://schemas.microsoft.com/office/drawing/2014/main" id="{F3355AD3-834E-0F3F-F098-7AA63F7B4022}"/>
                </a:ext>
              </a:extLst>
            </p:cNvPr>
            <p:cNvSpPr/>
            <p:nvPr/>
          </p:nvSpPr>
          <p:spPr>
            <a:xfrm>
              <a:off x="9386805" y="2930184"/>
              <a:ext cx="909290" cy="909290"/>
            </a:xfrm>
            <a:prstGeom prst="ellipse">
              <a:avLst/>
            </a:prstGeom>
            <a:solidFill>
              <a:schemeClr val="accent4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4"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27" name="îṩliḋè">
              <a:extLst>
                <a:ext uri="{FF2B5EF4-FFF2-40B4-BE49-F238E27FC236}">
                  <a16:creationId xmlns:a16="http://schemas.microsoft.com/office/drawing/2014/main" id="{8FF445BF-1CCC-AEA6-F2F3-F6A792554671}"/>
                </a:ext>
              </a:extLst>
            </p:cNvPr>
            <p:cNvSpPr/>
            <p:nvPr/>
          </p:nvSpPr>
          <p:spPr>
            <a:xfrm flipH="1">
              <a:off x="1668891" y="2552665"/>
              <a:ext cx="7717914" cy="515206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defTabSz="913765">
                <a:lnSpc>
                  <a:spcPct val="120000"/>
                </a:lnSpc>
                <a:buSzPct val="25000"/>
                <a:defRPr/>
              </a:pPr>
              <a:r>
                <a:rPr lang="zh-CN" altLang="en-US" sz="1200" dirty="0"/>
                <a:t>如果</a:t>
              </a:r>
              <a:r>
                <a:rPr lang="en-US" altLang="zh-CN" sz="1200" dirty="0"/>
                <a:t>merge</a:t>
              </a:r>
              <a:r>
                <a:rPr lang="zh-CN" altLang="en-US" sz="1200" dirty="0"/>
                <a:t>时</a:t>
              </a:r>
              <a:r>
                <a:rPr lang="en-US" altLang="zh-CN" sz="1200" dirty="0"/>
                <a:t>git</a:t>
              </a:r>
              <a:r>
                <a:rPr lang="zh-CN" altLang="en-US" sz="1200" dirty="0"/>
                <a:t>发现目标分支继承自当前分支，</a:t>
              </a:r>
              <a:r>
                <a:rPr lang="en-US" altLang="zh-CN" sz="1200" dirty="0"/>
                <a:t>git</a:t>
              </a:r>
              <a:r>
                <a:rPr lang="zh-CN" altLang="en-US" sz="1200" dirty="0"/>
                <a:t>就只会将分支位置向前移动一下。</a:t>
              </a:r>
              <a:endParaRPr lang="en-US" altLang="zh-CN" sz="1200" dirty="0"/>
            </a:p>
            <a:p>
              <a:pPr defTabSz="913765">
                <a:lnSpc>
                  <a:spcPct val="120000"/>
                </a:lnSpc>
                <a:buSzPct val="25000"/>
                <a:defRPr/>
              </a:pPr>
              <a:r>
                <a:rPr lang="zh-CN" altLang="en-US" sz="1200" dirty="0"/>
                <a:t>这叫做“</a:t>
              </a:r>
              <a:r>
                <a:rPr lang="zh-CN" altLang="en-US" sz="1200" b="1" dirty="0"/>
                <a:t>快速前进（</a:t>
              </a:r>
              <a:r>
                <a:rPr lang="en-US" altLang="zh-CN" sz="1200" b="1" dirty="0"/>
                <a:t>Fast forward</a:t>
              </a:r>
              <a:r>
                <a:rPr lang="zh-CN" altLang="en-US" sz="1200" b="1" dirty="0"/>
                <a:t>）</a:t>
              </a:r>
              <a:r>
                <a:rPr lang="zh-CN" altLang="en-US" sz="1200" dirty="0"/>
                <a:t>”。</a:t>
              </a:r>
              <a:endParaRPr lang="en-US" altLang="zh-CN" sz="1200" dirty="0"/>
            </a:p>
          </p:txBody>
        </p:sp>
      </p:grpSp>
      <p:sp>
        <p:nvSpPr>
          <p:cNvPr id="29" name="Title 28">
            <a:extLst>
              <a:ext uri="{FF2B5EF4-FFF2-40B4-BE49-F238E27FC236}">
                <a16:creationId xmlns:a16="http://schemas.microsoft.com/office/drawing/2014/main" id="{8A2920C8-5E37-1193-D5E2-97B2869F8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altLang="zh-CN" dirty="0"/>
              <a:t>Git Merge</a:t>
            </a:r>
            <a:endParaRPr 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DBCC545-1CD6-BAAF-8689-534CD206DA2B}"/>
              </a:ext>
            </a:extLst>
          </p:cNvPr>
          <p:cNvSpPr/>
          <p:nvPr/>
        </p:nvSpPr>
        <p:spPr>
          <a:xfrm>
            <a:off x="1816100" y="4082074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8f0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82622A6-F083-B10A-99A9-53B3BDAB15C4}"/>
              </a:ext>
            </a:extLst>
          </p:cNvPr>
          <p:cNvSpPr/>
          <p:nvPr/>
        </p:nvSpPr>
        <p:spPr>
          <a:xfrm>
            <a:off x="3234785" y="4082074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ebb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93D3743-9EA3-FD5F-8D63-C9F2B1BF79F3}"/>
              </a:ext>
            </a:extLst>
          </p:cNvPr>
          <p:cNvCxnSpPr>
            <a:stCxn id="15" idx="2"/>
            <a:endCxn id="14" idx="6"/>
          </p:cNvCxnSpPr>
          <p:nvPr/>
        </p:nvCxnSpPr>
        <p:spPr>
          <a:xfrm flipH="1">
            <a:off x="2514600" y="4431324"/>
            <a:ext cx="7201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对话气泡: 圆角矩形 17">
            <a:extLst>
              <a:ext uri="{FF2B5EF4-FFF2-40B4-BE49-F238E27FC236}">
                <a16:creationId xmlns:a16="http://schemas.microsoft.com/office/drawing/2014/main" id="{AA6EAD4D-ED20-E624-7C36-2055689A94BF}"/>
              </a:ext>
            </a:extLst>
          </p:cNvPr>
          <p:cNvSpPr/>
          <p:nvPr/>
        </p:nvSpPr>
        <p:spPr>
          <a:xfrm>
            <a:off x="6736939" y="4894092"/>
            <a:ext cx="1241645" cy="453127"/>
          </a:xfrm>
          <a:prstGeom prst="wedgeRoundRectCallout">
            <a:avLst>
              <a:gd name="adj1" fmla="val -39832"/>
              <a:gd name="adj2" fmla="val -9077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</a:rPr>
              <a:t>*</a:t>
            </a:r>
            <a:r>
              <a:rPr lang="en-US" altLang="zh-CN" sz="2000" dirty="0" err="1">
                <a:latin typeface="Consolas" panose="020B0609020204030204" pitchFamily="49" charset="0"/>
              </a:rPr>
              <a:t>bugFix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AEF36BC-C321-1F42-66B8-C9FBA6344A00}"/>
              </a:ext>
            </a:extLst>
          </p:cNvPr>
          <p:cNvSpPr/>
          <p:nvPr/>
        </p:nvSpPr>
        <p:spPr>
          <a:xfrm>
            <a:off x="4715358" y="4082074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c23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8923695-62AA-99BA-E2F2-AFA1DFB2954C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933285" y="4431324"/>
            <a:ext cx="7820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对话气泡: 圆角矩形 20">
            <a:extLst>
              <a:ext uri="{FF2B5EF4-FFF2-40B4-BE49-F238E27FC236}">
                <a16:creationId xmlns:a16="http://schemas.microsoft.com/office/drawing/2014/main" id="{180BFE13-C62F-26EB-4651-F5B2A0D60E2B}"/>
              </a:ext>
            </a:extLst>
          </p:cNvPr>
          <p:cNvSpPr/>
          <p:nvPr/>
        </p:nvSpPr>
        <p:spPr>
          <a:xfrm>
            <a:off x="6775040" y="3571797"/>
            <a:ext cx="1165445" cy="453127"/>
          </a:xfrm>
          <a:prstGeom prst="wedgeRoundRectCallout">
            <a:avLst>
              <a:gd name="adj1" fmla="val -42560"/>
              <a:gd name="adj2" fmla="val 8561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</a:rPr>
              <a:t>main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C61AF24-18B7-972F-295D-1D9C345541FB}"/>
              </a:ext>
            </a:extLst>
          </p:cNvPr>
          <p:cNvSpPr/>
          <p:nvPr/>
        </p:nvSpPr>
        <p:spPr>
          <a:xfrm>
            <a:off x="4715358" y="5186974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b8b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2ED225F3-1DE3-FC28-37DE-14A92099C04D}"/>
              </a:ext>
            </a:extLst>
          </p:cNvPr>
          <p:cNvCxnSpPr>
            <a:cxnSpLocks/>
            <a:stCxn id="22" idx="2"/>
            <a:endCxn id="15" idx="6"/>
          </p:cNvCxnSpPr>
          <p:nvPr/>
        </p:nvCxnSpPr>
        <p:spPr>
          <a:xfrm rot="10800000">
            <a:off x="3933286" y="4431324"/>
            <a:ext cx="782073" cy="11049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17399E3E-3931-E307-4BDD-9C91A7AE0534}"/>
              </a:ext>
            </a:extLst>
          </p:cNvPr>
          <p:cNvSpPr/>
          <p:nvPr/>
        </p:nvSpPr>
        <p:spPr>
          <a:xfrm>
            <a:off x="6195931" y="4082074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1d3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78E1CEC-BBE6-5CB7-19D1-30D300A9849B}"/>
              </a:ext>
            </a:extLst>
          </p:cNvPr>
          <p:cNvCxnSpPr>
            <a:cxnSpLocks/>
            <a:stCxn id="28" idx="2"/>
            <a:endCxn id="19" idx="6"/>
          </p:cNvCxnSpPr>
          <p:nvPr/>
        </p:nvCxnSpPr>
        <p:spPr>
          <a:xfrm flipH="1">
            <a:off x="5413858" y="4431324"/>
            <a:ext cx="7820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EE4D1FAD-651F-915E-BE3E-BFF5E451CD35}"/>
              </a:ext>
            </a:extLst>
          </p:cNvPr>
          <p:cNvCxnSpPr>
            <a:stCxn id="28" idx="2"/>
            <a:endCxn id="22" idx="6"/>
          </p:cNvCxnSpPr>
          <p:nvPr/>
        </p:nvCxnSpPr>
        <p:spPr>
          <a:xfrm rot="10800000" flipV="1">
            <a:off x="5413859" y="4431324"/>
            <a:ext cx="782073" cy="11049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973074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500">
        <p159:morph option="byWord"/>
      </p:transition>
    </mc:Choice>
    <mc:Fallback xmlns="">
      <p:transition spd="slow" advTm="5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CF615-1BF8-3535-3E7A-0C0E4A454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B3B07C0-114F-A240-A84B-66CA8457F9AD}"/>
              </a:ext>
            </a:extLst>
          </p:cNvPr>
          <p:cNvGrpSpPr/>
          <p:nvPr/>
        </p:nvGrpSpPr>
        <p:grpSpPr>
          <a:xfrm>
            <a:off x="0" y="1586167"/>
            <a:ext cx="12192001" cy="5271833"/>
            <a:chOff x="0" y="1586167"/>
            <a:chExt cx="12192001" cy="5271833"/>
          </a:xfrm>
        </p:grpSpPr>
        <p:sp>
          <p:nvSpPr>
            <p:cNvPr id="4" name="iśļíḋê">
              <a:extLst>
                <a:ext uri="{FF2B5EF4-FFF2-40B4-BE49-F238E27FC236}">
                  <a16:creationId xmlns:a16="http://schemas.microsoft.com/office/drawing/2014/main" id="{3F6B63A7-7DBF-275F-5BC9-B97A124ADCE1}"/>
                </a:ext>
              </a:extLst>
            </p:cNvPr>
            <p:cNvSpPr/>
            <p:nvPr/>
          </p:nvSpPr>
          <p:spPr>
            <a:xfrm flipH="1">
              <a:off x="0" y="1614002"/>
              <a:ext cx="1433596" cy="2856398"/>
            </a:xfrm>
            <a:custGeom>
              <a:avLst/>
              <a:gdLst>
                <a:gd name="connsiteX0" fmla="*/ 3429000 w 3614057"/>
                <a:gd name="connsiteY0" fmla="*/ 0 h 6858000"/>
                <a:gd name="connsiteX1" fmla="*/ 3605456 w 3614057"/>
                <a:gd name="connsiteY1" fmla="*/ 4462 h 6858000"/>
                <a:gd name="connsiteX2" fmla="*/ 3614057 w 3614057"/>
                <a:gd name="connsiteY2" fmla="*/ 5116 h 6858000"/>
                <a:gd name="connsiteX3" fmla="*/ 3614057 w 3614057"/>
                <a:gd name="connsiteY3" fmla="*/ 6852884 h 6858000"/>
                <a:gd name="connsiteX4" fmla="*/ 3605456 w 3614057"/>
                <a:gd name="connsiteY4" fmla="*/ 6853538 h 6858000"/>
                <a:gd name="connsiteX5" fmla="*/ 3429000 w 3614057"/>
                <a:gd name="connsiteY5" fmla="*/ 6858000 h 6858000"/>
                <a:gd name="connsiteX6" fmla="*/ 0 w 3614057"/>
                <a:gd name="connsiteY6" fmla="*/ 3429000 h 6858000"/>
                <a:gd name="connsiteX7" fmla="*/ 3429000 w 3614057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4057" h="6858000">
                  <a:moveTo>
                    <a:pt x="3429000" y="0"/>
                  </a:moveTo>
                  <a:cubicBezTo>
                    <a:pt x="3488181" y="0"/>
                    <a:pt x="3547011" y="1499"/>
                    <a:pt x="3605456" y="4462"/>
                  </a:cubicBezTo>
                  <a:lnTo>
                    <a:pt x="3614057" y="5116"/>
                  </a:lnTo>
                  <a:lnTo>
                    <a:pt x="3614057" y="6852884"/>
                  </a:lnTo>
                  <a:lnTo>
                    <a:pt x="3605456" y="6853538"/>
                  </a:lnTo>
                  <a:cubicBezTo>
                    <a:pt x="3547011" y="6856501"/>
                    <a:pt x="3488181" y="6858000"/>
                    <a:pt x="3429000" y="6858000"/>
                  </a:cubicBezTo>
                  <a:cubicBezTo>
                    <a:pt x="1535216" y="6858000"/>
                    <a:pt x="0" y="5322784"/>
                    <a:pt x="0" y="3429000"/>
                  </a:cubicBezTo>
                  <a:cubicBezTo>
                    <a:pt x="0" y="1535216"/>
                    <a:pt x="1535216" y="0"/>
                    <a:pt x="3429000" y="0"/>
                  </a:cubicBezTo>
                  <a:close/>
                </a:path>
              </a:pathLst>
            </a:custGeom>
            <a:blipFill rotWithShape="0">
              <a:blip r:embed="rId3"/>
              <a:srcRect/>
              <a:stretch>
                <a:fillRect l="-126010" r="-12601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î$ḷïḋè">
              <a:extLst>
                <a:ext uri="{FF2B5EF4-FFF2-40B4-BE49-F238E27FC236}">
                  <a16:creationId xmlns:a16="http://schemas.microsoft.com/office/drawing/2014/main" id="{9473E444-E865-2A6D-ABD4-F8AF3C7D5AAD}"/>
                </a:ext>
              </a:extLst>
            </p:cNvPr>
            <p:cNvSpPr/>
            <p:nvPr/>
          </p:nvSpPr>
          <p:spPr>
            <a:xfrm>
              <a:off x="9143487" y="2930184"/>
              <a:ext cx="3048514" cy="3927816"/>
            </a:xfrm>
            <a:custGeom>
              <a:avLst/>
              <a:gdLst>
                <a:gd name="connsiteX0" fmla="*/ 2290079 w 3307541"/>
                <a:gd name="connsiteY0" fmla="*/ 0 h 4261556"/>
                <a:gd name="connsiteX1" fmla="*/ 3181481 w 3307541"/>
                <a:gd name="connsiteY1" fmla="*/ 179966 h 4261556"/>
                <a:gd name="connsiteX2" fmla="*/ 3307541 w 3307541"/>
                <a:gd name="connsiteY2" fmla="*/ 240692 h 4261556"/>
                <a:gd name="connsiteX3" fmla="*/ 3307541 w 3307541"/>
                <a:gd name="connsiteY3" fmla="*/ 4261556 h 4261556"/>
                <a:gd name="connsiteX4" fmla="*/ 1129025 w 3307541"/>
                <a:gd name="connsiteY4" fmla="*/ 4261556 h 4261556"/>
                <a:gd name="connsiteX5" fmla="*/ 1009674 w 3307541"/>
                <a:gd name="connsiteY5" fmla="*/ 4189049 h 4261556"/>
                <a:gd name="connsiteX6" fmla="*/ 0 w 3307541"/>
                <a:gd name="connsiteY6" fmla="*/ 2290079 h 4261556"/>
                <a:gd name="connsiteX7" fmla="*/ 2290079 w 3307541"/>
                <a:gd name="connsiteY7" fmla="*/ 0 h 4261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7541" h="4261556">
                  <a:moveTo>
                    <a:pt x="2290079" y="0"/>
                  </a:moveTo>
                  <a:cubicBezTo>
                    <a:pt x="2606273" y="0"/>
                    <a:pt x="2907500" y="64082"/>
                    <a:pt x="3181481" y="179966"/>
                  </a:cubicBezTo>
                  <a:lnTo>
                    <a:pt x="3307541" y="240692"/>
                  </a:lnTo>
                  <a:lnTo>
                    <a:pt x="3307541" y="4261556"/>
                  </a:lnTo>
                  <a:lnTo>
                    <a:pt x="1129025" y="4261556"/>
                  </a:lnTo>
                  <a:lnTo>
                    <a:pt x="1009674" y="4189049"/>
                  </a:lnTo>
                  <a:cubicBezTo>
                    <a:pt x="400509" y="3777505"/>
                    <a:pt x="0" y="3080564"/>
                    <a:pt x="0" y="2290079"/>
                  </a:cubicBezTo>
                  <a:cubicBezTo>
                    <a:pt x="0" y="1025303"/>
                    <a:pt x="1025303" y="0"/>
                    <a:pt x="2290079" y="0"/>
                  </a:cubicBezTo>
                  <a:close/>
                </a:path>
              </a:pathLst>
            </a:custGeom>
            <a:blipFill rotWithShape="0">
              <a:blip r:embed="rId4"/>
              <a:srcRect/>
              <a:stretch>
                <a:fillRect l="-38010" r="-3801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îṥļîďê">
              <a:extLst>
                <a:ext uri="{FF2B5EF4-FFF2-40B4-BE49-F238E27FC236}">
                  <a16:creationId xmlns:a16="http://schemas.microsoft.com/office/drawing/2014/main" id="{48D97F68-7DE5-41C7-89AE-186EAC9A5AE8}"/>
                </a:ext>
              </a:extLst>
            </p:cNvPr>
            <p:cNvSpPr/>
            <p:nvPr/>
          </p:nvSpPr>
          <p:spPr>
            <a:xfrm>
              <a:off x="497071" y="1597272"/>
              <a:ext cx="439453" cy="439453"/>
            </a:xfrm>
            <a:prstGeom prst="ellipse">
              <a:avLst/>
            </a:prstGeom>
            <a:solidFill>
              <a:schemeClr val="accent2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2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54"/>
              <a:endParaRPr lang="zh-CN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25" name="îṩľíḑè">
              <a:extLst>
                <a:ext uri="{FF2B5EF4-FFF2-40B4-BE49-F238E27FC236}">
                  <a16:creationId xmlns:a16="http://schemas.microsoft.com/office/drawing/2014/main" id="{A4A69842-841C-4202-B3EC-1C4BC70DC021}"/>
                </a:ext>
              </a:extLst>
            </p:cNvPr>
            <p:cNvSpPr txBox="1"/>
            <p:nvPr/>
          </p:nvSpPr>
          <p:spPr>
            <a:xfrm>
              <a:off x="1598696" y="1586167"/>
              <a:ext cx="60975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solidFill>
                    <a:schemeClr val="tx1"/>
                  </a:solidFill>
                </a:rPr>
                <a:t>“快速前进（</a:t>
              </a:r>
              <a:r>
                <a:rPr kumimoji="0" lang="en-US" altLang="zh-CN" sz="2400" b="1" i="0" u="none" strike="noStrike" kern="1200" cap="none" spc="0" normalizeH="0" baseline="0" noProof="0" dirty="0">
                  <a:solidFill>
                    <a:schemeClr val="tx1"/>
                  </a:solidFill>
                </a:rPr>
                <a:t>Fast forward</a:t>
              </a:r>
              <a:r>
                <a:rPr kumimoji="0" lang="zh-CN" altLang="en-US" sz="2400" b="1" i="0" u="none" strike="noStrike" kern="1200" cap="none" spc="0" normalizeH="0" baseline="0" noProof="0" dirty="0">
                  <a:solidFill>
                    <a:schemeClr val="tx1"/>
                  </a:solidFill>
                </a:rPr>
                <a:t>）”</a:t>
              </a:r>
            </a:p>
          </p:txBody>
        </p:sp>
        <p:sp>
          <p:nvSpPr>
            <p:cNvPr id="26" name="ïŝḷiḑe">
              <a:extLst>
                <a:ext uri="{FF2B5EF4-FFF2-40B4-BE49-F238E27FC236}">
                  <a16:creationId xmlns:a16="http://schemas.microsoft.com/office/drawing/2014/main" id="{697FB5A8-FFF6-9C57-9AAA-F665963B89EF}"/>
                </a:ext>
              </a:extLst>
            </p:cNvPr>
            <p:cNvSpPr/>
            <p:nvPr/>
          </p:nvSpPr>
          <p:spPr>
            <a:xfrm>
              <a:off x="9386805" y="2930184"/>
              <a:ext cx="909290" cy="909290"/>
            </a:xfrm>
            <a:prstGeom prst="ellipse">
              <a:avLst/>
            </a:prstGeom>
            <a:solidFill>
              <a:schemeClr val="accent4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4"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27" name="îṩliḋè">
              <a:extLst>
                <a:ext uri="{FF2B5EF4-FFF2-40B4-BE49-F238E27FC236}">
                  <a16:creationId xmlns:a16="http://schemas.microsoft.com/office/drawing/2014/main" id="{3C1F2B62-3C51-F5CD-1B0A-2F6D6BE61153}"/>
                </a:ext>
              </a:extLst>
            </p:cNvPr>
            <p:cNvSpPr/>
            <p:nvPr/>
          </p:nvSpPr>
          <p:spPr>
            <a:xfrm flipH="1">
              <a:off x="1668891" y="2552665"/>
              <a:ext cx="7717914" cy="515206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defTabSz="913765">
                <a:lnSpc>
                  <a:spcPct val="120000"/>
                </a:lnSpc>
                <a:buSzPct val="25000"/>
                <a:defRPr/>
              </a:pPr>
              <a:r>
                <a:rPr lang="zh-CN" altLang="en-US" sz="1200" dirty="0"/>
                <a:t>如果</a:t>
              </a:r>
              <a:r>
                <a:rPr lang="en-US" altLang="zh-CN" sz="1200" dirty="0"/>
                <a:t>merge</a:t>
              </a:r>
              <a:r>
                <a:rPr lang="zh-CN" altLang="en-US" sz="1200" dirty="0"/>
                <a:t>时</a:t>
              </a:r>
              <a:r>
                <a:rPr lang="en-US" altLang="zh-CN" sz="1200" dirty="0"/>
                <a:t>git</a:t>
              </a:r>
              <a:r>
                <a:rPr lang="zh-CN" altLang="en-US" sz="1200" dirty="0"/>
                <a:t>发现目标分支继承自当前分支，</a:t>
              </a:r>
              <a:r>
                <a:rPr lang="en-US" altLang="zh-CN" sz="1200" dirty="0"/>
                <a:t>git</a:t>
              </a:r>
              <a:r>
                <a:rPr lang="zh-CN" altLang="en-US" sz="1200" dirty="0"/>
                <a:t>就只会将分支位置向前移动一下。</a:t>
              </a:r>
              <a:endParaRPr lang="en-US" altLang="zh-CN" sz="1200" dirty="0"/>
            </a:p>
            <a:p>
              <a:pPr defTabSz="913765">
                <a:lnSpc>
                  <a:spcPct val="120000"/>
                </a:lnSpc>
                <a:buSzPct val="25000"/>
                <a:defRPr/>
              </a:pPr>
              <a:r>
                <a:rPr lang="zh-CN" altLang="en-US" sz="1200" dirty="0"/>
                <a:t>这叫做“</a:t>
              </a:r>
              <a:r>
                <a:rPr lang="zh-CN" altLang="en-US" sz="1200" b="1" dirty="0"/>
                <a:t>快速前进（</a:t>
              </a:r>
              <a:r>
                <a:rPr lang="en-US" altLang="zh-CN" sz="1200" b="1" dirty="0"/>
                <a:t>Fast forward</a:t>
              </a:r>
              <a:r>
                <a:rPr lang="zh-CN" altLang="en-US" sz="1200" b="1" dirty="0"/>
                <a:t>）</a:t>
              </a:r>
              <a:r>
                <a:rPr lang="zh-CN" altLang="en-US" sz="1200" dirty="0"/>
                <a:t>”。</a:t>
              </a:r>
              <a:endParaRPr lang="en-US" altLang="zh-CN" sz="1200" dirty="0"/>
            </a:p>
          </p:txBody>
        </p:sp>
      </p:grpSp>
      <p:sp>
        <p:nvSpPr>
          <p:cNvPr id="29" name="Title 28">
            <a:extLst>
              <a:ext uri="{FF2B5EF4-FFF2-40B4-BE49-F238E27FC236}">
                <a16:creationId xmlns:a16="http://schemas.microsoft.com/office/drawing/2014/main" id="{8074958C-3491-91EA-7FE4-D1B038653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altLang="zh-CN" dirty="0"/>
              <a:t>Git Merge</a:t>
            </a:r>
            <a:endParaRPr 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123C5D7-E598-8FF9-7A84-15ADD9CB4EA4}"/>
              </a:ext>
            </a:extLst>
          </p:cNvPr>
          <p:cNvSpPr/>
          <p:nvPr/>
        </p:nvSpPr>
        <p:spPr>
          <a:xfrm>
            <a:off x="1816100" y="4082074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8f0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34C3781-953B-DD1C-0E27-3C711467D5BB}"/>
              </a:ext>
            </a:extLst>
          </p:cNvPr>
          <p:cNvSpPr/>
          <p:nvPr/>
        </p:nvSpPr>
        <p:spPr>
          <a:xfrm>
            <a:off x="3234785" y="4082074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ebb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DF5412A-BA41-6D89-211C-22E7EE73618F}"/>
              </a:ext>
            </a:extLst>
          </p:cNvPr>
          <p:cNvCxnSpPr>
            <a:stCxn id="15" idx="2"/>
            <a:endCxn id="14" idx="6"/>
          </p:cNvCxnSpPr>
          <p:nvPr/>
        </p:nvCxnSpPr>
        <p:spPr>
          <a:xfrm flipH="1">
            <a:off x="2514600" y="4431324"/>
            <a:ext cx="7201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78DDCF2B-7B66-D3A4-702B-2E660FABEF3E}"/>
              </a:ext>
            </a:extLst>
          </p:cNvPr>
          <p:cNvSpPr/>
          <p:nvPr/>
        </p:nvSpPr>
        <p:spPr>
          <a:xfrm>
            <a:off x="4715358" y="4082074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c23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71C7689-713D-3118-DA90-140B6954B2B5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933285" y="4431324"/>
            <a:ext cx="7820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对话气泡: 圆角矩形 20">
            <a:extLst>
              <a:ext uri="{FF2B5EF4-FFF2-40B4-BE49-F238E27FC236}">
                <a16:creationId xmlns:a16="http://schemas.microsoft.com/office/drawing/2014/main" id="{EF3B51AA-C14D-ABA8-4A03-59BF1C40306A}"/>
              </a:ext>
            </a:extLst>
          </p:cNvPr>
          <p:cNvSpPr/>
          <p:nvPr/>
        </p:nvSpPr>
        <p:spPr>
          <a:xfrm>
            <a:off x="6775040" y="3129281"/>
            <a:ext cx="1287443" cy="895644"/>
          </a:xfrm>
          <a:prstGeom prst="wedgeRoundRectCallout">
            <a:avLst>
              <a:gd name="adj1" fmla="val -42560"/>
              <a:gd name="adj2" fmla="val 70489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</a:rPr>
              <a:t>main</a:t>
            </a:r>
          </a:p>
          <a:p>
            <a:pPr algn="ctr"/>
            <a:r>
              <a:rPr lang="en-US" altLang="zh-CN" sz="2000" dirty="0">
                <a:latin typeface="Consolas" panose="020B0609020204030204" pitchFamily="49" charset="0"/>
              </a:rPr>
              <a:t>*</a:t>
            </a:r>
            <a:r>
              <a:rPr lang="en-US" altLang="zh-CN" sz="2000" dirty="0" err="1">
                <a:latin typeface="Consolas" panose="020B0609020204030204" pitchFamily="49" charset="0"/>
              </a:rPr>
              <a:t>bugFix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53486DD-408E-7589-A4AB-4F4BF8CEC9EE}"/>
              </a:ext>
            </a:extLst>
          </p:cNvPr>
          <p:cNvSpPr/>
          <p:nvPr/>
        </p:nvSpPr>
        <p:spPr>
          <a:xfrm>
            <a:off x="4715358" y="5186974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b8b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265E5CAA-CDBE-F811-FBAE-E98894B7938A}"/>
              </a:ext>
            </a:extLst>
          </p:cNvPr>
          <p:cNvCxnSpPr>
            <a:cxnSpLocks/>
            <a:stCxn id="22" idx="2"/>
            <a:endCxn id="15" idx="6"/>
          </p:cNvCxnSpPr>
          <p:nvPr/>
        </p:nvCxnSpPr>
        <p:spPr>
          <a:xfrm rot="10800000">
            <a:off x="3933286" y="4431324"/>
            <a:ext cx="782073" cy="11049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61640782-00AA-71EE-3B7B-A04BD6167BA5}"/>
              </a:ext>
            </a:extLst>
          </p:cNvPr>
          <p:cNvSpPr/>
          <p:nvPr/>
        </p:nvSpPr>
        <p:spPr>
          <a:xfrm>
            <a:off x="6195931" y="4082074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1d3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7424B37-BA02-ED9D-7434-91901719FE6D}"/>
              </a:ext>
            </a:extLst>
          </p:cNvPr>
          <p:cNvCxnSpPr>
            <a:cxnSpLocks/>
            <a:stCxn id="28" idx="2"/>
            <a:endCxn id="19" idx="6"/>
          </p:cNvCxnSpPr>
          <p:nvPr/>
        </p:nvCxnSpPr>
        <p:spPr>
          <a:xfrm flipH="1">
            <a:off x="5413858" y="4431324"/>
            <a:ext cx="7820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DBFF117E-B8D5-C30A-44C2-EE6D70D9CFFD}"/>
              </a:ext>
            </a:extLst>
          </p:cNvPr>
          <p:cNvCxnSpPr>
            <a:stCxn id="28" idx="2"/>
            <a:endCxn id="22" idx="6"/>
          </p:cNvCxnSpPr>
          <p:nvPr/>
        </p:nvCxnSpPr>
        <p:spPr>
          <a:xfrm rot="10800000" flipV="1">
            <a:off x="5413859" y="4431324"/>
            <a:ext cx="782073" cy="11049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思想气泡: 云 2">
            <a:extLst>
              <a:ext uri="{FF2B5EF4-FFF2-40B4-BE49-F238E27FC236}">
                <a16:creationId xmlns:a16="http://schemas.microsoft.com/office/drawing/2014/main" id="{9BA7F835-BD7B-3A03-1612-24899C10EFA8}"/>
              </a:ext>
            </a:extLst>
          </p:cNvPr>
          <p:cNvSpPr/>
          <p:nvPr/>
        </p:nvSpPr>
        <p:spPr>
          <a:xfrm>
            <a:off x="8485690" y="754738"/>
            <a:ext cx="3620810" cy="1662857"/>
          </a:xfrm>
          <a:prstGeom prst="cloudCallout">
            <a:avLst>
              <a:gd name="adj1" fmla="val -44955"/>
              <a:gd name="adj2" fmla="val 44730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0F2EC5-D174-6AE3-FF44-E5EB63EBBE33}"/>
              </a:ext>
            </a:extLst>
          </p:cNvPr>
          <p:cNvSpPr txBox="1"/>
          <p:nvPr/>
        </p:nvSpPr>
        <p:spPr>
          <a:xfrm>
            <a:off x="8857003" y="1028700"/>
            <a:ext cx="2837926" cy="919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命令速记</a:t>
            </a:r>
            <a:endParaRPr lang="en-US" altLang="zh-CN" sz="1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</a:rPr>
              <a:t>git merge &lt;</a:t>
            </a: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名字</a:t>
            </a: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将指定的分支合并到当前分支上。</a:t>
            </a:r>
            <a:endParaRPr lang="zh-CN" altLang="en-US" sz="12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109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8BAEF-A4C1-1DF5-36C3-81D71590E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501098-3DA0-D96C-ABD8-C22FF2F602AD}"/>
              </a:ext>
            </a:extLst>
          </p:cNvPr>
          <p:cNvGrpSpPr/>
          <p:nvPr/>
        </p:nvGrpSpPr>
        <p:grpSpPr>
          <a:xfrm>
            <a:off x="662516" y="1161078"/>
            <a:ext cx="10858500" cy="4398177"/>
            <a:chOff x="660399" y="1161078"/>
            <a:chExt cx="10858500" cy="439817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5633E3C-E955-E86E-F664-A010E91F6858}"/>
                </a:ext>
              </a:extLst>
            </p:cNvPr>
            <p:cNvGrpSpPr/>
            <p:nvPr/>
          </p:nvGrpSpPr>
          <p:grpSpPr>
            <a:xfrm>
              <a:off x="660399" y="1161078"/>
              <a:ext cx="10858500" cy="838400"/>
              <a:chOff x="660399" y="1161078"/>
              <a:chExt cx="10858500" cy="83840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53CAC5-459E-D029-B699-3D9ECB40D3F9}"/>
                  </a:ext>
                </a:extLst>
              </p:cNvPr>
              <p:cNvSpPr txBox="1"/>
              <p:nvPr/>
            </p:nvSpPr>
            <p:spPr>
              <a:xfrm>
                <a:off x="1096507" y="1161078"/>
                <a:ext cx="998628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solidFill>
                      <a:schemeClr val="tx1"/>
                    </a:solidFill>
                  </a:rPr>
                  <a:t>在两个分支上提交并合并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50FFD4E-C426-BF2B-9572-8A40D274A435}"/>
                  </a:ext>
                </a:extLst>
              </p:cNvPr>
              <p:cNvSpPr/>
              <p:nvPr/>
            </p:nvSpPr>
            <p:spPr>
              <a:xfrm>
                <a:off x="660399" y="1704654"/>
                <a:ext cx="10858500" cy="2948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打开</a:t>
                </a:r>
                <a:r>
                  <a:rPr kumimoji="1" lang="en-AU" altLang="zh-CN" sz="1200" dirty="0">
                    <a:solidFill>
                      <a:schemeClr val="tx1"/>
                    </a:solidFill>
                    <a:hlinkClick r:id="rId3"/>
                  </a:rPr>
                  <a:t>learngitbranching.js.org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，完成关卡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1-3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。</a:t>
                </a:r>
                <a:r>
                  <a:rPr kumimoji="1" lang="en-AU" altLang="zh-CN" sz="1200" dirty="0">
                    <a:solidFill>
                      <a:schemeClr val="tx1"/>
                    </a:solidFill>
                  </a:rPr>
                  <a:t> </a:t>
                </a:r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CA79783-C201-92D7-717B-C5DC05C22CC2}"/>
                </a:ext>
              </a:extLst>
            </p:cNvPr>
            <p:cNvGrpSpPr/>
            <p:nvPr/>
          </p:nvGrpSpPr>
          <p:grpSpPr>
            <a:xfrm>
              <a:off x="2023131" y="2942012"/>
              <a:ext cx="8145737" cy="2617243"/>
              <a:chOff x="2023131" y="2942012"/>
              <a:chExt cx="8145737" cy="2617243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B513D681-0F6B-5D2D-4BA2-394B0BE1148D}"/>
                  </a:ext>
                </a:extLst>
              </p:cNvPr>
              <p:cNvGrpSpPr/>
              <p:nvPr/>
            </p:nvGrpSpPr>
            <p:grpSpPr>
              <a:xfrm>
                <a:off x="2023131" y="2942012"/>
                <a:ext cx="3061303" cy="2617243"/>
                <a:chOff x="1903892" y="2942012"/>
                <a:chExt cx="2597769" cy="2617243"/>
              </a:xfrm>
            </p:grpSpPr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A45EC83E-6753-3D71-B10C-FED345803DC8}"/>
                    </a:ext>
                  </a:extLst>
                </p:cNvPr>
                <p:cNvSpPr/>
                <p:nvPr/>
              </p:nvSpPr>
              <p:spPr>
                <a:xfrm>
                  <a:off x="1903892" y="2942012"/>
                  <a:ext cx="2597769" cy="2617243"/>
                </a:xfrm>
                <a:prstGeom prst="roundRect">
                  <a:avLst>
                    <a:gd name="adj" fmla="val 8000"/>
                  </a:avLst>
                </a:prstGeom>
                <a:solidFill>
                  <a:schemeClr val="accent1"/>
                </a:solidFill>
                <a:ln w="12700" cap="flat">
                  <a:noFill/>
                  <a:prstDash val="solid"/>
                  <a:miter/>
                </a:ln>
                <a:effectLst>
                  <a:outerShdw blurRad="127000" dist="63500" dir="2700000" algn="tl" rotWithShape="0">
                    <a:schemeClr val="accent1">
                      <a:alpha val="4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endParaRPr lang="en-US" altLang="zh-CN" dirty="0"/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013962AF-8872-0179-FC68-6155EFBEA0D5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2037382" y="3490441"/>
                  <a:ext cx="2330787" cy="1324908"/>
                  <a:chOff x="7118372" y="2232107"/>
                  <a:chExt cx="2113471" cy="824389"/>
                </a:xfrm>
                <a:noFill/>
              </p:grpSpPr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98C898CC-C9FD-1A58-D77C-1CC50F0E2703}"/>
                      </a:ext>
                    </a:extLst>
                  </p:cNvPr>
                  <p:cNvSpPr/>
                  <p:nvPr/>
                </p:nvSpPr>
                <p:spPr>
                  <a:xfrm>
                    <a:off x="7118372" y="2232107"/>
                    <a:ext cx="2113470" cy="22980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1440" tIns="45720" rIns="91440" bIns="45720" rtlCol="0" anchor="b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bg1"/>
                        </a:solidFill>
                      </a:rPr>
                      <a:t>目标</a:t>
                    </a:r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6E96765-3A44-7248-4F86-B427BB203D27}"/>
                      </a:ext>
                    </a:extLst>
                  </p:cNvPr>
                  <p:cNvSpPr/>
                  <p:nvPr/>
                </p:nvSpPr>
                <p:spPr>
                  <a:xfrm>
                    <a:off x="7118372" y="2460154"/>
                    <a:ext cx="2113471" cy="59634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marL="228600" indent="-228600" algn="ctr">
                      <a:lnSpc>
                        <a:spcPct val="120000"/>
                      </a:lnSpc>
                      <a:buFont typeface="+mj-lt"/>
                      <a:buAutoNum type="arabicPeriod"/>
                    </a:pPr>
                    <a:r>
                      <a:rPr kumimoji="1" lang="zh-CN" altLang="en-US" sz="1200" dirty="0">
                        <a:solidFill>
                          <a:schemeClr val="bg1"/>
                        </a:solidFill>
                      </a:rPr>
                      <a:t>创建名为</a:t>
                    </a:r>
                    <a:r>
                      <a:rPr kumimoji="1" lang="en-US" altLang="zh-CN" sz="1200" dirty="0" err="1">
                        <a:solidFill>
                          <a:schemeClr val="bg1"/>
                        </a:solidFill>
                      </a:rPr>
                      <a:t>bugFix</a:t>
                    </a:r>
                    <a:r>
                      <a:rPr kumimoji="1" lang="zh-CN" altLang="en-US" sz="1200" dirty="0">
                        <a:solidFill>
                          <a:schemeClr val="bg1"/>
                        </a:solidFill>
                      </a:rPr>
                      <a:t>的分支</a:t>
                    </a:r>
                    <a:endParaRPr kumimoji="1" lang="en-US" altLang="zh-CN" sz="1200" dirty="0">
                      <a:solidFill>
                        <a:schemeClr val="bg1"/>
                      </a:solidFill>
                    </a:endParaRPr>
                  </a:p>
                  <a:p>
                    <a:pPr marL="228600" indent="-228600" algn="ctr">
                      <a:lnSpc>
                        <a:spcPct val="120000"/>
                      </a:lnSpc>
                      <a:buFont typeface="+mj-lt"/>
                      <a:buAutoNum type="arabicPeriod"/>
                    </a:pPr>
                    <a:r>
                      <a:rPr kumimoji="1" lang="zh-CN" altLang="en-US" sz="1200" dirty="0">
                        <a:solidFill>
                          <a:schemeClr val="bg1"/>
                        </a:solidFill>
                      </a:rPr>
                      <a:t>依次在</a:t>
                    </a:r>
                    <a:r>
                      <a:rPr kumimoji="1" lang="en-US" altLang="zh-CN" sz="1200" dirty="0" err="1">
                        <a:solidFill>
                          <a:schemeClr val="bg1"/>
                        </a:solidFill>
                      </a:rPr>
                      <a:t>bugFix</a:t>
                    </a:r>
                    <a:r>
                      <a:rPr kumimoji="1" lang="zh-CN" altLang="en-US" sz="1200" dirty="0">
                        <a:solidFill>
                          <a:schemeClr val="bg1"/>
                        </a:solidFill>
                      </a:rPr>
                      <a:t>分支和</a:t>
                    </a:r>
                    <a:r>
                      <a:rPr kumimoji="1" lang="en-US" altLang="zh-CN" sz="1200" dirty="0">
                        <a:solidFill>
                          <a:schemeClr val="bg1"/>
                        </a:solidFill>
                      </a:rPr>
                      <a:t>main</a:t>
                    </a:r>
                    <a:r>
                      <a:rPr kumimoji="1" lang="zh-CN" altLang="en-US" sz="1200" dirty="0">
                        <a:solidFill>
                          <a:schemeClr val="bg1"/>
                        </a:solidFill>
                      </a:rPr>
                      <a:t>分支上</a:t>
                    </a:r>
                    <a:br>
                      <a:rPr kumimoji="1" lang="en-US" altLang="zh-CN" sz="1200" dirty="0">
                        <a:solidFill>
                          <a:schemeClr val="bg1"/>
                        </a:solidFill>
                      </a:rPr>
                    </a:br>
                    <a:r>
                      <a:rPr kumimoji="1" lang="zh-CN" altLang="en-US" sz="1200" dirty="0">
                        <a:solidFill>
                          <a:schemeClr val="bg1"/>
                        </a:solidFill>
                      </a:rPr>
                      <a:t>各提交一次</a:t>
                    </a:r>
                    <a:endParaRPr kumimoji="1" lang="en-US" altLang="zh-CN" sz="1200" dirty="0">
                      <a:solidFill>
                        <a:schemeClr val="bg1"/>
                      </a:solidFill>
                    </a:endParaRPr>
                  </a:p>
                  <a:p>
                    <a:pPr marL="228600" indent="-228600" algn="ctr">
                      <a:lnSpc>
                        <a:spcPct val="120000"/>
                      </a:lnSpc>
                      <a:buFont typeface="+mj-lt"/>
                      <a:buAutoNum type="arabicPeriod"/>
                    </a:pPr>
                    <a:r>
                      <a:rPr kumimoji="1" lang="zh-CN" altLang="en-US" sz="1200" dirty="0">
                        <a:solidFill>
                          <a:schemeClr val="bg1"/>
                        </a:solidFill>
                      </a:rPr>
                      <a:t>将</a:t>
                    </a:r>
                    <a:r>
                      <a:rPr kumimoji="1" lang="en-US" altLang="zh-CN" sz="1200" dirty="0" err="1">
                        <a:solidFill>
                          <a:schemeClr val="bg1"/>
                        </a:solidFill>
                      </a:rPr>
                      <a:t>bugFix</a:t>
                    </a:r>
                    <a:r>
                      <a:rPr kumimoji="1" lang="zh-CN" altLang="en-US" sz="1200" dirty="0">
                        <a:solidFill>
                          <a:schemeClr val="bg1"/>
                        </a:solidFill>
                      </a:rPr>
                      <a:t>合并到</a:t>
                    </a:r>
                    <a:r>
                      <a:rPr kumimoji="1" lang="en-US" altLang="zh-CN" sz="1200" dirty="0">
                        <a:solidFill>
                          <a:schemeClr val="bg1"/>
                        </a:solidFill>
                      </a:rPr>
                      <a:t>main</a:t>
                    </a:r>
                    <a:r>
                      <a:rPr kumimoji="1" lang="zh-CN" altLang="en-US" sz="1200" dirty="0">
                        <a:solidFill>
                          <a:schemeClr val="bg1"/>
                        </a:solidFill>
                      </a:rPr>
                      <a:t>分支中</a:t>
                    </a:r>
                  </a:p>
                </p:txBody>
              </p:sp>
            </p:grp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8DF3F0E-43D0-8DFF-E81E-EBAC969F470E}"/>
                  </a:ext>
                </a:extLst>
              </p:cNvPr>
              <p:cNvGrpSpPr/>
              <p:nvPr/>
            </p:nvGrpSpPr>
            <p:grpSpPr>
              <a:xfrm>
                <a:off x="7107565" y="2942012"/>
                <a:ext cx="3061303" cy="2617243"/>
                <a:chOff x="1903892" y="2942012"/>
                <a:chExt cx="2597769" cy="2617243"/>
              </a:xfrm>
            </p:grpSpPr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C1E48A92-6A92-C7A2-0541-956F4F091513}"/>
                    </a:ext>
                  </a:extLst>
                </p:cNvPr>
                <p:cNvSpPr/>
                <p:nvPr/>
              </p:nvSpPr>
              <p:spPr>
                <a:xfrm>
                  <a:off x="1903892" y="2942012"/>
                  <a:ext cx="2597769" cy="2617243"/>
                </a:xfrm>
                <a:prstGeom prst="roundRect">
                  <a:avLst>
                    <a:gd name="adj" fmla="val 8000"/>
                  </a:avLst>
                </a:prstGeom>
                <a:solidFill>
                  <a:schemeClr val="tx2">
                    <a:alpha val="15000"/>
                  </a:schemeClr>
                </a:solidFill>
                <a:ln w="12700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7E6A566A-3B4E-8708-14F7-A6A47854AE89}"/>
                    </a:ext>
                  </a:extLst>
                </p:cNvPr>
                <p:cNvSpPr/>
                <p:nvPr/>
              </p:nvSpPr>
              <p:spPr>
                <a:xfrm>
                  <a:off x="2037382" y="2942012"/>
                  <a:ext cx="233078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1440" tIns="45720" rIns="91440" bIns="45720" rtlCol="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</a:pPr>
                  <a:r>
                    <a:rPr kumimoji="1" lang="zh-CN" altLang="en-US" sz="1600" b="1" dirty="0">
                      <a:solidFill>
                        <a:schemeClr val="tx1"/>
                      </a:solidFill>
                    </a:rPr>
                    <a:t>最终效果图</a:t>
                  </a:r>
                </a:p>
              </p:txBody>
            </p:sp>
          </p:grpSp>
        </p:grpSp>
      </p:grpSp>
      <p:sp>
        <p:nvSpPr>
          <p:cNvPr id="35" name="Title 34">
            <a:extLst>
              <a:ext uri="{FF2B5EF4-FFF2-40B4-BE49-F238E27FC236}">
                <a16:creationId xmlns:a16="http://schemas.microsoft.com/office/drawing/2014/main" id="{4A818B83-9A69-2FEE-5BA9-BEFB3A0E3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练习时间！</a:t>
            </a:r>
            <a:endParaRPr 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C194378-22E3-E36D-2A66-34EA3DCA8D56}"/>
              </a:ext>
            </a:extLst>
          </p:cNvPr>
          <p:cNvGrpSpPr/>
          <p:nvPr/>
        </p:nvGrpSpPr>
        <p:grpSpPr>
          <a:xfrm>
            <a:off x="8264586" y="3455851"/>
            <a:ext cx="295214" cy="264161"/>
            <a:chOff x="7691314" y="3429000"/>
            <a:chExt cx="412750" cy="36933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960B0EE-D793-8DE0-C965-E0879613B96D}"/>
                </a:ext>
              </a:extLst>
            </p:cNvPr>
            <p:cNvSpPr/>
            <p:nvPr/>
          </p:nvSpPr>
          <p:spPr>
            <a:xfrm>
              <a:off x="7713023" y="3429000"/>
              <a:ext cx="369332" cy="36933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latin typeface="Consolas" panose="020B0609020204030204" pitchFamily="49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93F8CD7-78E5-9585-86A0-9992321179D2}"/>
                </a:ext>
              </a:extLst>
            </p:cNvPr>
            <p:cNvSpPr txBox="1"/>
            <p:nvPr/>
          </p:nvSpPr>
          <p:spPr>
            <a:xfrm>
              <a:off x="7691314" y="3459777"/>
              <a:ext cx="412750" cy="301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C0</a:t>
              </a:r>
              <a:endParaRPr lang="zh-CN" altLang="en-US" sz="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91B5D95-BF22-DBAE-939E-5350AC135517}"/>
              </a:ext>
            </a:extLst>
          </p:cNvPr>
          <p:cNvGrpSpPr/>
          <p:nvPr/>
        </p:nvGrpSpPr>
        <p:grpSpPr>
          <a:xfrm>
            <a:off x="8264586" y="3954326"/>
            <a:ext cx="295214" cy="264161"/>
            <a:chOff x="7691314" y="3429000"/>
            <a:chExt cx="412750" cy="369332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C17FD39-7BC5-CC61-C8B5-841FF67C5BEF}"/>
                </a:ext>
              </a:extLst>
            </p:cNvPr>
            <p:cNvSpPr/>
            <p:nvPr/>
          </p:nvSpPr>
          <p:spPr>
            <a:xfrm>
              <a:off x="7713023" y="3429000"/>
              <a:ext cx="369332" cy="36933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latin typeface="Consolas" panose="020B0609020204030204" pitchFamily="49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D5FBC8B-11C5-8DA3-5B9D-0B5E30875E82}"/>
                </a:ext>
              </a:extLst>
            </p:cNvPr>
            <p:cNvSpPr txBox="1"/>
            <p:nvPr/>
          </p:nvSpPr>
          <p:spPr>
            <a:xfrm>
              <a:off x="7691314" y="3459777"/>
              <a:ext cx="412750" cy="301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C1</a:t>
              </a:r>
              <a:endParaRPr lang="zh-CN" altLang="en-US" sz="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7C228AD-470D-E9AD-7273-F2A906B4126E}"/>
              </a:ext>
            </a:extLst>
          </p:cNvPr>
          <p:cNvGrpSpPr/>
          <p:nvPr/>
        </p:nvGrpSpPr>
        <p:grpSpPr>
          <a:xfrm>
            <a:off x="7903332" y="4448111"/>
            <a:ext cx="295214" cy="264161"/>
            <a:chOff x="7691314" y="3429000"/>
            <a:chExt cx="412750" cy="369332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4338FDE6-6120-BB8B-19A5-9CE781CF1FE1}"/>
                </a:ext>
              </a:extLst>
            </p:cNvPr>
            <p:cNvSpPr/>
            <p:nvPr/>
          </p:nvSpPr>
          <p:spPr>
            <a:xfrm>
              <a:off x="7713023" y="3429000"/>
              <a:ext cx="369332" cy="36933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latin typeface="Consolas" panose="020B0609020204030204" pitchFamily="49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F2EB6E8-9B70-FB3B-30F7-F8B4690FCA44}"/>
                </a:ext>
              </a:extLst>
            </p:cNvPr>
            <p:cNvSpPr txBox="1"/>
            <p:nvPr/>
          </p:nvSpPr>
          <p:spPr>
            <a:xfrm>
              <a:off x="7691314" y="3459777"/>
              <a:ext cx="412750" cy="301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C2</a:t>
              </a:r>
              <a:endParaRPr lang="zh-CN" altLang="en-US" sz="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ED0BCDC-0EC7-081B-445D-70BBD6B492F7}"/>
              </a:ext>
            </a:extLst>
          </p:cNvPr>
          <p:cNvGrpSpPr/>
          <p:nvPr/>
        </p:nvGrpSpPr>
        <p:grpSpPr>
          <a:xfrm>
            <a:off x="8640331" y="4448111"/>
            <a:ext cx="295214" cy="264161"/>
            <a:chOff x="7691314" y="3429000"/>
            <a:chExt cx="412750" cy="369332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F00D9883-670F-1529-A421-D27CB29994A2}"/>
                </a:ext>
              </a:extLst>
            </p:cNvPr>
            <p:cNvSpPr/>
            <p:nvPr/>
          </p:nvSpPr>
          <p:spPr>
            <a:xfrm>
              <a:off x="7713023" y="3429000"/>
              <a:ext cx="369332" cy="36933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latin typeface="Consolas" panose="020B0609020204030204" pitchFamily="49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529BFFF-BC85-2596-2A4C-3C754F4DE68C}"/>
                </a:ext>
              </a:extLst>
            </p:cNvPr>
            <p:cNvSpPr txBox="1"/>
            <p:nvPr/>
          </p:nvSpPr>
          <p:spPr>
            <a:xfrm>
              <a:off x="7691314" y="3459777"/>
              <a:ext cx="412750" cy="301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C3</a:t>
              </a:r>
              <a:endParaRPr lang="zh-CN" altLang="en-US" sz="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ED04C61-5C66-EA62-573E-090C799AE1FD}"/>
              </a:ext>
            </a:extLst>
          </p:cNvPr>
          <p:cNvCxnSpPr>
            <a:stCxn id="16" idx="0"/>
            <a:endCxn id="7" idx="4"/>
          </p:cNvCxnSpPr>
          <p:nvPr/>
        </p:nvCxnSpPr>
        <p:spPr>
          <a:xfrm flipV="1">
            <a:off x="8412193" y="3720012"/>
            <a:ext cx="0" cy="2343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对话气泡: 圆角矩形 38">
            <a:extLst>
              <a:ext uri="{FF2B5EF4-FFF2-40B4-BE49-F238E27FC236}">
                <a16:creationId xmlns:a16="http://schemas.microsoft.com/office/drawing/2014/main" id="{2CC38002-539B-A0E6-5B2F-EFD4AE56BE53}"/>
              </a:ext>
            </a:extLst>
          </p:cNvPr>
          <p:cNvSpPr/>
          <p:nvPr/>
        </p:nvSpPr>
        <p:spPr>
          <a:xfrm>
            <a:off x="7219951" y="4218989"/>
            <a:ext cx="558212" cy="234314"/>
          </a:xfrm>
          <a:prstGeom prst="wedgeRoundRectCallout">
            <a:avLst>
              <a:gd name="adj1" fmla="val 79789"/>
              <a:gd name="adj2" fmla="val 5708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latin typeface="Consolas" panose="020B0609020204030204" pitchFamily="49" charset="0"/>
              </a:rPr>
              <a:t>bugFix</a:t>
            </a:r>
            <a:endParaRPr lang="zh-CN" altLang="en-US" sz="800" dirty="0">
              <a:latin typeface="Consolas" panose="020B0609020204030204" pitchFamily="49" charset="0"/>
            </a:endParaRPr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E361E68D-033E-8727-639E-B4507CEC6DA9}"/>
              </a:ext>
            </a:extLst>
          </p:cNvPr>
          <p:cNvCxnSpPr>
            <a:stCxn id="22" idx="0"/>
            <a:endCxn id="16" idx="4"/>
          </p:cNvCxnSpPr>
          <p:nvPr/>
        </p:nvCxnSpPr>
        <p:spPr>
          <a:xfrm rot="5400000" flipH="1" flipV="1">
            <a:off x="8116754" y="4152672"/>
            <a:ext cx="229624" cy="36125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02FBD9A7-D780-3C55-B99C-586CC1398C16}"/>
              </a:ext>
            </a:extLst>
          </p:cNvPr>
          <p:cNvCxnSpPr>
            <a:cxnSpLocks/>
            <a:stCxn id="30" idx="0"/>
            <a:endCxn id="16" idx="4"/>
          </p:cNvCxnSpPr>
          <p:nvPr/>
        </p:nvCxnSpPr>
        <p:spPr>
          <a:xfrm rot="16200000" flipV="1">
            <a:off x="8485254" y="4145426"/>
            <a:ext cx="229624" cy="3757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8EC6488-9775-F90E-28FB-6ABBEFCA9BC2}"/>
              </a:ext>
            </a:extLst>
          </p:cNvPr>
          <p:cNvGrpSpPr/>
          <p:nvPr/>
        </p:nvGrpSpPr>
        <p:grpSpPr>
          <a:xfrm>
            <a:off x="8640331" y="4973288"/>
            <a:ext cx="295214" cy="264161"/>
            <a:chOff x="7691314" y="3429000"/>
            <a:chExt cx="412750" cy="369332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9A9B98DA-1D13-F6FD-A44A-841DECC7A1D3}"/>
                </a:ext>
              </a:extLst>
            </p:cNvPr>
            <p:cNvSpPr/>
            <p:nvPr/>
          </p:nvSpPr>
          <p:spPr>
            <a:xfrm>
              <a:off x="7713023" y="3429000"/>
              <a:ext cx="369332" cy="36933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latin typeface="Consolas" panose="020B0609020204030204" pitchFamily="49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1DD8656-C378-AEC0-0719-D617602BB95B}"/>
                </a:ext>
              </a:extLst>
            </p:cNvPr>
            <p:cNvSpPr txBox="1"/>
            <p:nvPr/>
          </p:nvSpPr>
          <p:spPr>
            <a:xfrm>
              <a:off x="7691314" y="3459777"/>
              <a:ext cx="412750" cy="301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C4</a:t>
              </a:r>
              <a:endParaRPr lang="zh-CN" altLang="en-US" sz="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3C6C6AC6-D86F-982F-7218-7763B87C9AD6}"/>
              </a:ext>
            </a:extLst>
          </p:cNvPr>
          <p:cNvCxnSpPr>
            <a:cxnSpLocks/>
            <a:stCxn id="24" idx="0"/>
            <a:endCxn id="22" idx="4"/>
          </p:cNvCxnSpPr>
          <p:nvPr/>
        </p:nvCxnSpPr>
        <p:spPr>
          <a:xfrm rot="16200000" flipV="1">
            <a:off x="8288931" y="4474280"/>
            <a:ext cx="261016" cy="7369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FBE2FAF-A415-1C6C-0AA6-68BBCC5BA719}"/>
              </a:ext>
            </a:extLst>
          </p:cNvPr>
          <p:cNvCxnSpPr>
            <a:stCxn id="24" idx="0"/>
            <a:endCxn id="30" idx="4"/>
          </p:cNvCxnSpPr>
          <p:nvPr/>
        </p:nvCxnSpPr>
        <p:spPr>
          <a:xfrm flipV="1">
            <a:off x="8787938" y="4712272"/>
            <a:ext cx="0" cy="261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对话气泡: 圆角矩形 47">
            <a:extLst>
              <a:ext uri="{FF2B5EF4-FFF2-40B4-BE49-F238E27FC236}">
                <a16:creationId xmlns:a16="http://schemas.microsoft.com/office/drawing/2014/main" id="{D5468346-66CD-BD6E-4079-C855E25A0387}"/>
              </a:ext>
            </a:extLst>
          </p:cNvPr>
          <p:cNvSpPr/>
          <p:nvPr/>
        </p:nvSpPr>
        <p:spPr>
          <a:xfrm>
            <a:off x="9098805" y="4842779"/>
            <a:ext cx="558212" cy="234314"/>
          </a:xfrm>
          <a:prstGeom prst="wedgeRoundRectCallout">
            <a:avLst>
              <a:gd name="adj1" fmla="val -77194"/>
              <a:gd name="adj2" fmla="val 3630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Consolas" panose="020B0609020204030204" pitchFamily="49" charset="0"/>
              </a:rPr>
              <a:t>*main</a:t>
            </a:r>
            <a:endParaRPr lang="zh-CN" altLang="en-US" sz="800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03524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dirty="0"/>
              <a:t>05.Git Rebase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多个分支的线性叠加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92086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C6CD4-9313-C1C6-8ECD-81D8FCA42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811A8AD-ED5B-178E-4120-792E4355888D}"/>
              </a:ext>
            </a:extLst>
          </p:cNvPr>
          <p:cNvGrpSpPr/>
          <p:nvPr/>
        </p:nvGrpSpPr>
        <p:grpSpPr>
          <a:xfrm>
            <a:off x="0" y="1586167"/>
            <a:ext cx="12192001" cy="5271833"/>
            <a:chOff x="0" y="1586167"/>
            <a:chExt cx="12192001" cy="5271833"/>
          </a:xfrm>
        </p:grpSpPr>
        <p:sp>
          <p:nvSpPr>
            <p:cNvPr id="4" name="iśļíḋê">
              <a:extLst>
                <a:ext uri="{FF2B5EF4-FFF2-40B4-BE49-F238E27FC236}">
                  <a16:creationId xmlns:a16="http://schemas.microsoft.com/office/drawing/2014/main" id="{0C084229-B27C-25E9-B8E1-8E9D16B93BE7}"/>
                </a:ext>
              </a:extLst>
            </p:cNvPr>
            <p:cNvSpPr/>
            <p:nvPr/>
          </p:nvSpPr>
          <p:spPr>
            <a:xfrm flipH="1">
              <a:off x="0" y="1614002"/>
              <a:ext cx="1433596" cy="2856398"/>
            </a:xfrm>
            <a:custGeom>
              <a:avLst/>
              <a:gdLst>
                <a:gd name="connsiteX0" fmla="*/ 3429000 w 3614057"/>
                <a:gd name="connsiteY0" fmla="*/ 0 h 6858000"/>
                <a:gd name="connsiteX1" fmla="*/ 3605456 w 3614057"/>
                <a:gd name="connsiteY1" fmla="*/ 4462 h 6858000"/>
                <a:gd name="connsiteX2" fmla="*/ 3614057 w 3614057"/>
                <a:gd name="connsiteY2" fmla="*/ 5116 h 6858000"/>
                <a:gd name="connsiteX3" fmla="*/ 3614057 w 3614057"/>
                <a:gd name="connsiteY3" fmla="*/ 6852884 h 6858000"/>
                <a:gd name="connsiteX4" fmla="*/ 3605456 w 3614057"/>
                <a:gd name="connsiteY4" fmla="*/ 6853538 h 6858000"/>
                <a:gd name="connsiteX5" fmla="*/ 3429000 w 3614057"/>
                <a:gd name="connsiteY5" fmla="*/ 6858000 h 6858000"/>
                <a:gd name="connsiteX6" fmla="*/ 0 w 3614057"/>
                <a:gd name="connsiteY6" fmla="*/ 3429000 h 6858000"/>
                <a:gd name="connsiteX7" fmla="*/ 3429000 w 3614057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4057" h="6858000">
                  <a:moveTo>
                    <a:pt x="3429000" y="0"/>
                  </a:moveTo>
                  <a:cubicBezTo>
                    <a:pt x="3488181" y="0"/>
                    <a:pt x="3547011" y="1499"/>
                    <a:pt x="3605456" y="4462"/>
                  </a:cubicBezTo>
                  <a:lnTo>
                    <a:pt x="3614057" y="5116"/>
                  </a:lnTo>
                  <a:lnTo>
                    <a:pt x="3614057" y="6852884"/>
                  </a:lnTo>
                  <a:lnTo>
                    <a:pt x="3605456" y="6853538"/>
                  </a:lnTo>
                  <a:cubicBezTo>
                    <a:pt x="3547011" y="6856501"/>
                    <a:pt x="3488181" y="6858000"/>
                    <a:pt x="3429000" y="6858000"/>
                  </a:cubicBezTo>
                  <a:cubicBezTo>
                    <a:pt x="1535216" y="6858000"/>
                    <a:pt x="0" y="5322784"/>
                    <a:pt x="0" y="3429000"/>
                  </a:cubicBezTo>
                  <a:cubicBezTo>
                    <a:pt x="0" y="1535216"/>
                    <a:pt x="1535216" y="0"/>
                    <a:pt x="3429000" y="0"/>
                  </a:cubicBezTo>
                  <a:close/>
                </a:path>
              </a:pathLst>
            </a:custGeom>
            <a:blipFill rotWithShape="0">
              <a:blip r:embed="rId3"/>
              <a:srcRect/>
              <a:stretch>
                <a:fillRect l="-126010" r="-12601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î$ḷïḋè">
              <a:extLst>
                <a:ext uri="{FF2B5EF4-FFF2-40B4-BE49-F238E27FC236}">
                  <a16:creationId xmlns:a16="http://schemas.microsoft.com/office/drawing/2014/main" id="{0D58F139-19BA-600B-BDAF-B4F518E353A0}"/>
                </a:ext>
              </a:extLst>
            </p:cNvPr>
            <p:cNvSpPr/>
            <p:nvPr/>
          </p:nvSpPr>
          <p:spPr>
            <a:xfrm>
              <a:off x="9143487" y="2930184"/>
              <a:ext cx="3048514" cy="3927816"/>
            </a:xfrm>
            <a:custGeom>
              <a:avLst/>
              <a:gdLst>
                <a:gd name="connsiteX0" fmla="*/ 2290079 w 3307541"/>
                <a:gd name="connsiteY0" fmla="*/ 0 h 4261556"/>
                <a:gd name="connsiteX1" fmla="*/ 3181481 w 3307541"/>
                <a:gd name="connsiteY1" fmla="*/ 179966 h 4261556"/>
                <a:gd name="connsiteX2" fmla="*/ 3307541 w 3307541"/>
                <a:gd name="connsiteY2" fmla="*/ 240692 h 4261556"/>
                <a:gd name="connsiteX3" fmla="*/ 3307541 w 3307541"/>
                <a:gd name="connsiteY3" fmla="*/ 4261556 h 4261556"/>
                <a:gd name="connsiteX4" fmla="*/ 1129025 w 3307541"/>
                <a:gd name="connsiteY4" fmla="*/ 4261556 h 4261556"/>
                <a:gd name="connsiteX5" fmla="*/ 1009674 w 3307541"/>
                <a:gd name="connsiteY5" fmla="*/ 4189049 h 4261556"/>
                <a:gd name="connsiteX6" fmla="*/ 0 w 3307541"/>
                <a:gd name="connsiteY6" fmla="*/ 2290079 h 4261556"/>
                <a:gd name="connsiteX7" fmla="*/ 2290079 w 3307541"/>
                <a:gd name="connsiteY7" fmla="*/ 0 h 4261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7541" h="4261556">
                  <a:moveTo>
                    <a:pt x="2290079" y="0"/>
                  </a:moveTo>
                  <a:cubicBezTo>
                    <a:pt x="2606273" y="0"/>
                    <a:pt x="2907500" y="64082"/>
                    <a:pt x="3181481" y="179966"/>
                  </a:cubicBezTo>
                  <a:lnTo>
                    <a:pt x="3307541" y="240692"/>
                  </a:lnTo>
                  <a:lnTo>
                    <a:pt x="3307541" y="4261556"/>
                  </a:lnTo>
                  <a:lnTo>
                    <a:pt x="1129025" y="4261556"/>
                  </a:lnTo>
                  <a:lnTo>
                    <a:pt x="1009674" y="4189049"/>
                  </a:lnTo>
                  <a:cubicBezTo>
                    <a:pt x="400509" y="3777505"/>
                    <a:pt x="0" y="3080564"/>
                    <a:pt x="0" y="2290079"/>
                  </a:cubicBezTo>
                  <a:cubicBezTo>
                    <a:pt x="0" y="1025303"/>
                    <a:pt x="1025303" y="0"/>
                    <a:pt x="2290079" y="0"/>
                  </a:cubicBezTo>
                  <a:close/>
                </a:path>
              </a:pathLst>
            </a:custGeom>
            <a:blipFill rotWithShape="0">
              <a:blip r:embed="rId4"/>
              <a:srcRect/>
              <a:stretch>
                <a:fillRect l="-38010" r="-3801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îṥļîďê">
              <a:extLst>
                <a:ext uri="{FF2B5EF4-FFF2-40B4-BE49-F238E27FC236}">
                  <a16:creationId xmlns:a16="http://schemas.microsoft.com/office/drawing/2014/main" id="{1364A9EC-222F-59AB-38B1-F9B6650A0FC0}"/>
                </a:ext>
              </a:extLst>
            </p:cNvPr>
            <p:cNvSpPr/>
            <p:nvPr/>
          </p:nvSpPr>
          <p:spPr>
            <a:xfrm>
              <a:off x="497071" y="1597272"/>
              <a:ext cx="439453" cy="439453"/>
            </a:xfrm>
            <a:prstGeom prst="ellipse">
              <a:avLst/>
            </a:prstGeom>
            <a:solidFill>
              <a:schemeClr val="accent2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2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54"/>
              <a:endParaRPr lang="zh-CN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25" name="îṩľíḑè">
              <a:extLst>
                <a:ext uri="{FF2B5EF4-FFF2-40B4-BE49-F238E27FC236}">
                  <a16:creationId xmlns:a16="http://schemas.microsoft.com/office/drawing/2014/main" id="{BB7BC002-E5CE-9FD8-C764-C3E695F4507A}"/>
                </a:ext>
              </a:extLst>
            </p:cNvPr>
            <p:cNvSpPr txBox="1"/>
            <p:nvPr/>
          </p:nvSpPr>
          <p:spPr>
            <a:xfrm>
              <a:off x="1598696" y="1586167"/>
              <a:ext cx="60975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solidFill>
                    <a:schemeClr val="tx1"/>
                  </a:solidFill>
                </a:rPr>
                <a:t>另一种汇总思路</a:t>
              </a:r>
            </a:p>
          </p:txBody>
        </p:sp>
        <p:sp>
          <p:nvSpPr>
            <p:cNvPr id="26" name="ïŝḷiḑe">
              <a:extLst>
                <a:ext uri="{FF2B5EF4-FFF2-40B4-BE49-F238E27FC236}">
                  <a16:creationId xmlns:a16="http://schemas.microsoft.com/office/drawing/2014/main" id="{14B7E0A3-4808-E9D2-743A-C622A0CBB1B7}"/>
                </a:ext>
              </a:extLst>
            </p:cNvPr>
            <p:cNvSpPr/>
            <p:nvPr/>
          </p:nvSpPr>
          <p:spPr>
            <a:xfrm>
              <a:off x="9386805" y="2930184"/>
              <a:ext cx="909290" cy="909290"/>
            </a:xfrm>
            <a:prstGeom prst="ellipse">
              <a:avLst/>
            </a:prstGeom>
            <a:solidFill>
              <a:schemeClr val="accent4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4"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27" name="îṩliḋè">
              <a:extLst>
                <a:ext uri="{FF2B5EF4-FFF2-40B4-BE49-F238E27FC236}">
                  <a16:creationId xmlns:a16="http://schemas.microsoft.com/office/drawing/2014/main" id="{917113F1-27DB-00FD-02D1-6474D23B207D}"/>
                </a:ext>
              </a:extLst>
            </p:cNvPr>
            <p:cNvSpPr/>
            <p:nvPr/>
          </p:nvSpPr>
          <p:spPr>
            <a:xfrm flipH="1">
              <a:off x="1668891" y="2552665"/>
              <a:ext cx="7717914" cy="294824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defTabSz="913765">
                <a:lnSpc>
                  <a:spcPct val="120000"/>
                </a:lnSpc>
                <a:buSzPct val="25000"/>
                <a:defRPr/>
              </a:pPr>
              <a:r>
                <a:rPr lang="en-US" altLang="zh-CN" sz="1200" dirty="0"/>
                <a:t>Rebase</a:t>
              </a:r>
              <a:r>
                <a:rPr lang="zh-CN" altLang="en-US" sz="1200" dirty="0"/>
                <a:t>的目的和</a:t>
              </a:r>
              <a:r>
                <a:rPr lang="en-US" altLang="zh-CN" sz="1200" dirty="0"/>
                <a:t>Merge</a:t>
              </a:r>
              <a:r>
                <a:rPr lang="zh-CN" altLang="en-US" sz="1200" dirty="0"/>
                <a:t>是一样的，不同的是它是通过移动当前分支所做的更改实现这一目的。</a:t>
              </a:r>
              <a:endParaRPr lang="en-US" altLang="zh-CN" sz="1200" dirty="0"/>
            </a:p>
          </p:txBody>
        </p:sp>
      </p:grpSp>
      <p:sp>
        <p:nvSpPr>
          <p:cNvPr id="29" name="Title 28">
            <a:extLst>
              <a:ext uri="{FF2B5EF4-FFF2-40B4-BE49-F238E27FC236}">
                <a16:creationId xmlns:a16="http://schemas.microsoft.com/office/drawing/2014/main" id="{10E3FBF0-2009-0AFD-07B2-2FDF58DD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altLang="zh-CN" dirty="0"/>
              <a:t>Git Rebase</a:t>
            </a:r>
            <a:endParaRPr 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910C6D1-1529-5024-E7CC-20986FCB7284}"/>
              </a:ext>
            </a:extLst>
          </p:cNvPr>
          <p:cNvSpPr/>
          <p:nvPr/>
        </p:nvSpPr>
        <p:spPr>
          <a:xfrm>
            <a:off x="1816100" y="4082074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8f0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80B95DD-CD61-BD57-B49D-21DEBB34A487}"/>
              </a:ext>
            </a:extLst>
          </p:cNvPr>
          <p:cNvSpPr/>
          <p:nvPr/>
        </p:nvSpPr>
        <p:spPr>
          <a:xfrm>
            <a:off x="3234785" y="4082074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ebb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B1F86AA-F36F-E9B0-8D08-19EB8FC94322}"/>
              </a:ext>
            </a:extLst>
          </p:cNvPr>
          <p:cNvCxnSpPr>
            <a:stCxn id="5" idx="2"/>
            <a:endCxn id="3" idx="6"/>
          </p:cNvCxnSpPr>
          <p:nvPr/>
        </p:nvCxnSpPr>
        <p:spPr>
          <a:xfrm flipH="1">
            <a:off x="2514600" y="4431324"/>
            <a:ext cx="7201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A31D653E-A21D-0D98-4D0F-C5949FD4A474}"/>
              </a:ext>
            </a:extLst>
          </p:cNvPr>
          <p:cNvSpPr/>
          <p:nvPr/>
        </p:nvSpPr>
        <p:spPr>
          <a:xfrm>
            <a:off x="5233259" y="6015159"/>
            <a:ext cx="1241645" cy="453127"/>
          </a:xfrm>
          <a:prstGeom prst="wedgeRoundRectCallout">
            <a:avLst>
              <a:gd name="adj1" fmla="val -39832"/>
              <a:gd name="adj2" fmla="val -9077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</a:rPr>
              <a:t>*</a:t>
            </a:r>
            <a:r>
              <a:rPr lang="en-US" altLang="zh-CN" sz="2000" dirty="0" err="1">
                <a:latin typeface="Consolas" panose="020B0609020204030204" pitchFamily="49" charset="0"/>
              </a:rPr>
              <a:t>bugFix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744A08A-9181-30E1-5E98-F1075F5502A6}"/>
              </a:ext>
            </a:extLst>
          </p:cNvPr>
          <p:cNvSpPr/>
          <p:nvPr/>
        </p:nvSpPr>
        <p:spPr>
          <a:xfrm>
            <a:off x="4715358" y="4082074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c23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DC66DCF-5985-F2E6-EB5A-6DBFF26EA712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3933285" y="4431324"/>
            <a:ext cx="7820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D58E8330-A219-1A53-468F-A821FF86B53D}"/>
              </a:ext>
            </a:extLst>
          </p:cNvPr>
          <p:cNvSpPr/>
          <p:nvPr/>
        </p:nvSpPr>
        <p:spPr>
          <a:xfrm>
            <a:off x="5271360" y="3571797"/>
            <a:ext cx="1165445" cy="453127"/>
          </a:xfrm>
          <a:prstGeom prst="wedgeRoundRectCallout">
            <a:avLst>
              <a:gd name="adj1" fmla="val -42560"/>
              <a:gd name="adj2" fmla="val 8561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</a:rPr>
              <a:t>main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699B5AE-3DCB-CEE6-35CA-B75A0159ABFB}"/>
              </a:ext>
            </a:extLst>
          </p:cNvPr>
          <p:cNvSpPr/>
          <p:nvPr/>
        </p:nvSpPr>
        <p:spPr>
          <a:xfrm>
            <a:off x="4715358" y="5186974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b8b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1346BAA3-299D-F8BB-1B6D-8FA71F637AD3}"/>
              </a:ext>
            </a:extLst>
          </p:cNvPr>
          <p:cNvCxnSpPr>
            <a:cxnSpLocks/>
            <a:stCxn id="13" idx="2"/>
            <a:endCxn id="5" idx="6"/>
          </p:cNvCxnSpPr>
          <p:nvPr/>
        </p:nvCxnSpPr>
        <p:spPr>
          <a:xfrm rot="10800000">
            <a:off x="3933286" y="4431324"/>
            <a:ext cx="782073" cy="11049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ED7569D-1A10-1470-28FF-CA50BEC7FD2B}"/>
              </a:ext>
            </a:extLst>
          </p:cNvPr>
          <p:cNvSpPr txBox="1"/>
          <p:nvPr/>
        </p:nvSpPr>
        <p:spPr>
          <a:xfrm>
            <a:off x="1532137" y="4933279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git rebase main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083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ADB46-D785-01D6-5BC6-1EBA8285E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DEC2587-9790-3F44-C4F1-0ABF2CDD5A13}"/>
              </a:ext>
            </a:extLst>
          </p:cNvPr>
          <p:cNvGrpSpPr/>
          <p:nvPr/>
        </p:nvGrpSpPr>
        <p:grpSpPr>
          <a:xfrm>
            <a:off x="660400" y="0"/>
            <a:ext cx="11531600" cy="6858000"/>
            <a:chOff x="660400" y="0"/>
            <a:chExt cx="11531600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8B8C57A-B339-4A69-C0E0-B91B44317F11}"/>
                </a:ext>
              </a:extLst>
            </p:cNvPr>
            <p:cNvSpPr/>
            <p:nvPr/>
          </p:nvSpPr>
          <p:spPr>
            <a:xfrm>
              <a:off x="3788228" y="0"/>
              <a:ext cx="8403771" cy="6858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9F72E45-9B54-4FBF-FDA5-11E7FBC8C167}"/>
                </a:ext>
              </a:extLst>
            </p:cNvPr>
            <p:cNvSpPr/>
            <p:nvPr/>
          </p:nvSpPr>
          <p:spPr>
            <a:xfrm>
              <a:off x="660400" y="1028700"/>
              <a:ext cx="2982686" cy="1923932"/>
            </a:xfrm>
            <a:prstGeom prst="rect">
              <a:avLst/>
            </a:prstGeom>
          </p:spPr>
          <p:txBody>
            <a:bodyPr wrap="square" anchor="b" anchorCtr="0">
              <a:noAutofit/>
            </a:bodyPr>
            <a:lstStyle/>
            <a:p>
              <a:pPr>
                <a:lnSpc>
                  <a:spcPct val="100000"/>
                </a:lnSpc>
                <a:buSzPct val="25000"/>
              </a:pPr>
              <a:r>
                <a:rPr lang="en-US" altLang="zh-CN" sz="2400" b="1" dirty="0">
                  <a:solidFill>
                    <a:schemeClr val="tx1"/>
                  </a:solidFill>
                </a:rPr>
                <a:t>Git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基本用法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1B964B9-FEFE-2F95-7D71-CA878F035B45}"/>
                </a:ext>
              </a:extLst>
            </p:cNvPr>
            <p:cNvSpPr/>
            <p:nvPr/>
          </p:nvSpPr>
          <p:spPr>
            <a:xfrm>
              <a:off x="3788229" y="3429000"/>
              <a:ext cx="8403771" cy="3429000"/>
            </a:xfrm>
            <a:prstGeom prst="rect">
              <a:avLst/>
            </a:prstGeom>
            <a:blipFill rotWithShape="0">
              <a:blip r:embed="rId3"/>
              <a:srcRect/>
              <a:stretch>
                <a:fillRect t="-31619" b="-31619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06" name="Title 105">
            <a:extLst>
              <a:ext uri="{FF2B5EF4-FFF2-40B4-BE49-F238E27FC236}">
                <a16:creationId xmlns:a16="http://schemas.microsoft.com/office/drawing/2014/main" id="{C5B4277B-19CF-3BD8-B56B-7410F360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本课总结</a:t>
            </a:r>
            <a:endParaRPr lang="en-US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F18D27A4-D93C-D5DF-04F6-662C6FBA1DDC}"/>
              </a:ext>
            </a:extLst>
          </p:cNvPr>
          <p:cNvGraphicFramePr>
            <a:graphicFrameLocks noGrp="1"/>
          </p:cNvGraphicFramePr>
          <p:nvPr/>
        </p:nvGraphicFramePr>
        <p:xfrm>
          <a:off x="4393870" y="284480"/>
          <a:ext cx="7270172" cy="28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9757">
                  <a:extLst>
                    <a:ext uri="{9D8B030D-6E8A-4147-A177-3AD203B41FA5}">
                      <a16:colId xmlns:a16="http://schemas.microsoft.com/office/drawing/2014/main" val="249345367"/>
                    </a:ext>
                  </a:extLst>
                </a:gridCol>
                <a:gridCol w="4660415">
                  <a:extLst>
                    <a:ext uri="{9D8B030D-6E8A-4147-A177-3AD203B41FA5}">
                      <a16:colId xmlns:a16="http://schemas.microsoft.com/office/drawing/2014/main" val="2140551536"/>
                    </a:ext>
                  </a:extLst>
                </a:gridCol>
              </a:tblGrid>
              <a:tr h="312672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Consolas" panose="020B0609020204030204" pitchFamily="49" charset="0"/>
                        </a:rPr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993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git add .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暂存所有文件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4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git commit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提交一次更改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46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git branch &lt;</a:t>
                      </a:r>
                      <a:r>
                        <a:rPr lang="zh-CN" altLang="en-US" dirty="0">
                          <a:latin typeface="Consolas" panose="020B0609020204030204" pitchFamily="49" charset="0"/>
                        </a:rPr>
                        <a:t>名字</a:t>
                      </a:r>
                      <a:r>
                        <a:rPr lang="en-US" altLang="zh-CN" dirty="0">
                          <a:latin typeface="Consolas" panose="020B0609020204030204" pitchFamily="49" charset="0"/>
                        </a:rPr>
                        <a:t>&gt;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在当前位置创建新分支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591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git checkout &lt;</a:t>
                      </a:r>
                      <a:r>
                        <a:rPr lang="zh-CN" altLang="en-US" dirty="0">
                          <a:latin typeface="Consolas" panose="020B0609020204030204" pitchFamily="49" charset="0"/>
                        </a:rPr>
                        <a:t>名字</a:t>
                      </a:r>
                      <a:r>
                        <a:rPr lang="en-US" altLang="zh-CN" dirty="0">
                          <a:latin typeface="Consolas" panose="020B0609020204030204" pitchFamily="49" charset="0"/>
                        </a:rPr>
                        <a:t>&gt;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切换到目标分支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带</a:t>
                      </a:r>
                      <a:r>
                        <a:rPr lang="en-US" altLang="zh-CN" dirty="0">
                          <a:latin typeface="Consolas" panose="020B0609020204030204" pitchFamily="49" charset="0"/>
                        </a:rPr>
                        <a:t>-b</a:t>
                      </a:r>
                      <a:r>
                        <a:rPr lang="zh-CN" altLang="en-US" dirty="0"/>
                        <a:t>参数则为同时创建并切换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188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git merge &lt;</a:t>
                      </a:r>
                      <a:r>
                        <a:rPr lang="zh-CN" altLang="en-US" dirty="0">
                          <a:latin typeface="Consolas" panose="020B0609020204030204" pitchFamily="49" charset="0"/>
                        </a:rPr>
                        <a:t>名字</a:t>
                      </a:r>
                      <a:r>
                        <a:rPr lang="en-US" altLang="zh-CN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合并目标分支到当前分支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98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git rebase &lt;</a:t>
                      </a:r>
                      <a:r>
                        <a:rPr lang="zh-CN" altLang="en-US" dirty="0">
                          <a:latin typeface="Consolas" panose="020B0609020204030204" pitchFamily="49" charset="0"/>
                        </a:rPr>
                        <a:t>名字</a:t>
                      </a:r>
                      <a:r>
                        <a:rPr lang="en-US" altLang="zh-CN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将当前分支的记录复制到目标分支上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8631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58602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9D727-597D-9CAF-EEF2-A395BFD17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0112655-298A-CD06-E01C-251F55039FCC}"/>
              </a:ext>
            </a:extLst>
          </p:cNvPr>
          <p:cNvGrpSpPr/>
          <p:nvPr/>
        </p:nvGrpSpPr>
        <p:grpSpPr>
          <a:xfrm>
            <a:off x="0" y="1586167"/>
            <a:ext cx="12192001" cy="5271833"/>
            <a:chOff x="0" y="1586167"/>
            <a:chExt cx="12192001" cy="5271833"/>
          </a:xfrm>
        </p:grpSpPr>
        <p:sp>
          <p:nvSpPr>
            <p:cNvPr id="4" name="iśļíḋê">
              <a:extLst>
                <a:ext uri="{FF2B5EF4-FFF2-40B4-BE49-F238E27FC236}">
                  <a16:creationId xmlns:a16="http://schemas.microsoft.com/office/drawing/2014/main" id="{3F6EE104-C3B9-71C4-5907-45567594FCC4}"/>
                </a:ext>
              </a:extLst>
            </p:cNvPr>
            <p:cNvSpPr/>
            <p:nvPr/>
          </p:nvSpPr>
          <p:spPr>
            <a:xfrm flipH="1">
              <a:off x="0" y="1614002"/>
              <a:ext cx="1433596" cy="2856398"/>
            </a:xfrm>
            <a:custGeom>
              <a:avLst/>
              <a:gdLst>
                <a:gd name="connsiteX0" fmla="*/ 3429000 w 3614057"/>
                <a:gd name="connsiteY0" fmla="*/ 0 h 6858000"/>
                <a:gd name="connsiteX1" fmla="*/ 3605456 w 3614057"/>
                <a:gd name="connsiteY1" fmla="*/ 4462 h 6858000"/>
                <a:gd name="connsiteX2" fmla="*/ 3614057 w 3614057"/>
                <a:gd name="connsiteY2" fmla="*/ 5116 h 6858000"/>
                <a:gd name="connsiteX3" fmla="*/ 3614057 w 3614057"/>
                <a:gd name="connsiteY3" fmla="*/ 6852884 h 6858000"/>
                <a:gd name="connsiteX4" fmla="*/ 3605456 w 3614057"/>
                <a:gd name="connsiteY4" fmla="*/ 6853538 h 6858000"/>
                <a:gd name="connsiteX5" fmla="*/ 3429000 w 3614057"/>
                <a:gd name="connsiteY5" fmla="*/ 6858000 h 6858000"/>
                <a:gd name="connsiteX6" fmla="*/ 0 w 3614057"/>
                <a:gd name="connsiteY6" fmla="*/ 3429000 h 6858000"/>
                <a:gd name="connsiteX7" fmla="*/ 3429000 w 3614057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4057" h="6858000">
                  <a:moveTo>
                    <a:pt x="3429000" y="0"/>
                  </a:moveTo>
                  <a:cubicBezTo>
                    <a:pt x="3488181" y="0"/>
                    <a:pt x="3547011" y="1499"/>
                    <a:pt x="3605456" y="4462"/>
                  </a:cubicBezTo>
                  <a:lnTo>
                    <a:pt x="3614057" y="5116"/>
                  </a:lnTo>
                  <a:lnTo>
                    <a:pt x="3614057" y="6852884"/>
                  </a:lnTo>
                  <a:lnTo>
                    <a:pt x="3605456" y="6853538"/>
                  </a:lnTo>
                  <a:cubicBezTo>
                    <a:pt x="3547011" y="6856501"/>
                    <a:pt x="3488181" y="6858000"/>
                    <a:pt x="3429000" y="6858000"/>
                  </a:cubicBezTo>
                  <a:cubicBezTo>
                    <a:pt x="1535216" y="6858000"/>
                    <a:pt x="0" y="5322784"/>
                    <a:pt x="0" y="3429000"/>
                  </a:cubicBezTo>
                  <a:cubicBezTo>
                    <a:pt x="0" y="1535216"/>
                    <a:pt x="1535216" y="0"/>
                    <a:pt x="3429000" y="0"/>
                  </a:cubicBezTo>
                  <a:close/>
                </a:path>
              </a:pathLst>
            </a:custGeom>
            <a:blipFill rotWithShape="0">
              <a:blip r:embed="rId3"/>
              <a:srcRect/>
              <a:stretch>
                <a:fillRect l="-126010" r="-12601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î$ḷïḋè">
              <a:extLst>
                <a:ext uri="{FF2B5EF4-FFF2-40B4-BE49-F238E27FC236}">
                  <a16:creationId xmlns:a16="http://schemas.microsoft.com/office/drawing/2014/main" id="{8FC4AAE3-65C3-9600-6362-E0569E2FB985}"/>
                </a:ext>
              </a:extLst>
            </p:cNvPr>
            <p:cNvSpPr/>
            <p:nvPr/>
          </p:nvSpPr>
          <p:spPr>
            <a:xfrm>
              <a:off x="9143487" y="2930184"/>
              <a:ext cx="3048514" cy="3927816"/>
            </a:xfrm>
            <a:custGeom>
              <a:avLst/>
              <a:gdLst>
                <a:gd name="connsiteX0" fmla="*/ 2290079 w 3307541"/>
                <a:gd name="connsiteY0" fmla="*/ 0 h 4261556"/>
                <a:gd name="connsiteX1" fmla="*/ 3181481 w 3307541"/>
                <a:gd name="connsiteY1" fmla="*/ 179966 h 4261556"/>
                <a:gd name="connsiteX2" fmla="*/ 3307541 w 3307541"/>
                <a:gd name="connsiteY2" fmla="*/ 240692 h 4261556"/>
                <a:gd name="connsiteX3" fmla="*/ 3307541 w 3307541"/>
                <a:gd name="connsiteY3" fmla="*/ 4261556 h 4261556"/>
                <a:gd name="connsiteX4" fmla="*/ 1129025 w 3307541"/>
                <a:gd name="connsiteY4" fmla="*/ 4261556 h 4261556"/>
                <a:gd name="connsiteX5" fmla="*/ 1009674 w 3307541"/>
                <a:gd name="connsiteY5" fmla="*/ 4189049 h 4261556"/>
                <a:gd name="connsiteX6" fmla="*/ 0 w 3307541"/>
                <a:gd name="connsiteY6" fmla="*/ 2290079 h 4261556"/>
                <a:gd name="connsiteX7" fmla="*/ 2290079 w 3307541"/>
                <a:gd name="connsiteY7" fmla="*/ 0 h 4261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7541" h="4261556">
                  <a:moveTo>
                    <a:pt x="2290079" y="0"/>
                  </a:moveTo>
                  <a:cubicBezTo>
                    <a:pt x="2606273" y="0"/>
                    <a:pt x="2907500" y="64082"/>
                    <a:pt x="3181481" y="179966"/>
                  </a:cubicBezTo>
                  <a:lnTo>
                    <a:pt x="3307541" y="240692"/>
                  </a:lnTo>
                  <a:lnTo>
                    <a:pt x="3307541" y="4261556"/>
                  </a:lnTo>
                  <a:lnTo>
                    <a:pt x="1129025" y="4261556"/>
                  </a:lnTo>
                  <a:lnTo>
                    <a:pt x="1009674" y="4189049"/>
                  </a:lnTo>
                  <a:cubicBezTo>
                    <a:pt x="400509" y="3777505"/>
                    <a:pt x="0" y="3080564"/>
                    <a:pt x="0" y="2290079"/>
                  </a:cubicBezTo>
                  <a:cubicBezTo>
                    <a:pt x="0" y="1025303"/>
                    <a:pt x="1025303" y="0"/>
                    <a:pt x="2290079" y="0"/>
                  </a:cubicBezTo>
                  <a:close/>
                </a:path>
              </a:pathLst>
            </a:custGeom>
            <a:blipFill rotWithShape="0">
              <a:blip r:embed="rId4"/>
              <a:srcRect/>
              <a:stretch>
                <a:fillRect l="-38010" r="-3801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îṥļîďê">
              <a:extLst>
                <a:ext uri="{FF2B5EF4-FFF2-40B4-BE49-F238E27FC236}">
                  <a16:creationId xmlns:a16="http://schemas.microsoft.com/office/drawing/2014/main" id="{215C4E17-50A5-6F9A-EA00-16BF8F57E295}"/>
                </a:ext>
              </a:extLst>
            </p:cNvPr>
            <p:cNvSpPr/>
            <p:nvPr/>
          </p:nvSpPr>
          <p:spPr>
            <a:xfrm>
              <a:off x="497071" y="1597272"/>
              <a:ext cx="439453" cy="439453"/>
            </a:xfrm>
            <a:prstGeom prst="ellipse">
              <a:avLst/>
            </a:prstGeom>
            <a:solidFill>
              <a:schemeClr val="accent2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2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54"/>
              <a:endParaRPr lang="zh-CN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25" name="îṩľíḑè">
              <a:extLst>
                <a:ext uri="{FF2B5EF4-FFF2-40B4-BE49-F238E27FC236}">
                  <a16:creationId xmlns:a16="http://schemas.microsoft.com/office/drawing/2014/main" id="{544538AA-CC5D-D529-B285-338717C43CDA}"/>
                </a:ext>
              </a:extLst>
            </p:cNvPr>
            <p:cNvSpPr txBox="1"/>
            <p:nvPr/>
          </p:nvSpPr>
          <p:spPr>
            <a:xfrm>
              <a:off x="1598696" y="1586167"/>
              <a:ext cx="60975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solidFill>
                    <a:schemeClr val="tx1"/>
                  </a:solidFill>
                </a:rPr>
                <a:t>另一种汇总思路</a:t>
              </a:r>
            </a:p>
          </p:txBody>
        </p:sp>
        <p:sp>
          <p:nvSpPr>
            <p:cNvPr id="26" name="ïŝḷiḑe">
              <a:extLst>
                <a:ext uri="{FF2B5EF4-FFF2-40B4-BE49-F238E27FC236}">
                  <a16:creationId xmlns:a16="http://schemas.microsoft.com/office/drawing/2014/main" id="{D2E3CF97-82BC-3A23-5C95-D2015A622096}"/>
                </a:ext>
              </a:extLst>
            </p:cNvPr>
            <p:cNvSpPr/>
            <p:nvPr/>
          </p:nvSpPr>
          <p:spPr>
            <a:xfrm>
              <a:off x="9386805" y="2930184"/>
              <a:ext cx="909290" cy="909290"/>
            </a:xfrm>
            <a:prstGeom prst="ellipse">
              <a:avLst/>
            </a:prstGeom>
            <a:solidFill>
              <a:schemeClr val="accent4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4"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27" name="îṩliḋè">
              <a:extLst>
                <a:ext uri="{FF2B5EF4-FFF2-40B4-BE49-F238E27FC236}">
                  <a16:creationId xmlns:a16="http://schemas.microsoft.com/office/drawing/2014/main" id="{56B00436-6D5A-890C-08EA-6AB3C3D92076}"/>
                </a:ext>
              </a:extLst>
            </p:cNvPr>
            <p:cNvSpPr/>
            <p:nvPr/>
          </p:nvSpPr>
          <p:spPr>
            <a:xfrm flipH="1">
              <a:off x="1668891" y="2552665"/>
              <a:ext cx="7717914" cy="515206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defTabSz="913765">
                <a:lnSpc>
                  <a:spcPct val="120000"/>
                </a:lnSpc>
                <a:buSzPct val="25000"/>
                <a:defRPr/>
              </a:pPr>
              <a:r>
                <a:rPr lang="en-US" altLang="zh-CN" sz="1200" dirty="0"/>
                <a:t>Rebase</a:t>
              </a:r>
              <a:r>
                <a:rPr lang="zh-CN" altLang="en-US" sz="1200" dirty="0"/>
                <a:t>的目的和</a:t>
              </a:r>
              <a:r>
                <a:rPr lang="en-US" altLang="zh-CN" sz="1200" dirty="0"/>
                <a:t>Merge</a:t>
              </a:r>
              <a:r>
                <a:rPr lang="zh-CN" altLang="en-US" sz="1200" dirty="0"/>
                <a:t>是一样的，不同的是它是通过移动当前分支所做的更改实现这一目的。</a:t>
              </a:r>
              <a:endParaRPr lang="en-US" altLang="zh-CN" sz="1200" dirty="0"/>
            </a:p>
            <a:p>
              <a:pPr defTabSz="913765">
                <a:lnSpc>
                  <a:spcPct val="120000"/>
                </a:lnSpc>
                <a:buSzPct val="25000"/>
                <a:defRPr/>
              </a:pPr>
              <a:r>
                <a:rPr lang="zh-CN" altLang="en-US" sz="1200" dirty="0"/>
                <a:t>注意</a:t>
              </a:r>
              <a:r>
                <a:rPr lang="en-US" altLang="zh-CN" sz="1200" dirty="0"/>
                <a:t>rebase</a:t>
              </a:r>
              <a:r>
                <a:rPr lang="zh-CN" altLang="en-US" sz="1200" dirty="0"/>
                <a:t>实际上是复制了</a:t>
              </a:r>
              <a:r>
                <a:rPr lang="en-US" altLang="zh-CN" sz="1200" dirty="0" err="1"/>
                <a:t>bugFix</a:t>
              </a:r>
              <a:r>
                <a:rPr lang="zh-CN" altLang="en-US" sz="1200" dirty="0"/>
                <a:t>记录中的副本放在</a:t>
              </a:r>
              <a:r>
                <a:rPr lang="en-US" altLang="zh-CN" sz="1200" dirty="0"/>
                <a:t>main</a:t>
              </a:r>
              <a:r>
                <a:rPr lang="zh-CN" altLang="en-US" sz="1200" dirty="0"/>
                <a:t>上面</a:t>
              </a:r>
              <a:endParaRPr lang="en-US" altLang="zh-CN" sz="1200" dirty="0"/>
            </a:p>
          </p:txBody>
        </p:sp>
      </p:grpSp>
      <p:sp>
        <p:nvSpPr>
          <p:cNvPr id="29" name="Title 28">
            <a:extLst>
              <a:ext uri="{FF2B5EF4-FFF2-40B4-BE49-F238E27FC236}">
                <a16:creationId xmlns:a16="http://schemas.microsoft.com/office/drawing/2014/main" id="{6643CFC8-AACE-A4AE-E2C4-6C6D3DA4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altLang="zh-CN" dirty="0"/>
              <a:t>Git Rebase</a:t>
            </a:r>
            <a:endParaRPr 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2EFFA5E-4DBE-B6A0-7098-11248A93E120}"/>
              </a:ext>
            </a:extLst>
          </p:cNvPr>
          <p:cNvSpPr/>
          <p:nvPr/>
        </p:nvSpPr>
        <p:spPr>
          <a:xfrm>
            <a:off x="1816100" y="4082074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8f0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8AA1EFA-C1E2-6136-6760-5B6CA649F276}"/>
              </a:ext>
            </a:extLst>
          </p:cNvPr>
          <p:cNvSpPr/>
          <p:nvPr/>
        </p:nvSpPr>
        <p:spPr>
          <a:xfrm>
            <a:off x="3234785" y="4082074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ebb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C8E65E7-B9A7-644D-F0B0-D675E0842015}"/>
              </a:ext>
            </a:extLst>
          </p:cNvPr>
          <p:cNvCxnSpPr>
            <a:stCxn id="5" idx="2"/>
            <a:endCxn id="3" idx="6"/>
          </p:cNvCxnSpPr>
          <p:nvPr/>
        </p:nvCxnSpPr>
        <p:spPr>
          <a:xfrm flipH="1">
            <a:off x="2514600" y="4431324"/>
            <a:ext cx="7201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4B8C45BB-9D1F-438D-664A-DB1E61DB6039}"/>
              </a:ext>
            </a:extLst>
          </p:cNvPr>
          <p:cNvSpPr/>
          <p:nvPr/>
        </p:nvSpPr>
        <p:spPr>
          <a:xfrm>
            <a:off x="6777314" y="3557385"/>
            <a:ext cx="1241645" cy="453127"/>
          </a:xfrm>
          <a:prstGeom prst="wedgeRoundRectCallout">
            <a:avLst>
              <a:gd name="adj1" fmla="val -40855"/>
              <a:gd name="adj2" fmla="val 9000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Consolas" panose="020B0609020204030204" pitchFamily="49" charset="0"/>
              </a:rPr>
              <a:t>bugFix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37C4ED6-F890-BA49-7BEA-2883CD077806}"/>
              </a:ext>
            </a:extLst>
          </p:cNvPr>
          <p:cNvSpPr/>
          <p:nvPr/>
        </p:nvSpPr>
        <p:spPr>
          <a:xfrm>
            <a:off x="4715358" y="4082074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c23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F6D7F26-12A6-55FE-44C1-C4EFA0488051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3933285" y="4431324"/>
            <a:ext cx="7820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4792D83E-DB11-2347-0AA8-E85BCF61624A}"/>
              </a:ext>
            </a:extLst>
          </p:cNvPr>
          <p:cNvSpPr/>
          <p:nvPr/>
        </p:nvSpPr>
        <p:spPr>
          <a:xfrm>
            <a:off x="5271360" y="3571797"/>
            <a:ext cx="1165445" cy="453127"/>
          </a:xfrm>
          <a:prstGeom prst="wedgeRoundRectCallout">
            <a:avLst>
              <a:gd name="adj1" fmla="val -42560"/>
              <a:gd name="adj2" fmla="val 8561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</a:rPr>
              <a:t>main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0A3B8CF-8585-0A98-FA4D-B77FC492E01D}"/>
              </a:ext>
            </a:extLst>
          </p:cNvPr>
          <p:cNvSpPr/>
          <p:nvPr/>
        </p:nvSpPr>
        <p:spPr>
          <a:xfrm>
            <a:off x="4715358" y="5186974"/>
            <a:ext cx="698500" cy="698500"/>
          </a:xfrm>
          <a:prstGeom prst="ellipse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  <a:alpha val="20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2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20000"/>
                </a:schemeClr>
              </a:gs>
            </a:gsLst>
          </a:gradFill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b8b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777C0AAD-16CD-DBC1-6C03-384A6A4758B9}"/>
              </a:ext>
            </a:extLst>
          </p:cNvPr>
          <p:cNvCxnSpPr>
            <a:cxnSpLocks/>
            <a:stCxn id="13" idx="2"/>
            <a:endCxn id="5" idx="6"/>
          </p:cNvCxnSpPr>
          <p:nvPr/>
        </p:nvCxnSpPr>
        <p:spPr>
          <a:xfrm rot="10800000">
            <a:off x="3933286" y="4431324"/>
            <a:ext cx="782073" cy="1104900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alpha val="2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169F8BA-04C7-AE27-4067-73D52ED6A9FA}"/>
              </a:ext>
            </a:extLst>
          </p:cNvPr>
          <p:cNvSpPr txBox="1"/>
          <p:nvPr/>
        </p:nvSpPr>
        <p:spPr>
          <a:xfrm>
            <a:off x="1532137" y="4933279"/>
            <a:ext cx="209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git checkout main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DE0BAF6-6634-009E-3BAC-16EC2A03BA89}"/>
              </a:ext>
            </a:extLst>
          </p:cNvPr>
          <p:cNvSpPr/>
          <p:nvPr/>
        </p:nvSpPr>
        <p:spPr>
          <a:xfrm>
            <a:off x="6195931" y="4082073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b8b'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7934366-D874-34BF-067A-DD2DBCC7F1D0}"/>
              </a:ext>
            </a:extLst>
          </p:cNvPr>
          <p:cNvCxnSpPr>
            <a:cxnSpLocks/>
            <a:stCxn id="15" idx="2"/>
            <a:endCxn id="6" idx="6"/>
          </p:cNvCxnSpPr>
          <p:nvPr/>
        </p:nvCxnSpPr>
        <p:spPr>
          <a:xfrm flipH="1">
            <a:off x="5413858" y="4431323"/>
            <a:ext cx="78207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742722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A1334-72BD-72EA-5BEB-0EA073CD1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78E5CCA-F71F-620B-DE57-8793F4C03682}"/>
              </a:ext>
            </a:extLst>
          </p:cNvPr>
          <p:cNvGrpSpPr/>
          <p:nvPr/>
        </p:nvGrpSpPr>
        <p:grpSpPr>
          <a:xfrm>
            <a:off x="0" y="1586167"/>
            <a:ext cx="12192001" cy="5271833"/>
            <a:chOff x="0" y="1586167"/>
            <a:chExt cx="12192001" cy="5271833"/>
          </a:xfrm>
        </p:grpSpPr>
        <p:sp>
          <p:nvSpPr>
            <p:cNvPr id="4" name="iśļíḋê">
              <a:extLst>
                <a:ext uri="{FF2B5EF4-FFF2-40B4-BE49-F238E27FC236}">
                  <a16:creationId xmlns:a16="http://schemas.microsoft.com/office/drawing/2014/main" id="{59431338-CD5E-4FD6-8428-3FCB78FD6C99}"/>
                </a:ext>
              </a:extLst>
            </p:cNvPr>
            <p:cNvSpPr/>
            <p:nvPr/>
          </p:nvSpPr>
          <p:spPr>
            <a:xfrm flipH="1">
              <a:off x="0" y="1614002"/>
              <a:ext cx="1433596" cy="2856398"/>
            </a:xfrm>
            <a:custGeom>
              <a:avLst/>
              <a:gdLst>
                <a:gd name="connsiteX0" fmla="*/ 3429000 w 3614057"/>
                <a:gd name="connsiteY0" fmla="*/ 0 h 6858000"/>
                <a:gd name="connsiteX1" fmla="*/ 3605456 w 3614057"/>
                <a:gd name="connsiteY1" fmla="*/ 4462 h 6858000"/>
                <a:gd name="connsiteX2" fmla="*/ 3614057 w 3614057"/>
                <a:gd name="connsiteY2" fmla="*/ 5116 h 6858000"/>
                <a:gd name="connsiteX3" fmla="*/ 3614057 w 3614057"/>
                <a:gd name="connsiteY3" fmla="*/ 6852884 h 6858000"/>
                <a:gd name="connsiteX4" fmla="*/ 3605456 w 3614057"/>
                <a:gd name="connsiteY4" fmla="*/ 6853538 h 6858000"/>
                <a:gd name="connsiteX5" fmla="*/ 3429000 w 3614057"/>
                <a:gd name="connsiteY5" fmla="*/ 6858000 h 6858000"/>
                <a:gd name="connsiteX6" fmla="*/ 0 w 3614057"/>
                <a:gd name="connsiteY6" fmla="*/ 3429000 h 6858000"/>
                <a:gd name="connsiteX7" fmla="*/ 3429000 w 3614057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4057" h="6858000">
                  <a:moveTo>
                    <a:pt x="3429000" y="0"/>
                  </a:moveTo>
                  <a:cubicBezTo>
                    <a:pt x="3488181" y="0"/>
                    <a:pt x="3547011" y="1499"/>
                    <a:pt x="3605456" y="4462"/>
                  </a:cubicBezTo>
                  <a:lnTo>
                    <a:pt x="3614057" y="5116"/>
                  </a:lnTo>
                  <a:lnTo>
                    <a:pt x="3614057" y="6852884"/>
                  </a:lnTo>
                  <a:lnTo>
                    <a:pt x="3605456" y="6853538"/>
                  </a:lnTo>
                  <a:cubicBezTo>
                    <a:pt x="3547011" y="6856501"/>
                    <a:pt x="3488181" y="6858000"/>
                    <a:pt x="3429000" y="6858000"/>
                  </a:cubicBezTo>
                  <a:cubicBezTo>
                    <a:pt x="1535216" y="6858000"/>
                    <a:pt x="0" y="5322784"/>
                    <a:pt x="0" y="3429000"/>
                  </a:cubicBezTo>
                  <a:cubicBezTo>
                    <a:pt x="0" y="1535216"/>
                    <a:pt x="1535216" y="0"/>
                    <a:pt x="3429000" y="0"/>
                  </a:cubicBezTo>
                  <a:close/>
                </a:path>
              </a:pathLst>
            </a:custGeom>
            <a:blipFill rotWithShape="0">
              <a:blip r:embed="rId3"/>
              <a:srcRect/>
              <a:stretch>
                <a:fillRect l="-126010" r="-12601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î$ḷïḋè">
              <a:extLst>
                <a:ext uri="{FF2B5EF4-FFF2-40B4-BE49-F238E27FC236}">
                  <a16:creationId xmlns:a16="http://schemas.microsoft.com/office/drawing/2014/main" id="{D60471D3-96FF-A415-6E26-BA5A050AA85B}"/>
                </a:ext>
              </a:extLst>
            </p:cNvPr>
            <p:cNvSpPr/>
            <p:nvPr/>
          </p:nvSpPr>
          <p:spPr>
            <a:xfrm>
              <a:off x="9143487" y="2930184"/>
              <a:ext cx="3048514" cy="3927816"/>
            </a:xfrm>
            <a:custGeom>
              <a:avLst/>
              <a:gdLst>
                <a:gd name="connsiteX0" fmla="*/ 2290079 w 3307541"/>
                <a:gd name="connsiteY0" fmla="*/ 0 h 4261556"/>
                <a:gd name="connsiteX1" fmla="*/ 3181481 w 3307541"/>
                <a:gd name="connsiteY1" fmla="*/ 179966 h 4261556"/>
                <a:gd name="connsiteX2" fmla="*/ 3307541 w 3307541"/>
                <a:gd name="connsiteY2" fmla="*/ 240692 h 4261556"/>
                <a:gd name="connsiteX3" fmla="*/ 3307541 w 3307541"/>
                <a:gd name="connsiteY3" fmla="*/ 4261556 h 4261556"/>
                <a:gd name="connsiteX4" fmla="*/ 1129025 w 3307541"/>
                <a:gd name="connsiteY4" fmla="*/ 4261556 h 4261556"/>
                <a:gd name="connsiteX5" fmla="*/ 1009674 w 3307541"/>
                <a:gd name="connsiteY5" fmla="*/ 4189049 h 4261556"/>
                <a:gd name="connsiteX6" fmla="*/ 0 w 3307541"/>
                <a:gd name="connsiteY6" fmla="*/ 2290079 h 4261556"/>
                <a:gd name="connsiteX7" fmla="*/ 2290079 w 3307541"/>
                <a:gd name="connsiteY7" fmla="*/ 0 h 4261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7541" h="4261556">
                  <a:moveTo>
                    <a:pt x="2290079" y="0"/>
                  </a:moveTo>
                  <a:cubicBezTo>
                    <a:pt x="2606273" y="0"/>
                    <a:pt x="2907500" y="64082"/>
                    <a:pt x="3181481" y="179966"/>
                  </a:cubicBezTo>
                  <a:lnTo>
                    <a:pt x="3307541" y="240692"/>
                  </a:lnTo>
                  <a:lnTo>
                    <a:pt x="3307541" y="4261556"/>
                  </a:lnTo>
                  <a:lnTo>
                    <a:pt x="1129025" y="4261556"/>
                  </a:lnTo>
                  <a:lnTo>
                    <a:pt x="1009674" y="4189049"/>
                  </a:lnTo>
                  <a:cubicBezTo>
                    <a:pt x="400509" y="3777505"/>
                    <a:pt x="0" y="3080564"/>
                    <a:pt x="0" y="2290079"/>
                  </a:cubicBezTo>
                  <a:cubicBezTo>
                    <a:pt x="0" y="1025303"/>
                    <a:pt x="1025303" y="0"/>
                    <a:pt x="2290079" y="0"/>
                  </a:cubicBezTo>
                  <a:close/>
                </a:path>
              </a:pathLst>
            </a:custGeom>
            <a:blipFill rotWithShape="0">
              <a:blip r:embed="rId4"/>
              <a:srcRect/>
              <a:stretch>
                <a:fillRect l="-38010" r="-3801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îṥļîďê">
              <a:extLst>
                <a:ext uri="{FF2B5EF4-FFF2-40B4-BE49-F238E27FC236}">
                  <a16:creationId xmlns:a16="http://schemas.microsoft.com/office/drawing/2014/main" id="{B2B2D232-CF02-022A-0F24-F5C1293E1E28}"/>
                </a:ext>
              </a:extLst>
            </p:cNvPr>
            <p:cNvSpPr/>
            <p:nvPr/>
          </p:nvSpPr>
          <p:spPr>
            <a:xfrm>
              <a:off x="497071" y="1597272"/>
              <a:ext cx="439453" cy="439453"/>
            </a:xfrm>
            <a:prstGeom prst="ellipse">
              <a:avLst/>
            </a:prstGeom>
            <a:solidFill>
              <a:schemeClr val="accent2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2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54"/>
              <a:endParaRPr lang="zh-CN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25" name="îṩľíḑè">
              <a:extLst>
                <a:ext uri="{FF2B5EF4-FFF2-40B4-BE49-F238E27FC236}">
                  <a16:creationId xmlns:a16="http://schemas.microsoft.com/office/drawing/2014/main" id="{592B3636-2CD6-34FF-9C1B-3E3D6CC02E55}"/>
                </a:ext>
              </a:extLst>
            </p:cNvPr>
            <p:cNvSpPr txBox="1"/>
            <p:nvPr/>
          </p:nvSpPr>
          <p:spPr>
            <a:xfrm>
              <a:off x="1598696" y="1586167"/>
              <a:ext cx="60975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solidFill>
                    <a:schemeClr val="tx1"/>
                  </a:solidFill>
                </a:rPr>
                <a:t>“快速前进（</a:t>
              </a:r>
              <a:r>
                <a:rPr kumimoji="0" lang="en-US" altLang="zh-CN" sz="2400" b="1" i="0" u="none" strike="noStrike" kern="1200" cap="none" spc="0" normalizeH="0" baseline="0" noProof="0" dirty="0">
                  <a:solidFill>
                    <a:schemeClr val="tx1"/>
                  </a:solidFill>
                </a:rPr>
                <a:t>Fast forward</a:t>
              </a:r>
              <a:r>
                <a:rPr kumimoji="0" lang="zh-CN" altLang="en-US" sz="2400" b="1" i="0" u="none" strike="noStrike" kern="1200" cap="none" spc="0" normalizeH="0" baseline="0" noProof="0" dirty="0">
                  <a:solidFill>
                    <a:schemeClr val="tx1"/>
                  </a:solidFill>
                </a:rPr>
                <a:t>）”</a:t>
              </a:r>
            </a:p>
          </p:txBody>
        </p:sp>
        <p:sp>
          <p:nvSpPr>
            <p:cNvPr id="26" name="ïŝḷiḑe">
              <a:extLst>
                <a:ext uri="{FF2B5EF4-FFF2-40B4-BE49-F238E27FC236}">
                  <a16:creationId xmlns:a16="http://schemas.microsoft.com/office/drawing/2014/main" id="{BECE76BE-49DB-08B7-5AE1-3E83A680DAC7}"/>
                </a:ext>
              </a:extLst>
            </p:cNvPr>
            <p:cNvSpPr/>
            <p:nvPr/>
          </p:nvSpPr>
          <p:spPr>
            <a:xfrm>
              <a:off x="9386805" y="2930184"/>
              <a:ext cx="909290" cy="909290"/>
            </a:xfrm>
            <a:prstGeom prst="ellipse">
              <a:avLst/>
            </a:prstGeom>
            <a:solidFill>
              <a:schemeClr val="accent4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4"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27" name="îṩliḋè">
              <a:extLst>
                <a:ext uri="{FF2B5EF4-FFF2-40B4-BE49-F238E27FC236}">
                  <a16:creationId xmlns:a16="http://schemas.microsoft.com/office/drawing/2014/main" id="{C7A17963-95B2-1539-382E-44709AB5ECFD}"/>
                </a:ext>
              </a:extLst>
            </p:cNvPr>
            <p:cNvSpPr/>
            <p:nvPr/>
          </p:nvSpPr>
          <p:spPr>
            <a:xfrm flipH="1">
              <a:off x="1668891" y="2552665"/>
              <a:ext cx="7717914" cy="293607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defTabSz="913765">
                <a:lnSpc>
                  <a:spcPct val="120000"/>
                </a:lnSpc>
                <a:buSzPct val="25000"/>
                <a:defRPr/>
              </a:pPr>
              <a:r>
                <a:rPr lang="zh-CN" altLang="en-US" sz="1200" dirty="0"/>
                <a:t>此外，如果可能的话，</a:t>
              </a:r>
              <a:r>
                <a:rPr lang="en-US" altLang="zh-CN" sz="1200" dirty="0"/>
                <a:t>Rebase</a:t>
              </a:r>
              <a:r>
                <a:rPr lang="zh-CN" altLang="en-US" sz="1200" dirty="0"/>
                <a:t>也会使用快速前进的技巧。</a:t>
              </a:r>
              <a:endParaRPr lang="en-US" altLang="zh-CN" sz="1200" dirty="0"/>
            </a:p>
          </p:txBody>
        </p:sp>
      </p:grpSp>
      <p:sp>
        <p:nvSpPr>
          <p:cNvPr id="29" name="Title 28">
            <a:extLst>
              <a:ext uri="{FF2B5EF4-FFF2-40B4-BE49-F238E27FC236}">
                <a16:creationId xmlns:a16="http://schemas.microsoft.com/office/drawing/2014/main" id="{BBE8F8DC-EA82-C5AB-0F5D-7D8D8449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altLang="zh-CN" dirty="0"/>
              <a:t>Git Rebase</a:t>
            </a:r>
            <a:endParaRPr 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C0DB98C-7EBD-F366-2E9E-5022BD53A7D7}"/>
              </a:ext>
            </a:extLst>
          </p:cNvPr>
          <p:cNvSpPr/>
          <p:nvPr/>
        </p:nvSpPr>
        <p:spPr>
          <a:xfrm>
            <a:off x="1816100" y="4082074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8f0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979945E-0339-3310-583F-7BF5218E0809}"/>
              </a:ext>
            </a:extLst>
          </p:cNvPr>
          <p:cNvSpPr/>
          <p:nvPr/>
        </p:nvSpPr>
        <p:spPr>
          <a:xfrm>
            <a:off x="3234785" y="4082074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ebb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D0E1769-6246-6729-D5C3-EBCE6F51D17D}"/>
              </a:ext>
            </a:extLst>
          </p:cNvPr>
          <p:cNvCxnSpPr>
            <a:stCxn id="5" idx="2"/>
            <a:endCxn id="3" idx="6"/>
          </p:cNvCxnSpPr>
          <p:nvPr/>
        </p:nvCxnSpPr>
        <p:spPr>
          <a:xfrm flipH="1">
            <a:off x="2514600" y="4431324"/>
            <a:ext cx="7201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6A4DB0C7-3AD2-5BC8-3D60-63B7D067FA6B}"/>
              </a:ext>
            </a:extLst>
          </p:cNvPr>
          <p:cNvSpPr/>
          <p:nvPr/>
        </p:nvSpPr>
        <p:spPr>
          <a:xfrm>
            <a:off x="6777314" y="3557385"/>
            <a:ext cx="1241645" cy="453127"/>
          </a:xfrm>
          <a:prstGeom prst="wedgeRoundRectCallout">
            <a:avLst>
              <a:gd name="adj1" fmla="val -40855"/>
              <a:gd name="adj2" fmla="val 9000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Consolas" panose="020B0609020204030204" pitchFamily="49" charset="0"/>
              </a:rPr>
              <a:t>bugFix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9954E51-84F6-68A1-FF96-17961498A38A}"/>
              </a:ext>
            </a:extLst>
          </p:cNvPr>
          <p:cNvSpPr/>
          <p:nvPr/>
        </p:nvSpPr>
        <p:spPr>
          <a:xfrm>
            <a:off x="4715358" y="4082074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c23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34B0A5E-137B-EF2C-055C-776464C6C093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3933285" y="4431324"/>
            <a:ext cx="7820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9BEC7BB8-2AB0-5E19-6577-CA73F777E44C}"/>
              </a:ext>
            </a:extLst>
          </p:cNvPr>
          <p:cNvSpPr/>
          <p:nvPr/>
        </p:nvSpPr>
        <p:spPr>
          <a:xfrm>
            <a:off x="5271360" y="3571797"/>
            <a:ext cx="1165445" cy="453127"/>
          </a:xfrm>
          <a:prstGeom prst="wedgeRoundRectCallout">
            <a:avLst>
              <a:gd name="adj1" fmla="val -42560"/>
              <a:gd name="adj2" fmla="val 8561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</a:rPr>
              <a:t>*main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20087CA-E7B4-897E-59EA-A8E00A6709C6}"/>
              </a:ext>
            </a:extLst>
          </p:cNvPr>
          <p:cNvSpPr/>
          <p:nvPr/>
        </p:nvSpPr>
        <p:spPr>
          <a:xfrm>
            <a:off x="4715358" y="5186974"/>
            <a:ext cx="698500" cy="698500"/>
          </a:xfrm>
          <a:prstGeom prst="ellipse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  <a:alpha val="20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2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20000"/>
                </a:schemeClr>
              </a:gs>
            </a:gsLst>
          </a:gradFill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b8b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331F2699-DB4B-84CC-9144-59BA7B98BB0C}"/>
              </a:ext>
            </a:extLst>
          </p:cNvPr>
          <p:cNvCxnSpPr>
            <a:cxnSpLocks/>
            <a:stCxn id="13" idx="2"/>
            <a:endCxn id="5" idx="6"/>
          </p:cNvCxnSpPr>
          <p:nvPr/>
        </p:nvCxnSpPr>
        <p:spPr>
          <a:xfrm rot="10800000">
            <a:off x="3933286" y="4431324"/>
            <a:ext cx="782073" cy="1104900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alpha val="2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26B5742-DA09-CDAD-8D48-A3CD06FF5A3F}"/>
              </a:ext>
            </a:extLst>
          </p:cNvPr>
          <p:cNvSpPr txBox="1"/>
          <p:nvPr/>
        </p:nvSpPr>
        <p:spPr>
          <a:xfrm>
            <a:off x="1532137" y="4933279"/>
            <a:ext cx="209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git rebase </a:t>
            </a:r>
            <a:r>
              <a:rPr lang="en-US" altLang="zh-CN" sz="1600" dirty="0" err="1">
                <a:latin typeface="Consolas" panose="020B0609020204030204" pitchFamily="49" charset="0"/>
              </a:rPr>
              <a:t>bugFix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7DACCE9-A2B5-83B1-D8C2-9BEA963F1C30}"/>
              </a:ext>
            </a:extLst>
          </p:cNvPr>
          <p:cNvSpPr/>
          <p:nvPr/>
        </p:nvSpPr>
        <p:spPr>
          <a:xfrm>
            <a:off x="6195931" y="4082073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b8b'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FAA8984-C11F-12A8-F399-516B7FAF1E06}"/>
              </a:ext>
            </a:extLst>
          </p:cNvPr>
          <p:cNvCxnSpPr>
            <a:cxnSpLocks/>
            <a:stCxn id="15" idx="2"/>
            <a:endCxn id="6" idx="6"/>
          </p:cNvCxnSpPr>
          <p:nvPr/>
        </p:nvCxnSpPr>
        <p:spPr>
          <a:xfrm flipH="1">
            <a:off x="5413858" y="4431323"/>
            <a:ext cx="78207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34259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901FE-56DD-4838-9CCA-39758A442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E3FD943-F42A-56FB-CD8E-D6169912E86F}"/>
              </a:ext>
            </a:extLst>
          </p:cNvPr>
          <p:cNvGrpSpPr/>
          <p:nvPr/>
        </p:nvGrpSpPr>
        <p:grpSpPr>
          <a:xfrm>
            <a:off x="0" y="1586167"/>
            <a:ext cx="12192001" cy="5271833"/>
            <a:chOff x="0" y="1586167"/>
            <a:chExt cx="12192001" cy="5271833"/>
          </a:xfrm>
        </p:grpSpPr>
        <p:sp>
          <p:nvSpPr>
            <p:cNvPr id="4" name="iśļíḋê">
              <a:extLst>
                <a:ext uri="{FF2B5EF4-FFF2-40B4-BE49-F238E27FC236}">
                  <a16:creationId xmlns:a16="http://schemas.microsoft.com/office/drawing/2014/main" id="{F13F0882-DFE7-0FB0-341A-B6414C9E63B1}"/>
                </a:ext>
              </a:extLst>
            </p:cNvPr>
            <p:cNvSpPr/>
            <p:nvPr/>
          </p:nvSpPr>
          <p:spPr>
            <a:xfrm flipH="1">
              <a:off x="0" y="1614002"/>
              <a:ext cx="1433596" cy="2856398"/>
            </a:xfrm>
            <a:custGeom>
              <a:avLst/>
              <a:gdLst>
                <a:gd name="connsiteX0" fmla="*/ 3429000 w 3614057"/>
                <a:gd name="connsiteY0" fmla="*/ 0 h 6858000"/>
                <a:gd name="connsiteX1" fmla="*/ 3605456 w 3614057"/>
                <a:gd name="connsiteY1" fmla="*/ 4462 h 6858000"/>
                <a:gd name="connsiteX2" fmla="*/ 3614057 w 3614057"/>
                <a:gd name="connsiteY2" fmla="*/ 5116 h 6858000"/>
                <a:gd name="connsiteX3" fmla="*/ 3614057 w 3614057"/>
                <a:gd name="connsiteY3" fmla="*/ 6852884 h 6858000"/>
                <a:gd name="connsiteX4" fmla="*/ 3605456 w 3614057"/>
                <a:gd name="connsiteY4" fmla="*/ 6853538 h 6858000"/>
                <a:gd name="connsiteX5" fmla="*/ 3429000 w 3614057"/>
                <a:gd name="connsiteY5" fmla="*/ 6858000 h 6858000"/>
                <a:gd name="connsiteX6" fmla="*/ 0 w 3614057"/>
                <a:gd name="connsiteY6" fmla="*/ 3429000 h 6858000"/>
                <a:gd name="connsiteX7" fmla="*/ 3429000 w 3614057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4057" h="6858000">
                  <a:moveTo>
                    <a:pt x="3429000" y="0"/>
                  </a:moveTo>
                  <a:cubicBezTo>
                    <a:pt x="3488181" y="0"/>
                    <a:pt x="3547011" y="1499"/>
                    <a:pt x="3605456" y="4462"/>
                  </a:cubicBezTo>
                  <a:lnTo>
                    <a:pt x="3614057" y="5116"/>
                  </a:lnTo>
                  <a:lnTo>
                    <a:pt x="3614057" y="6852884"/>
                  </a:lnTo>
                  <a:lnTo>
                    <a:pt x="3605456" y="6853538"/>
                  </a:lnTo>
                  <a:cubicBezTo>
                    <a:pt x="3547011" y="6856501"/>
                    <a:pt x="3488181" y="6858000"/>
                    <a:pt x="3429000" y="6858000"/>
                  </a:cubicBezTo>
                  <a:cubicBezTo>
                    <a:pt x="1535216" y="6858000"/>
                    <a:pt x="0" y="5322784"/>
                    <a:pt x="0" y="3429000"/>
                  </a:cubicBezTo>
                  <a:cubicBezTo>
                    <a:pt x="0" y="1535216"/>
                    <a:pt x="1535216" y="0"/>
                    <a:pt x="3429000" y="0"/>
                  </a:cubicBezTo>
                  <a:close/>
                </a:path>
              </a:pathLst>
            </a:custGeom>
            <a:blipFill rotWithShape="0">
              <a:blip r:embed="rId3"/>
              <a:srcRect/>
              <a:stretch>
                <a:fillRect l="-126010" r="-12601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î$ḷïḋè">
              <a:extLst>
                <a:ext uri="{FF2B5EF4-FFF2-40B4-BE49-F238E27FC236}">
                  <a16:creationId xmlns:a16="http://schemas.microsoft.com/office/drawing/2014/main" id="{CA7CC3CC-309F-E796-91E7-10887A254CDD}"/>
                </a:ext>
              </a:extLst>
            </p:cNvPr>
            <p:cNvSpPr/>
            <p:nvPr/>
          </p:nvSpPr>
          <p:spPr>
            <a:xfrm>
              <a:off x="9143487" y="2930184"/>
              <a:ext cx="3048514" cy="3927816"/>
            </a:xfrm>
            <a:custGeom>
              <a:avLst/>
              <a:gdLst>
                <a:gd name="connsiteX0" fmla="*/ 2290079 w 3307541"/>
                <a:gd name="connsiteY0" fmla="*/ 0 h 4261556"/>
                <a:gd name="connsiteX1" fmla="*/ 3181481 w 3307541"/>
                <a:gd name="connsiteY1" fmla="*/ 179966 h 4261556"/>
                <a:gd name="connsiteX2" fmla="*/ 3307541 w 3307541"/>
                <a:gd name="connsiteY2" fmla="*/ 240692 h 4261556"/>
                <a:gd name="connsiteX3" fmla="*/ 3307541 w 3307541"/>
                <a:gd name="connsiteY3" fmla="*/ 4261556 h 4261556"/>
                <a:gd name="connsiteX4" fmla="*/ 1129025 w 3307541"/>
                <a:gd name="connsiteY4" fmla="*/ 4261556 h 4261556"/>
                <a:gd name="connsiteX5" fmla="*/ 1009674 w 3307541"/>
                <a:gd name="connsiteY5" fmla="*/ 4189049 h 4261556"/>
                <a:gd name="connsiteX6" fmla="*/ 0 w 3307541"/>
                <a:gd name="connsiteY6" fmla="*/ 2290079 h 4261556"/>
                <a:gd name="connsiteX7" fmla="*/ 2290079 w 3307541"/>
                <a:gd name="connsiteY7" fmla="*/ 0 h 4261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7541" h="4261556">
                  <a:moveTo>
                    <a:pt x="2290079" y="0"/>
                  </a:moveTo>
                  <a:cubicBezTo>
                    <a:pt x="2606273" y="0"/>
                    <a:pt x="2907500" y="64082"/>
                    <a:pt x="3181481" y="179966"/>
                  </a:cubicBezTo>
                  <a:lnTo>
                    <a:pt x="3307541" y="240692"/>
                  </a:lnTo>
                  <a:lnTo>
                    <a:pt x="3307541" y="4261556"/>
                  </a:lnTo>
                  <a:lnTo>
                    <a:pt x="1129025" y="4261556"/>
                  </a:lnTo>
                  <a:lnTo>
                    <a:pt x="1009674" y="4189049"/>
                  </a:lnTo>
                  <a:cubicBezTo>
                    <a:pt x="400509" y="3777505"/>
                    <a:pt x="0" y="3080564"/>
                    <a:pt x="0" y="2290079"/>
                  </a:cubicBezTo>
                  <a:cubicBezTo>
                    <a:pt x="0" y="1025303"/>
                    <a:pt x="1025303" y="0"/>
                    <a:pt x="2290079" y="0"/>
                  </a:cubicBezTo>
                  <a:close/>
                </a:path>
              </a:pathLst>
            </a:custGeom>
            <a:blipFill rotWithShape="0">
              <a:blip r:embed="rId4"/>
              <a:srcRect/>
              <a:stretch>
                <a:fillRect l="-38010" r="-3801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îṥļîďê">
              <a:extLst>
                <a:ext uri="{FF2B5EF4-FFF2-40B4-BE49-F238E27FC236}">
                  <a16:creationId xmlns:a16="http://schemas.microsoft.com/office/drawing/2014/main" id="{92471EFF-C137-C5A6-8D8C-6B8634050CB1}"/>
                </a:ext>
              </a:extLst>
            </p:cNvPr>
            <p:cNvSpPr/>
            <p:nvPr/>
          </p:nvSpPr>
          <p:spPr>
            <a:xfrm>
              <a:off x="497071" y="1597272"/>
              <a:ext cx="439453" cy="439453"/>
            </a:xfrm>
            <a:prstGeom prst="ellipse">
              <a:avLst/>
            </a:prstGeom>
            <a:solidFill>
              <a:schemeClr val="accent2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2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54"/>
              <a:endParaRPr lang="zh-CN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25" name="îṩľíḑè">
              <a:extLst>
                <a:ext uri="{FF2B5EF4-FFF2-40B4-BE49-F238E27FC236}">
                  <a16:creationId xmlns:a16="http://schemas.microsoft.com/office/drawing/2014/main" id="{FEE25F9F-8A27-8020-6D41-70B5DBB6C75C}"/>
                </a:ext>
              </a:extLst>
            </p:cNvPr>
            <p:cNvSpPr txBox="1"/>
            <p:nvPr/>
          </p:nvSpPr>
          <p:spPr>
            <a:xfrm>
              <a:off x="1598696" y="1586167"/>
              <a:ext cx="60975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solidFill>
                    <a:schemeClr val="tx1"/>
                  </a:solidFill>
                </a:rPr>
                <a:t>“快速前进（</a:t>
              </a:r>
              <a:r>
                <a:rPr kumimoji="0" lang="en-US" altLang="zh-CN" sz="2400" b="1" i="0" u="none" strike="noStrike" kern="1200" cap="none" spc="0" normalizeH="0" baseline="0" noProof="0" dirty="0">
                  <a:solidFill>
                    <a:schemeClr val="tx1"/>
                  </a:solidFill>
                </a:rPr>
                <a:t>Fast forward</a:t>
              </a:r>
              <a:r>
                <a:rPr kumimoji="0" lang="zh-CN" altLang="en-US" sz="2400" b="1" i="0" u="none" strike="noStrike" kern="1200" cap="none" spc="0" normalizeH="0" baseline="0" noProof="0" dirty="0">
                  <a:solidFill>
                    <a:schemeClr val="tx1"/>
                  </a:solidFill>
                </a:rPr>
                <a:t>）”</a:t>
              </a:r>
            </a:p>
          </p:txBody>
        </p:sp>
        <p:sp>
          <p:nvSpPr>
            <p:cNvPr id="26" name="ïŝḷiḑe">
              <a:extLst>
                <a:ext uri="{FF2B5EF4-FFF2-40B4-BE49-F238E27FC236}">
                  <a16:creationId xmlns:a16="http://schemas.microsoft.com/office/drawing/2014/main" id="{2A937BD7-1EB4-726E-9005-287CEA75CFEB}"/>
                </a:ext>
              </a:extLst>
            </p:cNvPr>
            <p:cNvSpPr/>
            <p:nvPr/>
          </p:nvSpPr>
          <p:spPr>
            <a:xfrm>
              <a:off x="9386805" y="2930184"/>
              <a:ext cx="909290" cy="909290"/>
            </a:xfrm>
            <a:prstGeom prst="ellipse">
              <a:avLst/>
            </a:prstGeom>
            <a:solidFill>
              <a:schemeClr val="accent4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4"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27" name="îṩliḋè">
              <a:extLst>
                <a:ext uri="{FF2B5EF4-FFF2-40B4-BE49-F238E27FC236}">
                  <a16:creationId xmlns:a16="http://schemas.microsoft.com/office/drawing/2014/main" id="{92AA7EE9-EA3B-7681-45AA-AD6031E08639}"/>
                </a:ext>
              </a:extLst>
            </p:cNvPr>
            <p:cNvSpPr/>
            <p:nvPr/>
          </p:nvSpPr>
          <p:spPr>
            <a:xfrm flipH="1">
              <a:off x="1668891" y="2552665"/>
              <a:ext cx="7717914" cy="293607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defTabSz="913765">
                <a:lnSpc>
                  <a:spcPct val="120000"/>
                </a:lnSpc>
                <a:buSzPct val="25000"/>
                <a:defRPr/>
              </a:pPr>
              <a:r>
                <a:rPr lang="zh-CN" altLang="en-US" sz="1200" dirty="0"/>
                <a:t>此外，如果可能的话，</a:t>
              </a:r>
              <a:r>
                <a:rPr lang="en-US" altLang="zh-CN" sz="1200" dirty="0"/>
                <a:t>Rebase</a:t>
              </a:r>
              <a:r>
                <a:rPr lang="zh-CN" altLang="en-US" sz="1200" dirty="0"/>
                <a:t>也会使用快速前进的技巧。</a:t>
              </a:r>
              <a:endParaRPr lang="en-US" altLang="zh-CN" sz="1200" dirty="0"/>
            </a:p>
          </p:txBody>
        </p:sp>
      </p:grpSp>
      <p:sp>
        <p:nvSpPr>
          <p:cNvPr id="29" name="Title 28">
            <a:extLst>
              <a:ext uri="{FF2B5EF4-FFF2-40B4-BE49-F238E27FC236}">
                <a16:creationId xmlns:a16="http://schemas.microsoft.com/office/drawing/2014/main" id="{BC54D44C-D3A3-DDBF-5F6B-3AE241057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altLang="zh-CN" dirty="0"/>
              <a:t>Git Rebase</a:t>
            </a:r>
            <a:endParaRPr 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555CE65-74E0-7CB8-D725-1862C4043AF9}"/>
              </a:ext>
            </a:extLst>
          </p:cNvPr>
          <p:cNvSpPr/>
          <p:nvPr/>
        </p:nvSpPr>
        <p:spPr>
          <a:xfrm>
            <a:off x="1816100" y="4082074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8f0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6AF5956-3DFA-FCE1-1D80-8D03F68B5122}"/>
              </a:ext>
            </a:extLst>
          </p:cNvPr>
          <p:cNvSpPr/>
          <p:nvPr/>
        </p:nvSpPr>
        <p:spPr>
          <a:xfrm>
            <a:off x="3234785" y="4082074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ebb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442BB971-E354-E416-E1E4-E2BFD395E9D3}"/>
              </a:ext>
            </a:extLst>
          </p:cNvPr>
          <p:cNvSpPr/>
          <p:nvPr/>
        </p:nvSpPr>
        <p:spPr>
          <a:xfrm>
            <a:off x="6818687" y="3557384"/>
            <a:ext cx="1165445" cy="453127"/>
          </a:xfrm>
          <a:prstGeom prst="wedgeRoundRectCallout">
            <a:avLst>
              <a:gd name="adj1" fmla="val -42560"/>
              <a:gd name="adj2" fmla="val 8561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</a:rPr>
              <a:t>*main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3C45F3D-555E-2556-405E-A36D53A7E609}"/>
              </a:ext>
            </a:extLst>
          </p:cNvPr>
          <p:cNvCxnSpPr>
            <a:stCxn id="5" idx="2"/>
            <a:endCxn id="3" idx="6"/>
          </p:cNvCxnSpPr>
          <p:nvPr/>
        </p:nvCxnSpPr>
        <p:spPr>
          <a:xfrm flipH="1">
            <a:off x="2514600" y="4431324"/>
            <a:ext cx="7201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7EDE4A03-155C-2D9A-3E8D-2D416EC173BF}"/>
              </a:ext>
            </a:extLst>
          </p:cNvPr>
          <p:cNvSpPr/>
          <p:nvPr/>
        </p:nvSpPr>
        <p:spPr>
          <a:xfrm>
            <a:off x="6777314" y="3045680"/>
            <a:ext cx="1241645" cy="1000612"/>
          </a:xfrm>
          <a:prstGeom prst="wedgeRoundRectCallout">
            <a:avLst>
              <a:gd name="adj1" fmla="val -41878"/>
              <a:gd name="adj2" fmla="val 6589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</a:rPr>
              <a:t>*main</a:t>
            </a:r>
          </a:p>
          <a:p>
            <a:pPr algn="ctr"/>
            <a:r>
              <a:rPr lang="en-US" altLang="zh-CN" sz="2000" dirty="0" err="1">
                <a:latin typeface="Consolas" panose="020B0609020204030204" pitchFamily="49" charset="0"/>
              </a:rPr>
              <a:t>bugFix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CCE6E0B-6195-BC96-BE5C-CF054133D635}"/>
              </a:ext>
            </a:extLst>
          </p:cNvPr>
          <p:cNvSpPr/>
          <p:nvPr/>
        </p:nvSpPr>
        <p:spPr>
          <a:xfrm>
            <a:off x="4715358" y="4082074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c23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E30FFED-5850-0A77-BB1A-52C5F0785B88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3933285" y="4431324"/>
            <a:ext cx="7820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006C89DA-0260-E969-2FDE-7E42C79853AD}"/>
              </a:ext>
            </a:extLst>
          </p:cNvPr>
          <p:cNvSpPr/>
          <p:nvPr/>
        </p:nvSpPr>
        <p:spPr>
          <a:xfrm>
            <a:off x="4715358" y="5186974"/>
            <a:ext cx="698500" cy="698500"/>
          </a:xfrm>
          <a:prstGeom prst="ellipse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  <a:alpha val="20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2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20000"/>
                </a:schemeClr>
              </a:gs>
            </a:gsLst>
          </a:gradFill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b8b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CE7CE2FD-5FB4-901C-272E-132E152E8460}"/>
              </a:ext>
            </a:extLst>
          </p:cNvPr>
          <p:cNvCxnSpPr>
            <a:cxnSpLocks/>
            <a:stCxn id="13" idx="2"/>
            <a:endCxn id="5" idx="6"/>
          </p:cNvCxnSpPr>
          <p:nvPr/>
        </p:nvCxnSpPr>
        <p:spPr>
          <a:xfrm rot="10800000">
            <a:off x="3933286" y="4431324"/>
            <a:ext cx="782073" cy="1104900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alpha val="2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CC349480-5CEB-87E9-2AB5-F095E02444F3}"/>
              </a:ext>
            </a:extLst>
          </p:cNvPr>
          <p:cNvSpPr/>
          <p:nvPr/>
        </p:nvSpPr>
        <p:spPr>
          <a:xfrm>
            <a:off x="6195931" y="4082073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Consolas" panose="020B0609020204030204" pitchFamily="49" charset="0"/>
              </a:rPr>
              <a:t>b8b'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505DFAE-DE96-E5DC-C5FB-E946C59C432E}"/>
              </a:ext>
            </a:extLst>
          </p:cNvPr>
          <p:cNvCxnSpPr>
            <a:cxnSpLocks/>
            <a:stCxn id="15" idx="2"/>
            <a:endCxn id="6" idx="6"/>
          </p:cNvCxnSpPr>
          <p:nvPr/>
        </p:nvCxnSpPr>
        <p:spPr>
          <a:xfrm flipH="1">
            <a:off x="5413858" y="4431323"/>
            <a:ext cx="78207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思想气泡: 云 11">
            <a:extLst>
              <a:ext uri="{FF2B5EF4-FFF2-40B4-BE49-F238E27FC236}">
                <a16:creationId xmlns:a16="http://schemas.microsoft.com/office/drawing/2014/main" id="{6BF8989B-D651-150A-C1D5-6621F15800DA}"/>
              </a:ext>
            </a:extLst>
          </p:cNvPr>
          <p:cNvSpPr/>
          <p:nvPr/>
        </p:nvSpPr>
        <p:spPr>
          <a:xfrm>
            <a:off x="8439004" y="690400"/>
            <a:ext cx="3620810" cy="1662857"/>
          </a:xfrm>
          <a:prstGeom prst="cloudCallout">
            <a:avLst>
              <a:gd name="adj1" fmla="val -44955"/>
              <a:gd name="adj2" fmla="val 44730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B47BD60-3826-7206-F895-541E02A54FD3}"/>
              </a:ext>
            </a:extLst>
          </p:cNvPr>
          <p:cNvSpPr txBox="1"/>
          <p:nvPr/>
        </p:nvSpPr>
        <p:spPr>
          <a:xfrm>
            <a:off x="8778027" y="1028700"/>
            <a:ext cx="3036135" cy="919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命令速记</a:t>
            </a:r>
            <a:endParaRPr lang="en-US" altLang="zh-CN" sz="1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</a:rPr>
              <a:t>git rebase &lt;</a:t>
            </a: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名字</a:t>
            </a: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将当前分支的记录复制到目标分支上。</a:t>
            </a:r>
            <a:endParaRPr lang="zh-CN" altLang="en-US" sz="12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2072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90DF7-CB0A-6D6D-BF49-6F9ED362B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34659EC-CEF2-1752-8E6B-9BF1C1607B31}"/>
              </a:ext>
            </a:extLst>
          </p:cNvPr>
          <p:cNvGrpSpPr/>
          <p:nvPr/>
        </p:nvGrpSpPr>
        <p:grpSpPr>
          <a:xfrm>
            <a:off x="665691" y="1164253"/>
            <a:ext cx="10858500" cy="4398177"/>
            <a:chOff x="660399" y="1161078"/>
            <a:chExt cx="10858500" cy="439817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B11B9CE-451B-6C47-4D66-C8703DAC5472}"/>
                </a:ext>
              </a:extLst>
            </p:cNvPr>
            <p:cNvGrpSpPr/>
            <p:nvPr/>
          </p:nvGrpSpPr>
          <p:grpSpPr>
            <a:xfrm>
              <a:off x="660399" y="1161078"/>
              <a:ext cx="10858500" cy="838400"/>
              <a:chOff x="660399" y="1161078"/>
              <a:chExt cx="10858500" cy="83840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C45E10-C3F4-2C94-C120-239C05F54317}"/>
                  </a:ext>
                </a:extLst>
              </p:cNvPr>
              <p:cNvSpPr txBox="1"/>
              <p:nvPr/>
            </p:nvSpPr>
            <p:spPr>
              <a:xfrm>
                <a:off x="1096507" y="1161078"/>
                <a:ext cx="998628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lang="zh-CN" altLang="en-US" sz="2400" b="1" dirty="0"/>
                  <a:t>用</a:t>
                </a:r>
                <a:r>
                  <a:rPr lang="en-US" altLang="zh-CN" sz="2400" b="1" dirty="0"/>
                  <a:t>rebase</a:t>
                </a:r>
                <a:r>
                  <a:rPr kumimoji="0" lang="zh-CN" altLang="en-US" sz="2400" b="1" i="0" u="none" strike="noStrike" kern="1200" cap="none" spc="0" normalizeH="0" baseline="0" noProof="0" dirty="0">
                    <a:solidFill>
                      <a:schemeClr val="tx1"/>
                    </a:solidFill>
                  </a:rPr>
                  <a:t>合并两个分支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AD8D16F-8075-BEBB-43BA-87433AECEF20}"/>
                  </a:ext>
                </a:extLst>
              </p:cNvPr>
              <p:cNvSpPr/>
              <p:nvPr/>
            </p:nvSpPr>
            <p:spPr>
              <a:xfrm>
                <a:off x="660399" y="1704654"/>
                <a:ext cx="10858500" cy="2948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打开</a:t>
                </a:r>
                <a:r>
                  <a:rPr kumimoji="1" lang="en-AU" altLang="zh-CN" sz="1200" dirty="0">
                    <a:solidFill>
                      <a:schemeClr val="tx1"/>
                    </a:solidFill>
                    <a:hlinkClick r:id="rId3"/>
                  </a:rPr>
                  <a:t>learngitbranching.js.org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，完成关卡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1-4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。</a:t>
                </a:r>
                <a:r>
                  <a:rPr kumimoji="1" lang="en-AU" altLang="zh-CN" sz="1200" dirty="0">
                    <a:solidFill>
                      <a:schemeClr val="tx1"/>
                    </a:solidFill>
                  </a:rPr>
                  <a:t> </a:t>
                </a:r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C51A0EF-FB10-7D2D-B14E-DA94F70ED0BD}"/>
                </a:ext>
              </a:extLst>
            </p:cNvPr>
            <p:cNvGrpSpPr/>
            <p:nvPr/>
          </p:nvGrpSpPr>
          <p:grpSpPr>
            <a:xfrm>
              <a:off x="2023131" y="2942012"/>
              <a:ext cx="8145737" cy="2617243"/>
              <a:chOff x="2023131" y="2942012"/>
              <a:chExt cx="8145737" cy="2617243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B532EFA-8BEC-D6B5-3240-C5C4D1B284A3}"/>
                  </a:ext>
                </a:extLst>
              </p:cNvPr>
              <p:cNvGrpSpPr/>
              <p:nvPr/>
            </p:nvGrpSpPr>
            <p:grpSpPr>
              <a:xfrm>
                <a:off x="2023131" y="2942012"/>
                <a:ext cx="3061303" cy="2617243"/>
                <a:chOff x="1903892" y="2942012"/>
                <a:chExt cx="2597769" cy="2617243"/>
              </a:xfrm>
            </p:grpSpPr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F2013376-051B-B796-8AAA-DA1B33751A84}"/>
                    </a:ext>
                  </a:extLst>
                </p:cNvPr>
                <p:cNvSpPr/>
                <p:nvPr/>
              </p:nvSpPr>
              <p:spPr>
                <a:xfrm>
                  <a:off x="1903892" y="2942012"/>
                  <a:ext cx="2597769" cy="2617243"/>
                </a:xfrm>
                <a:prstGeom prst="roundRect">
                  <a:avLst>
                    <a:gd name="adj" fmla="val 8000"/>
                  </a:avLst>
                </a:prstGeom>
                <a:solidFill>
                  <a:schemeClr val="accent1"/>
                </a:solidFill>
                <a:ln w="12700" cap="flat">
                  <a:noFill/>
                  <a:prstDash val="solid"/>
                  <a:miter/>
                </a:ln>
                <a:effectLst>
                  <a:outerShdw blurRad="127000" dist="63500" dir="2700000" algn="tl" rotWithShape="0">
                    <a:schemeClr val="accent1">
                      <a:alpha val="4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endParaRPr lang="en-US" altLang="zh-CN" dirty="0"/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D8835E61-4830-47BC-AFF9-7C7F40399B6A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2037382" y="3490442"/>
                  <a:ext cx="2330787" cy="1326125"/>
                  <a:chOff x="7118372" y="2232107"/>
                  <a:chExt cx="2113471" cy="825146"/>
                </a:xfrm>
                <a:noFill/>
              </p:grpSpPr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93D785AA-D4FE-7778-054F-D44C41FA6E46}"/>
                      </a:ext>
                    </a:extLst>
                  </p:cNvPr>
                  <p:cNvSpPr/>
                  <p:nvPr/>
                </p:nvSpPr>
                <p:spPr>
                  <a:xfrm>
                    <a:off x="7118372" y="2232107"/>
                    <a:ext cx="2113470" cy="22980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1440" tIns="45720" rIns="91440" bIns="45720" rtlCol="0" anchor="b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bg1"/>
                        </a:solidFill>
                      </a:rPr>
                      <a:t>目标</a:t>
                    </a:r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8F920297-80C6-6176-B3E9-A71AD9E38EB1}"/>
                      </a:ext>
                    </a:extLst>
                  </p:cNvPr>
                  <p:cNvSpPr/>
                  <p:nvPr/>
                </p:nvSpPr>
                <p:spPr>
                  <a:xfrm>
                    <a:off x="7118372" y="2460154"/>
                    <a:ext cx="2113471" cy="5970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marL="228600" indent="-228600" algn="ctr">
                      <a:lnSpc>
                        <a:spcPct val="120000"/>
                      </a:lnSpc>
                      <a:buFont typeface="+mj-lt"/>
                      <a:buAutoNum type="arabicPeriod"/>
                    </a:pPr>
                    <a:r>
                      <a:rPr kumimoji="1" lang="zh-CN" altLang="en-US" sz="1200" dirty="0">
                        <a:solidFill>
                          <a:schemeClr val="bg1"/>
                        </a:solidFill>
                      </a:rPr>
                      <a:t>创建名为</a:t>
                    </a:r>
                    <a:r>
                      <a:rPr kumimoji="1" lang="en-US" altLang="zh-CN" sz="1200" dirty="0" err="1">
                        <a:solidFill>
                          <a:schemeClr val="bg1"/>
                        </a:solidFill>
                      </a:rPr>
                      <a:t>bugFix</a:t>
                    </a:r>
                    <a:r>
                      <a:rPr kumimoji="1" lang="zh-CN" altLang="en-US" sz="1200" dirty="0">
                        <a:solidFill>
                          <a:schemeClr val="bg1"/>
                        </a:solidFill>
                      </a:rPr>
                      <a:t>的分支</a:t>
                    </a:r>
                    <a:endParaRPr kumimoji="1" lang="en-US" altLang="zh-CN" sz="1200" dirty="0">
                      <a:solidFill>
                        <a:schemeClr val="bg1"/>
                      </a:solidFill>
                    </a:endParaRPr>
                  </a:p>
                  <a:p>
                    <a:pPr marL="228600" indent="-228600" algn="ctr">
                      <a:lnSpc>
                        <a:spcPct val="120000"/>
                      </a:lnSpc>
                      <a:buFont typeface="+mj-lt"/>
                      <a:buAutoNum type="arabicPeriod"/>
                    </a:pPr>
                    <a:r>
                      <a:rPr kumimoji="1" lang="zh-CN" altLang="en-US" sz="1200" dirty="0">
                        <a:solidFill>
                          <a:schemeClr val="bg1"/>
                        </a:solidFill>
                      </a:rPr>
                      <a:t>依次在</a:t>
                    </a:r>
                    <a:r>
                      <a:rPr kumimoji="1" lang="en-US" altLang="zh-CN" sz="1200" dirty="0" err="1">
                        <a:solidFill>
                          <a:schemeClr val="bg1"/>
                        </a:solidFill>
                      </a:rPr>
                      <a:t>bugFix</a:t>
                    </a:r>
                    <a:r>
                      <a:rPr kumimoji="1" lang="zh-CN" altLang="en-US" sz="1200" dirty="0">
                        <a:solidFill>
                          <a:schemeClr val="bg1"/>
                        </a:solidFill>
                      </a:rPr>
                      <a:t>分支和</a:t>
                    </a:r>
                    <a:r>
                      <a:rPr kumimoji="1" lang="en-US" altLang="zh-CN" sz="1200" dirty="0">
                        <a:solidFill>
                          <a:schemeClr val="bg1"/>
                        </a:solidFill>
                      </a:rPr>
                      <a:t>main</a:t>
                    </a:r>
                    <a:r>
                      <a:rPr kumimoji="1" lang="zh-CN" altLang="en-US" sz="1200" dirty="0">
                        <a:solidFill>
                          <a:schemeClr val="bg1"/>
                        </a:solidFill>
                      </a:rPr>
                      <a:t>分支上</a:t>
                    </a:r>
                    <a:br>
                      <a:rPr kumimoji="1" lang="en-US" altLang="zh-CN" sz="1200" dirty="0">
                        <a:solidFill>
                          <a:schemeClr val="bg1"/>
                        </a:solidFill>
                      </a:rPr>
                    </a:br>
                    <a:r>
                      <a:rPr kumimoji="1" lang="zh-CN" altLang="en-US" sz="1200" dirty="0">
                        <a:solidFill>
                          <a:schemeClr val="bg1"/>
                        </a:solidFill>
                      </a:rPr>
                      <a:t>各提交一次</a:t>
                    </a:r>
                    <a:endParaRPr kumimoji="1" lang="en-US" altLang="zh-CN" sz="1200" dirty="0">
                      <a:solidFill>
                        <a:schemeClr val="bg1"/>
                      </a:solidFill>
                    </a:endParaRPr>
                  </a:p>
                  <a:p>
                    <a:pPr marL="228600" indent="-228600" algn="ctr">
                      <a:lnSpc>
                        <a:spcPct val="120000"/>
                      </a:lnSpc>
                      <a:buFont typeface="+mj-lt"/>
                      <a:buAutoNum type="arabicPeriod"/>
                    </a:pPr>
                    <a:r>
                      <a:rPr kumimoji="1" lang="zh-CN" altLang="en-US" sz="1200" dirty="0">
                        <a:solidFill>
                          <a:schemeClr val="bg1"/>
                        </a:solidFill>
                      </a:rPr>
                      <a:t>将</a:t>
                    </a:r>
                    <a:r>
                      <a:rPr kumimoji="1" lang="en-US" altLang="zh-CN" sz="1200" dirty="0" err="1">
                        <a:solidFill>
                          <a:schemeClr val="bg1"/>
                        </a:solidFill>
                      </a:rPr>
                      <a:t>bugFix</a:t>
                    </a:r>
                    <a:r>
                      <a:rPr kumimoji="1" lang="zh-CN" altLang="en-US" sz="1200" dirty="0">
                        <a:solidFill>
                          <a:schemeClr val="bg1"/>
                        </a:solidFill>
                      </a:rPr>
                      <a:t>用</a:t>
                    </a:r>
                    <a:r>
                      <a:rPr kumimoji="1" lang="en-US" altLang="zh-CN" sz="1200" dirty="0">
                        <a:solidFill>
                          <a:schemeClr val="bg1"/>
                        </a:solidFill>
                      </a:rPr>
                      <a:t>rebase</a:t>
                    </a:r>
                    <a:r>
                      <a:rPr kumimoji="1" lang="zh-CN" altLang="en-US" sz="1200" dirty="0">
                        <a:solidFill>
                          <a:schemeClr val="bg1"/>
                        </a:solidFill>
                      </a:rPr>
                      <a:t>放到</a:t>
                    </a:r>
                    <a:r>
                      <a:rPr kumimoji="1" lang="en-US" altLang="zh-CN" sz="1200" dirty="0">
                        <a:solidFill>
                          <a:schemeClr val="bg1"/>
                        </a:solidFill>
                      </a:rPr>
                      <a:t>main</a:t>
                    </a:r>
                    <a:r>
                      <a:rPr kumimoji="1" lang="zh-CN" altLang="en-US" sz="1200" dirty="0">
                        <a:solidFill>
                          <a:schemeClr val="bg1"/>
                        </a:solidFill>
                      </a:rPr>
                      <a:t>分支上</a:t>
                    </a:r>
                  </a:p>
                </p:txBody>
              </p:sp>
            </p:grp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90270D56-C6D6-BA22-5994-A4806541744E}"/>
                  </a:ext>
                </a:extLst>
              </p:cNvPr>
              <p:cNvGrpSpPr/>
              <p:nvPr/>
            </p:nvGrpSpPr>
            <p:grpSpPr>
              <a:xfrm>
                <a:off x="7107565" y="2942012"/>
                <a:ext cx="3061303" cy="2617243"/>
                <a:chOff x="1903892" y="2942012"/>
                <a:chExt cx="2597769" cy="2617243"/>
              </a:xfrm>
            </p:grpSpPr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95C57BA2-138B-1AA2-E96E-D5FB99B9BDEC}"/>
                    </a:ext>
                  </a:extLst>
                </p:cNvPr>
                <p:cNvSpPr/>
                <p:nvPr/>
              </p:nvSpPr>
              <p:spPr>
                <a:xfrm>
                  <a:off x="1903892" y="2942012"/>
                  <a:ext cx="2597769" cy="2617243"/>
                </a:xfrm>
                <a:prstGeom prst="roundRect">
                  <a:avLst>
                    <a:gd name="adj" fmla="val 8000"/>
                  </a:avLst>
                </a:prstGeom>
                <a:solidFill>
                  <a:schemeClr val="tx2">
                    <a:alpha val="15000"/>
                  </a:schemeClr>
                </a:solidFill>
                <a:ln w="12700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9A1B007-67B8-9174-E5DD-6E07F62CEC0C}"/>
                    </a:ext>
                  </a:extLst>
                </p:cNvPr>
                <p:cNvSpPr/>
                <p:nvPr/>
              </p:nvSpPr>
              <p:spPr>
                <a:xfrm>
                  <a:off x="2037382" y="2942012"/>
                  <a:ext cx="233078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1440" tIns="45720" rIns="91440" bIns="45720" rtlCol="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</a:pPr>
                  <a:r>
                    <a:rPr kumimoji="1" lang="zh-CN" altLang="en-US" sz="1600" b="1" dirty="0">
                      <a:solidFill>
                        <a:schemeClr val="tx1"/>
                      </a:solidFill>
                    </a:rPr>
                    <a:t>最终效果图</a:t>
                  </a:r>
                </a:p>
              </p:txBody>
            </p:sp>
          </p:grpSp>
        </p:grpSp>
      </p:grpSp>
      <p:sp>
        <p:nvSpPr>
          <p:cNvPr id="35" name="Title 34">
            <a:extLst>
              <a:ext uri="{FF2B5EF4-FFF2-40B4-BE49-F238E27FC236}">
                <a16:creationId xmlns:a16="http://schemas.microsoft.com/office/drawing/2014/main" id="{DDFCF235-3D36-B967-806D-67891B26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练习时间！</a:t>
            </a:r>
            <a:endParaRPr 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08F4A7-E483-3A41-AB27-E4C61F43CE33}"/>
              </a:ext>
            </a:extLst>
          </p:cNvPr>
          <p:cNvGrpSpPr/>
          <p:nvPr/>
        </p:nvGrpSpPr>
        <p:grpSpPr>
          <a:xfrm>
            <a:off x="8543986" y="3455851"/>
            <a:ext cx="295214" cy="264161"/>
            <a:chOff x="7691314" y="3429000"/>
            <a:chExt cx="412750" cy="36933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0B2E422-CBB5-905B-8C24-9C4DE4EC3B72}"/>
                </a:ext>
              </a:extLst>
            </p:cNvPr>
            <p:cNvSpPr/>
            <p:nvPr/>
          </p:nvSpPr>
          <p:spPr>
            <a:xfrm>
              <a:off x="7713023" y="3429000"/>
              <a:ext cx="369332" cy="36933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latin typeface="Consolas" panose="020B0609020204030204" pitchFamily="49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B3D1CCF-06E9-AA06-3C19-64EA47D0E319}"/>
                </a:ext>
              </a:extLst>
            </p:cNvPr>
            <p:cNvSpPr txBox="1"/>
            <p:nvPr/>
          </p:nvSpPr>
          <p:spPr>
            <a:xfrm>
              <a:off x="7691314" y="3459777"/>
              <a:ext cx="412750" cy="301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C0</a:t>
              </a:r>
              <a:endParaRPr lang="zh-CN" altLang="en-US" sz="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D9B5F7-D1D8-23BB-4726-D8598F8CEC11}"/>
              </a:ext>
            </a:extLst>
          </p:cNvPr>
          <p:cNvGrpSpPr/>
          <p:nvPr/>
        </p:nvGrpSpPr>
        <p:grpSpPr>
          <a:xfrm>
            <a:off x="8543986" y="3954326"/>
            <a:ext cx="295214" cy="264161"/>
            <a:chOff x="7691314" y="3429000"/>
            <a:chExt cx="412750" cy="369332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CE5CA024-EFB7-A55B-0E2F-646A015DF353}"/>
                </a:ext>
              </a:extLst>
            </p:cNvPr>
            <p:cNvSpPr/>
            <p:nvPr/>
          </p:nvSpPr>
          <p:spPr>
            <a:xfrm>
              <a:off x="7713023" y="3429000"/>
              <a:ext cx="369332" cy="36933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latin typeface="Consolas" panose="020B0609020204030204" pitchFamily="49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254BC06-2D79-ADBA-DB1B-EAA5B6A85110}"/>
                </a:ext>
              </a:extLst>
            </p:cNvPr>
            <p:cNvSpPr txBox="1"/>
            <p:nvPr/>
          </p:nvSpPr>
          <p:spPr>
            <a:xfrm>
              <a:off x="7691314" y="3459777"/>
              <a:ext cx="412750" cy="301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C1</a:t>
              </a:r>
              <a:endParaRPr lang="zh-CN" altLang="en-US" sz="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79A240C-AED4-3260-79B7-A6AC50817A2D}"/>
              </a:ext>
            </a:extLst>
          </p:cNvPr>
          <p:cNvGrpSpPr/>
          <p:nvPr/>
        </p:nvGrpSpPr>
        <p:grpSpPr>
          <a:xfrm>
            <a:off x="7903332" y="4448111"/>
            <a:ext cx="295214" cy="264161"/>
            <a:chOff x="7691314" y="3429000"/>
            <a:chExt cx="412750" cy="369332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97C1840-B718-83A2-3238-C9CC168ACAFE}"/>
                </a:ext>
              </a:extLst>
            </p:cNvPr>
            <p:cNvSpPr/>
            <p:nvPr/>
          </p:nvSpPr>
          <p:spPr>
            <a:xfrm>
              <a:off x="7713023" y="3429000"/>
              <a:ext cx="369332" cy="369332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latin typeface="Consolas" panose="020B0609020204030204" pitchFamily="49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C459D77-7430-2A46-A6FC-C29544353E4B}"/>
                </a:ext>
              </a:extLst>
            </p:cNvPr>
            <p:cNvSpPr txBox="1"/>
            <p:nvPr/>
          </p:nvSpPr>
          <p:spPr>
            <a:xfrm>
              <a:off x="7691314" y="3459777"/>
              <a:ext cx="412750" cy="301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C2</a:t>
              </a:r>
              <a:endParaRPr lang="zh-CN" altLang="en-US" sz="800" dirty="0">
                <a:solidFill>
                  <a:schemeClr val="accent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14EC6EF-C63A-195D-449A-98C82A0A787A}"/>
              </a:ext>
            </a:extLst>
          </p:cNvPr>
          <p:cNvGrpSpPr/>
          <p:nvPr/>
        </p:nvGrpSpPr>
        <p:grpSpPr>
          <a:xfrm>
            <a:off x="8640331" y="4448111"/>
            <a:ext cx="295214" cy="264161"/>
            <a:chOff x="7691314" y="3429000"/>
            <a:chExt cx="412750" cy="369332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79B7561D-0CAE-541E-DC13-C25710EF2B4A}"/>
                </a:ext>
              </a:extLst>
            </p:cNvPr>
            <p:cNvSpPr/>
            <p:nvPr/>
          </p:nvSpPr>
          <p:spPr>
            <a:xfrm>
              <a:off x="7713023" y="3429000"/>
              <a:ext cx="369332" cy="36933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latin typeface="Consolas" panose="020B0609020204030204" pitchFamily="49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01DAB66-8844-7EC9-62E3-A397358DB83F}"/>
                </a:ext>
              </a:extLst>
            </p:cNvPr>
            <p:cNvSpPr txBox="1"/>
            <p:nvPr/>
          </p:nvSpPr>
          <p:spPr>
            <a:xfrm>
              <a:off x="7691314" y="3459777"/>
              <a:ext cx="412750" cy="301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C3</a:t>
              </a:r>
              <a:endParaRPr lang="zh-CN" altLang="en-US" sz="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E01831F-D2FE-6C8E-3C0E-B1CE1EA6B7A4}"/>
              </a:ext>
            </a:extLst>
          </p:cNvPr>
          <p:cNvCxnSpPr>
            <a:stCxn id="16" idx="0"/>
            <a:endCxn id="7" idx="4"/>
          </p:cNvCxnSpPr>
          <p:nvPr/>
        </p:nvCxnSpPr>
        <p:spPr>
          <a:xfrm flipV="1">
            <a:off x="8691593" y="3720012"/>
            <a:ext cx="0" cy="2343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对话气泡: 圆角矩形 38">
            <a:extLst>
              <a:ext uri="{FF2B5EF4-FFF2-40B4-BE49-F238E27FC236}">
                <a16:creationId xmlns:a16="http://schemas.microsoft.com/office/drawing/2014/main" id="{899A79E6-85FF-97AF-9AAC-D8D2C2FB7909}"/>
              </a:ext>
            </a:extLst>
          </p:cNvPr>
          <p:cNvSpPr/>
          <p:nvPr/>
        </p:nvSpPr>
        <p:spPr>
          <a:xfrm>
            <a:off x="9098805" y="4738974"/>
            <a:ext cx="611642" cy="234314"/>
          </a:xfrm>
          <a:prstGeom prst="wedgeRoundRectCallout">
            <a:avLst>
              <a:gd name="adj1" fmla="val -85455"/>
              <a:gd name="adj2" fmla="val 5928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Consolas" panose="020B0609020204030204" pitchFamily="49" charset="0"/>
              </a:rPr>
              <a:t>*</a:t>
            </a:r>
            <a:r>
              <a:rPr lang="en-US" altLang="zh-CN" sz="800" dirty="0" err="1">
                <a:latin typeface="Consolas" panose="020B0609020204030204" pitchFamily="49" charset="0"/>
              </a:rPr>
              <a:t>bugFix</a:t>
            </a:r>
            <a:endParaRPr lang="zh-CN" altLang="en-US" sz="800" dirty="0">
              <a:latin typeface="Consolas" panose="020B0609020204030204" pitchFamily="49" charset="0"/>
            </a:endParaRPr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11C44020-888D-A1CF-20F4-0FFB9CE5AB53}"/>
              </a:ext>
            </a:extLst>
          </p:cNvPr>
          <p:cNvCxnSpPr>
            <a:stCxn id="22" idx="0"/>
            <a:endCxn id="16" idx="4"/>
          </p:cNvCxnSpPr>
          <p:nvPr/>
        </p:nvCxnSpPr>
        <p:spPr>
          <a:xfrm rot="5400000" flipH="1" flipV="1">
            <a:off x="8256454" y="4012972"/>
            <a:ext cx="229624" cy="640654"/>
          </a:xfrm>
          <a:prstGeom prst="curvedConnector3">
            <a:avLst/>
          </a:prstGeom>
          <a:ln>
            <a:solidFill>
              <a:schemeClr val="accent1">
                <a:alpha val="2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9CCF0824-D0AB-FCC4-5321-71CD005F4697}"/>
              </a:ext>
            </a:extLst>
          </p:cNvPr>
          <p:cNvCxnSpPr>
            <a:cxnSpLocks/>
            <a:stCxn id="30" idx="0"/>
            <a:endCxn id="16" idx="4"/>
          </p:cNvCxnSpPr>
          <p:nvPr/>
        </p:nvCxnSpPr>
        <p:spPr>
          <a:xfrm rot="16200000" flipV="1">
            <a:off x="8624954" y="4285126"/>
            <a:ext cx="229624" cy="963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34258C8-F45C-5287-DCCD-C93F7882EC86}"/>
              </a:ext>
            </a:extLst>
          </p:cNvPr>
          <p:cNvGrpSpPr/>
          <p:nvPr/>
        </p:nvGrpSpPr>
        <p:grpSpPr>
          <a:xfrm>
            <a:off x="8640331" y="4973288"/>
            <a:ext cx="295214" cy="264161"/>
            <a:chOff x="7691314" y="3429000"/>
            <a:chExt cx="412750" cy="369332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70923F34-D62C-C7AE-2BE2-1013E518B9E3}"/>
                </a:ext>
              </a:extLst>
            </p:cNvPr>
            <p:cNvSpPr/>
            <p:nvPr/>
          </p:nvSpPr>
          <p:spPr>
            <a:xfrm>
              <a:off x="7713023" y="3429000"/>
              <a:ext cx="369332" cy="36933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latin typeface="Consolas" panose="020B0609020204030204" pitchFamily="49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94DF200-9AA4-4261-4BD5-1314DA3C4592}"/>
                </a:ext>
              </a:extLst>
            </p:cNvPr>
            <p:cNvSpPr txBox="1"/>
            <p:nvPr/>
          </p:nvSpPr>
          <p:spPr>
            <a:xfrm>
              <a:off x="7691314" y="3459777"/>
              <a:ext cx="412750" cy="301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C2’</a:t>
              </a:r>
              <a:endParaRPr lang="zh-CN" altLang="en-US" sz="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2E82B6A-2107-1A02-D613-5286CBE09BD1}"/>
              </a:ext>
            </a:extLst>
          </p:cNvPr>
          <p:cNvCxnSpPr>
            <a:stCxn id="24" idx="0"/>
            <a:endCxn id="30" idx="4"/>
          </p:cNvCxnSpPr>
          <p:nvPr/>
        </p:nvCxnSpPr>
        <p:spPr>
          <a:xfrm flipV="1">
            <a:off x="8787938" y="4712272"/>
            <a:ext cx="0" cy="261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对话气泡: 圆角矩形 47">
            <a:extLst>
              <a:ext uri="{FF2B5EF4-FFF2-40B4-BE49-F238E27FC236}">
                <a16:creationId xmlns:a16="http://schemas.microsoft.com/office/drawing/2014/main" id="{355D4153-94A1-3227-7DE1-AE1286D1628E}"/>
              </a:ext>
            </a:extLst>
          </p:cNvPr>
          <p:cNvSpPr/>
          <p:nvPr/>
        </p:nvSpPr>
        <p:spPr>
          <a:xfrm>
            <a:off x="9098805" y="4237537"/>
            <a:ext cx="558212" cy="234314"/>
          </a:xfrm>
          <a:prstGeom prst="wedgeRoundRectCallout">
            <a:avLst>
              <a:gd name="adj1" fmla="val -81449"/>
              <a:gd name="adj2" fmla="val 5657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Consolas" panose="020B0609020204030204" pitchFamily="49" charset="0"/>
              </a:rPr>
              <a:t>main</a:t>
            </a:r>
            <a:endParaRPr lang="zh-CN" altLang="en-US" sz="800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38126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dirty="0"/>
              <a:t>Thank You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1A86386-B499-646B-2B41-8BAE5FEEE79B}"/>
              </a:ext>
            </a:extLst>
          </p:cNvPr>
          <p:cNvSpPr txBox="1">
            <a:spLocks/>
          </p:cNvSpPr>
          <p:nvPr/>
        </p:nvSpPr>
        <p:spPr>
          <a:xfrm>
            <a:off x="9956800" y="5278190"/>
            <a:ext cx="1460500" cy="373449"/>
          </a:xfrm>
          <a:prstGeom prst="rect">
            <a:avLst/>
          </a:prstGeom>
        </p:spPr>
        <p:txBody>
          <a:bodyPr vert="horz" wrap="square" lIns="9000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JerryHan3</a:t>
            </a:r>
            <a:endParaRPr lang="en-US" sz="16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498900A-0D68-EA6B-26AE-61418721D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742" y="5651639"/>
            <a:ext cx="2819158" cy="692011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0BD9E051-893A-228B-381B-EAB4A5F03C65}"/>
              </a:ext>
            </a:extLst>
          </p:cNvPr>
          <p:cNvSpPr/>
          <p:nvPr/>
        </p:nvSpPr>
        <p:spPr>
          <a:xfrm>
            <a:off x="9896596" y="5226189"/>
            <a:ext cx="425450" cy="42545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74991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dirty="0"/>
              <a:t>01.</a:t>
            </a:r>
            <a:r>
              <a:rPr lang="en-US" altLang="zh-CN" dirty="0"/>
              <a:t>Git</a:t>
            </a:r>
            <a:r>
              <a:rPr lang="zh-CN" altLang="en-US" dirty="0"/>
              <a:t>基本概念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/>
          </p:nvPr>
        </p:nvSpPr>
        <p:spPr/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了解</a:t>
            </a:r>
            <a:r>
              <a:rPr kumimoji="1"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kumimoji="1"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版本控制及其基础概念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18403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60400" y="1738995"/>
            <a:ext cx="10548144" cy="4264257"/>
            <a:chOff x="660400" y="1738995"/>
            <a:chExt cx="10548144" cy="4264257"/>
          </a:xfrm>
        </p:grpSpPr>
        <p:sp>
          <p:nvSpPr>
            <p:cNvPr id="2" name="圆角矩形 1">
              <a:extLst>
                <a:ext uri="{FF2B5EF4-FFF2-40B4-BE49-F238E27FC236}">
                  <a16:creationId xmlns:a16="http://schemas.microsoft.com/office/drawing/2014/main" id="{5C2D3D42-0B13-4CEA-9DF1-66F7E12C3A95}"/>
                </a:ext>
              </a:extLst>
            </p:cNvPr>
            <p:cNvSpPr/>
            <p:nvPr/>
          </p:nvSpPr>
          <p:spPr>
            <a:xfrm>
              <a:off x="660400" y="3298152"/>
              <a:ext cx="5283341" cy="2705100"/>
            </a:xfrm>
            <a:prstGeom prst="roundRect">
              <a:avLst>
                <a:gd name="adj" fmla="val 3043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-1524000" ty="0" sx="100000" sy="100000" flip="none" algn="tl"/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64EAF5E-A774-4367-82B2-4B2DFDED94E5}"/>
                </a:ext>
              </a:extLst>
            </p:cNvPr>
            <p:cNvSpPr/>
            <p:nvPr/>
          </p:nvSpPr>
          <p:spPr>
            <a:xfrm>
              <a:off x="660400" y="1738995"/>
              <a:ext cx="5319853" cy="951543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/>
                <a:t>Git</a:t>
              </a:r>
              <a:r>
                <a:rPr lang="zh-CN" altLang="en-US" sz="1600" dirty="0"/>
                <a:t>是一个开源的分布式版本管理系统。</a:t>
              </a:r>
              <a:endParaRPr lang="en-US" altLang="zh-CN" sz="1600" dirty="0"/>
            </a:p>
            <a:p>
              <a:pPr>
                <a:lnSpc>
                  <a:spcPct val="120000"/>
                </a:lnSpc>
              </a:pPr>
              <a:r>
                <a:rPr lang="zh-CN" altLang="en-US" sz="1600" dirty="0"/>
                <a:t>简单来讲，它能把你的一个项目的各个版本管理得井井有条。</a:t>
              </a:r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21FBD807-C5D4-485A-8917-08D70201488A}"/>
                </a:ext>
              </a:extLst>
            </p:cNvPr>
            <p:cNvGrpSpPr/>
            <p:nvPr/>
          </p:nvGrpSpPr>
          <p:grpSpPr>
            <a:xfrm>
              <a:off x="6645487" y="4166518"/>
              <a:ext cx="4563057" cy="853760"/>
              <a:chOff x="6759072" y="4270690"/>
              <a:chExt cx="4563057" cy="853760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F27B183-69BE-463A-8A84-FDD4D7DFF645}"/>
                  </a:ext>
                </a:extLst>
              </p:cNvPr>
              <p:cNvSpPr/>
              <p:nvPr/>
            </p:nvSpPr>
            <p:spPr>
              <a:xfrm>
                <a:off x="7195168" y="4609244"/>
                <a:ext cx="4126961" cy="515206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经过初始化操作、由</a:t>
                </a:r>
                <a:r>
                  <a:rPr lang="en-US" altLang="zh-CN" sz="1200" dirty="0"/>
                  <a:t>git</a:t>
                </a:r>
                <a:r>
                  <a:rPr lang="zh-CN" altLang="en-US" sz="1200" dirty="0"/>
                  <a:t>管理版本的文件夹，被称为一个</a:t>
                </a:r>
                <a:endParaRPr lang="en-US" altLang="zh-CN" sz="12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1200" b="1" dirty="0"/>
                  <a:t>仓库</a:t>
                </a:r>
                <a:r>
                  <a:rPr lang="zh-CN" altLang="en-US" sz="1200" dirty="0"/>
                  <a:t>（</a:t>
                </a:r>
                <a:r>
                  <a:rPr lang="en-US" altLang="zh-CN" sz="1200" dirty="0"/>
                  <a:t>Repository</a:t>
                </a:r>
                <a:r>
                  <a:rPr lang="zh-CN" altLang="en-US" sz="1200" dirty="0"/>
                  <a:t>，简称</a:t>
                </a:r>
                <a:r>
                  <a:rPr lang="en-US" altLang="zh-CN" sz="1200" dirty="0"/>
                  <a:t>repo</a:t>
                </a:r>
                <a:r>
                  <a:rPr lang="zh-CN" altLang="en-US" sz="1200" dirty="0"/>
                  <a:t>）</a:t>
                </a: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8328E45-FA8F-4AFB-B8D5-F2DC24338CCA}"/>
                  </a:ext>
                </a:extLst>
              </p:cNvPr>
              <p:cNvSpPr txBox="1"/>
              <p:nvPr/>
            </p:nvSpPr>
            <p:spPr>
              <a:xfrm>
                <a:off x="7195168" y="4270690"/>
                <a:ext cx="1939023" cy="338554"/>
              </a:xfrm>
              <a:prstGeom prst="rect">
                <a:avLst/>
              </a:prstGeom>
              <a:noFill/>
            </p:spPr>
            <p:txBody>
              <a:bodyPr wrap="none" rtlCol="0" anchor="b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1600" b="1" dirty="0"/>
                  <a:t>Git</a:t>
                </a:r>
                <a:r>
                  <a:rPr lang="zh-CN" altLang="en-US" sz="1600" b="1" dirty="0"/>
                  <a:t>管理的是仓库</a:t>
                </a:r>
              </a:p>
            </p:txBody>
          </p: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A12C04D0-CF28-4021-9BAC-7934CF9C877A}"/>
                  </a:ext>
                </a:extLst>
              </p:cNvPr>
              <p:cNvGrpSpPr/>
              <p:nvPr/>
            </p:nvGrpSpPr>
            <p:grpSpPr>
              <a:xfrm>
                <a:off x="6759072" y="4270690"/>
                <a:ext cx="444222" cy="444220"/>
                <a:chOff x="8689969" y="1123549"/>
                <a:chExt cx="444222" cy="444220"/>
              </a:xfrm>
            </p:grpSpPr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D470B87E-63C7-4034-80B5-9DB021F64005}"/>
                    </a:ext>
                  </a:extLst>
                </p:cNvPr>
                <p:cNvSpPr/>
                <p:nvPr/>
              </p:nvSpPr>
              <p:spPr>
                <a:xfrm>
                  <a:off x="8689969" y="1123549"/>
                  <a:ext cx="444222" cy="444220"/>
                </a:xfrm>
                <a:prstGeom prst="ellipse">
                  <a:avLst/>
                </a:prstGeom>
                <a:solidFill>
                  <a:schemeClr val="accent3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>
                  <a:outerShdw blurRad="254000" dist="127000" algn="ctr" rotWithShape="0">
                    <a:schemeClr val="accent3">
                      <a:alpha val="32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8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" name="任意多边形 21">
                  <a:extLst>
                    <a:ext uri="{FF2B5EF4-FFF2-40B4-BE49-F238E27FC236}">
                      <a16:creationId xmlns:a16="http://schemas.microsoft.com/office/drawing/2014/main" id="{49E60DF9-A896-42E6-B976-C9919D273D04}"/>
                    </a:ext>
                  </a:extLst>
                </p:cNvPr>
                <p:cNvSpPr/>
                <p:nvPr/>
              </p:nvSpPr>
              <p:spPr bwMode="auto">
                <a:xfrm>
                  <a:off x="8809300" y="1252056"/>
                  <a:ext cx="205561" cy="187207"/>
                </a:xfrm>
                <a:custGeom>
                  <a:avLst/>
                  <a:gdLst>
                    <a:gd name="connsiteX0" fmla="*/ 125329 w 533400"/>
                    <a:gd name="connsiteY0" fmla="*/ 229221 h 485775"/>
                    <a:gd name="connsiteX1" fmla="*/ 125329 w 533400"/>
                    <a:gd name="connsiteY1" fmla="*/ 276846 h 485775"/>
                    <a:gd name="connsiteX2" fmla="*/ 144379 w 533400"/>
                    <a:gd name="connsiteY2" fmla="*/ 276846 h 485775"/>
                    <a:gd name="connsiteX3" fmla="*/ 144379 w 533400"/>
                    <a:gd name="connsiteY3" fmla="*/ 229221 h 485775"/>
                    <a:gd name="connsiteX4" fmla="*/ 392029 w 533400"/>
                    <a:gd name="connsiteY4" fmla="*/ 229221 h 485775"/>
                    <a:gd name="connsiteX5" fmla="*/ 392029 w 533400"/>
                    <a:gd name="connsiteY5" fmla="*/ 276846 h 485775"/>
                    <a:gd name="connsiteX6" fmla="*/ 411079 w 533400"/>
                    <a:gd name="connsiteY6" fmla="*/ 276846 h 485775"/>
                    <a:gd name="connsiteX7" fmla="*/ 411079 w 533400"/>
                    <a:gd name="connsiteY7" fmla="*/ 229221 h 485775"/>
                    <a:gd name="connsiteX8" fmla="*/ 534904 w 533400"/>
                    <a:gd name="connsiteY8" fmla="*/ 229221 h 485775"/>
                    <a:gd name="connsiteX9" fmla="*/ 534904 w 533400"/>
                    <a:gd name="connsiteY9" fmla="*/ 457821 h 485775"/>
                    <a:gd name="connsiteX10" fmla="*/ 506329 w 533400"/>
                    <a:gd name="connsiteY10" fmla="*/ 486396 h 485775"/>
                    <a:gd name="connsiteX11" fmla="*/ 30079 w 533400"/>
                    <a:gd name="connsiteY11" fmla="*/ 486396 h 485775"/>
                    <a:gd name="connsiteX12" fmla="*/ 1504 w 533400"/>
                    <a:gd name="connsiteY12" fmla="*/ 457821 h 485775"/>
                    <a:gd name="connsiteX13" fmla="*/ 1504 w 533400"/>
                    <a:gd name="connsiteY13" fmla="*/ 229221 h 485775"/>
                    <a:gd name="connsiteX14" fmla="*/ 125329 w 533400"/>
                    <a:gd name="connsiteY14" fmla="*/ 229221 h 485775"/>
                    <a:gd name="connsiteX15" fmla="*/ 372979 w 533400"/>
                    <a:gd name="connsiteY15" fmla="*/ 621 h 485775"/>
                    <a:gd name="connsiteX16" fmla="*/ 411079 w 533400"/>
                    <a:gd name="connsiteY16" fmla="*/ 36816 h 485775"/>
                    <a:gd name="connsiteX17" fmla="*/ 411079 w 533400"/>
                    <a:gd name="connsiteY17" fmla="*/ 38721 h 485775"/>
                    <a:gd name="connsiteX18" fmla="*/ 411079 w 533400"/>
                    <a:gd name="connsiteY18" fmla="*/ 114921 h 485775"/>
                    <a:gd name="connsiteX19" fmla="*/ 506329 w 533400"/>
                    <a:gd name="connsiteY19" fmla="*/ 114921 h 485775"/>
                    <a:gd name="connsiteX20" fmla="*/ 534904 w 533400"/>
                    <a:gd name="connsiteY20" fmla="*/ 143496 h 485775"/>
                    <a:gd name="connsiteX21" fmla="*/ 534904 w 533400"/>
                    <a:gd name="connsiteY21" fmla="*/ 210171 h 485775"/>
                    <a:gd name="connsiteX22" fmla="*/ 1504 w 533400"/>
                    <a:gd name="connsiteY22" fmla="*/ 210171 h 485775"/>
                    <a:gd name="connsiteX23" fmla="*/ 1504 w 533400"/>
                    <a:gd name="connsiteY23" fmla="*/ 143496 h 485775"/>
                    <a:gd name="connsiteX24" fmla="*/ 30079 w 533400"/>
                    <a:gd name="connsiteY24" fmla="*/ 114921 h 485775"/>
                    <a:gd name="connsiteX25" fmla="*/ 125329 w 533400"/>
                    <a:gd name="connsiteY25" fmla="*/ 114921 h 485775"/>
                    <a:gd name="connsiteX26" fmla="*/ 125329 w 533400"/>
                    <a:gd name="connsiteY26" fmla="*/ 38721 h 485775"/>
                    <a:gd name="connsiteX27" fmla="*/ 161524 w 533400"/>
                    <a:gd name="connsiteY27" fmla="*/ 621 h 485775"/>
                    <a:gd name="connsiteX28" fmla="*/ 163429 w 533400"/>
                    <a:gd name="connsiteY28" fmla="*/ 621 h 485775"/>
                    <a:gd name="connsiteX29" fmla="*/ 372979 w 533400"/>
                    <a:gd name="connsiteY29" fmla="*/ 621 h 485775"/>
                    <a:gd name="connsiteX30" fmla="*/ 372979 w 533400"/>
                    <a:gd name="connsiteY30" fmla="*/ 19671 h 485775"/>
                    <a:gd name="connsiteX31" fmla="*/ 163429 w 533400"/>
                    <a:gd name="connsiteY31" fmla="*/ 19671 h 485775"/>
                    <a:gd name="connsiteX32" fmla="*/ 144474 w 533400"/>
                    <a:gd name="connsiteY32" fmla="*/ 37292 h 485775"/>
                    <a:gd name="connsiteX33" fmla="*/ 144379 w 533400"/>
                    <a:gd name="connsiteY33" fmla="*/ 38721 h 485775"/>
                    <a:gd name="connsiteX34" fmla="*/ 144379 w 533400"/>
                    <a:gd name="connsiteY34" fmla="*/ 114921 h 485775"/>
                    <a:gd name="connsiteX35" fmla="*/ 392029 w 533400"/>
                    <a:gd name="connsiteY35" fmla="*/ 114921 h 485775"/>
                    <a:gd name="connsiteX36" fmla="*/ 392029 w 533400"/>
                    <a:gd name="connsiteY36" fmla="*/ 38721 h 485775"/>
                    <a:gd name="connsiteX37" fmla="*/ 375836 w 533400"/>
                    <a:gd name="connsiteY37" fmla="*/ 19862 h 485775"/>
                    <a:gd name="connsiteX38" fmla="*/ 374408 w 533400"/>
                    <a:gd name="connsiteY38" fmla="*/ 19671 h 485775"/>
                    <a:gd name="connsiteX39" fmla="*/ 372979 w 533400"/>
                    <a:gd name="connsiteY39" fmla="*/ 19671 h 485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533400" h="485775">
                      <a:moveTo>
                        <a:pt x="125329" y="229221"/>
                      </a:moveTo>
                      <a:lnTo>
                        <a:pt x="125329" y="276846"/>
                      </a:lnTo>
                      <a:lnTo>
                        <a:pt x="144379" y="276846"/>
                      </a:lnTo>
                      <a:lnTo>
                        <a:pt x="144379" y="229221"/>
                      </a:lnTo>
                      <a:lnTo>
                        <a:pt x="392029" y="229221"/>
                      </a:lnTo>
                      <a:lnTo>
                        <a:pt x="392029" y="276846"/>
                      </a:lnTo>
                      <a:lnTo>
                        <a:pt x="411079" y="276846"/>
                      </a:lnTo>
                      <a:lnTo>
                        <a:pt x="411079" y="229221"/>
                      </a:lnTo>
                      <a:lnTo>
                        <a:pt x="534904" y="229221"/>
                      </a:lnTo>
                      <a:lnTo>
                        <a:pt x="534904" y="457821"/>
                      </a:lnTo>
                      <a:cubicBezTo>
                        <a:pt x="534904" y="473632"/>
                        <a:pt x="522141" y="486396"/>
                        <a:pt x="506329" y="486396"/>
                      </a:cubicBezTo>
                      <a:lnTo>
                        <a:pt x="30079" y="486396"/>
                      </a:lnTo>
                      <a:cubicBezTo>
                        <a:pt x="14267" y="486396"/>
                        <a:pt x="1504" y="473632"/>
                        <a:pt x="1504" y="457821"/>
                      </a:cubicBezTo>
                      <a:lnTo>
                        <a:pt x="1504" y="229221"/>
                      </a:lnTo>
                      <a:lnTo>
                        <a:pt x="125329" y="229221"/>
                      </a:lnTo>
                      <a:close/>
                      <a:moveTo>
                        <a:pt x="372979" y="621"/>
                      </a:moveTo>
                      <a:cubicBezTo>
                        <a:pt x="393363" y="621"/>
                        <a:pt x="410031" y="16623"/>
                        <a:pt x="411079" y="36816"/>
                      </a:cubicBezTo>
                      <a:lnTo>
                        <a:pt x="411079" y="38721"/>
                      </a:lnTo>
                      <a:lnTo>
                        <a:pt x="411079" y="114921"/>
                      </a:lnTo>
                      <a:lnTo>
                        <a:pt x="506329" y="114921"/>
                      </a:lnTo>
                      <a:cubicBezTo>
                        <a:pt x="522141" y="114921"/>
                        <a:pt x="534904" y="127685"/>
                        <a:pt x="534904" y="143496"/>
                      </a:cubicBezTo>
                      <a:lnTo>
                        <a:pt x="534904" y="210171"/>
                      </a:lnTo>
                      <a:lnTo>
                        <a:pt x="1504" y="210171"/>
                      </a:lnTo>
                      <a:lnTo>
                        <a:pt x="1504" y="143496"/>
                      </a:lnTo>
                      <a:cubicBezTo>
                        <a:pt x="1504" y="127685"/>
                        <a:pt x="14267" y="114921"/>
                        <a:pt x="30079" y="114921"/>
                      </a:cubicBezTo>
                      <a:lnTo>
                        <a:pt x="125329" y="114921"/>
                      </a:lnTo>
                      <a:lnTo>
                        <a:pt x="125329" y="38721"/>
                      </a:lnTo>
                      <a:cubicBezTo>
                        <a:pt x="125329" y="18337"/>
                        <a:pt x="141331" y="1669"/>
                        <a:pt x="161524" y="621"/>
                      </a:cubicBezTo>
                      <a:lnTo>
                        <a:pt x="163429" y="621"/>
                      </a:lnTo>
                      <a:lnTo>
                        <a:pt x="372979" y="621"/>
                      </a:lnTo>
                      <a:close/>
                      <a:moveTo>
                        <a:pt x="372979" y="19671"/>
                      </a:moveTo>
                      <a:lnTo>
                        <a:pt x="163429" y="19671"/>
                      </a:lnTo>
                      <a:cubicBezTo>
                        <a:pt x="153428" y="19671"/>
                        <a:pt x="145141" y="27482"/>
                        <a:pt x="144474" y="37292"/>
                      </a:cubicBezTo>
                      <a:lnTo>
                        <a:pt x="144379" y="38721"/>
                      </a:lnTo>
                      <a:lnTo>
                        <a:pt x="144379" y="114921"/>
                      </a:lnTo>
                      <a:lnTo>
                        <a:pt x="392029" y="114921"/>
                      </a:lnTo>
                      <a:lnTo>
                        <a:pt x="392029" y="38721"/>
                      </a:lnTo>
                      <a:cubicBezTo>
                        <a:pt x="392029" y="29196"/>
                        <a:pt x="384981" y="21290"/>
                        <a:pt x="375836" y="19862"/>
                      </a:cubicBezTo>
                      <a:lnTo>
                        <a:pt x="374408" y="19671"/>
                      </a:lnTo>
                      <a:lnTo>
                        <a:pt x="372979" y="196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F5D25DA5-3CF7-4027-BF9E-DCECC673B8A7}"/>
                </a:ext>
              </a:extLst>
            </p:cNvPr>
            <p:cNvGrpSpPr/>
            <p:nvPr/>
          </p:nvGrpSpPr>
          <p:grpSpPr>
            <a:xfrm>
              <a:off x="6645487" y="2802379"/>
              <a:ext cx="4563057" cy="853760"/>
              <a:chOff x="6759072" y="3219683"/>
              <a:chExt cx="4563057" cy="853760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95E9446F-0DB1-4D9D-A90C-4C7BB8BF160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759072" y="3219683"/>
                <a:ext cx="444222" cy="444220"/>
                <a:chOff x="7083963" y="2709713"/>
                <a:chExt cx="444222" cy="444220"/>
              </a:xfrm>
            </p:grpSpPr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A8B1B7F2-34C6-4265-B0F0-C280A1911ADA}"/>
                    </a:ext>
                  </a:extLst>
                </p:cNvPr>
                <p:cNvSpPr/>
                <p:nvPr/>
              </p:nvSpPr>
              <p:spPr>
                <a:xfrm>
                  <a:off x="7083963" y="2709713"/>
                  <a:ext cx="444222" cy="444220"/>
                </a:xfrm>
                <a:prstGeom prst="ellipse">
                  <a:avLst/>
                </a:prstGeom>
                <a:solidFill>
                  <a:schemeClr val="accent1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>
                  <a:outerShdw blurRad="254000" dist="127000" algn="ctr" rotWithShape="0">
                    <a:schemeClr val="accent1">
                      <a:alpha val="32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8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任意多边形 19">
                  <a:extLst>
                    <a:ext uri="{FF2B5EF4-FFF2-40B4-BE49-F238E27FC236}">
                      <a16:creationId xmlns:a16="http://schemas.microsoft.com/office/drawing/2014/main" id="{04613A87-BEC4-4A98-BE93-AFCB9B98314E}"/>
                    </a:ext>
                  </a:extLst>
                </p:cNvPr>
                <p:cNvSpPr/>
                <p:nvPr/>
              </p:nvSpPr>
              <p:spPr bwMode="auto">
                <a:xfrm>
                  <a:off x="7203294" y="2854738"/>
                  <a:ext cx="205561" cy="154170"/>
                </a:xfrm>
                <a:custGeom>
                  <a:avLst/>
                  <a:gdLst>
                    <a:gd name="connsiteX0" fmla="*/ 505433 w 533400"/>
                    <a:gd name="connsiteY0" fmla="*/ 621 h 400050"/>
                    <a:gd name="connsiteX1" fmla="*/ 534008 w 533400"/>
                    <a:gd name="connsiteY1" fmla="*/ 29196 h 400050"/>
                    <a:gd name="connsiteX2" fmla="*/ 534008 w 533400"/>
                    <a:gd name="connsiteY2" fmla="*/ 372096 h 400050"/>
                    <a:gd name="connsiteX3" fmla="*/ 505433 w 533400"/>
                    <a:gd name="connsiteY3" fmla="*/ 400671 h 400050"/>
                    <a:gd name="connsiteX4" fmla="*/ 29183 w 533400"/>
                    <a:gd name="connsiteY4" fmla="*/ 400671 h 400050"/>
                    <a:gd name="connsiteX5" fmla="*/ 608 w 533400"/>
                    <a:gd name="connsiteY5" fmla="*/ 372096 h 400050"/>
                    <a:gd name="connsiteX6" fmla="*/ 608 w 533400"/>
                    <a:gd name="connsiteY6" fmla="*/ 29196 h 400050"/>
                    <a:gd name="connsiteX7" fmla="*/ 29183 w 533400"/>
                    <a:gd name="connsiteY7" fmla="*/ 621 h 400050"/>
                    <a:gd name="connsiteX8" fmla="*/ 505433 w 533400"/>
                    <a:gd name="connsiteY8" fmla="*/ 621 h 400050"/>
                    <a:gd name="connsiteX9" fmla="*/ 391419 w 533400"/>
                    <a:gd name="connsiteY9" fmla="*/ 198646 h 400050"/>
                    <a:gd name="connsiteX10" fmla="*/ 351414 w 533400"/>
                    <a:gd name="connsiteY10" fmla="*/ 204170 h 400050"/>
                    <a:gd name="connsiteX11" fmla="*/ 351414 w 533400"/>
                    <a:gd name="connsiteY11" fmla="*/ 204170 h 400050"/>
                    <a:gd name="connsiteX12" fmla="*/ 267118 w 533400"/>
                    <a:gd name="connsiteY12" fmla="*/ 315613 h 400050"/>
                    <a:gd name="connsiteX13" fmla="*/ 264641 w 533400"/>
                    <a:gd name="connsiteY13" fmla="*/ 318470 h 400050"/>
                    <a:gd name="connsiteX14" fmla="*/ 224255 w 533400"/>
                    <a:gd name="connsiteY14" fmla="*/ 318756 h 400050"/>
                    <a:gd name="connsiteX15" fmla="*/ 224255 w 533400"/>
                    <a:gd name="connsiteY15" fmla="*/ 318756 h 400050"/>
                    <a:gd name="connsiteX16" fmla="*/ 162152 w 533400"/>
                    <a:gd name="connsiteY16" fmla="*/ 257415 h 400050"/>
                    <a:gd name="connsiteX17" fmla="*/ 160247 w 533400"/>
                    <a:gd name="connsiteY17" fmla="*/ 255701 h 400050"/>
                    <a:gd name="connsiteX18" fmla="*/ 120052 w 533400"/>
                    <a:gd name="connsiteY18" fmla="*/ 259606 h 400050"/>
                    <a:gd name="connsiteX19" fmla="*/ 120052 w 533400"/>
                    <a:gd name="connsiteY19" fmla="*/ 259606 h 400050"/>
                    <a:gd name="connsiteX20" fmla="*/ 32517 w 533400"/>
                    <a:gd name="connsiteY20" fmla="*/ 366095 h 400050"/>
                    <a:gd name="connsiteX21" fmla="*/ 30326 w 533400"/>
                    <a:gd name="connsiteY21" fmla="*/ 372096 h 400050"/>
                    <a:gd name="connsiteX22" fmla="*/ 39851 w 533400"/>
                    <a:gd name="connsiteY22" fmla="*/ 381621 h 400050"/>
                    <a:gd name="connsiteX23" fmla="*/ 39851 w 533400"/>
                    <a:gd name="connsiteY23" fmla="*/ 381621 h 400050"/>
                    <a:gd name="connsiteX24" fmla="*/ 497242 w 533400"/>
                    <a:gd name="connsiteY24" fmla="*/ 381621 h 400050"/>
                    <a:gd name="connsiteX25" fmla="*/ 502480 w 533400"/>
                    <a:gd name="connsiteY25" fmla="*/ 380002 h 400050"/>
                    <a:gd name="connsiteX26" fmla="*/ 505147 w 533400"/>
                    <a:gd name="connsiteY26" fmla="*/ 366762 h 400050"/>
                    <a:gd name="connsiteX27" fmla="*/ 505147 w 533400"/>
                    <a:gd name="connsiteY27" fmla="*/ 366762 h 400050"/>
                    <a:gd name="connsiteX28" fmla="*/ 397991 w 533400"/>
                    <a:gd name="connsiteY28" fmla="*/ 205504 h 400050"/>
                    <a:gd name="connsiteX29" fmla="*/ 391419 w 533400"/>
                    <a:gd name="connsiteY29" fmla="*/ 198646 h 400050"/>
                    <a:gd name="connsiteX30" fmla="*/ 95858 w 533400"/>
                    <a:gd name="connsiteY30" fmla="*/ 57771 h 400050"/>
                    <a:gd name="connsiteX31" fmla="*/ 57758 w 533400"/>
                    <a:gd name="connsiteY31" fmla="*/ 95871 h 400050"/>
                    <a:gd name="connsiteX32" fmla="*/ 95858 w 533400"/>
                    <a:gd name="connsiteY32" fmla="*/ 133971 h 400050"/>
                    <a:gd name="connsiteX33" fmla="*/ 133958 w 533400"/>
                    <a:gd name="connsiteY33" fmla="*/ 95871 h 400050"/>
                    <a:gd name="connsiteX34" fmla="*/ 95858 w 533400"/>
                    <a:gd name="connsiteY34" fmla="*/ 57771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533400" h="400050">
                      <a:moveTo>
                        <a:pt x="505433" y="621"/>
                      </a:moveTo>
                      <a:cubicBezTo>
                        <a:pt x="521245" y="621"/>
                        <a:pt x="534008" y="13385"/>
                        <a:pt x="534008" y="29196"/>
                      </a:cubicBezTo>
                      <a:lnTo>
                        <a:pt x="534008" y="372096"/>
                      </a:lnTo>
                      <a:cubicBezTo>
                        <a:pt x="534008" y="387907"/>
                        <a:pt x="521245" y="400671"/>
                        <a:pt x="505433" y="400671"/>
                      </a:cubicBezTo>
                      <a:lnTo>
                        <a:pt x="29183" y="400671"/>
                      </a:lnTo>
                      <a:cubicBezTo>
                        <a:pt x="13371" y="400671"/>
                        <a:pt x="608" y="387907"/>
                        <a:pt x="608" y="372096"/>
                      </a:cubicBezTo>
                      <a:lnTo>
                        <a:pt x="608" y="29196"/>
                      </a:lnTo>
                      <a:cubicBezTo>
                        <a:pt x="608" y="13385"/>
                        <a:pt x="13371" y="621"/>
                        <a:pt x="29183" y="621"/>
                      </a:cubicBezTo>
                      <a:lnTo>
                        <a:pt x="505433" y="621"/>
                      </a:lnTo>
                      <a:close/>
                      <a:moveTo>
                        <a:pt x="391419" y="198646"/>
                      </a:moveTo>
                      <a:cubicBezTo>
                        <a:pt x="378846" y="189121"/>
                        <a:pt x="360939" y="191597"/>
                        <a:pt x="351414" y="204170"/>
                      </a:cubicBezTo>
                      <a:lnTo>
                        <a:pt x="351414" y="204170"/>
                      </a:lnTo>
                      <a:lnTo>
                        <a:pt x="267118" y="315613"/>
                      </a:lnTo>
                      <a:cubicBezTo>
                        <a:pt x="266355" y="316660"/>
                        <a:pt x="265498" y="317518"/>
                        <a:pt x="264641" y="318470"/>
                      </a:cubicBezTo>
                      <a:cubicBezTo>
                        <a:pt x="253592" y="329710"/>
                        <a:pt x="235495" y="329805"/>
                        <a:pt x="224255" y="318756"/>
                      </a:cubicBezTo>
                      <a:lnTo>
                        <a:pt x="224255" y="318756"/>
                      </a:lnTo>
                      <a:lnTo>
                        <a:pt x="162152" y="257415"/>
                      </a:lnTo>
                      <a:cubicBezTo>
                        <a:pt x="161485" y="256844"/>
                        <a:pt x="160914" y="256177"/>
                        <a:pt x="160247" y="255701"/>
                      </a:cubicBezTo>
                      <a:cubicBezTo>
                        <a:pt x="148055" y="245699"/>
                        <a:pt x="130053" y="247414"/>
                        <a:pt x="120052" y="259606"/>
                      </a:cubicBezTo>
                      <a:lnTo>
                        <a:pt x="120052" y="259606"/>
                      </a:lnTo>
                      <a:lnTo>
                        <a:pt x="32517" y="366095"/>
                      </a:lnTo>
                      <a:cubicBezTo>
                        <a:pt x="31088" y="367810"/>
                        <a:pt x="30326" y="369905"/>
                        <a:pt x="30326" y="372096"/>
                      </a:cubicBezTo>
                      <a:cubicBezTo>
                        <a:pt x="30326" y="377335"/>
                        <a:pt x="34612" y="381621"/>
                        <a:pt x="39851" y="381621"/>
                      </a:cubicBezTo>
                      <a:lnTo>
                        <a:pt x="39851" y="381621"/>
                      </a:lnTo>
                      <a:lnTo>
                        <a:pt x="497242" y="381621"/>
                      </a:lnTo>
                      <a:cubicBezTo>
                        <a:pt x="499146" y="381621"/>
                        <a:pt x="500956" y="381050"/>
                        <a:pt x="502480" y="380002"/>
                      </a:cubicBezTo>
                      <a:cubicBezTo>
                        <a:pt x="506862" y="377049"/>
                        <a:pt x="508005" y="371144"/>
                        <a:pt x="505147" y="366762"/>
                      </a:cubicBezTo>
                      <a:lnTo>
                        <a:pt x="505147" y="366762"/>
                      </a:lnTo>
                      <a:lnTo>
                        <a:pt x="397991" y="205504"/>
                      </a:lnTo>
                      <a:cubicBezTo>
                        <a:pt x="396181" y="202932"/>
                        <a:pt x="393990" y="200551"/>
                        <a:pt x="391419" y="198646"/>
                      </a:cubicBezTo>
                      <a:close/>
                      <a:moveTo>
                        <a:pt x="95858" y="57771"/>
                      </a:moveTo>
                      <a:cubicBezTo>
                        <a:pt x="74808" y="57771"/>
                        <a:pt x="57758" y="74821"/>
                        <a:pt x="57758" y="95871"/>
                      </a:cubicBezTo>
                      <a:cubicBezTo>
                        <a:pt x="57758" y="116921"/>
                        <a:pt x="74808" y="133971"/>
                        <a:pt x="95858" y="133971"/>
                      </a:cubicBezTo>
                      <a:cubicBezTo>
                        <a:pt x="116908" y="133971"/>
                        <a:pt x="133958" y="116921"/>
                        <a:pt x="133958" y="95871"/>
                      </a:cubicBezTo>
                      <a:cubicBezTo>
                        <a:pt x="133958" y="74821"/>
                        <a:pt x="116908" y="57771"/>
                        <a:pt x="95858" y="577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40C16FD-7BF6-401B-B391-0671F83366F7}"/>
                  </a:ext>
                </a:extLst>
              </p:cNvPr>
              <p:cNvSpPr/>
              <p:nvPr/>
            </p:nvSpPr>
            <p:spPr>
              <a:xfrm>
                <a:off x="7195168" y="3558237"/>
                <a:ext cx="4126961" cy="515206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每次提交</a:t>
                </a:r>
                <a:r>
                  <a:rPr lang="en-US" altLang="zh-CN" sz="1200" dirty="0"/>
                  <a:t>Git</a:t>
                </a:r>
                <a:r>
                  <a:rPr lang="zh-CN" altLang="en-US" sz="1200" dirty="0"/>
                  <a:t>不会把所有文件都复制一遍，它只会记录当前状态与上一版本之间的差异</a:t>
                </a: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B4681BB-BE9A-49D0-B634-88A17422323C}"/>
                  </a:ext>
                </a:extLst>
              </p:cNvPr>
              <p:cNvSpPr txBox="1"/>
              <p:nvPr/>
            </p:nvSpPr>
            <p:spPr>
              <a:xfrm>
                <a:off x="7195168" y="3219683"/>
                <a:ext cx="1939023" cy="338554"/>
              </a:xfrm>
              <a:prstGeom prst="rect">
                <a:avLst/>
              </a:prstGeom>
              <a:noFill/>
            </p:spPr>
            <p:txBody>
              <a:bodyPr wrap="none" rtlCol="0" anchor="b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1600" b="1" dirty="0"/>
                  <a:t>Git</a:t>
                </a:r>
                <a:r>
                  <a:rPr lang="zh-CN" altLang="en-US" sz="1600" b="1" dirty="0"/>
                  <a:t>记录的是差异</a:t>
                </a:r>
              </a:p>
            </p:txBody>
          </p:sp>
        </p:grpSp>
      </p:grpSp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dirty="0"/>
              <a:t>Git</a:t>
            </a:r>
            <a:r>
              <a:rPr lang="zh-CN" altLang="en-US" dirty="0"/>
              <a:t>是什么？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8823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dirty="0"/>
              <a:t>02.Git Commit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用</a:t>
            </a:r>
            <a:r>
              <a:rPr lang="en-AU" altLang="zh-CN" dirty="0"/>
              <a:t>Commit</a:t>
            </a:r>
            <a:r>
              <a:rPr lang="zh-CN" altLang="en-US" dirty="0"/>
              <a:t>提交一次版本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36413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586167"/>
            <a:ext cx="12192001" cy="5271833"/>
            <a:chOff x="0" y="1586167"/>
            <a:chExt cx="12192001" cy="5271833"/>
          </a:xfrm>
        </p:grpSpPr>
        <p:sp>
          <p:nvSpPr>
            <p:cNvPr id="4" name="iśļíḋê">
              <a:extLst>
                <a:ext uri="{FF2B5EF4-FFF2-40B4-BE49-F238E27FC236}">
                  <a16:creationId xmlns:a16="http://schemas.microsoft.com/office/drawing/2014/main" id="{48FB49EB-F7AA-D771-2D58-F0E1FCAA2399}"/>
                </a:ext>
              </a:extLst>
            </p:cNvPr>
            <p:cNvSpPr/>
            <p:nvPr/>
          </p:nvSpPr>
          <p:spPr>
            <a:xfrm flipH="1">
              <a:off x="0" y="1614002"/>
              <a:ext cx="1433596" cy="2856398"/>
            </a:xfrm>
            <a:custGeom>
              <a:avLst/>
              <a:gdLst>
                <a:gd name="connsiteX0" fmla="*/ 3429000 w 3614057"/>
                <a:gd name="connsiteY0" fmla="*/ 0 h 6858000"/>
                <a:gd name="connsiteX1" fmla="*/ 3605456 w 3614057"/>
                <a:gd name="connsiteY1" fmla="*/ 4462 h 6858000"/>
                <a:gd name="connsiteX2" fmla="*/ 3614057 w 3614057"/>
                <a:gd name="connsiteY2" fmla="*/ 5116 h 6858000"/>
                <a:gd name="connsiteX3" fmla="*/ 3614057 w 3614057"/>
                <a:gd name="connsiteY3" fmla="*/ 6852884 h 6858000"/>
                <a:gd name="connsiteX4" fmla="*/ 3605456 w 3614057"/>
                <a:gd name="connsiteY4" fmla="*/ 6853538 h 6858000"/>
                <a:gd name="connsiteX5" fmla="*/ 3429000 w 3614057"/>
                <a:gd name="connsiteY5" fmla="*/ 6858000 h 6858000"/>
                <a:gd name="connsiteX6" fmla="*/ 0 w 3614057"/>
                <a:gd name="connsiteY6" fmla="*/ 3429000 h 6858000"/>
                <a:gd name="connsiteX7" fmla="*/ 3429000 w 3614057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4057" h="6858000">
                  <a:moveTo>
                    <a:pt x="3429000" y="0"/>
                  </a:moveTo>
                  <a:cubicBezTo>
                    <a:pt x="3488181" y="0"/>
                    <a:pt x="3547011" y="1499"/>
                    <a:pt x="3605456" y="4462"/>
                  </a:cubicBezTo>
                  <a:lnTo>
                    <a:pt x="3614057" y="5116"/>
                  </a:lnTo>
                  <a:lnTo>
                    <a:pt x="3614057" y="6852884"/>
                  </a:lnTo>
                  <a:lnTo>
                    <a:pt x="3605456" y="6853538"/>
                  </a:lnTo>
                  <a:cubicBezTo>
                    <a:pt x="3547011" y="6856501"/>
                    <a:pt x="3488181" y="6858000"/>
                    <a:pt x="3429000" y="6858000"/>
                  </a:cubicBezTo>
                  <a:cubicBezTo>
                    <a:pt x="1535216" y="6858000"/>
                    <a:pt x="0" y="5322784"/>
                    <a:pt x="0" y="3429000"/>
                  </a:cubicBezTo>
                  <a:cubicBezTo>
                    <a:pt x="0" y="1535216"/>
                    <a:pt x="1535216" y="0"/>
                    <a:pt x="3429000" y="0"/>
                  </a:cubicBezTo>
                  <a:close/>
                </a:path>
              </a:pathLst>
            </a:custGeom>
            <a:blipFill rotWithShape="0">
              <a:blip r:embed="rId3"/>
              <a:srcRect/>
              <a:stretch>
                <a:fillRect l="-126010" r="-12601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î$ḷïḋè">
              <a:extLst>
                <a:ext uri="{FF2B5EF4-FFF2-40B4-BE49-F238E27FC236}">
                  <a16:creationId xmlns:a16="http://schemas.microsoft.com/office/drawing/2014/main" id="{181F05BA-E4EA-0DBB-2EDF-612A7CEA197C}"/>
                </a:ext>
              </a:extLst>
            </p:cNvPr>
            <p:cNvSpPr/>
            <p:nvPr/>
          </p:nvSpPr>
          <p:spPr>
            <a:xfrm>
              <a:off x="9143487" y="2930184"/>
              <a:ext cx="3048514" cy="3927816"/>
            </a:xfrm>
            <a:custGeom>
              <a:avLst/>
              <a:gdLst>
                <a:gd name="connsiteX0" fmla="*/ 2290079 w 3307541"/>
                <a:gd name="connsiteY0" fmla="*/ 0 h 4261556"/>
                <a:gd name="connsiteX1" fmla="*/ 3181481 w 3307541"/>
                <a:gd name="connsiteY1" fmla="*/ 179966 h 4261556"/>
                <a:gd name="connsiteX2" fmla="*/ 3307541 w 3307541"/>
                <a:gd name="connsiteY2" fmla="*/ 240692 h 4261556"/>
                <a:gd name="connsiteX3" fmla="*/ 3307541 w 3307541"/>
                <a:gd name="connsiteY3" fmla="*/ 4261556 h 4261556"/>
                <a:gd name="connsiteX4" fmla="*/ 1129025 w 3307541"/>
                <a:gd name="connsiteY4" fmla="*/ 4261556 h 4261556"/>
                <a:gd name="connsiteX5" fmla="*/ 1009674 w 3307541"/>
                <a:gd name="connsiteY5" fmla="*/ 4189049 h 4261556"/>
                <a:gd name="connsiteX6" fmla="*/ 0 w 3307541"/>
                <a:gd name="connsiteY6" fmla="*/ 2290079 h 4261556"/>
                <a:gd name="connsiteX7" fmla="*/ 2290079 w 3307541"/>
                <a:gd name="connsiteY7" fmla="*/ 0 h 4261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7541" h="4261556">
                  <a:moveTo>
                    <a:pt x="2290079" y="0"/>
                  </a:moveTo>
                  <a:cubicBezTo>
                    <a:pt x="2606273" y="0"/>
                    <a:pt x="2907500" y="64082"/>
                    <a:pt x="3181481" y="179966"/>
                  </a:cubicBezTo>
                  <a:lnTo>
                    <a:pt x="3307541" y="240692"/>
                  </a:lnTo>
                  <a:lnTo>
                    <a:pt x="3307541" y="4261556"/>
                  </a:lnTo>
                  <a:lnTo>
                    <a:pt x="1129025" y="4261556"/>
                  </a:lnTo>
                  <a:lnTo>
                    <a:pt x="1009674" y="4189049"/>
                  </a:lnTo>
                  <a:cubicBezTo>
                    <a:pt x="400509" y="3777505"/>
                    <a:pt x="0" y="3080564"/>
                    <a:pt x="0" y="2290079"/>
                  </a:cubicBezTo>
                  <a:cubicBezTo>
                    <a:pt x="0" y="1025303"/>
                    <a:pt x="1025303" y="0"/>
                    <a:pt x="2290079" y="0"/>
                  </a:cubicBezTo>
                  <a:close/>
                </a:path>
              </a:pathLst>
            </a:custGeom>
            <a:blipFill rotWithShape="0">
              <a:blip r:embed="rId4"/>
              <a:srcRect/>
              <a:stretch>
                <a:fillRect l="-38010" r="-38010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îṥļîďê">
              <a:extLst>
                <a:ext uri="{FF2B5EF4-FFF2-40B4-BE49-F238E27FC236}">
                  <a16:creationId xmlns:a16="http://schemas.microsoft.com/office/drawing/2014/main" id="{78D5C9EA-75AE-06B0-2A6A-A2EA742B578E}"/>
                </a:ext>
              </a:extLst>
            </p:cNvPr>
            <p:cNvSpPr/>
            <p:nvPr/>
          </p:nvSpPr>
          <p:spPr>
            <a:xfrm>
              <a:off x="497071" y="1597272"/>
              <a:ext cx="439453" cy="439453"/>
            </a:xfrm>
            <a:prstGeom prst="ellipse">
              <a:avLst/>
            </a:prstGeom>
            <a:solidFill>
              <a:schemeClr val="accent2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2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54"/>
              <a:endParaRPr lang="zh-CN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25" name="îṩľíḑè">
              <a:extLst>
                <a:ext uri="{FF2B5EF4-FFF2-40B4-BE49-F238E27FC236}">
                  <a16:creationId xmlns:a16="http://schemas.microsoft.com/office/drawing/2014/main" id="{55A3D532-4F1F-2792-30F0-6975A3A2DE29}"/>
                </a:ext>
              </a:extLst>
            </p:cNvPr>
            <p:cNvSpPr txBox="1"/>
            <p:nvPr/>
          </p:nvSpPr>
          <p:spPr>
            <a:xfrm>
              <a:off x="1598696" y="1586167"/>
              <a:ext cx="60975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solidFill>
                    <a:schemeClr val="tx1"/>
                  </a:solidFill>
                </a:rPr>
                <a:t>Commit – </a:t>
              </a:r>
              <a:r>
                <a:rPr kumimoji="0" lang="zh-CN" altLang="en-US" sz="2400" b="1" i="0" u="none" strike="noStrike" kern="1200" cap="none" spc="0" normalizeH="0" baseline="0" noProof="0" dirty="0">
                  <a:solidFill>
                    <a:schemeClr val="tx1"/>
                  </a:solidFill>
                </a:rPr>
                <a:t>提交记录</a:t>
              </a:r>
            </a:p>
          </p:txBody>
        </p:sp>
        <p:sp>
          <p:nvSpPr>
            <p:cNvPr id="26" name="ïŝḷiḑe">
              <a:extLst>
                <a:ext uri="{FF2B5EF4-FFF2-40B4-BE49-F238E27FC236}">
                  <a16:creationId xmlns:a16="http://schemas.microsoft.com/office/drawing/2014/main" id="{A1C86F07-63DB-D225-DDD1-161BF262260F}"/>
                </a:ext>
              </a:extLst>
            </p:cNvPr>
            <p:cNvSpPr/>
            <p:nvPr/>
          </p:nvSpPr>
          <p:spPr>
            <a:xfrm>
              <a:off x="9386805" y="2930184"/>
              <a:ext cx="909290" cy="909290"/>
            </a:xfrm>
            <a:prstGeom prst="ellipse">
              <a:avLst/>
            </a:prstGeom>
            <a:solidFill>
              <a:schemeClr val="accent4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4"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27" name="îṩliḋè">
              <a:extLst>
                <a:ext uri="{FF2B5EF4-FFF2-40B4-BE49-F238E27FC236}">
                  <a16:creationId xmlns:a16="http://schemas.microsoft.com/office/drawing/2014/main" id="{A26FECBB-BEB7-5B9F-352F-95BCE2646076}"/>
                </a:ext>
              </a:extLst>
            </p:cNvPr>
            <p:cNvSpPr/>
            <p:nvPr/>
          </p:nvSpPr>
          <p:spPr>
            <a:xfrm flipH="1">
              <a:off x="1668891" y="2552665"/>
              <a:ext cx="7717914" cy="515206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defTabSz="913765">
                <a:lnSpc>
                  <a:spcPct val="120000"/>
                </a:lnSpc>
                <a:buSzPct val="25000"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每进行一次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commit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，就会让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git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保存一次提交记录。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  <a:p>
              <a:pPr defTabSz="913765">
                <a:lnSpc>
                  <a:spcPct val="120000"/>
                </a:lnSpc>
                <a:buSzPct val="25000"/>
                <a:defRPr/>
              </a:pPr>
              <a:r>
                <a:rPr lang="zh-CN" altLang="en-US" sz="1200" dirty="0"/>
                <a:t>前面提到</a:t>
              </a:r>
              <a:r>
                <a:rPr lang="en-US" altLang="zh-CN" sz="1200" dirty="0"/>
                <a:t>git</a:t>
              </a:r>
              <a:r>
                <a:rPr lang="zh-CN" altLang="en-US" sz="1200" dirty="0"/>
                <a:t>保存的是差异，实际上就是各个</a:t>
              </a:r>
              <a:r>
                <a:rPr lang="en-US" altLang="zh-CN" sz="1200" dirty="0"/>
                <a:t>commit</a:t>
              </a:r>
              <a:r>
                <a:rPr lang="zh-CN" altLang="en-US" sz="1200" dirty="0"/>
                <a:t>之间的差异。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altLang="zh-CN" dirty="0"/>
              <a:t>Git Commit</a:t>
            </a:r>
            <a:endParaRPr 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1AF9B7B-E8CE-067C-5D71-BCF7E5526D33}"/>
              </a:ext>
            </a:extLst>
          </p:cNvPr>
          <p:cNvSpPr/>
          <p:nvPr/>
        </p:nvSpPr>
        <p:spPr>
          <a:xfrm>
            <a:off x="1816100" y="4527550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8f0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FBF277-0057-4383-ACC8-F2A2DF98F6C3}"/>
              </a:ext>
            </a:extLst>
          </p:cNvPr>
          <p:cNvSpPr/>
          <p:nvPr/>
        </p:nvSpPr>
        <p:spPr>
          <a:xfrm>
            <a:off x="4298198" y="4527550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ebb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6EC6304-E5EF-A9CA-4F4B-F50429EB3E79}"/>
              </a:ext>
            </a:extLst>
          </p:cNvPr>
          <p:cNvSpPr/>
          <p:nvPr/>
        </p:nvSpPr>
        <p:spPr>
          <a:xfrm>
            <a:off x="6780296" y="4527550"/>
            <a:ext cx="698500" cy="698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c23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EB71690-DE96-0505-9E72-88C8F683D9A3}"/>
              </a:ext>
            </a:extLst>
          </p:cNvPr>
          <p:cNvCxnSpPr>
            <a:stCxn id="5" idx="2"/>
            <a:endCxn id="3" idx="6"/>
          </p:cNvCxnSpPr>
          <p:nvPr/>
        </p:nvCxnSpPr>
        <p:spPr>
          <a:xfrm flipH="1">
            <a:off x="2514600" y="4876800"/>
            <a:ext cx="17835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129036D-63B9-9240-673F-B8622B15978B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4996698" y="4876800"/>
            <a:ext cx="17835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ADFC7FD-D22B-55BA-986B-42F0E4088591}"/>
              </a:ext>
            </a:extLst>
          </p:cNvPr>
          <p:cNvSpPr txBox="1"/>
          <p:nvPr/>
        </p:nvSpPr>
        <p:spPr>
          <a:xfrm>
            <a:off x="5109941" y="5056773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git commit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A78CB870-EB6C-AB32-A606-22FB479B561F}"/>
              </a:ext>
            </a:extLst>
          </p:cNvPr>
          <p:cNvSpPr/>
          <p:nvPr/>
        </p:nvSpPr>
        <p:spPr>
          <a:xfrm>
            <a:off x="4854355" y="3912237"/>
            <a:ext cx="1165445" cy="380364"/>
          </a:xfrm>
          <a:prstGeom prst="wedgeRoundRectCallout">
            <a:avLst>
              <a:gd name="adj1" fmla="val -46919"/>
              <a:gd name="adj2" fmla="val 128261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</a:rPr>
              <a:t>*main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8167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85185E-6 L 0.2056 1.85185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8" presetClass="entr" presetSubtype="6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19" grpId="0"/>
      <p:bldP spid="19" grpId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62787" y="1130300"/>
            <a:ext cx="10825612" cy="5003800"/>
            <a:chOff x="662787" y="1130300"/>
            <a:chExt cx="10825612" cy="5003800"/>
          </a:xfrm>
        </p:grpSpPr>
        <p:sp>
          <p:nvSpPr>
            <p:cNvPr id="2" name="圆角矩形 1">
              <a:extLst>
                <a:ext uri="{FF2B5EF4-FFF2-40B4-BE49-F238E27FC236}">
                  <a16:creationId xmlns:a16="http://schemas.microsoft.com/office/drawing/2014/main" id="{35D2C5A4-23CA-4F9C-9CD5-8C3B8783C7BE}"/>
                </a:ext>
              </a:extLst>
            </p:cNvPr>
            <p:cNvSpPr/>
            <p:nvPr/>
          </p:nvSpPr>
          <p:spPr>
            <a:xfrm>
              <a:off x="662787" y="1130300"/>
              <a:ext cx="3135745" cy="5003800"/>
            </a:xfrm>
            <a:prstGeom prst="roundRect">
              <a:avLst>
                <a:gd name="adj" fmla="val 2500"/>
              </a:avLst>
            </a:prstGeom>
            <a:blipFill rotWithShape="0">
              <a:blip r:embed="rId3"/>
              <a:srcRect/>
              <a:stretch>
                <a:fillRect l="-69870" r="-69870"/>
              </a:stretch>
            </a:blipFill>
            <a:ln w="762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7F2026B-9243-4B72-BF48-7EE44746076F}"/>
                </a:ext>
              </a:extLst>
            </p:cNvPr>
            <p:cNvSpPr txBox="1"/>
            <p:nvPr/>
          </p:nvSpPr>
          <p:spPr>
            <a:xfrm>
              <a:off x="4311100" y="1644657"/>
              <a:ext cx="71772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400" b="1" dirty="0">
                  <a:solidFill>
                    <a:schemeClr val="tx1"/>
                  </a:solidFill>
                </a:rPr>
                <a:t>理解提交记录，有三个关键词</a:t>
              </a: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33540BD6-16CF-4A64-A0FB-A75A0D3FA07C}"/>
                </a:ext>
              </a:extLst>
            </p:cNvPr>
            <p:cNvGrpSpPr/>
            <p:nvPr/>
          </p:nvGrpSpPr>
          <p:grpSpPr>
            <a:xfrm>
              <a:off x="4219575" y="4329576"/>
              <a:ext cx="1734011" cy="1398124"/>
              <a:chOff x="4219575" y="4063891"/>
              <a:chExt cx="1734011" cy="1398124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054C963C-5E7A-43CA-81A7-B20E0568688D}"/>
                  </a:ext>
                </a:extLst>
              </p:cNvPr>
              <p:cNvGrpSpPr/>
              <p:nvPr/>
            </p:nvGrpSpPr>
            <p:grpSpPr>
              <a:xfrm>
                <a:off x="4378066" y="4063891"/>
                <a:ext cx="1575520" cy="1345417"/>
                <a:chOff x="4378066" y="4063891"/>
                <a:chExt cx="1575520" cy="1345417"/>
              </a:xfrm>
            </p:grpSpPr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340015E5-E081-4319-87A5-EC4141268CBD}"/>
                    </a:ext>
                  </a:extLst>
                </p:cNvPr>
                <p:cNvSpPr txBox="1"/>
                <p:nvPr/>
              </p:nvSpPr>
              <p:spPr>
                <a:xfrm>
                  <a:off x="4903578" y="4132112"/>
                  <a:ext cx="1050008" cy="307777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normAutofit fontScale="92500" lnSpcReduction="10000"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zh-CN" altLang="en-US" sz="1600" b="1" dirty="0"/>
                    <a:t>快照</a:t>
                  </a:r>
                  <a:endParaRPr lang="zh-CN" altLang="en-US" sz="1400" dirty="0"/>
                </a:p>
              </p:txBody>
            </p:sp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8FC80B0B-6C26-479E-AF53-2079A9EADD3C}"/>
                    </a:ext>
                  </a:extLst>
                </p:cNvPr>
                <p:cNvSpPr txBox="1"/>
                <p:nvPr/>
              </p:nvSpPr>
              <p:spPr>
                <a:xfrm>
                  <a:off x="4378066" y="4672503"/>
                  <a:ext cx="1575520" cy="7368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/>
                    <a:t>每个提交记录保存的都是整个目录下文件的快照。</a:t>
                  </a:r>
                </a:p>
              </p:txBody>
            </p:sp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30ADD813-4051-41C7-BDC2-37BD0D346A7B}"/>
                    </a:ext>
                  </a:extLst>
                </p:cNvPr>
                <p:cNvSpPr/>
                <p:nvPr/>
              </p:nvSpPr>
              <p:spPr>
                <a:xfrm>
                  <a:off x="4461657" y="4063891"/>
                  <a:ext cx="444222" cy="444220"/>
                </a:xfrm>
                <a:prstGeom prst="ellipse">
                  <a:avLst/>
                </a:prstGeom>
                <a:solidFill>
                  <a:schemeClr val="accent1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>
                  <a:outerShdw blurRad="254000" dist="127000" algn="ctr" rotWithShape="0">
                    <a:schemeClr val="accent1">
                      <a:alpha val="32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8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" name="任意多边形 33">
                  <a:extLst>
                    <a:ext uri="{FF2B5EF4-FFF2-40B4-BE49-F238E27FC236}">
                      <a16:creationId xmlns:a16="http://schemas.microsoft.com/office/drawing/2014/main" id="{6C55A620-830C-4EE0-BA7D-D99D87DA3E73}"/>
                    </a:ext>
                  </a:extLst>
                </p:cNvPr>
                <p:cNvSpPr/>
                <p:nvPr/>
              </p:nvSpPr>
              <p:spPr bwMode="auto">
                <a:xfrm>
                  <a:off x="4580988" y="4208916"/>
                  <a:ext cx="205561" cy="154170"/>
                </a:xfrm>
                <a:custGeom>
                  <a:avLst/>
                  <a:gdLst>
                    <a:gd name="connsiteX0" fmla="*/ 505433 w 533400"/>
                    <a:gd name="connsiteY0" fmla="*/ 621 h 400050"/>
                    <a:gd name="connsiteX1" fmla="*/ 534008 w 533400"/>
                    <a:gd name="connsiteY1" fmla="*/ 29196 h 400050"/>
                    <a:gd name="connsiteX2" fmla="*/ 534008 w 533400"/>
                    <a:gd name="connsiteY2" fmla="*/ 372096 h 400050"/>
                    <a:gd name="connsiteX3" fmla="*/ 505433 w 533400"/>
                    <a:gd name="connsiteY3" fmla="*/ 400671 h 400050"/>
                    <a:gd name="connsiteX4" fmla="*/ 29183 w 533400"/>
                    <a:gd name="connsiteY4" fmla="*/ 400671 h 400050"/>
                    <a:gd name="connsiteX5" fmla="*/ 608 w 533400"/>
                    <a:gd name="connsiteY5" fmla="*/ 372096 h 400050"/>
                    <a:gd name="connsiteX6" fmla="*/ 608 w 533400"/>
                    <a:gd name="connsiteY6" fmla="*/ 29196 h 400050"/>
                    <a:gd name="connsiteX7" fmla="*/ 29183 w 533400"/>
                    <a:gd name="connsiteY7" fmla="*/ 621 h 400050"/>
                    <a:gd name="connsiteX8" fmla="*/ 505433 w 533400"/>
                    <a:gd name="connsiteY8" fmla="*/ 621 h 400050"/>
                    <a:gd name="connsiteX9" fmla="*/ 391419 w 533400"/>
                    <a:gd name="connsiteY9" fmla="*/ 198646 h 400050"/>
                    <a:gd name="connsiteX10" fmla="*/ 351414 w 533400"/>
                    <a:gd name="connsiteY10" fmla="*/ 204170 h 400050"/>
                    <a:gd name="connsiteX11" fmla="*/ 351414 w 533400"/>
                    <a:gd name="connsiteY11" fmla="*/ 204170 h 400050"/>
                    <a:gd name="connsiteX12" fmla="*/ 267118 w 533400"/>
                    <a:gd name="connsiteY12" fmla="*/ 315613 h 400050"/>
                    <a:gd name="connsiteX13" fmla="*/ 264641 w 533400"/>
                    <a:gd name="connsiteY13" fmla="*/ 318470 h 400050"/>
                    <a:gd name="connsiteX14" fmla="*/ 224255 w 533400"/>
                    <a:gd name="connsiteY14" fmla="*/ 318756 h 400050"/>
                    <a:gd name="connsiteX15" fmla="*/ 224255 w 533400"/>
                    <a:gd name="connsiteY15" fmla="*/ 318756 h 400050"/>
                    <a:gd name="connsiteX16" fmla="*/ 162152 w 533400"/>
                    <a:gd name="connsiteY16" fmla="*/ 257415 h 400050"/>
                    <a:gd name="connsiteX17" fmla="*/ 160247 w 533400"/>
                    <a:gd name="connsiteY17" fmla="*/ 255701 h 400050"/>
                    <a:gd name="connsiteX18" fmla="*/ 120052 w 533400"/>
                    <a:gd name="connsiteY18" fmla="*/ 259606 h 400050"/>
                    <a:gd name="connsiteX19" fmla="*/ 120052 w 533400"/>
                    <a:gd name="connsiteY19" fmla="*/ 259606 h 400050"/>
                    <a:gd name="connsiteX20" fmla="*/ 32517 w 533400"/>
                    <a:gd name="connsiteY20" fmla="*/ 366095 h 400050"/>
                    <a:gd name="connsiteX21" fmla="*/ 30326 w 533400"/>
                    <a:gd name="connsiteY21" fmla="*/ 372096 h 400050"/>
                    <a:gd name="connsiteX22" fmla="*/ 39851 w 533400"/>
                    <a:gd name="connsiteY22" fmla="*/ 381621 h 400050"/>
                    <a:gd name="connsiteX23" fmla="*/ 39851 w 533400"/>
                    <a:gd name="connsiteY23" fmla="*/ 381621 h 400050"/>
                    <a:gd name="connsiteX24" fmla="*/ 497242 w 533400"/>
                    <a:gd name="connsiteY24" fmla="*/ 381621 h 400050"/>
                    <a:gd name="connsiteX25" fmla="*/ 502480 w 533400"/>
                    <a:gd name="connsiteY25" fmla="*/ 380002 h 400050"/>
                    <a:gd name="connsiteX26" fmla="*/ 505147 w 533400"/>
                    <a:gd name="connsiteY26" fmla="*/ 366762 h 400050"/>
                    <a:gd name="connsiteX27" fmla="*/ 505147 w 533400"/>
                    <a:gd name="connsiteY27" fmla="*/ 366762 h 400050"/>
                    <a:gd name="connsiteX28" fmla="*/ 397991 w 533400"/>
                    <a:gd name="connsiteY28" fmla="*/ 205504 h 400050"/>
                    <a:gd name="connsiteX29" fmla="*/ 391419 w 533400"/>
                    <a:gd name="connsiteY29" fmla="*/ 198646 h 400050"/>
                    <a:gd name="connsiteX30" fmla="*/ 95858 w 533400"/>
                    <a:gd name="connsiteY30" fmla="*/ 57771 h 400050"/>
                    <a:gd name="connsiteX31" fmla="*/ 57758 w 533400"/>
                    <a:gd name="connsiteY31" fmla="*/ 95871 h 400050"/>
                    <a:gd name="connsiteX32" fmla="*/ 95858 w 533400"/>
                    <a:gd name="connsiteY32" fmla="*/ 133971 h 400050"/>
                    <a:gd name="connsiteX33" fmla="*/ 133958 w 533400"/>
                    <a:gd name="connsiteY33" fmla="*/ 95871 h 400050"/>
                    <a:gd name="connsiteX34" fmla="*/ 95858 w 533400"/>
                    <a:gd name="connsiteY34" fmla="*/ 57771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533400" h="400050">
                      <a:moveTo>
                        <a:pt x="505433" y="621"/>
                      </a:moveTo>
                      <a:cubicBezTo>
                        <a:pt x="521245" y="621"/>
                        <a:pt x="534008" y="13385"/>
                        <a:pt x="534008" y="29196"/>
                      </a:cubicBezTo>
                      <a:lnTo>
                        <a:pt x="534008" y="372096"/>
                      </a:lnTo>
                      <a:cubicBezTo>
                        <a:pt x="534008" y="387907"/>
                        <a:pt x="521245" y="400671"/>
                        <a:pt x="505433" y="400671"/>
                      </a:cubicBezTo>
                      <a:lnTo>
                        <a:pt x="29183" y="400671"/>
                      </a:lnTo>
                      <a:cubicBezTo>
                        <a:pt x="13371" y="400671"/>
                        <a:pt x="608" y="387907"/>
                        <a:pt x="608" y="372096"/>
                      </a:cubicBezTo>
                      <a:lnTo>
                        <a:pt x="608" y="29196"/>
                      </a:lnTo>
                      <a:cubicBezTo>
                        <a:pt x="608" y="13385"/>
                        <a:pt x="13371" y="621"/>
                        <a:pt x="29183" y="621"/>
                      </a:cubicBezTo>
                      <a:lnTo>
                        <a:pt x="505433" y="621"/>
                      </a:lnTo>
                      <a:close/>
                      <a:moveTo>
                        <a:pt x="391419" y="198646"/>
                      </a:moveTo>
                      <a:cubicBezTo>
                        <a:pt x="378846" y="189121"/>
                        <a:pt x="360939" y="191597"/>
                        <a:pt x="351414" y="204170"/>
                      </a:cubicBezTo>
                      <a:lnTo>
                        <a:pt x="351414" y="204170"/>
                      </a:lnTo>
                      <a:lnTo>
                        <a:pt x="267118" y="315613"/>
                      </a:lnTo>
                      <a:cubicBezTo>
                        <a:pt x="266355" y="316660"/>
                        <a:pt x="265498" y="317518"/>
                        <a:pt x="264641" y="318470"/>
                      </a:cubicBezTo>
                      <a:cubicBezTo>
                        <a:pt x="253592" y="329710"/>
                        <a:pt x="235495" y="329805"/>
                        <a:pt x="224255" y="318756"/>
                      </a:cubicBezTo>
                      <a:lnTo>
                        <a:pt x="224255" y="318756"/>
                      </a:lnTo>
                      <a:lnTo>
                        <a:pt x="162152" y="257415"/>
                      </a:lnTo>
                      <a:cubicBezTo>
                        <a:pt x="161485" y="256844"/>
                        <a:pt x="160914" y="256177"/>
                        <a:pt x="160247" y="255701"/>
                      </a:cubicBezTo>
                      <a:cubicBezTo>
                        <a:pt x="148055" y="245699"/>
                        <a:pt x="130053" y="247414"/>
                        <a:pt x="120052" y="259606"/>
                      </a:cubicBezTo>
                      <a:lnTo>
                        <a:pt x="120052" y="259606"/>
                      </a:lnTo>
                      <a:lnTo>
                        <a:pt x="32517" y="366095"/>
                      </a:lnTo>
                      <a:cubicBezTo>
                        <a:pt x="31088" y="367810"/>
                        <a:pt x="30326" y="369905"/>
                        <a:pt x="30326" y="372096"/>
                      </a:cubicBezTo>
                      <a:cubicBezTo>
                        <a:pt x="30326" y="377335"/>
                        <a:pt x="34612" y="381621"/>
                        <a:pt x="39851" y="381621"/>
                      </a:cubicBezTo>
                      <a:lnTo>
                        <a:pt x="39851" y="381621"/>
                      </a:lnTo>
                      <a:lnTo>
                        <a:pt x="497242" y="381621"/>
                      </a:lnTo>
                      <a:cubicBezTo>
                        <a:pt x="499146" y="381621"/>
                        <a:pt x="500956" y="381050"/>
                        <a:pt x="502480" y="380002"/>
                      </a:cubicBezTo>
                      <a:cubicBezTo>
                        <a:pt x="506862" y="377049"/>
                        <a:pt x="508005" y="371144"/>
                        <a:pt x="505147" y="366762"/>
                      </a:cubicBezTo>
                      <a:lnTo>
                        <a:pt x="505147" y="366762"/>
                      </a:lnTo>
                      <a:lnTo>
                        <a:pt x="397991" y="205504"/>
                      </a:lnTo>
                      <a:cubicBezTo>
                        <a:pt x="396181" y="202932"/>
                        <a:pt x="393990" y="200551"/>
                        <a:pt x="391419" y="198646"/>
                      </a:cubicBezTo>
                      <a:close/>
                      <a:moveTo>
                        <a:pt x="95858" y="57771"/>
                      </a:moveTo>
                      <a:cubicBezTo>
                        <a:pt x="74808" y="57771"/>
                        <a:pt x="57758" y="74821"/>
                        <a:pt x="57758" y="95871"/>
                      </a:cubicBezTo>
                      <a:cubicBezTo>
                        <a:pt x="57758" y="116921"/>
                        <a:pt x="74808" y="133971"/>
                        <a:pt x="95858" y="133971"/>
                      </a:cubicBezTo>
                      <a:cubicBezTo>
                        <a:pt x="116908" y="133971"/>
                        <a:pt x="133958" y="116921"/>
                        <a:pt x="133958" y="95871"/>
                      </a:cubicBezTo>
                      <a:cubicBezTo>
                        <a:pt x="133958" y="74821"/>
                        <a:pt x="116908" y="57771"/>
                        <a:pt x="95858" y="577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1A071FCA-73C4-4FFE-8572-0525805C911D}"/>
                  </a:ext>
                </a:extLst>
              </p:cNvPr>
              <p:cNvCxnSpPr/>
              <p:nvPr/>
            </p:nvCxnSpPr>
            <p:spPr>
              <a:xfrm>
                <a:off x="4219575" y="4063891"/>
                <a:ext cx="0" cy="139812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9437D0A-B3CD-4C7E-8A7C-A17A0B582862}"/>
                </a:ext>
              </a:extLst>
            </p:cNvPr>
            <p:cNvGrpSpPr/>
            <p:nvPr/>
          </p:nvGrpSpPr>
          <p:grpSpPr>
            <a:xfrm>
              <a:off x="6795670" y="4329576"/>
              <a:ext cx="1734011" cy="1398124"/>
              <a:chOff x="6874916" y="4063891"/>
              <a:chExt cx="1734011" cy="1398124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659C00FE-C7F5-448E-9460-E1256C60251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7116998" y="4063891"/>
                <a:ext cx="444222" cy="444220"/>
                <a:chOff x="7038169" y="2813890"/>
                <a:chExt cx="444222" cy="444220"/>
              </a:xfrm>
            </p:grpSpPr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F72151DC-D3EF-4725-9306-D1527D8792B6}"/>
                    </a:ext>
                  </a:extLst>
                </p:cNvPr>
                <p:cNvSpPr/>
                <p:nvPr/>
              </p:nvSpPr>
              <p:spPr>
                <a:xfrm>
                  <a:off x="7038169" y="2813890"/>
                  <a:ext cx="444222" cy="444220"/>
                </a:xfrm>
                <a:prstGeom prst="ellipse">
                  <a:avLst/>
                </a:prstGeom>
                <a:solidFill>
                  <a:schemeClr val="accent2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>
                  <a:outerShdw blurRad="254000" dist="127000" algn="ctr" rotWithShape="0">
                    <a:schemeClr val="accent2">
                      <a:alpha val="32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8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" name="任意多边形 39">
                  <a:extLst>
                    <a:ext uri="{FF2B5EF4-FFF2-40B4-BE49-F238E27FC236}">
                      <a16:creationId xmlns:a16="http://schemas.microsoft.com/office/drawing/2014/main" id="{181E3014-9A85-4342-AEB6-F0E0025F5AE8}"/>
                    </a:ext>
                  </a:extLst>
                </p:cNvPr>
                <p:cNvSpPr/>
                <p:nvPr/>
              </p:nvSpPr>
              <p:spPr bwMode="auto">
                <a:xfrm>
                  <a:off x="7157500" y="2950434"/>
                  <a:ext cx="205561" cy="171132"/>
                </a:xfrm>
                <a:custGeom>
                  <a:avLst/>
                  <a:gdLst>
                    <a:gd name="connsiteX0" fmla="*/ 483573 w 526297"/>
                    <a:gd name="connsiteY0" fmla="*/ 133971 h 438150"/>
                    <a:gd name="connsiteX1" fmla="*/ 527674 w 526297"/>
                    <a:gd name="connsiteY1" fmla="*/ 178072 h 438150"/>
                    <a:gd name="connsiteX2" fmla="*/ 527579 w 526297"/>
                    <a:gd name="connsiteY2" fmla="*/ 181501 h 438150"/>
                    <a:gd name="connsiteX3" fmla="*/ 514244 w 526297"/>
                    <a:gd name="connsiteY3" fmla="*/ 355237 h 438150"/>
                    <a:gd name="connsiteX4" fmla="*/ 485764 w 526297"/>
                    <a:gd name="connsiteY4" fmla="*/ 381621 h 438150"/>
                    <a:gd name="connsiteX5" fmla="*/ 454998 w 526297"/>
                    <a:gd name="connsiteY5" fmla="*/ 381621 h 438150"/>
                    <a:gd name="connsiteX6" fmla="*/ 454998 w 526297"/>
                    <a:gd name="connsiteY6" fmla="*/ 438771 h 438150"/>
                    <a:gd name="connsiteX7" fmla="*/ 435948 w 526297"/>
                    <a:gd name="connsiteY7" fmla="*/ 438771 h 438150"/>
                    <a:gd name="connsiteX8" fmla="*/ 435948 w 526297"/>
                    <a:gd name="connsiteY8" fmla="*/ 381621 h 438150"/>
                    <a:gd name="connsiteX9" fmla="*/ 93048 w 526297"/>
                    <a:gd name="connsiteY9" fmla="*/ 381621 h 438150"/>
                    <a:gd name="connsiteX10" fmla="*/ 93048 w 526297"/>
                    <a:gd name="connsiteY10" fmla="*/ 438771 h 438150"/>
                    <a:gd name="connsiteX11" fmla="*/ 73998 w 526297"/>
                    <a:gd name="connsiteY11" fmla="*/ 438771 h 438150"/>
                    <a:gd name="connsiteX12" fmla="*/ 73998 w 526297"/>
                    <a:gd name="connsiteY12" fmla="*/ 381621 h 438150"/>
                    <a:gd name="connsiteX13" fmla="*/ 43328 w 526297"/>
                    <a:gd name="connsiteY13" fmla="*/ 381621 h 438150"/>
                    <a:gd name="connsiteX14" fmla="*/ 14848 w 526297"/>
                    <a:gd name="connsiteY14" fmla="*/ 355237 h 438150"/>
                    <a:gd name="connsiteX15" fmla="*/ 1513 w 526297"/>
                    <a:gd name="connsiteY15" fmla="*/ 181501 h 438150"/>
                    <a:gd name="connsiteX16" fmla="*/ 42089 w 526297"/>
                    <a:gd name="connsiteY16" fmla="*/ 134162 h 438150"/>
                    <a:gd name="connsiteX17" fmla="*/ 45518 w 526297"/>
                    <a:gd name="connsiteY17" fmla="*/ 134066 h 438150"/>
                    <a:gd name="connsiteX18" fmla="*/ 101906 w 526297"/>
                    <a:gd name="connsiteY18" fmla="*/ 180834 h 438150"/>
                    <a:gd name="connsiteX19" fmla="*/ 121623 w 526297"/>
                    <a:gd name="connsiteY19" fmla="*/ 286371 h 438150"/>
                    <a:gd name="connsiteX20" fmla="*/ 407373 w 526297"/>
                    <a:gd name="connsiteY20" fmla="*/ 286371 h 438150"/>
                    <a:gd name="connsiteX21" fmla="*/ 427185 w 526297"/>
                    <a:gd name="connsiteY21" fmla="*/ 180739 h 438150"/>
                    <a:gd name="connsiteX22" fmla="*/ 483573 w 526297"/>
                    <a:gd name="connsiteY22" fmla="*/ 133971 h 438150"/>
                    <a:gd name="connsiteX23" fmla="*/ 416898 w 526297"/>
                    <a:gd name="connsiteY23" fmla="*/ 621 h 438150"/>
                    <a:gd name="connsiteX24" fmla="*/ 483573 w 526297"/>
                    <a:gd name="connsiteY24" fmla="*/ 67296 h 438150"/>
                    <a:gd name="connsiteX25" fmla="*/ 483573 w 526297"/>
                    <a:gd name="connsiteY25" fmla="*/ 115397 h 438150"/>
                    <a:gd name="connsiteX26" fmla="*/ 476429 w 526297"/>
                    <a:gd name="connsiteY26" fmla="*/ 114921 h 438150"/>
                    <a:gd name="connsiteX27" fmla="*/ 412040 w 526297"/>
                    <a:gd name="connsiteY27" fmla="*/ 166451 h 438150"/>
                    <a:gd name="connsiteX28" fmla="*/ 411564 w 526297"/>
                    <a:gd name="connsiteY28" fmla="*/ 168737 h 438150"/>
                    <a:gd name="connsiteX29" fmla="*/ 393086 w 526297"/>
                    <a:gd name="connsiteY29" fmla="*/ 267321 h 438150"/>
                    <a:gd name="connsiteX30" fmla="*/ 135911 w 526297"/>
                    <a:gd name="connsiteY30" fmla="*/ 267321 h 438150"/>
                    <a:gd name="connsiteX31" fmla="*/ 117432 w 526297"/>
                    <a:gd name="connsiteY31" fmla="*/ 168737 h 438150"/>
                    <a:gd name="connsiteX32" fmla="*/ 52567 w 526297"/>
                    <a:gd name="connsiteY32" fmla="*/ 114921 h 438150"/>
                    <a:gd name="connsiteX33" fmla="*/ 54948 w 526297"/>
                    <a:gd name="connsiteY33" fmla="*/ 67296 h 438150"/>
                    <a:gd name="connsiteX34" fmla="*/ 121623 w 526297"/>
                    <a:gd name="connsiteY34" fmla="*/ 621 h 438150"/>
                    <a:gd name="connsiteX35" fmla="*/ 416898 w 526297"/>
                    <a:gd name="connsiteY35" fmla="*/ 621 h 438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526297" h="438150">
                      <a:moveTo>
                        <a:pt x="483573" y="133971"/>
                      </a:moveTo>
                      <a:cubicBezTo>
                        <a:pt x="507957" y="133971"/>
                        <a:pt x="527674" y="153688"/>
                        <a:pt x="527674" y="178072"/>
                      </a:cubicBezTo>
                      <a:cubicBezTo>
                        <a:pt x="527674" y="179215"/>
                        <a:pt x="527674" y="180358"/>
                        <a:pt x="527579" y="181501"/>
                      </a:cubicBezTo>
                      <a:lnTo>
                        <a:pt x="514244" y="355237"/>
                      </a:lnTo>
                      <a:cubicBezTo>
                        <a:pt x="513101" y="370096"/>
                        <a:pt x="500718" y="381621"/>
                        <a:pt x="485764" y="381621"/>
                      </a:cubicBezTo>
                      <a:lnTo>
                        <a:pt x="454998" y="381621"/>
                      </a:lnTo>
                      <a:lnTo>
                        <a:pt x="454998" y="438771"/>
                      </a:lnTo>
                      <a:lnTo>
                        <a:pt x="435948" y="438771"/>
                      </a:lnTo>
                      <a:lnTo>
                        <a:pt x="435948" y="381621"/>
                      </a:lnTo>
                      <a:lnTo>
                        <a:pt x="93048" y="381621"/>
                      </a:lnTo>
                      <a:lnTo>
                        <a:pt x="93048" y="438771"/>
                      </a:lnTo>
                      <a:lnTo>
                        <a:pt x="73998" y="438771"/>
                      </a:lnTo>
                      <a:lnTo>
                        <a:pt x="73998" y="381621"/>
                      </a:lnTo>
                      <a:lnTo>
                        <a:pt x="43328" y="381621"/>
                      </a:lnTo>
                      <a:cubicBezTo>
                        <a:pt x="28373" y="381621"/>
                        <a:pt x="15991" y="370096"/>
                        <a:pt x="14848" y="355237"/>
                      </a:cubicBezTo>
                      <a:lnTo>
                        <a:pt x="1513" y="181501"/>
                      </a:lnTo>
                      <a:cubicBezTo>
                        <a:pt x="-392" y="157212"/>
                        <a:pt x="17801" y="135971"/>
                        <a:pt x="42089" y="134162"/>
                      </a:cubicBezTo>
                      <a:cubicBezTo>
                        <a:pt x="43232" y="134066"/>
                        <a:pt x="44375" y="134066"/>
                        <a:pt x="45518" y="134066"/>
                      </a:cubicBezTo>
                      <a:cubicBezTo>
                        <a:pt x="73141" y="134066"/>
                        <a:pt x="96858" y="153688"/>
                        <a:pt x="101906" y="180834"/>
                      </a:cubicBezTo>
                      <a:lnTo>
                        <a:pt x="121623" y="286371"/>
                      </a:lnTo>
                      <a:lnTo>
                        <a:pt x="407373" y="286371"/>
                      </a:lnTo>
                      <a:lnTo>
                        <a:pt x="427185" y="180739"/>
                      </a:lnTo>
                      <a:cubicBezTo>
                        <a:pt x="432233" y="153592"/>
                        <a:pt x="455951" y="133971"/>
                        <a:pt x="483573" y="133971"/>
                      </a:cubicBezTo>
                      <a:close/>
                      <a:moveTo>
                        <a:pt x="416898" y="621"/>
                      </a:moveTo>
                      <a:cubicBezTo>
                        <a:pt x="453760" y="621"/>
                        <a:pt x="483573" y="30434"/>
                        <a:pt x="483573" y="67296"/>
                      </a:cubicBezTo>
                      <a:lnTo>
                        <a:pt x="483573" y="115397"/>
                      </a:lnTo>
                      <a:cubicBezTo>
                        <a:pt x="481192" y="115112"/>
                        <a:pt x="478811" y="114921"/>
                        <a:pt x="476429" y="114921"/>
                      </a:cubicBezTo>
                      <a:cubicBezTo>
                        <a:pt x="445473" y="114921"/>
                        <a:pt x="418803" y="136448"/>
                        <a:pt x="412040" y="166451"/>
                      </a:cubicBezTo>
                      <a:lnTo>
                        <a:pt x="411564" y="168737"/>
                      </a:lnTo>
                      <a:lnTo>
                        <a:pt x="393086" y="267321"/>
                      </a:lnTo>
                      <a:lnTo>
                        <a:pt x="135911" y="267321"/>
                      </a:lnTo>
                      <a:lnTo>
                        <a:pt x="117432" y="168737"/>
                      </a:lnTo>
                      <a:cubicBezTo>
                        <a:pt x="111622" y="137495"/>
                        <a:pt x="84285" y="114921"/>
                        <a:pt x="52567" y="114921"/>
                      </a:cubicBezTo>
                      <a:lnTo>
                        <a:pt x="54948" y="67296"/>
                      </a:lnTo>
                      <a:cubicBezTo>
                        <a:pt x="54948" y="30434"/>
                        <a:pt x="84761" y="621"/>
                        <a:pt x="121623" y="621"/>
                      </a:cubicBezTo>
                      <a:lnTo>
                        <a:pt x="416898" y="62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5FFAD6BF-2E5B-46F7-99CC-688793178519}"/>
                  </a:ext>
                </a:extLst>
              </p:cNvPr>
              <p:cNvSpPr txBox="1"/>
              <p:nvPr/>
            </p:nvSpPr>
            <p:spPr>
              <a:xfrm>
                <a:off x="7558919" y="4132112"/>
                <a:ext cx="1050008" cy="307777"/>
              </a:xfrm>
              <a:prstGeom prst="rect">
                <a:avLst/>
              </a:prstGeom>
              <a:noFill/>
            </p:spPr>
            <p:txBody>
              <a:bodyPr wrap="none" rtlCol="0" anchor="b"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1600" b="1" dirty="0"/>
                  <a:t>差异</a:t>
                </a:r>
                <a:endParaRPr lang="zh-CN" altLang="en-US" sz="1400" dirty="0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8ED0FF45-E732-4593-8360-18F39D85DE2A}"/>
                  </a:ext>
                </a:extLst>
              </p:cNvPr>
              <p:cNvSpPr txBox="1"/>
              <p:nvPr/>
            </p:nvSpPr>
            <p:spPr>
              <a:xfrm>
                <a:off x="7033407" y="4672503"/>
                <a:ext cx="1575520" cy="736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全量复制太过臃肿，</a:t>
                </a:r>
                <a:r>
                  <a:rPr lang="en-US" altLang="zh-CN" sz="1200" dirty="0"/>
                  <a:t>Git</a:t>
                </a:r>
                <a:r>
                  <a:rPr lang="zh-CN" altLang="en-US" sz="1200" dirty="0"/>
                  <a:t>会尝试对比文件并留存差异信息。</a:t>
                </a:r>
              </a:p>
            </p:txBody>
          </p: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C4A56211-4362-4949-BB62-6DDACB69A1AD}"/>
                  </a:ext>
                </a:extLst>
              </p:cNvPr>
              <p:cNvCxnSpPr/>
              <p:nvPr/>
            </p:nvCxnSpPr>
            <p:spPr>
              <a:xfrm>
                <a:off x="6874916" y="4063891"/>
                <a:ext cx="0" cy="1398124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75D96BA3-7CAB-4B45-AA1C-9B41B12B247F}"/>
                </a:ext>
              </a:extLst>
            </p:cNvPr>
            <p:cNvGrpSpPr/>
            <p:nvPr/>
          </p:nvGrpSpPr>
          <p:grpSpPr>
            <a:xfrm>
              <a:off x="9371766" y="4329576"/>
              <a:ext cx="1734011" cy="1398124"/>
              <a:chOff x="9371766" y="4063891"/>
              <a:chExt cx="1734011" cy="1398124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C2ADC9C6-64D9-4B30-A59B-3E832528EE1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9613848" y="4063891"/>
                <a:ext cx="444222" cy="444220"/>
                <a:chOff x="9614682" y="2813890"/>
                <a:chExt cx="444222" cy="444220"/>
              </a:xfrm>
            </p:grpSpPr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80D1531F-F960-46A2-91C3-66509D019653}"/>
                    </a:ext>
                  </a:extLst>
                </p:cNvPr>
                <p:cNvSpPr/>
                <p:nvPr/>
              </p:nvSpPr>
              <p:spPr>
                <a:xfrm>
                  <a:off x="9614682" y="2813890"/>
                  <a:ext cx="444222" cy="444220"/>
                </a:xfrm>
                <a:prstGeom prst="ellipse">
                  <a:avLst/>
                </a:prstGeom>
                <a:solidFill>
                  <a:schemeClr val="accent3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>
                  <a:outerShdw blurRad="254000" dist="127000" algn="ctr" rotWithShape="0">
                    <a:schemeClr val="accent3">
                      <a:alpha val="32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8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3" name="任意多边形 42">
                  <a:extLst>
                    <a:ext uri="{FF2B5EF4-FFF2-40B4-BE49-F238E27FC236}">
                      <a16:creationId xmlns:a16="http://schemas.microsoft.com/office/drawing/2014/main" id="{5C048045-32C9-4E27-B9B9-085389F320C3}"/>
                    </a:ext>
                  </a:extLst>
                </p:cNvPr>
                <p:cNvSpPr/>
                <p:nvPr/>
              </p:nvSpPr>
              <p:spPr bwMode="auto">
                <a:xfrm>
                  <a:off x="9734012" y="2942397"/>
                  <a:ext cx="205561" cy="187207"/>
                </a:xfrm>
                <a:custGeom>
                  <a:avLst/>
                  <a:gdLst>
                    <a:gd name="connsiteX0" fmla="*/ 125329 w 533400"/>
                    <a:gd name="connsiteY0" fmla="*/ 229221 h 485775"/>
                    <a:gd name="connsiteX1" fmla="*/ 125329 w 533400"/>
                    <a:gd name="connsiteY1" fmla="*/ 276846 h 485775"/>
                    <a:gd name="connsiteX2" fmla="*/ 144379 w 533400"/>
                    <a:gd name="connsiteY2" fmla="*/ 276846 h 485775"/>
                    <a:gd name="connsiteX3" fmla="*/ 144379 w 533400"/>
                    <a:gd name="connsiteY3" fmla="*/ 229221 h 485775"/>
                    <a:gd name="connsiteX4" fmla="*/ 392029 w 533400"/>
                    <a:gd name="connsiteY4" fmla="*/ 229221 h 485775"/>
                    <a:gd name="connsiteX5" fmla="*/ 392029 w 533400"/>
                    <a:gd name="connsiteY5" fmla="*/ 276846 h 485775"/>
                    <a:gd name="connsiteX6" fmla="*/ 411079 w 533400"/>
                    <a:gd name="connsiteY6" fmla="*/ 276846 h 485775"/>
                    <a:gd name="connsiteX7" fmla="*/ 411079 w 533400"/>
                    <a:gd name="connsiteY7" fmla="*/ 229221 h 485775"/>
                    <a:gd name="connsiteX8" fmla="*/ 534904 w 533400"/>
                    <a:gd name="connsiteY8" fmla="*/ 229221 h 485775"/>
                    <a:gd name="connsiteX9" fmla="*/ 534904 w 533400"/>
                    <a:gd name="connsiteY9" fmla="*/ 457821 h 485775"/>
                    <a:gd name="connsiteX10" fmla="*/ 506329 w 533400"/>
                    <a:gd name="connsiteY10" fmla="*/ 486396 h 485775"/>
                    <a:gd name="connsiteX11" fmla="*/ 30079 w 533400"/>
                    <a:gd name="connsiteY11" fmla="*/ 486396 h 485775"/>
                    <a:gd name="connsiteX12" fmla="*/ 1504 w 533400"/>
                    <a:gd name="connsiteY12" fmla="*/ 457821 h 485775"/>
                    <a:gd name="connsiteX13" fmla="*/ 1504 w 533400"/>
                    <a:gd name="connsiteY13" fmla="*/ 229221 h 485775"/>
                    <a:gd name="connsiteX14" fmla="*/ 125329 w 533400"/>
                    <a:gd name="connsiteY14" fmla="*/ 229221 h 485775"/>
                    <a:gd name="connsiteX15" fmla="*/ 372979 w 533400"/>
                    <a:gd name="connsiteY15" fmla="*/ 621 h 485775"/>
                    <a:gd name="connsiteX16" fmla="*/ 411079 w 533400"/>
                    <a:gd name="connsiteY16" fmla="*/ 36816 h 485775"/>
                    <a:gd name="connsiteX17" fmla="*/ 411079 w 533400"/>
                    <a:gd name="connsiteY17" fmla="*/ 38721 h 485775"/>
                    <a:gd name="connsiteX18" fmla="*/ 411079 w 533400"/>
                    <a:gd name="connsiteY18" fmla="*/ 114921 h 485775"/>
                    <a:gd name="connsiteX19" fmla="*/ 506329 w 533400"/>
                    <a:gd name="connsiteY19" fmla="*/ 114921 h 485775"/>
                    <a:gd name="connsiteX20" fmla="*/ 534904 w 533400"/>
                    <a:gd name="connsiteY20" fmla="*/ 143496 h 485775"/>
                    <a:gd name="connsiteX21" fmla="*/ 534904 w 533400"/>
                    <a:gd name="connsiteY21" fmla="*/ 210171 h 485775"/>
                    <a:gd name="connsiteX22" fmla="*/ 1504 w 533400"/>
                    <a:gd name="connsiteY22" fmla="*/ 210171 h 485775"/>
                    <a:gd name="connsiteX23" fmla="*/ 1504 w 533400"/>
                    <a:gd name="connsiteY23" fmla="*/ 143496 h 485775"/>
                    <a:gd name="connsiteX24" fmla="*/ 30079 w 533400"/>
                    <a:gd name="connsiteY24" fmla="*/ 114921 h 485775"/>
                    <a:gd name="connsiteX25" fmla="*/ 125329 w 533400"/>
                    <a:gd name="connsiteY25" fmla="*/ 114921 h 485775"/>
                    <a:gd name="connsiteX26" fmla="*/ 125329 w 533400"/>
                    <a:gd name="connsiteY26" fmla="*/ 38721 h 485775"/>
                    <a:gd name="connsiteX27" fmla="*/ 161524 w 533400"/>
                    <a:gd name="connsiteY27" fmla="*/ 621 h 485775"/>
                    <a:gd name="connsiteX28" fmla="*/ 163429 w 533400"/>
                    <a:gd name="connsiteY28" fmla="*/ 621 h 485775"/>
                    <a:gd name="connsiteX29" fmla="*/ 372979 w 533400"/>
                    <a:gd name="connsiteY29" fmla="*/ 621 h 485775"/>
                    <a:gd name="connsiteX30" fmla="*/ 372979 w 533400"/>
                    <a:gd name="connsiteY30" fmla="*/ 19671 h 485775"/>
                    <a:gd name="connsiteX31" fmla="*/ 163429 w 533400"/>
                    <a:gd name="connsiteY31" fmla="*/ 19671 h 485775"/>
                    <a:gd name="connsiteX32" fmla="*/ 144474 w 533400"/>
                    <a:gd name="connsiteY32" fmla="*/ 37292 h 485775"/>
                    <a:gd name="connsiteX33" fmla="*/ 144379 w 533400"/>
                    <a:gd name="connsiteY33" fmla="*/ 38721 h 485775"/>
                    <a:gd name="connsiteX34" fmla="*/ 144379 w 533400"/>
                    <a:gd name="connsiteY34" fmla="*/ 114921 h 485775"/>
                    <a:gd name="connsiteX35" fmla="*/ 392029 w 533400"/>
                    <a:gd name="connsiteY35" fmla="*/ 114921 h 485775"/>
                    <a:gd name="connsiteX36" fmla="*/ 392029 w 533400"/>
                    <a:gd name="connsiteY36" fmla="*/ 38721 h 485775"/>
                    <a:gd name="connsiteX37" fmla="*/ 375836 w 533400"/>
                    <a:gd name="connsiteY37" fmla="*/ 19862 h 485775"/>
                    <a:gd name="connsiteX38" fmla="*/ 374408 w 533400"/>
                    <a:gd name="connsiteY38" fmla="*/ 19671 h 485775"/>
                    <a:gd name="connsiteX39" fmla="*/ 372979 w 533400"/>
                    <a:gd name="connsiteY39" fmla="*/ 19671 h 485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533400" h="485775">
                      <a:moveTo>
                        <a:pt x="125329" y="229221"/>
                      </a:moveTo>
                      <a:lnTo>
                        <a:pt x="125329" y="276846"/>
                      </a:lnTo>
                      <a:lnTo>
                        <a:pt x="144379" y="276846"/>
                      </a:lnTo>
                      <a:lnTo>
                        <a:pt x="144379" y="229221"/>
                      </a:lnTo>
                      <a:lnTo>
                        <a:pt x="392029" y="229221"/>
                      </a:lnTo>
                      <a:lnTo>
                        <a:pt x="392029" y="276846"/>
                      </a:lnTo>
                      <a:lnTo>
                        <a:pt x="411079" y="276846"/>
                      </a:lnTo>
                      <a:lnTo>
                        <a:pt x="411079" y="229221"/>
                      </a:lnTo>
                      <a:lnTo>
                        <a:pt x="534904" y="229221"/>
                      </a:lnTo>
                      <a:lnTo>
                        <a:pt x="534904" y="457821"/>
                      </a:lnTo>
                      <a:cubicBezTo>
                        <a:pt x="534904" y="473632"/>
                        <a:pt x="522141" y="486396"/>
                        <a:pt x="506329" y="486396"/>
                      </a:cubicBezTo>
                      <a:lnTo>
                        <a:pt x="30079" y="486396"/>
                      </a:lnTo>
                      <a:cubicBezTo>
                        <a:pt x="14267" y="486396"/>
                        <a:pt x="1504" y="473632"/>
                        <a:pt x="1504" y="457821"/>
                      </a:cubicBezTo>
                      <a:lnTo>
                        <a:pt x="1504" y="229221"/>
                      </a:lnTo>
                      <a:lnTo>
                        <a:pt x="125329" y="229221"/>
                      </a:lnTo>
                      <a:close/>
                      <a:moveTo>
                        <a:pt x="372979" y="621"/>
                      </a:moveTo>
                      <a:cubicBezTo>
                        <a:pt x="393363" y="621"/>
                        <a:pt x="410031" y="16623"/>
                        <a:pt x="411079" y="36816"/>
                      </a:cubicBezTo>
                      <a:lnTo>
                        <a:pt x="411079" y="38721"/>
                      </a:lnTo>
                      <a:lnTo>
                        <a:pt x="411079" y="114921"/>
                      </a:lnTo>
                      <a:lnTo>
                        <a:pt x="506329" y="114921"/>
                      </a:lnTo>
                      <a:cubicBezTo>
                        <a:pt x="522141" y="114921"/>
                        <a:pt x="534904" y="127685"/>
                        <a:pt x="534904" y="143496"/>
                      </a:cubicBezTo>
                      <a:lnTo>
                        <a:pt x="534904" y="210171"/>
                      </a:lnTo>
                      <a:lnTo>
                        <a:pt x="1504" y="210171"/>
                      </a:lnTo>
                      <a:lnTo>
                        <a:pt x="1504" y="143496"/>
                      </a:lnTo>
                      <a:cubicBezTo>
                        <a:pt x="1504" y="127685"/>
                        <a:pt x="14267" y="114921"/>
                        <a:pt x="30079" y="114921"/>
                      </a:cubicBezTo>
                      <a:lnTo>
                        <a:pt x="125329" y="114921"/>
                      </a:lnTo>
                      <a:lnTo>
                        <a:pt x="125329" y="38721"/>
                      </a:lnTo>
                      <a:cubicBezTo>
                        <a:pt x="125329" y="18337"/>
                        <a:pt x="141331" y="1669"/>
                        <a:pt x="161524" y="621"/>
                      </a:cubicBezTo>
                      <a:lnTo>
                        <a:pt x="163429" y="621"/>
                      </a:lnTo>
                      <a:lnTo>
                        <a:pt x="372979" y="621"/>
                      </a:lnTo>
                      <a:close/>
                      <a:moveTo>
                        <a:pt x="372979" y="19671"/>
                      </a:moveTo>
                      <a:lnTo>
                        <a:pt x="163429" y="19671"/>
                      </a:lnTo>
                      <a:cubicBezTo>
                        <a:pt x="153428" y="19671"/>
                        <a:pt x="145141" y="27482"/>
                        <a:pt x="144474" y="37292"/>
                      </a:cubicBezTo>
                      <a:lnTo>
                        <a:pt x="144379" y="38721"/>
                      </a:lnTo>
                      <a:lnTo>
                        <a:pt x="144379" y="114921"/>
                      </a:lnTo>
                      <a:lnTo>
                        <a:pt x="392029" y="114921"/>
                      </a:lnTo>
                      <a:lnTo>
                        <a:pt x="392029" y="38721"/>
                      </a:lnTo>
                      <a:cubicBezTo>
                        <a:pt x="392029" y="29196"/>
                        <a:pt x="384981" y="21290"/>
                        <a:pt x="375836" y="19862"/>
                      </a:cubicBezTo>
                      <a:lnTo>
                        <a:pt x="374408" y="19671"/>
                      </a:lnTo>
                      <a:lnTo>
                        <a:pt x="372979" y="196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D8734F32-E21F-474A-93B1-041DECB17442}"/>
                  </a:ext>
                </a:extLst>
              </p:cNvPr>
              <p:cNvSpPr txBox="1"/>
              <p:nvPr/>
            </p:nvSpPr>
            <p:spPr>
              <a:xfrm>
                <a:off x="10055769" y="4132112"/>
                <a:ext cx="1050008" cy="307777"/>
              </a:xfrm>
              <a:prstGeom prst="rect">
                <a:avLst/>
              </a:prstGeom>
              <a:noFill/>
            </p:spPr>
            <p:txBody>
              <a:bodyPr wrap="none" rtlCol="0" anchor="b"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1600" b="1" dirty="0"/>
                  <a:t>历史</a:t>
                </a:r>
                <a:endParaRPr lang="zh-CN" altLang="en-US" sz="1400" dirty="0"/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3E4FDF05-07E1-47AC-A8C1-C2E851649553}"/>
                  </a:ext>
                </a:extLst>
              </p:cNvPr>
              <p:cNvSpPr txBox="1"/>
              <p:nvPr/>
            </p:nvSpPr>
            <p:spPr>
              <a:xfrm>
                <a:off x="9530257" y="4672503"/>
                <a:ext cx="1575520" cy="736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提交记录之间父子的关系，记录了整个项目的历史记录</a:t>
                </a:r>
              </a:p>
            </p:txBody>
          </p: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9046793F-D7EB-4710-BEC4-EEE0D73C8800}"/>
                  </a:ext>
                </a:extLst>
              </p:cNvPr>
              <p:cNvCxnSpPr/>
              <p:nvPr/>
            </p:nvCxnSpPr>
            <p:spPr>
              <a:xfrm>
                <a:off x="9371766" y="4063891"/>
                <a:ext cx="0" cy="1398124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Title 69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提交记录的特性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619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IMAGE" val="New_Batches_0212_Outline/20240212/images_object_9001_10000/20f7c45c-1608-4adf-bc0d-d360af21605f-4.source.default.zh-Hans.jpg"/>
  <p:tag name="OFFICEPLUS.THEME" val="New_Batches_0212_Outline/20240212/images_object_9001_10000/20f7c45c-1608-4adf-bc0d-d360af21605f-4.source.default.zh-Hans-3.pptx"/>
  <p:tag name="OFFICEPLUS.OUTLINE" val="1244556"/>
  <p:tag name="OFFICEPLUS.OUTLINEEXTERNAL" val="c7136f64-baee-c52c-3b99-1d56250ae3c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89a3a0b2-494d-4ab2-ade4-1c0a15d27a45.pptx"/>
  <p:tag name="OFFICEPLUS.TAG" val="9e4641ec-8dc6-4050-900b-dadf5fdb9e4c"/>
  <p:tag name="OFFICEPLUS.OUTLINECONTENT" val="3222772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8e4af311-b2c7-4d50-82af-d101cd3907e1.pptx"/>
  <p:tag name="OFFICEPLUS.TAG" val="bd142c3d-b2ac-49d2-945d-a40ea7d68a02"/>
  <p:tag name="OFFICEPLUS.OUTLINECONTENT" val="322277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ee6e4833-adcf-4ae4-967f-3a867d9241e6.pptx"/>
  <p:tag name="OFFICEPLUS.TAG" val="9e4641ec-8dc6-4050-900b-dadf5fdb9e4c"/>
  <p:tag name="OFFICEPLUS.OUTLINECONTENT" val="3222775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88434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2547b23e-ae12-457a-bc74-46ba2a4567c7.pptx"/>
  <p:tag name="OFFICEPLUS.TAG" val="9e4641ec-8dc6-4050-900b-dadf5fdb9e4c"/>
  <p:tag name="OFFICEPLUS.OUTLINECONTENT" val="322277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2547b23e-ae12-457a-bc74-46ba2a4567c7.pptx"/>
  <p:tag name="OFFICEPLUS.TAG" val="9e4641ec-8dc6-4050-900b-dadf5fdb9e4c"/>
  <p:tag name="OFFICEPLUS.OUTLINECONTENT" val="322277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2547b23e-ae12-457a-bc74-46ba2a4567c7.pptx"/>
  <p:tag name="OFFICEPLUS.TAG" val="9e4641ec-8dc6-4050-900b-dadf5fdb9e4c"/>
  <p:tag name="OFFICEPLUS.OUTLINECONTENT" val="322277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2547b23e-ae12-457a-bc74-46ba2a4567c7.pptx"/>
  <p:tag name="OFFICEPLUS.TAG" val="9e4641ec-8dc6-4050-900b-dadf5fdb9e4c"/>
  <p:tag name="OFFICEPLUS.OUTLINECONTENT" val="322277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2547b23e-ae12-457a-bc74-46ba2a4567c7.pptx"/>
  <p:tag name="OFFICEPLUS.TAG" val="9e4641ec-8dc6-4050-900b-dadf5fdb9e4c"/>
  <p:tag name="OFFICEPLUS.OUTLINECONTENT" val="322277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2547b23e-ae12-457a-bc74-46ba2a4567c7.pptx"/>
  <p:tag name="OFFICEPLUS.TAG" val="9e4641ec-8dc6-4050-900b-dadf5fdb9e4c"/>
  <p:tag name="OFFICEPLUS.OUTLINECONTENT" val="322277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03a12446-4040-4dad-8d54-bb681f10892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ee6e4833-adcf-4ae4-967f-3a867d9241e6.pptx"/>
  <p:tag name="OFFICEPLUS.TAG" val="9e4641ec-8dc6-4050-900b-dadf5fdb9e4c"/>
  <p:tag name="OFFICEPLUS.OUTLINECONTENT" val="3222775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884342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2547b23e-ae12-457a-bc74-46ba2a4567c7.pptx"/>
  <p:tag name="OFFICEPLUS.TAG" val="9e4641ec-8dc6-4050-900b-dadf5fdb9e4c"/>
  <p:tag name="OFFICEPLUS.OUTLINECONTENT" val="322277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2547b23e-ae12-457a-bc74-46ba2a4567c7.pptx"/>
  <p:tag name="OFFICEPLUS.TAG" val="9e4641ec-8dc6-4050-900b-dadf5fdb9e4c"/>
  <p:tag name="OFFICEPLUS.OUTLINECONTENT" val="322277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2547b23e-ae12-457a-bc74-46ba2a4567c7.pptx"/>
  <p:tag name="OFFICEPLUS.TAG" val="9e4641ec-8dc6-4050-900b-dadf5fdb9e4c"/>
  <p:tag name="OFFICEPLUS.OUTLINECONTENT" val="322277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2547b23e-ae12-457a-bc74-46ba2a4567c7.pptx"/>
  <p:tag name="OFFICEPLUS.TAG" val="9e4641ec-8dc6-4050-900b-dadf5fdb9e4c"/>
  <p:tag name="OFFICEPLUS.OUTLINECONTENT" val="322277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2547b23e-ae12-457a-bc74-46ba2a4567c7.pptx"/>
  <p:tag name="OFFICEPLUS.TAG" val="9e4641ec-8dc6-4050-900b-dadf5fdb9e4c"/>
  <p:tag name="OFFICEPLUS.OUTLINECONTENT" val="322277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2547b23e-ae12-457a-bc74-46ba2a4567c7.pptx"/>
  <p:tag name="OFFICEPLUS.TAG" val="9e4641ec-8dc6-4050-900b-dadf5fdb9e4c"/>
  <p:tag name="OFFICEPLUS.OUTLINECONTENT" val="322277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ee6e4833-adcf-4ae4-967f-3a867d9241e6.pptx"/>
  <p:tag name="OFFICEPLUS.TAG" val="9e4641ec-8dc6-4050-900b-dadf5fdb9e4c"/>
  <p:tag name="OFFICEPLUS.OUTLINECONTENT" val="3222775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884342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7bbc12ee-40ec-489f-ab8c-4fa55cf2bf59"/>
  <p:tag name="OFFICEPLUS.TEMPLATE" val="50f8c986-506f-4fc2-981e-f36d756f9737.pptx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2547b23e-ae12-457a-bc74-46ba2a4567c7.pptx"/>
  <p:tag name="OFFICEPLUS.TAG" val="9e4641ec-8dc6-4050-900b-dadf5fdb9e4c"/>
  <p:tag name="OFFICEPLUS.OUTLINECONTENT" val="322277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2547b23e-ae12-457a-bc74-46ba2a4567c7.pptx"/>
  <p:tag name="OFFICEPLUS.TAG" val="9e4641ec-8dc6-4050-900b-dadf5fdb9e4c"/>
  <p:tag name="OFFICEPLUS.OUTLINECONTENT" val="322277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2547b23e-ae12-457a-bc74-46ba2a4567c7.pptx"/>
  <p:tag name="OFFICEPLUS.TAG" val="9e4641ec-8dc6-4050-900b-dadf5fdb9e4c"/>
  <p:tag name="OFFICEPLUS.OUTLINECONTENT" val="322277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2547b23e-ae12-457a-bc74-46ba2a4567c7.pptx"/>
  <p:tag name="OFFICEPLUS.TAG" val="9e4641ec-8dc6-4050-900b-dadf5fdb9e4c"/>
  <p:tag name="OFFICEPLUS.OUTLINECONTENT" val="322277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ee6e4833-adcf-4ae4-967f-3a867d9241e6.pptx"/>
  <p:tag name="OFFICEPLUS.TAG" val="9e4641ec-8dc6-4050-900b-dadf5fdb9e4c"/>
  <p:tag name="OFFICEPLUS.OUTLINECONTENT" val="3222775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76f26006-0f68-4be0-ba5e-d5d54741e53c.pptx"/>
  <p:tag name="OFFICEPLUS.TAG" val="bd142c3d-b2ac-49d2-945d-a40ea7d68a02"/>
  <p:tag name="OFFICEPLUS.OUTLINECONTENT" val="3222775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e69c5ac3-dafd-4b9a-bbf1-d26a1016f8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88434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db0869c4-f1e0-4865-b867-0a6def6a5b3a.pptx"/>
  <p:tag name="OFFICEPLUS.TAG" val="9e4641ec-8dc6-4050-900b-dadf5fdb9e4c"/>
  <p:tag name="OFFICEPLUS.OUTLINECONTENT" val="3222771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884342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2547b23e-ae12-457a-bc74-46ba2a4567c7.pptx"/>
  <p:tag name="OFFICEPLUS.TAG" val="9e4641ec-8dc6-4050-900b-dadf5fdb9e4c"/>
  <p:tag name="OFFICEPLUS.OUTLINECONTENT" val="32227724"/>
</p:tagLst>
</file>

<file path=ppt/theme/theme1.xml><?xml version="1.0" encoding="utf-8"?>
<a:theme xmlns:a="http://schemas.openxmlformats.org/drawingml/2006/main" name="Designed by OfficePLUS">
  <a:themeElements>
    <a:clrScheme name="OfficePLUS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78AC"/>
      </a:accent1>
      <a:accent2>
        <a:srgbClr val="22D7FF"/>
      </a:accent2>
      <a:accent3>
        <a:srgbClr val="00A393"/>
      </a:accent3>
      <a:accent4>
        <a:srgbClr val="1AFFEB"/>
      </a:accent4>
      <a:accent5>
        <a:srgbClr val="006075"/>
      </a:accent5>
      <a:accent6>
        <a:srgbClr val="00C7E9"/>
      </a:accent6>
      <a:hlink>
        <a:srgbClr val="4472C4"/>
      </a:hlink>
      <a:folHlink>
        <a:srgbClr val="BFBFBF"/>
      </a:folHlink>
    </a:clrScheme>
    <a:fontScheme name="OfficePLU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1486</Words>
  <Application>Microsoft Office PowerPoint</Application>
  <PresentationFormat>宽屏</PresentationFormat>
  <Paragraphs>315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7" baseType="lpstr">
      <vt:lpstr>等线</vt:lpstr>
      <vt:lpstr>Arial</vt:lpstr>
      <vt:lpstr>Consolas</vt:lpstr>
      <vt:lpstr>Designed by OfficePLUS</vt:lpstr>
      <vt:lpstr>用Git高效协作</vt:lpstr>
      <vt:lpstr>PowerPoint 演示文稿</vt:lpstr>
      <vt:lpstr>本课总结</vt:lpstr>
      <vt:lpstr>Thank You</vt:lpstr>
      <vt:lpstr>01.Git基本概念</vt:lpstr>
      <vt:lpstr>Git是什么？</vt:lpstr>
      <vt:lpstr>02.Git Commit</vt:lpstr>
      <vt:lpstr>Git Commit</vt:lpstr>
      <vt:lpstr>提交记录的特性</vt:lpstr>
      <vt:lpstr>一般的提交步骤</vt:lpstr>
      <vt:lpstr>练习时间！</vt:lpstr>
      <vt:lpstr>03.Git Branch</vt:lpstr>
      <vt:lpstr>Git Branch</vt:lpstr>
      <vt:lpstr>Git Branch</vt:lpstr>
      <vt:lpstr>Git Branch</vt:lpstr>
      <vt:lpstr>Git Branch</vt:lpstr>
      <vt:lpstr>Git Branch</vt:lpstr>
      <vt:lpstr>Git Branch</vt:lpstr>
      <vt:lpstr>练习时间！</vt:lpstr>
      <vt:lpstr>04.Git Merge</vt:lpstr>
      <vt:lpstr>Git Merge</vt:lpstr>
      <vt:lpstr>Git Merge</vt:lpstr>
      <vt:lpstr>Git Merge</vt:lpstr>
      <vt:lpstr>Git Merge</vt:lpstr>
      <vt:lpstr>Git Merge</vt:lpstr>
      <vt:lpstr>Git Merge</vt:lpstr>
      <vt:lpstr>练习时间！</vt:lpstr>
      <vt:lpstr>05.Git Rebase</vt:lpstr>
      <vt:lpstr>Git Rebase</vt:lpstr>
      <vt:lpstr>Git Rebase</vt:lpstr>
      <vt:lpstr>Git Rebase</vt:lpstr>
      <vt:lpstr>Git Rebase</vt:lpstr>
      <vt:lpstr>练习时间！</vt:lpstr>
    </vt:vector>
  </TitlesOfParts>
  <Company>OfficePLUS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OfficePLUS PowerPoint Template</dc:title>
  <dc:creator>OfficePLUS</dc:creator>
  <cp:lastModifiedBy>3 JerryHan</cp:lastModifiedBy>
  <cp:revision>11</cp:revision>
  <dcterms:created xsi:type="dcterms:W3CDTF">2023-07-20T03:04:31Z</dcterms:created>
  <dcterms:modified xsi:type="dcterms:W3CDTF">2025-02-06T09:21:06Z</dcterms:modified>
</cp:coreProperties>
</file>