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 id="2147483720" r:id="rId4"/>
  </p:sldMasterIdLst>
  <p:sldIdLst>
    <p:sldId id="257" r:id="rId5"/>
    <p:sldId id="262" r:id="rId6"/>
    <p:sldId id="265" r:id="rId7"/>
    <p:sldId id="260" r:id="rId8"/>
    <p:sldId id="261" r:id="rId9"/>
    <p:sldId id="25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600" b="1"/>
            </a:pPr>
            <a:r>
              <a:rPr lang="en-US" sz="1600" b="1" dirty="0" err="1"/>
              <a:t>ePRO</a:t>
            </a:r>
            <a:r>
              <a:rPr lang="en-US" sz="1600" b="1" dirty="0"/>
              <a:t> Market</a:t>
            </a:r>
          </a:p>
        </c:rich>
      </c:tx>
      <c:layout/>
      <c:overlay val="0"/>
    </c:title>
    <c:autoTitleDeleted val="0"/>
    <c:plotArea>
      <c:layout>
        <c:manualLayout>
          <c:layoutTarget val="inner"/>
          <c:xMode val="edge"/>
          <c:yMode val="edge"/>
          <c:x val="0.10529386167349203"/>
          <c:y val="0.2392184067018131"/>
          <c:w val="0.81235321622204304"/>
          <c:h val="0.5770306901902752"/>
        </c:manualLayout>
      </c:layout>
      <c:barChart>
        <c:barDir val="col"/>
        <c:grouping val="clustered"/>
        <c:varyColors val="0"/>
        <c:dLbls>
          <c:showLegendKey val="0"/>
          <c:showVal val="1"/>
          <c:showCatName val="0"/>
          <c:showSerName val="0"/>
          <c:showPercent val="0"/>
          <c:showBubbleSize val="0"/>
        </c:dLbls>
        <c:gapWidth val="150"/>
        <c:axId val="513074464"/>
        <c:axId val="513101120"/>
      </c:barChart>
      <c:catAx>
        <c:axId val="513074464"/>
        <c:scaling>
          <c:orientation val="minMax"/>
        </c:scaling>
        <c:delete val="0"/>
        <c:axPos val="b"/>
        <c:numFmt formatCode="General" sourceLinked="1"/>
        <c:majorTickMark val="out"/>
        <c:minorTickMark val="none"/>
        <c:tickLblPos val="nextTo"/>
        <c:txPr>
          <a:bodyPr/>
          <a:lstStyle/>
          <a:p>
            <a:pPr>
              <a:defRPr lang="en-US" sz="1400"/>
            </a:pPr>
            <a:endParaRPr lang="en-US"/>
          </a:p>
        </c:txPr>
        <c:crossAx val="513101120"/>
        <c:crosses val="autoZero"/>
        <c:auto val="1"/>
        <c:lblAlgn val="ctr"/>
        <c:lblOffset val="100"/>
        <c:noMultiLvlLbl val="0"/>
      </c:catAx>
      <c:valAx>
        <c:axId val="513101120"/>
        <c:scaling>
          <c:orientation val="minMax"/>
        </c:scaling>
        <c:delete val="1"/>
        <c:axPos val="l"/>
        <c:majorGridlines/>
        <c:title>
          <c:tx>
            <c:rich>
              <a:bodyPr rot="-5400000" vert="horz"/>
              <a:lstStyle/>
              <a:p>
                <a:pPr algn="ctr">
                  <a:defRPr lang="en-US" b="1"/>
                </a:pPr>
                <a:r>
                  <a:rPr lang="en-US" sz="1400" b="1" dirty="0" smtClean="0"/>
                  <a:t>Market Size ($M)</a:t>
                </a:r>
                <a:endParaRPr lang="en-US" sz="1400" b="1" dirty="0"/>
              </a:p>
            </c:rich>
          </c:tx>
          <c:layout>
            <c:manualLayout>
              <c:xMode val="edge"/>
              <c:yMode val="edge"/>
              <c:x val="2.7339183174875714E-2"/>
              <c:y val="0.130851761017762"/>
            </c:manualLayout>
          </c:layout>
          <c:overlay val="0"/>
        </c:title>
        <c:numFmt formatCode="General" sourceLinked="1"/>
        <c:majorTickMark val="out"/>
        <c:minorTickMark val="none"/>
        <c:tickLblPos val="nextTo"/>
        <c:crossAx val="513074464"/>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sz="1600" b="1"/>
            </a:pPr>
            <a:r>
              <a:rPr lang="en-US" sz="1600" b="1" dirty="0" err="1"/>
              <a:t>ePRO</a:t>
            </a:r>
            <a:r>
              <a:rPr lang="en-US" sz="1600" b="1" dirty="0"/>
              <a:t> Market</a:t>
            </a:r>
          </a:p>
        </c:rich>
      </c:tx>
      <c:layout/>
      <c:overlay val="0"/>
    </c:title>
    <c:autoTitleDeleted val="0"/>
    <c:plotArea>
      <c:layout>
        <c:manualLayout>
          <c:layoutTarget val="inner"/>
          <c:xMode val="edge"/>
          <c:yMode val="edge"/>
          <c:x val="0.10529386167349201"/>
          <c:y val="0.23921840670181302"/>
          <c:w val="0.81235321622204304"/>
          <c:h val="0.57703069019027509"/>
        </c:manualLayout>
      </c:layout>
      <c:barChart>
        <c:barDir val="col"/>
        <c:grouping val="clustered"/>
        <c:varyColors val="0"/>
        <c:dLbls>
          <c:showLegendKey val="0"/>
          <c:showVal val="1"/>
          <c:showCatName val="0"/>
          <c:showSerName val="0"/>
          <c:showPercent val="0"/>
          <c:showBubbleSize val="0"/>
        </c:dLbls>
        <c:gapWidth val="150"/>
        <c:axId val="480209064"/>
        <c:axId val="480212200"/>
      </c:barChart>
      <c:catAx>
        <c:axId val="480209064"/>
        <c:scaling>
          <c:orientation val="minMax"/>
        </c:scaling>
        <c:delete val="0"/>
        <c:axPos val="b"/>
        <c:numFmt formatCode="General" sourceLinked="1"/>
        <c:majorTickMark val="out"/>
        <c:minorTickMark val="none"/>
        <c:tickLblPos val="nextTo"/>
        <c:txPr>
          <a:bodyPr/>
          <a:lstStyle/>
          <a:p>
            <a:pPr>
              <a:defRPr lang="en-US" sz="1400"/>
            </a:pPr>
            <a:endParaRPr lang="en-US"/>
          </a:p>
        </c:txPr>
        <c:crossAx val="480212200"/>
        <c:crosses val="autoZero"/>
        <c:auto val="1"/>
        <c:lblAlgn val="ctr"/>
        <c:lblOffset val="100"/>
        <c:noMultiLvlLbl val="0"/>
      </c:catAx>
      <c:valAx>
        <c:axId val="480212200"/>
        <c:scaling>
          <c:orientation val="minMax"/>
        </c:scaling>
        <c:delete val="1"/>
        <c:axPos val="l"/>
        <c:majorGridlines/>
        <c:title>
          <c:tx>
            <c:rich>
              <a:bodyPr rot="-5400000" vert="horz"/>
              <a:lstStyle/>
              <a:p>
                <a:pPr algn="ctr">
                  <a:defRPr lang="en-US" b="1"/>
                </a:pPr>
                <a:r>
                  <a:rPr lang="en-US" sz="1400" b="1" dirty="0" smtClean="0"/>
                  <a:t>Market Size ($M)</a:t>
                </a:r>
                <a:endParaRPr lang="en-US" sz="1400" b="1" dirty="0"/>
              </a:p>
            </c:rich>
          </c:tx>
          <c:layout>
            <c:manualLayout>
              <c:xMode val="edge"/>
              <c:yMode val="edge"/>
              <c:x val="2.7339183174875711E-2"/>
              <c:y val="0.130851761017762"/>
            </c:manualLayout>
          </c:layout>
          <c:overlay val="0"/>
        </c:title>
        <c:numFmt formatCode="General" sourceLinked="1"/>
        <c:majorTickMark val="out"/>
        <c:minorTickMark val="none"/>
        <c:tickLblPos val="nextTo"/>
        <c:crossAx val="48020906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7639050" cy="621982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231401750"/>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45809308"/>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379648310"/>
      </p:ext>
    </p:extLst>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Tree>
    <p:extLst>
      <p:ext uri="{BB962C8B-B14F-4D97-AF65-F5344CB8AC3E}">
        <p14:creationId xmlns:p14="http://schemas.microsoft.com/office/powerpoint/2010/main" val="284560848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3877313128"/>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3902143056"/>
      </p:ext>
    </p:extLst>
  </p:cSld>
  <p:clrMapOvr>
    <a:masterClrMapping/>
  </p:clrMapOvr>
  <p:transition spd="slow">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2276170501"/>
      </p:ext>
    </p:extLst>
  </p:cSld>
  <p:clrMapOvr>
    <a:masterClrMapping/>
  </p:clrMapOvr>
  <p:transition spd="slow">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551251441"/>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6929"/>
      </p:ext>
    </p:extLst>
  </p:cSld>
  <p:clrMapOvr>
    <a:masterClrMapping/>
  </p:clrMapOvr>
  <p:transition spd="slow">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157610026"/>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40413437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511242073"/>
      </p:ext>
    </p:extLst>
  </p:cSld>
  <p:clrMapOvr>
    <a:masterClrMapping/>
  </p:clrMapOvr>
  <p:transition spd="slow">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22390941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117768304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77502526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739711513"/>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574039259"/>
      </p:ext>
    </p:extLst>
  </p:cSld>
  <p:clrMapOvr>
    <a:masterClrMapping/>
  </p:clrMapOvr>
  <p:transition spd="slow">
    <p:push dir="u"/>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016539426"/>
      </p:ext>
    </p:extLst>
  </p:cSld>
  <p:clrMapOvr>
    <a:masterClrMapping/>
  </p:clrMapOvr>
  <p:transition spd="slow">
    <p:push dir="u"/>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Tree>
    <p:extLst>
      <p:ext uri="{BB962C8B-B14F-4D97-AF65-F5344CB8AC3E}">
        <p14:creationId xmlns:p14="http://schemas.microsoft.com/office/powerpoint/2010/main" val="2341127796"/>
      </p:ext>
    </p:extLst>
  </p:cSld>
  <p:clrMapOvr>
    <a:masterClrMapping/>
  </p:clrMapOvr>
  <p:transition spd="slow">
    <p:push di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64306637"/>
      </p:ext>
    </p:extLst>
  </p:cSld>
  <p:clrMapOvr>
    <a:masterClrMapping/>
  </p:clrMapOvr>
  <p:transition spd="slow">
    <p:push di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1048314653"/>
      </p:ext>
    </p:extLst>
  </p:cSld>
  <p:clrMapOvr>
    <a:masterClrMapping/>
  </p:clrMapOvr>
  <p:transition spd="slow">
    <p:push dir="u"/>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756370120"/>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158788"/>
      </p:ext>
    </p:extLst>
  </p:cSld>
  <p:clrMapOvr>
    <a:masterClrMapping/>
  </p:clrMapOvr>
  <p:transition spd="slow">
    <p:push dir="u"/>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1082948228"/>
      </p:ext>
    </p:extLst>
  </p:cSld>
  <p:clrMapOvr>
    <a:masterClrMapping/>
  </p:clrMapOvr>
  <p:transition spd="slow">
    <p:push dir="u"/>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668276"/>
      </p:ext>
    </p:extLst>
  </p:cSld>
  <p:clrMapOvr>
    <a:masterClrMapping/>
  </p:clrMapOvr>
  <p:transition spd="slow">
    <p:push dir="u"/>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36474510"/>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3366529432"/>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2654506626"/>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460680267"/>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538823062"/>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424425228"/>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4072151820"/>
      </p:ext>
    </p:extLst>
  </p:cSld>
  <p:clrMapOvr>
    <a:masterClrMapping/>
  </p:clrMapOvr>
  <p:transition spd="slow">
    <p:push di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491081853"/>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859983762"/>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Tree>
    <p:extLst>
      <p:ext uri="{BB962C8B-B14F-4D97-AF65-F5344CB8AC3E}">
        <p14:creationId xmlns:p14="http://schemas.microsoft.com/office/powerpoint/2010/main" val="346624958"/>
      </p:ext>
    </p:extLst>
  </p:cSld>
  <p:clrMapOvr>
    <a:masterClrMapping/>
  </p:clrMapOvr>
  <p:transition spd="slow">
    <p:push dir="u"/>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1161771623"/>
      </p:ext>
    </p:extLst>
  </p:cSld>
  <p:clrMapOvr>
    <a:masterClrMapping/>
  </p:clrMapOvr>
  <p:transition spd="slow">
    <p:push dir="u"/>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2018942827"/>
      </p:ext>
    </p:extLst>
  </p:cSld>
  <p:clrMapOvr>
    <a:masterClrMapping/>
  </p:clrMapOvr>
  <p:transition spd="slow">
    <p:push dir="u"/>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323854229"/>
      </p:ext>
    </p:extLst>
  </p:cSld>
  <p:clrMapOvr>
    <a:masterClrMapping/>
  </p:clrMapOvr>
  <p:transition spd="slow">
    <p:push dir="u"/>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296383478"/>
      </p:ext>
    </p:extLst>
  </p:cSld>
  <p:clrMapOvr>
    <a:masterClrMapping/>
  </p:clrMapOvr>
  <p:transition spd="slow">
    <p:push dir="u"/>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smtClean="0">
                <a:solidFill>
                  <a:srgbClr val="FF9900"/>
                </a:solidFill>
              </a:rPr>
              <a:t>   Student Run       </a:t>
            </a:r>
            <a:r>
              <a:rPr lang="en-US" sz="1350" b="1" dirty="0" smtClean="0">
                <a:solidFill>
                  <a:srgbClr val="FFFFFF"/>
                </a:solidFill>
                <a:sym typeface="Wingdings"/>
              </a:rPr>
              <a:t>      </a:t>
            </a:r>
            <a:r>
              <a:rPr lang="en-US" sz="1350" b="1" dirty="0" smtClean="0">
                <a:solidFill>
                  <a:srgbClr val="FF9900"/>
                </a:solidFill>
              </a:rPr>
              <a:t>Project Based       </a:t>
            </a:r>
            <a:r>
              <a:rPr lang="en-US" sz="1350" b="1" dirty="0" smtClean="0">
                <a:solidFill>
                  <a:prstClr val="white"/>
                </a:solidFill>
                <a:sym typeface="Wingdings"/>
              </a:rPr>
              <a:t> </a:t>
            </a:r>
            <a:r>
              <a:rPr lang="en-US" sz="1350" b="1" dirty="0" smtClean="0">
                <a:solidFill>
                  <a:srgbClr val="FF9900"/>
                </a:solidFill>
                <a:sym typeface="Wingdings"/>
              </a:rPr>
              <a:t> </a:t>
            </a:r>
            <a:r>
              <a:rPr lang="en-US" sz="1350" b="1" dirty="0" smtClean="0">
                <a:solidFill>
                  <a:srgbClr val="FF9900"/>
                </a:solidFill>
              </a:rPr>
              <a:t>Company Focused  </a:t>
            </a:r>
            <a:r>
              <a:rPr lang="en-US" sz="1350" b="1" dirty="0" smtClean="0">
                <a:solidFill>
                  <a:prstClr val="white"/>
                </a:solidFill>
                <a:sym typeface="Wingdings"/>
              </a:rPr>
              <a:t>  </a:t>
            </a:r>
            <a:r>
              <a:rPr lang="en-US" sz="1350" b="1" dirty="0" smtClean="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smtClean="0">
                <a:solidFill>
                  <a:srgbClr val="000000"/>
                </a:solidFill>
                <a:cs typeface="Times New Roman" pitchFamily="18" charset="0"/>
              </a:rPr>
              <a:t>1 in 5 acceptance rate</a:t>
            </a:r>
            <a:endParaRPr lang="en-US" sz="1400" dirty="0">
              <a:solidFill>
                <a:srgbClr val="000000"/>
              </a:solidFill>
              <a:cs typeface="Times New Roman" pitchFamily="18" charset="0"/>
            </a:endParaRP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75 </a:t>
            </a:r>
            <a:r>
              <a:rPr lang="en-US" sz="1400" dirty="0">
                <a:solidFill>
                  <a:srgbClr val="000000"/>
                </a:solidFill>
                <a:cs typeface="Times New Roman" pitchFamily="18" charset="0"/>
              </a:rPr>
              <a:t>projects last year</a:t>
            </a:r>
          </a:p>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1,200+ projects </a:t>
            </a:r>
            <a:r>
              <a:rPr lang="en-US" sz="1400" dirty="0">
                <a:solidFill>
                  <a:srgbClr val="000000"/>
                </a:solidFill>
                <a:cs typeface="Times New Roman" pitchFamily="18" charset="0"/>
              </a:rPr>
              <a:t>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800+ student </a:t>
            </a:r>
            <a:r>
              <a:rPr lang="en-US" sz="1400" dirty="0">
                <a:solidFill>
                  <a:srgbClr val="000000"/>
                </a:solidFill>
                <a:cs typeface="Times New Roman" pitchFamily="18" charset="0"/>
              </a:rPr>
              <a:t>work </a:t>
            </a:r>
            <a:r>
              <a:rPr lang="en-US" sz="1400" dirty="0" smtClean="0">
                <a:solidFill>
                  <a:srgbClr val="000000"/>
                </a:solidFill>
                <a:cs typeface="Times New Roman" pitchFamily="18" charset="0"/>
              </a:rPr>
              <a:t>hours per project</a:t>
            </a:r>
            <a:endParaRPr lang="en-US" sz="1400" dirty="0">
              <a:solidFill>
                <a:srgbClr val="000000"/>
              </a:solidFill>
              <a:cs typeface="Times New Roman" pitchFamily="18" charset="0"/>
            </a:endParaRP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a:t>
            </a:r>
            <a:r>
              <a:rPr lang="en-US" sz="1400" dirty="0" smtClean="0">
                <a:solidFill>
                  <a:srgbClr val="000000"/>
                </a:solidFill>
                <a:cs typeface="Arial" pitchFamily="34" charset="0"/>
              </a:rPr>
              <a:t>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smtClean="0">
                <a:solidFill>
                  <a:srgbClr val="000000"/>
                </a:solidFill>
                <a:cs typeface="Arial" pitchFamily="34" charset="0"/>
              </a:rPr>
              <a:t>Government </a:t>
            </a:r>
            <a:r>
              <a:rPr lang="en-US" sz="1400" dirty="0">
                <a:solidFill>
                  <a:srgbClr val="000000"/>
                </a:solidFill>
                <a:cs typeface="Arial" pitchFamily="34" charset="0"/>
              </a:rPr>
              <a:t>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588141"/>
      </p:ext>
    </p:extLst>
  </p:cSld>
  <p:clrMapOvr>
    <a:masterClrMapping/>
  </p:clrMapOvr>
  <p:transition spd="slow">
    <p:push dir="u"/>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4181262059"/>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430102247"/>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1906461664"/>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3720406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1135877856"/>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482257015"/>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71257836"/>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154502258"/>
      </p:ext>
    </p:extLst>
  </p:cSld>
  <p:clrMapOvr>
    <a:masterClrMapping/>
  </p:clrMapOvr>
  <p:transition spd="slow">
    <p:push dir="u"/>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46798950"/>
      </p:ext>
    </p:extLst>
  </p:cSld>
  <p:clrMapOvr>
    <a:masterClrMapping/>
  </p:clrMapOvr>
  <p:transition spd="slow">
    <p:push dir="u"/>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Tree>
    <p:extLst>
      <p:ext uri="{BB962C8B-B14F-4D97-AF65-F5344CB8AC3E}">
        <p14:creationId xmlns:p14="http://schemas.microsoft.com/office/powerpoint/2010/main" val="215461909"/>
      </p:ext>
    </p:extLst>
  </p:cSld>
  <p:clrMapOvr>
    <a:masterClrMapping/>
  </p:clrMapOvr>
  <p:transition spd="slow">
    <p:push dir="u"/>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2327047075"/>
      </p:ext>
    </p:extLst>
  </p:cSld>
  <p:clrMapOvr>
    <a:masterClrMapping/>
  </p:clrMapOvr>
  <p:transition spd="slow">
    <p:push dir="u"/>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smtClean="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398205794"/>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48500857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15414304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3031203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62065934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671300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7147426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89015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2237497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7.png"/><Relationship Id="rId1" Type="http://schemas.openxmlformats.org/officeDocument/2006/relationships/slideLayout" Target="../slideLayouts/slideLayout48.xml"/><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Team 22</a:t>
            </a:r>
          </a:p>
          <a:p>
            <a:endParaRPr lang="en-US" dirty="0" smtClean="0"/>
          </a:p>
        </p:txBody>
      </p:sp>
      <p:sp>
        <p:nvSpPr>
          <p:cNvPr id="3" name="Text Placeholder 2"/>
          <p:cNvSpPr>
            <a:spLocks noGrp="1"/>
          </p:cNvSpPr>
          <p:nvPr>
            <p:ph type="body" sz="quarter" idx="13"/>
          </p:nvPr>
        </p:nvSpPr>
        <p:spPr>
          <a:xfrm>
            <a:off x="1706444" y="6073160"/>
            <a:ext cx="8549180" cy="307777"/>
          </a:xfrm>
        </p:spPr>
        <p:txBody>
          <a:bodyPr/>
          <a:lstStyle/>
          <a:p>
            <a:r>
              <a:rPr lang="en-US" dirty="0" smtClean="0"/>
              <a:t>Random Forest model plus ridge regression generates the best result.</a:t>
            </a:r>
            <a:endParaRPr lang="en-US" dirty="0"/>
          </a:p>
        </p:txBody>
      </p:sp>
      <p:sp>
        <p:nvSpPr>
          <p:cNvPr id="4" name="Title 3"/>
          <p:cNvSpPr>
            <a:spLocks noGrp="1"/>
          </p:cNvSpPr>
          <p:nvPr>
            <p:ph type="title"/>
          </p:nvPr>
        </p:nvSpPr>
        <p:spPr/>
        <p:txBody>
          <a:bodyPr/>
          <a:lstStyle/>
          <a:p>
            <a:r>
              <a:rPr lang="en-US" dirty="0" smtClean="0"/>
              <a:t>Lost-Contract Client Characteristics Analysis</a:t>
            </a:r>
            <a:endParaRPr lang="en-US" dirty="0"/>
          </a:p>
        </p:txBody>
      </p:sp>
      <p:graphicFrame>
        <p:nvGraphicFramePr>
          <p:cNvPr id="5" name="Chart 4"/>
          <p:cNvGraphicFramePr/>
          <p:nvPr>
            <p:extLst>
              <p:ext uri="{D42A27DB-BD31-4B8C-83A1-F6EECF244321}">
                <p14:modId xmlns:p14="http://schemas.microsoft.com/office/powerpoint/2010/main" val="907654792"/>
              </p:ext>
            </p:extLst>
          </p:nvPr>
        </p:nvGraphicFramePr>
        <p:xfrm>
          <a:off x="3406344" y="1298119"/>
          <a:ext cx="3650287" cy="238130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703292" y="1240118"/>
            <a:ext cx="1538943" cy="1015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dirty="0" smtClean="0">
                <a:solidFill>
                  <a:srgbClr val="000000"/>
                </a:solidFill>
              </a:rPr>
              <a:t>Active</a:t>
            </a:r>
            <a:endParaRPr lang="en-US" sz="1200" dirty="0">
              <a:solidFill>
                <a:srgbClr val="000000"/>
              </a:solidFill>
            </a:endParaRPr>
          </a:p>
        </p:txBody>
      </p:sp>
      <p:sp>
        <p:nvSpPr>
          <p:cNvPr id="7" name="Rectangle 6"/>
          <p:cNvSpPr/>
          <p:nvPr/>
        </p:nvSpPr>
        <p:spPr>
          <a:xfrm>
            <a:off x="7574934" y="1240117"/>
            <a:ext cx="2692643" cy="2286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200"/>
            <a:r>
              <a:rPr lang="en-US" sz="1600" dirty="0" smtClean="0">
                <a:solidFill>
                  <a:srgbClr val="000000"/>
                </a:solidFill>
              </a:rPr>
              <a:t>Important Variables</a:t>
            </a:r>
            <a:endParaRPr lang="en-US" sz="1600" dirty="0">
              <a:solidFill>
                <a:srgbClr val="000000"/>
              </a:solidFill>
            </a:endParaRPr>
          </a:p>
          <a:p>
            <a:pPr marL="285750" indent="-285750" defTabSz="457200">
              <a:buFont typeface="Arial"/>
              <a:buChar char="•"/>
            </a:pPr>
            <a:endParaRPr lang="en-US" sz="1300" dirty="0">
              <a:solidFill>
                <a:srgbClr val="000000"/>
              </a:solidFill>
            </a:endParaRPr>
          </a:p>
          <a:p>
            <a:pPr marL="285750" indent="-285750" defTabSz="457200">
              <a:buFont typeface="Wingdings" panose="05000000000000000000" pitchFamily="2" charset="2"/>
              <a:buChar char="Ø"/>
            </a:pPr>
            <a:r>
              <a:rPr lang="en-US" sz="1300" dirty="0" smtClean="0">
                <a:solidFill>
                  <a:srgbClr val="000000"/>
                </a:solidFill>
              </a:rPr>
              <a:t>Volume 2011-2015</a:t>
            </a:r>
          </a:p>
          <a:p>
            <a:pPr marL="285750" indent="-285750" defTabSz="457200">
              <a:buFont typeface="Wingdings" panose="05000000000000000000" pitchFamily="2" charset="2"/>
              <a:buChar char="Ø"/>
            </a:pPr>
            <a:r>
              <a:rPr lang="en-US" sz="1300" dirty="0" smtClean="0">
                <a:solidFill>
                  <a:srgbClr val="000000"/>
                </a:solidFill>
              </a:rPr>
              <a:t>Segment</a:t>
            </a:r>
          </a:p>
          <a:p>
            <a:pPr marL="285750" indent="-285750" defTabSz="457200">
              <a:buFont typeface="Wingdings" panose="05000000000000000000" pitchFamily="2" charset="2"/>
              <a:buChar char="Ø"/>
            </a:pPr>
            <a:r>
              <a:rPr lang="en-US" sz="1300" dirty="0" smtClean="0">
                <a:solidFill>
                  <a:srgbClr val="000000"/>
                </a:solidFill>
              </a:rPr>
              <a:t>Pricing_index11 &amp; 13</a:t>
            </a:r>
          </a:p>
          <a:p>
            <a:pPr marL="285750" indent="-285750" defTabSz="457200">
              <a:buFont typeface="Wingdings" panose="05000000000000000000" pitchFamily="2" charset="2"/>
              <a:buChar char="Ø"/>
            </a:pPr>
            <a:r>
              <a:rPr lang="en-US" sz="1300" dirty="0" smtClean="0">
                <a:solidFill>
                  <a:srgbClr val="000000"/>
                </a:solidFill>
              </a:rPr>
              <a:t>Outpatient Gross Revenue</a:t>
            </a:r>
          </a:p>
          <a:p>
            <a:pPr marL="285750" indent="-285750" defTabSz="457200">
              <a:buFont typeface="Wingdings" panose="05000000000000000000" pitchFamily="2" charset="2"/>
              <a:buChar char="Ø"/>
            </a:pPr>
            <a:r>
              <a:rPr lang="en-US" sz="1300" dirty="0" smtClean="0">
                <a:solidFill>
                  <a:srgbClr val="000000"/>
                </a:solidFill>
              </a:rPr>
              <a:t>Outreach</a:t>
            </a:r>
          </a:p>
          <a:p>
            <a:pPr marL="285750" indent="-285750" defTabSz="457200">
              <a:buFont typeface="Wingdings" panose="05000000000000000000" pitchFamily="2" charset="2"/>
              <a:buChar char="Ø"/>
            </a:pPr>
            <a:r>
              <a:rPr lang="en-US" sz="1300" dirty="0" smtClean="0">
                <a:solidFill>
                  <a:srgbClr val="000000"/>
                </a:solidFill>
              </a:rPr>
              <a:t>Operating Revenue</a:t>
            </a:r>
          </a:p>
          <a:p>
            <a:pPr marL="285750" indent="-285750" defTabSz="457200">
              <a:buFont typeface="Arial"/>
              <a:buChar char="•"/>
            </a:pPr>
            <a:endParaRPr lang="en-US" sz="1300" dirty="0" smtClean="0">
              <a:solidFill>
                <a:srgbClr val="000000"/>
              </a:solidFill>
            </a:endParaRPr>
          </a:p>
          <a:p>
            <a:pPr marL="285750" indent="-285750" defTabSz="457200">
              <a:buFont typeface="Arial"/>
              <a:buChar char="•"/>
            </a:pPr>
            <a:endParaRPr lang="en-US" sz="1300" dirty="0">
              <a:solidFill>
                <a:srgbClr val="000000"/>
              </a:solidFill>
            </a:endParaRPr>
          </a:p>
        </p:txBody>
      </p:sp>
      <p:sp>
        <p:nvSpPr>
          <p:cNvPr id="8" name="Rectangle 7"/>
          <p:cNvSpPr/>
          <p:nvPr/>
        </p:nvSpPr>
        <p:spPr>
          <a:xfrm>
            <a:off x="1706282" y="2513103"/>
            <a:ext cx="1535954" cy="10130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dirty="0" smtClean="0">
                <a:solidFill>
                  <a:srgbClr val="000000"/>
                </a:solidFill>
              </a:rPr>
              <a:t>Lost Contract</a:t>
            </a:r>
            <a:endParaRPr lang="en-US" sz="1200" dirty="0">
              <a:solidFill>
                <a:srgbClr val="000000"/>
              </a:solidFill>
            </a:endParaRPr>
          </a:p>
        </p:txBody>
      </p:sp>
      <p:cxnSp>
        <p:nvCxnSpPr>
          <p:cNvPr id="9" name="Straight Connector 8"/>
          <p:cNvCxnSpPr/>
          <p:nvPr/>
        </p:nvCxnSpPr>
        <p:spPr>
          <a:xfrm flipV="1">
            <a:off x="1706284" y="3798048"/>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679577" y="3618754"/>
            <a:ext cx="2599765" cy="369332"/>
          </a:xfrm>
          <a:prstGeom prst="rect">
            <a:avLst/>
          </a:prstGeom>
          <a:noFill/>
        </p:spPr>
        <p:txBody>
          <a:bodyPr wrap="square" rtlCol="0">
            <a:spAutoFit/>
          </a:bodyPr>
          <a:lstStyle/>
          <a:p>
            <a:pPr algn="ctr" defTabSz="457200"/>
            <a:r>
              <a:rPr lang="en-US" dirty="0" smtClean="0">
                <a:solidFill>
                  <a:srgbClr val="000000"/>
                </a:solidFill>
              </a:rPr>
              <a:t>Methods</a:t>
            </a:r>
            <a:endParaRPr lang="en-US" dirty="0">
              <a:solidFill>
                <a:srgbClr val="000000"/>
              </a:solidFill>
            </a:endParaRPr>
          </a:p>
        </p:txBody>
      </p:sp>
      <p:cxnSp>
        <p:nvCxnSpPr>
          <p:cNvPr id="11" name="Straight Connector 10"/>
          <p:cNvCxnSpPr/>
          <p:nvPr/>
        </p:nvCxnSpPr>
        <p:spPr>
          <a:xfrm flipV="1">
            <a:off x="7297271" y="3801036"/>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12" name="Pentagon 11"/>
          <p:cNvSpPr/>
          <p:nvPr/>
        </p:nvSpPr>
        <p:spPr>
          <a:xfrm>
            <a:off x="7171766" y="1658471"/>
            <a:ext cx="239059" cy="1434353"/>
          </a:xfrm>
          <a:prstGeom prst="homePlate">
            <a:avLst>
              <a:gd name="adj" fmla="val 133750"/>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457200"/>
            <a:endParaRPr lang="en-US">
              <a:solidFill>
                <a:srgbClr val="FFFFFF"/>
              </a:solidFill>
            </a:endParaRPr>
          </a:p>
        </p:txBody>
      </p:sp>
      <p:sp>
        <p:nvSpPr>
          <p:cNvPr id="13" name="Rectangle 12"/>
          <p:cNvSpPr/>
          <p:nvPr/>
        </p:nvSpPr>
        <p:spPr>
          <a:xfrm>
            <a:off x="1703294" y="3969445"/>
            <a:ext cx="4138706" cy="527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r>
              <a:rPr lang="en-US" sz="1500" dirty="0" smtClean="0">
                <a:solidFill>
                  <a:srgbClr val="FFFFFF"/>
                </a:solidFill>
              </a:rPr>
              <a:t>Analytical Method </a:t>
            </a:r>
            <a:endParaRPr lang="en-US" sz="1500" dirty="0">
              <a:solidFill>
                <a:srgbClr val="FFFFFF"/>
              </a:solidFill>
            </a:endParaRPr>
          </a:p>
        </p:txBody>
      </p:sp>
      <p:sp>
        <p:nvSpPr>
          <p:cNvPr id="14" name="Rectangle 13"/>
          <p:cNvSpPr/>
          <p:nvPr/>
        </p:nvSpPr>
        <p:spPr>
          <a:xfrm>
            <a:off x="1703296" y="4517508"/>
            <a:ext cx="4138705" cy="1410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Random Forest Model</a:t>
            </a:r>
          </a:p>
          <a:p>
            <a:pPr marL="800100" lvl="1" indent="-342900" defTabSz="457200">
              <a:buFont typeface="Wingdings" panose="05000000000000000000" pitchFamily="2" charset="2"/>
              <a:buChar char="ü"/>
            </a:pPr>
            <a:r>
              <a:rPr lang="en-US" sz="1400" dirty="0">
                <a:solidFill>
                  <a:srgbClr val="000000"/>
                </a:solidFill>
              </a:rPr>
              <a:t>Black-box algorithm</a:t>
            </a:r>
          </a:p>
          <a:p>
            <a:pPr marL="800100" lvl="1" indent="-342900" defTabSz="457200">
              <a:buFont typeface="Wingdings" panose="05000000000000000000" pitchFamily="2" charset="2"/>
              <a:buChar char="ü"/>
            </a:pPr>
            <a:r>
              <a:rPr lang="en-US" sz="1400" dirty="0" smtClean="0">
                <a:solidFill>
                  <a:srgbClr val="000000"/>
                </a:solidFill>
              </a:rPr>
              <a:t>Importance </a:t>
            </a:r>
            <a:r>
              <a:rPr lang="en-US" sz="1400" dirty="0">
                <a:solidFill>
                  <a:srgbClr val="000000"/>
                </a:solidFill>
              </a:rPr>
              <a:t>plot</a:t>
            </a:r>
          </a:p>
          <a:p>
            <a:pPr marL="285750" indent="-285750" defTabSz="457200">
              <a:buFont typeface="Wingdings" panose="05000000000000000000" pitchFamily="2" charset="2"/>
              <a:buChar char="Ø"/>
            </a:pPr>
            <a:r>
              <a:rPr lang="en-US" sz="1400" dirty="0" smtClean="0">
                <a:solidFill>
                  <a:srgbClr val="000000"/>
                </a:solidFill>
              </a:rPr>
              <a:t>Ridge Regression: </a:t>
            </a:r>
          </a:p>
          <a:p>
            <a:pPr marL="285750" indent="-285750" defTabSz="457200">
              <a:buFont typeface="Wingdings" panose="05000000000000000000" pitchFamily="2" charset="2"/>
              <a:buChar char="Ø"/>
            </a:pPr>
            <a:r>
              <a:rPr lang="en-US" sz="1400" dirty="0" smtClean="0">
                <a:solidFill>
                  <a:srgbClr val="000000"/>
                </a:solidFill>
              </a:rPr>
              <a:t>Accuracy: 96.59%</a:t>
            </a:r>
          </a:p>
          <a:p>
            <a:pPr marL="285750" indent="-285750" defTabSz="457200">
              <a:buFont typeface="Wingdings" panose="05000000000000000000" pitchFamily="2" charset="2"/>
              <a:buChar char="Ø"/>
            </a:pPr>
            <a:r>
              <a:rPr lang="en-US" sz="1400" dirty="0" smtClean="0">
                <a:solidFill>
                  <a:srgbClr val="000000"/>
                </a:solidFill>
              </a:rPr>
              <a:t>Other methods: logistic regression</a:t>
            </a:r>
          </a:p>
          <a:p>
            <a:pPr marL="285750" indent="-285750" defTabSz="457200">
              <a:buFont typeface="Arial"/>
              <a:buChar char="•"/>
            </a:pPr>
            <a:endParaRPr lang="en-US" sz="1400" dirty="0">
              <a:solidFill>
                <a:srgbClr val="000000"/>
              </a:solidFill>
            </a:endParaRPr>
          </a:p>
        </p:txBody>
      </p:sp>
      <p:sp>
        <p:nvSpPr>
          <p:cNvPr id="15" name="Rectangle 14"/>
          <p:cNvSpPr/>
          <p:nvPr/>
        </p:nvSpPr>
        <p:spPr>
          <a:xfrm>
            <a:off x="6140825" y="3972432"/>
            <a:ext cx="4126751" cy="5398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500" dirty="0" smtClean="0">
                <a:solidFill>
                  <a:srgbClr val="FFFFFF"/>
                </a:solidFill>
              </a:rPr>
              <a:t>Active Clients with Highest Probabilities to Drop</a:t>
            </a:r>
            <a:endParaRPr lang="en-US" sz="1500" dirty="0">
              <a:solidFill>
                <a:srgbClr val="FFFFFF"/>
              </a:solidFill>
            </a:endParaRPr>
          </a:p>
        </p:txBody>
      </p:sp>
      <p:sp>
        <p:nvSpPr>
          <p:cNvPr id="16" name="Rectangle 15"/>
          <p:cNvSpPr/>
          <p:nvPr/>
        </p:nvSpPr>
        <p:spPr>
          <a:xfrm>
            <a:off x="6140825" y="4479365"/>
            <a:ext cx="4126751" cy="14224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Client ID:</a:t>
            </a:r>
            <a:r>
              <a:rPr lang="en-US" sz="1400" dirty="0"/>
              <a:t>2488 3798 4742 1573 4811 1873 3995 4584 3022 </a:t>
            </a:r>
            <a:r>
              <a:rPr lang="en-US" sz="1400" dirty="0" smtClean="0"/>
              <a:t>681</a:t>
            </a:r>
            <a:endParaRPr lang="en-US" sz="1400" dirty="0" smtClean="0">
              <a:solidFill>
                <a:srgbClr val="000000"/>
              </a:solidFill>
            </a:endParaRPr>
          </a:p>
          <a:p>
            <a:pPr marL="285750" indent="-285750" defTabSz="457200">
              <a:buFont typeface="Arial"/>
              <a:buChar char="•"/>
            </a:pPr>
            <a:endParaRPr lang="en-US" sz="1400" dirty="0">
              <a:solidFill>
                <a:srgbClr val="000000"/>
              </a:solidFill>
            </a:endParaRPr>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DAC - Midwest Undergraduate Data Analy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extBox 25"/>
          <p:cNvSpPr txBox="1"/>
          <p:nvPr/>
        </p:nvSpPr>
        <p:spPr>
          <a:xfrm>
            <a:off x="4922624" y="955865"/>
            <a:ext cx="2225653" cy="307777"/>
          </a:xfrm>
          <a:prstGeom prst="rect">
            <a:avLst/>
          </a:prstGeom>
          <a:noFill/>
        </p:spPr>
        <p:txBody>
          <a:bodyPr wrap="square" rtlCol="0">
            <a:spAutoFit/>
          </a:bodyPr>
          <a:lstStyle/>
          <a:p>
            <a:r>
              <a:rPr lang="en-US" sz="1400" dirty="0">
                <a:solidFill>
                  <a:schemeClr val="accent1"/>
                </a:solidFill>
                <a:latin typeface="+mj-lt"/>
                <a:ea typeface="+mj-ea"/>
                <a:cs typeface="Arial" panose="020B0604020202020204" pitchFamily="34" charset="0"/>
              </a:rPr>
              <a:t>Random Forest</a:t>
            </a:r>
          </a:p>
        </p:txBody>
      </p:sp>
    </p:spTree>
    <p:extLst>
      <p:ext uri="{BB962C8B-B14F-4D97-AF65-F5344CB8AC3E}">
        <p14:creationId xmlns:p14="http://schemas.microsoft.com/office/powerpoint/2010/main" val="21100902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133239" y="5842383"/>
            <a:ext cx="9569381" cy="738664"/>
          </a:xfrm>
        </p:spPr>
        <p:txBody>
          <a:bodyPr/>
          <a:lstStyle/>
          <a:p>
            <a:r>
              <a:rPr lang="en-US" dirty="0" smtClean="0"/>
              <a:t>Data indicates that the volume is an useful predictor when tracking relationship with clients. Further analysis about client retention in Central and South should be implemented to avoid further lose with old customers.</a:t>
            </a:r>
            <a:endParaRPr lang="en-US" dirty="0"/>
          </a:p>
        </p:txBody>
      </p:sp>
      <p:sp>
        <p:nvSpPr>
          <p:cNvPr id="4" name="Title 3"/>
          <p:cNvSpPr>
            <a:spLocks noGrp="1"/>
          </p:cNvSpPr>
          <p:nvPr>
            <p:ph type="title"/>
          </p:nvPr>
        </p:nvSpPr>
        <p:spPr/>
        <p:txBody>
          <a:bodyPr/>
          <a:lstStyle/>
          <a:p>
            <a:r>
              <a:rPr lang="en-US" dirty="0" smtClean="0"/>
              <a:t>Lost-Contract Client Insights I</a:t>
            </a:r>
            <a:endParaRPr lang="en-US" dirty="0"/>
          </a:p>
        </p:txBody>
      </p:sp>
      <p:graphicFrame>
        <p:nvGraphicFramePr>
          <p:cNvPr id="5" name="Chart 4"/>
          <p:cNvGraphicFramePr/>
          <p:nvPr>
            <p:extLst/>
          </p:nvPr>
        </p:nvGraphicFramePr>
        <p:xfrm>
          <a:off x="3719113" y="1302925"/>
          <a:ext cx="3929530" cy="2293469"/>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Group 32"/>
          <p:cNvGrpSpPr/>
          <p:nvPr/>
        </p:nvGrpSpPr>
        <p:grpSpPr>
          <a:xfrm>
            <a:off x="1142848" y="3572654"/>
            <a:ext cx="9581334" cy="369332"/>
            <a:chOff x="695853" y="3502377"/>
            <a:chExt cx="9581334" cy="369332"/>
          </a:xfrm>
        </p:grpSpPr>
        <p:cxnSp>
          <p:nvCxnSpPr>
            <p:cNvPr id="9" name="Straight Connector 8"/>
            <p:cNvCxnSpPr/>
            <p:nvPr/>
          </p:nvCxnSpPr>
          <p:spPr>
            <a:xfrm flipV="1">
              <a:off x="695853" y="3681671"/>
              <a:ext cx="3315457" cy="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028053" y="3502377"/>
              <a:ext cx="2913584" cy="369332"/>
            </a:xfrm>
            <a:prstGeom prst="rect">
              <a:avLst/>
            </a:prstGeom>
            <a:noFill/>
          </p:spPr>
          <p:txBody>
            <a:bodyPr wrap="square" rtlCol="0">
              <a:spAutoFit/>
            </a:bodyPr>
            <a:lstStyle/>
            <a:p>
              <a:pPr algn="ctr" defTabSz="457200"/>
              <a:r>
                <a:rPr lang="en-US" dirty="0" smtClean="0">
                  <a:solidFill>
                    <a:srgbClr val="000000"/>
                  </a:solidFill>
                </a:rPr>
                <a:t>Business </a:t>
              </a:r>
              <a:r>
                <a:rPr lang="en-US" dirty="0">
                  <a:solidFill>
                    <a:srgbClr val="000000"/>
                  </a:solidFill>
                </a:rPr>
                <a:t>Trends</a:t>
              </a:r>
            </a:p>
          </p:txBody>
        </p:sp>
        <p:cxnSp>
          <p:nvCxnSpPr>
            <p:cNvPr id="11" name="Straight Connector 10"/>
            <p:cNvCxnSpPr/>
            <p:nvPr/>
          </p:nvCxnSpPr>
          <p:spPr>
            <a:xfrm flipV="1">
              <a:off x="6961730" y="3684659"/>
              <a:ext cx="3315457"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a:xfrm>
            <a:off x="1133239" y="3971329"/>
            <a:ext cx="4440470" cy="382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dirty="0">
                <a:solidFill>
                  <a:srgbClr val="FFFFFF"/>
                </a:solidFill>
              </a:rPr>
              <a:t>Key Characteristics of Lost-contract </a:t>
            </a:r>
            <a:r>
              <a:rPr lang="en-US" sz="1500" dirty="0" smtClean="0">
                <a:solidFill>
                  <a:srgbClr val="FFFFFF"/>
                </a:solidFill>
              </a:rPr>
              <a:t>Client</a:t>
            </a:r>
            <a:endParaRPr lang="en-US" sz="1500" dirty="0">
              <a:solidFill>
                <a:srgbClr val="FFFFFF"/>
              </a:solidFill>
            </a:endParaRPr>
          </a:p>
        </p:txBody>
      </p:sp>
      <p:sp>
        <p:nvSpPr>
          <p:cNvPr id="14" name="Rectangle 13"/>
          <p:cNvSpPr/>
          <p:nvPr/>
        </p:nvSpPr>
        <p:spPr>
          <a:xfrm>
            <a:off x="1133241" y="4347847"/>
            <a:ext cx="4440467" cy="14104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Volumes are constantly decreasing</a:t>
            </a:r>
          </a:p>
          <a:p>
            <a:pPr marL="285750" indent="-285750" defTabSz="457200">
              <a:buFont typeface="Wingdings" panose="05000000000000000000" pitchFamily="2" charset="2"/>
              <a:buChar char="Ø"/>
            </a:pPr>
            <a:r>
              <a:rPr lang="en-US" sz="1400" dirty="0" smtClean="0">
                <a:solidFill>
                  <a:srgbClr val="000000"/>
                </a:solidFill>
              </a:rPr>
              <a:t> Old Clients in Central and South are more likely to be lost</a:t>
            </a:r>
          </a:p>
          <a:p>
            <a:pPr marL="285750" indent="-285750" defTabSz="457200">
              <a:buFont typeface="Wingdings" panose="05000000000000000000" pitchFamily="2" charset="2"/>
              <a:buChar char="Ø"/>
            </a:pPr>
            <a:r>
              <a:rPr lang="en-US" sz="1400" dirty="0" smtClean="0">
                <a:solidFill>
                  <a:srgbClr val="000000"/>
                </a:solidFill>
              </a:rPr>
              <a:t>A lost-contract client is more likely can to be from Northeast (Next Slide)</a:t>
            </a:r>
          </a:p>
          <a:p>
            <a:pPr marL="285750" indent="-285750" defTabSz="457200">
              <a:buFont typeface="Wingdings" panose="05000000000000000000" pitchFamily="2" charset="2"/>
              <a:buChar char="Ø"/>
            </a:pPr>
            <a:endParaRPr lang="en-US" sz="1400" dirty="0">
              <a:solidFill>
                <a:srgbClr val="000000"/>
              </a:solidFill>
            </a:endParaRPr>
          </a:p>
        </p:txBody>
      </p:sp>
      <p:sp>
        <p:nvSpPr>
          <p:cNvPr id="15" name="Rectangle 14"/>
          <p:cNvSpPr/>
          <p:nvPr/>
        </p:nvSpPr>
        <p:spPr>
          <a:xfrm>
            <a:off x="5561754" y="3971329"/>
            <a:ext cx="5162427" cy="3884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500" dirty="0" smtClean="0">
                <a:solidFill>
                  <a:srgbClr val="FFFFFF"/>
                </a:solidFill>
              </a:rPr>
              <a:t>Explanation</a:t>
            </a:r>
            <a:endParaRPr lang="en-US" sz="1500" dirty="0">
              <a:solidFill>
                <a:srgbClr val="FFFFFF"/>
              </a:solidFill>
            </a:endParaRPr>
          </a:p>
        </p:txBody>
      </p:sp>
      <p:sp>
        <p:nvSpPr>
          <p:cNvPr id="16" name="Rectangle 15"/>
          <p:cNvSpPr/>
          <p:nvPr/>
        </p:nvSpPr>
        <p:spPr>
          <a:xfrm>
            <a:off x="5573708" y="4335893"/>
            <a:ext cx="5140864" cy="14224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457200"/>
            <a:r>
              <a:rPr lang="en-US" sz="1400" dirty="0" smtClean="0">
                <a:solidFill>
                  <a:srgbClr val="000000"/>
                </a:solidFill>
              </a:rPr>
              <a:t>Variable </a:t>
            </a:r>
            <a:r>
              <a:rPr lang="en-US" sz="1400" i="1" dirty="0" err="1" smtClean="0">
                <a:solidFill>
                  <a:srgbClr val="000000"/>
                </a:solidFill>
              </a:rPr>
              <a:t>First_Client_month</a:t>
            </a:r>
            <a:r>
              <a:rPr lang="en-US" sz="1400" i="1" dirty="0" smtClean="0">
                <a:solidFill>
                  <a:srgbClr val="000000"/>
                </a:solidFill>
              </a:rPr>
              <a:t> is </a:t>
            </a:r>
            <a:r>
              <a:rPr lang="en-US" sz="1400" dirty="0" smtClean="0">
                <a:solidFill>
                  <a:srgbClr val="000000"/>
                </a:solidFill>
              </a:rPr>
              <a:t>modified as the number of days from now.</a:t>
            </a:r>
            <a:r>
              <a:rPr lang="en-US" sz="1400" i="1" dirty="0" smtClean="0">
                <a:solidFill>
                  <a:srgbClr val="000000"/>
                </a:solidFill>
              </a:rPr>
              <a:t> </a:t>
            </a:r>
            <a:r>
              <a:rPr lang="en-US" sz="1400" dirty="0" smtClean="0">
                <a:solidFill>
                  <a:srgbClr val="000000"/>
                </a:solidFill>
              </a:rPr>
              <a:t>The average values of this variable for Lost-contract clients are significant higher in Central and South. It indicates that the clients which have longer business relation with Mayo are more likely to quit. </a:t>
            </a:r>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8" name="Picture 17" descr="MUDAC - Midwest Undergraduate Data Analy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p:nvPr/>
        </p:nvPicPr>
        <p:blipFill rotWithShape="1">
          <a:blip r:embed="rId4">
            <a:extLst>
              <a:ext uri="{28A0092B-C50C-407E-A947-70E740481C1C}">
                <a14:useLocalDpi xmlns:a14="http://schemas.microsoft.com/office/drawing/2010/main" val="0"/>
              </a:ext>
            </a:extLst>
          </a:blip>
          <a:srcRect l="1916" t="18494" r="1916" b="2397"/>
          <a:stretch/>
        </p:blipFill>
        <p:spPr bwMode="auto">
          <a:xfrm>
            <a:off x="1142848" y="1070621"/>
            <a:ext cx="4596215" cy="2270700"/>
          </a:xfrm>
          <a:prstGeom prst="rect">
            <a:avLst/>
          </a:prstGeom>
          <a:ln>
            <a:noFill/>
          </a:ln>
          <a:extLst>
            <a:ext uri="{53640926-AAD7-44D8-BBD7-CCE9431645EC}">
              <a14:shadowObscured xmlns:a14="http://schemas.microsoft.com/office/drawing/2010/main"/>
            </a:ext>
          </a:extLst>
        </p:spPr>
      </p:pic>
      <p:pic>
        <p:nvPicPr>
          <p:cNvPr id="31" name="Picture 30"/>
          <p:cNvPicPr/>
          <p:nvPr/>
        </p:nvPicPr>
        <p:blipFill rotWithShape="1">
          <a:blip r:embed="rId5">
            <a:extLst>
              <a:ext uri="{28A0092B-C50C-407E-A947-70E740481C1C}">
                <a14:useLocalDpi xmlns:a14="http://schemas.microsoft.com/office/drawing/2010/main" val="0"/>
              </a:ext>
            </a:extLst>
          </a:blip>
          <a:srcRect t="7839"/>
          <a:stretch/>
        </p:blipFill>
        <p:spPr>
          <a:xfrm>
            <a:off x="5931568" y="1251284"/>
            <a:ext cx="4792615" cy="2124026"/>
          </a:xfrm>
          <a:prstGeom prst="rect">
            <a:avLst/>
          </a:prstGeom>
        </p:spPr>
      </p:pic>
      <p:sp>
        <p:nvSpPr>
          <p:cNvPr id="35" name="TextBox 34"/>
          <p:cNvSpPr txBox="1"/>
          <p:nvPr/>
        </p:nvSpPr>
        <p:spPr>
          <a:xfrm>
            <a:off x="1491916" y="971329"/>
            <a:ext cx="3188368" cy="246221"/>
          </a:xfrm>
          <a:prstGeom prst="rect">
            <a:avLst/>
          </a:prstGeom>
          <a:noFill/>
        </p:spPr>
        <p:txBody>
          <a:bodyPr wrap="square" rtlCol="0">
            <a:spAutoFit/>
          </a:bodyPr>
          <a:lstStyle/>
          <a:p>
            <a:pPr algn="ctr"/>
            <a:r>
              <a:rPr lang="en-US" sz="1000" dirty="0" smtClean="0">
                <a:solidFill>
                  <a:srgbClr val="000000"/>
                </a:solidFill>
              </a:rPr>
              <a:t>Volume Trends </a:t>
            </a:r>
            <a:r>
              <a:rPr lang="en-US" sz="1000" dirty="0">
                <a:solidFill>
                  <a:srgbClr val="000000"/>
                </a:solidFill>
              </a:rPr>
              <a:t>A</a:t>
            </a:r>
            <a:r>
              <a:rPr lang="en-US" sz="1000" dirty="0" smtClean="0">
                <a:solidFill>
                  <a:srgbClr val="000000"/>
                </a:solidFill>
              </a:rPr>
              <a:t>nalysis</a:t>
            </a:r>
            <a:endParaRPr lang="en-US" sz="1000" dirty="0">
              <a:solidFill>
                <a:srgbClr val="000000"/>
              </a:solidFill>
            </a:endParaRPr>
          </a:p>
        </p:txBody>
      </p:sp>
      <p:sp>
        <p:nvSpPr>
          <p:cNvPr id="36" name="TextBox 35"/>
          <p:cNvSpPr txBox="1"/>
          <p:nvPr/>
        </p:nvSpPr>
        <p:spPr>
          <a:xfrm>
            <a:off x="7408725" y="971987"/>
            <a:ext cx="1893467" cy="246221"/>
          </a:xfrm>
          <a:prstGeom prst="rect">
            <a:avLst/>
          </a:prstGeom>
          <a:noFill/>
        </p:spPr>
        <p:txBody>
          <a:bodyPr wrap="none" rtlCol="0">
            <a:spAutoFit/>
          </a:bodyPr>
          <a:lstStyle/>
          <a:p>
            <a:r>
              <a:rPr lang="en-US" sz="1000" dirty="0" smtClean="0">
                <a:solidFill>
                  <a:srgbClr val="000000"/>
                </a:solidFill>
              </a:rPr>
              <a:t>Business Relation Analysis</a:t>
            </a:r>
            <a:endParaRPr lang="en-US" sz="1000" dirty="0">
              <a:solidFill>
                <a:srgbClr val="000000"/>
              </a:solidFill>
            </a:endParaRPr>
          </a:p>
        </p:txBody>
      </p:sp>
      <p:sp>
        <p:nvSpPr>
          <p:cNvPr id="19"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7996593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662733" y="5835702"/>
            <a:ext cx="8492028" cy="738664"/>
          </a:xfrm>
        </p:spPr>
        <p:txBody>
          <a:bodyPr/>
          <a:lstStyle/>
          <a:p>
            <a:r>
              <a:rPr lang="en-US" dirty="0" smtClean="0"/>
              <a:t>Further analysis on clients in northeast should be conducted to understand the high quit rate. Industry standards about operating income could be set so that if a client who does outreach, its operating income could be compared with benchmarks to predict. </a:t>
            </a:r>
            <a:endParaRPr lang="en-US" dirty="0"/>
          </a:p>
        </p:txBody>
      </p:sp>
      <p:sp>
        <p:nvSpPr>
          <p:cNvPr id="4" name="Title 3"/>
          <p:cNvSpPr>
            <a:spLocks noGrp="1"/>
          </p:cNvSpPr>
          <p:nvPr>
            <p:ph type="title"/>
          </p:nvPr>
        </p:nvSpPr>
        <p:spPr/>
        <p:txBody>
          <a:bodyPr/>
          <a:lstStyle/>
          <a:p>
            <a:r>
              <a:rPr lang="en-US" dirty="0"/>
              <a:t>Lost-Contract Client </a:t>
            </a:r>
            <a:r>
              <a:rPr lang="en-US" dirty="0" smtClean="0"/>
              <a:t>Insights II</a:t>
            </a:r>
            <a:endParaRPr lang="en-US" dirty="0"/>
          </a:p>
        </p:txBody>
      </p:sp>
      <p:cxnSp>
        <p:nvCxnSpPr>
          <p:cNvPr id="11" name="Straight Connector 10"/>
          <p:cNvCxnSpPr/>
          <p:nvPr/>
        </p:nvCxnSpPr>
        <p:spPr>
          <a:xfrm>
            <a:off x="7141666" y="1370229"/>
            <a:ext cx="3013095"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142200" y="4521845"/>
            <a:ext cx="3016332" cy="109430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r>
              <a:rPr lang="en-US" sz="1600" dirty="0" smtClean="0">
                <a:solidFill>
                  <a:srgbClr val="000000"/>
                </a:solidFill>
              </a:rPr>
              <a:t>Average operation income for clients who do outreach is lower only in lost-contract clients group </a:t>
            </a:r>
            <a:endParaRPr lang="en-US" sz="1600" dirty="0">
              <a:solidFill>
                <a:srgbClr val="000000"/>
              </a:solidFill>
            </a:endParaRPr>
          </a:p>
        </p:txBody>
      </p:sp>
      <p:cxnSp>
        <p:nvCxnSpPr>
          <p:cNvPr id="15" name="Straight Connector 14"/>
          <p:cNvCxnSpPr/>
          <p:nvPr/>
        </p:nvCxnSpPr>
        <p:spPr>
          <a:xfrm flipV="1">
            <a:off x="1779632" y="3595603"/>
            <a:ext cx="4752324" cy="3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72461" y="3595588"/>
            <a:ext cx="2989843" cy="379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145972" y="3792307"/>
            <a:ext cx="3016332" cy="57713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r>
              <a:rPr lang="en-US" sz="1600" dirty="0" smtClean="0">
                <a:solidFill>
                  <a:srgbClr val="000000"/>
                </a:solidFill>
              </a:rPr>
              <a:t>Operating Income</a:t>
            </a:r>
            <a:endParaRPr lang="en-US" sz="1600" dirty="0">
              <a:solidFill>
                <a:srgbClr val="000000"/>
              </a:solidFill>
            </a:endParaRPr>
          </a:p>
        </p:txBody>
      </p:sp>
      <p:sp>
        <p:nvSpPr>
          <p:cNvPr id="19" name="TextBox 18"/>
          <p:cNvSpPr txBox="1"/>
          <p:nvPr/>
        </p:nvSpPr>
        <p:spPr>
          <a:xfrm>
            <a:off x="2155874" y="3383217"/>
            <a:ext cx="184731" cy="323165"/>
          </a:xfrm>
          <a:prstGeom prst="rect">
            <a:avLst/>
          </a:prstGeom>
          <a:noFill/>
        </p:spPr>
        <p:txBody>
          <a:bodyPr wrap="none" rtlCol="0">
            <a:spAutoFit/>
          </a:bodyPr>
          <a:lstStyle/>
          <a:p>
            <a:pPr defTabSz="457200"/>
            <a:endParaRPr lang="en-US" sz="1500" dirty="0">
              <a:solidFill>
                <a:srgbClr val="000000"/>
              </a:solidFill>
            </a:endParaRPr>
          </a:p>
        </p:txBody>
      </p:sp>
      <p:sp>
        <p:nvSpPr>
          <p:cNvPr id="20" name="Rectangle 19"/>
          <p:cNvSpPr/>
          <p:nvPr/>
        </p:nvSpPr>
        <p:spPr>
          <a:xfrm>
            <a:off x="1655942" y="3910107"/>
            <a:ext cx="2391559" cy="459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Learning</a:t>
            </a:r>
          </a:p>
        </p:txBody>
      </p:sp>
      <p:sp>
        <p:nvSpPr>
          <p:cNvPr id="21" name="Rectangle 20"/>
          <p:cNvSpPr/>
          <p:nvPr/>
        </p:nvSpPr>
        <p:spPr>
          <a:xfrm>
            <a:off x="1649972" y="4444574"/>
            <a:ext cx="2397528" cy="4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Teaching</a:t>
            </a:r>
          </a:p>
        </p:txBody>
      </p:sp>
      <p:sp>
        <p:nvSpPr>
          <p:cNvPr id="22" name="Rectangle 21"/>
          <p:cNvSpPr/>
          <p:nvPr/>
        </p:nvSpPr>
        <p:spPr>
          <a:xfrm>
            <a:off x="1659713" y="4950373"/>
            <a:ext cx="4779349" cy="580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Infrastructure</a:t>
            </a:r>
          </a:p>
        </p:txBody>
      </p:sp>
      <p:sp>
        <p:nvSpPr>
          <p:cNvPr id="23" name="Rectangle 22"/>
          <p:cNvSpPr/>
          <p:nvPr/>
        </p:nvSpPr>
        <p:spPr>
          <a:xfrm>
            <a:off x="4091808" y="3913897"/>
            <a:ext cx="2318084" cy="459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Productivity</a:t>
            </a:r>
          </a:p>
        </p:txBody>
      </p:sp>
      <p:sp>
        <p:nvSpPr>
          <p:cNvPr id="24" name="Rectangle 23"/>
          <p:cNvSpPr/>
          <p:nvPr/>
        </p:nvSpPr>
        <p:spPr>
          <a:xfrm>
            <a:off x="4085840" y="4448364"/>
            <a:ext cx="2339709" cy="4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Assessment</a:t>
            </a:r>
          </a:p>
        </p:txBody>
      </p:sp>
      <p:sp>
        <p:nvSpPr>
          <p:cNvPr id="25" name="Pentagon 24"/>
          <p:cNvSpPr/>
          <p:nvPr/>
        </p:nvSpPr>
        <p:spPr>
          <a:xfrm>
            <a:off x="6756351" y="3996805"/>
            <a:ext cx="270234" cy="1310469"/>
          </a:xfrm>
          <a:prstGeom prst="homePlate">
            <a:avLst>
              <a:gd name="adj" fmla="val 10000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endParaRPr lang="en-US">
              <a:solidFill>
                <a:srgbClr val="FFFFFF"/>
              </a:solidFill>
            </a:endParaRPr>
          </a:p>
        </p:txBody>
      </p:sp>
      <p:sp>
        <p:nvSpPr>
          <p:cNvPr id="26" name="Rectangle 25"/>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7" name="Picture 26"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p:nvPr/>
        </p:nvPicPr>
        <p:blipFill>
          <a:blip r:embed="rId3">
            <a:extLst>
              <a:ext uri="{28A0092B-C50C-407E-A947-70E740481C1C}">
                <a14:useLocalDpi xmlns:a14="http://schemas.microsoft.com/office/drawing/2010/main" val="0"/>
              </a:ext>
            </a:extLst>
          </a:blip>
          <a:stretch>
            <a:fillRect/>
          </a:stretch>
        </p:blipFill>
        <p:spPr>
          <a:xfrm>
            <a:off x="1649972" y="3655933"/>
            <a:ext cx="4928673" cy="2123229"/>
          </a:xfrm>
          <a:prstGeom prst="rect">
            <a:avLst/>
          </a:prstGeom>
        </p:spPr>
      </p:pic>
      <p:sp>
        <p:nvSpPr>
          <p:cNvPr id="35" name="TextBox 34"/>
          <p:cNvSpPr txBox="1"/>
          <p:nvPr/>
        </p:nvSpPr>
        <p:spPr>
          <a:xfrm>
            <a:off x="7883590" y="3002600"/>
            <a:ext cx="1560042" cy="369332"/>
          </a:xfrm>
          <a:prstGeom prst="rect">
            <a:avLst/>
          </a:prstGeom>
          <a:noFill/>
        </p:spPr>
        <p:txBody>
          <a:bodyPr wrap="none" rtlCol="0">
            <a:spAutoFit/>
          </a:bodyPr>
          <a:lstStyle/>
          <a:p>
            <a:r>
              <a:rPr lang="en-US" dirty="0" smtClean="0">
                <a:solidFill>
                  <a:srgbClr val="000000"/>
                </a:solidFill>
              </a:rPr>
              <a:t>Comparison</a:t>
            </a:r>
            <a:endParaRPr lang="en-US" dirty="0">
              <a:solidFill>
                <a:srgbClr val="000000"/>
              </a:solidFill>
            </a:endParaRPr>
          </a:p>
        </p:txBody>
      </p:sp>
      <p:sp>
        <p:nvSpPr>
          <p:cNvPr id="37" name="Rectangle 36"/>
          <p:cNvSpPr/>
          <p:nvPr/>
        </p:nvSpPr>
        <p:spPr>
          <a:xfrm>
            <a:off x="2949835" y="3818941"/>
            <a:ext cx="2375636" cy="1658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00"/>
              </a:solidFill>
            </a:endParaRPr>
          </a:p>
        </p:txBody>
      </p:sp>
      <p:sp>
        <p:nvSpPr>
          <p:cNvPr id="36" name="TextBox 35"/>
          <p:cNvSpPr txBox="1"/>
          <p:nvPr/>
        </p:nvSpPr>
        <p:spPr>
          <a:xfrm>
            <a:off x="1811871" y="3050136"/>
            <a:ext cx="4547937" cy="369332"/>
          </a:xfrm>
          <a:prstGeom prst="rect">
            <a:avLst/>
          </a:prstGeom>
          <a:noFill/>
        </p:spPr>
        <p:txBody>
          <a:bodyPr wrap="square" rtlCol="0">
            <a:spAutoFit/>
          </a:bodyPr>
          <a:lstStyle/>
          <a:p>
            <a:r>
              <a:rPr lang="en-US" dirty="0" smtClean="0">
                <a:solidFill>
                  <a:srgbClr val="000000"/>
                </a:solidFill>
              </a:rPr>
              <a:t>Outreach-Operating Income Analysis</a:t>
            </a:r>
            <a:endParaRPr lang="en-US" dirty="0">
              <a:solidFill>
                <a:srgbClr val="000000"/>
              </a:solidFill>
            </a:endParaRPr>
          </a:p>
        </p:txBody>
      </p:sp>
      <p:cxnSp>
        <p:nvCxnSpPr>
          <p:cNvPr id="44" name="Straight Connector 43"/>
          <p:cNvCxnSpPr/>
          <p:nvPr/>
        </p:nvCxnSpPr>
        <p:spPr>
          <a:xfrm flipV="1">
            <a:off x="1686608" y="1330315"/>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2941665" y="2316431"/>
            <a:ext cx="7112001" cy="567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The rate </a:t>
            </a:r>
            <a:r>
              <a:rPr lang="en-US" sz="1400" dirty="0">
                <a:solidFill>
                  <a:srgbClr val="FFFFFF"/>
                </a:solidFill>
              </a:rPr>
              <a:t>is much higher in </a:t>
            </a:r>
            <a:r>
              <a:rPr lang="en-US" sz="1400" dirty="0" smtClean="0">
                <a:solidFill>
                  <a:srgbClr val="FFFFFF"/>
                </a:solidFill>
              </a:rPr>
              <a:t>Northeast, compared with an average of 3.53% among other divisions </a:t>
            </a:r>
            <a:endParaRPr lang="en-US" sz="1400" dirty="0">
              <a:solidFill>
                <a:srgbClr val="FFFFFF"/>
              </a:solidFill>
            </a:endParaRPr>
          </a:p>
        </p:txBody>
      </p:sp>
      <p:sp>
        <p:nvSpPr>
          <p:cNvPr id="50" name="Rectangle 49"/>
          <p:cNvSpPr/>
          <p:nvPr/>
        </p:nvSpPr>
        <p:spPr>
          <a:xfrm>
            <a:off x="1821079" y="2328745"/>
            <a:ext cx="1001900" cy="551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0000"/>
                </a:solidFill>
              </a:rPr>
              <a:t>8.33%</a:t>
            </a:r>
            <a:endParaRPr lang="en-US" dirty="0">
              <a:solidFill>
                <a:srgbClr val="000000"/>
              </a:solidFill>
            </a:endParaRPr>
          </a:p>
        </p:txBody>
      </p:sp>
      <p:sp>
        <p:nvSpPr>
          <p:cNvPr id="51" name="Rectangle 50"/>
          <p:cNvSpPr/>
          <p:nvPr/>
        </p:nvSpPr>
        <p:spPr>
          <a:xfrm>
            <a:off x="1821080" y="1647066"/>
            <a:ext cx="8232586" cy="564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Lost-Contract/Active Client rate of each division is calculated  </a:t>
            </a:r>
            <a:endParaRPr lang="en-US" sz="1400" dirty="0">
              <a:solidFill>
                <a:srgbClr val="FFFFFF"/>
              </a:solidFill>
            </a:endParaRPr>
          </a:p>
        </p:txBody>
      </p:sp>
      <p:sp>
        <p:nvSpPr>
          <p:cNvPr id="52" name="TextBox 51"/>
          <p:cNvSpPr txBox="1"/>
          <p:nvPr/>
        </p:nvSpPr>
        <p:spPr>
          <a:xfrm>
            <a:off x="4659901" y="1151021"/>
            <a:ext cx="2599765" cy="369332"/>
          </a:xfrm>
          <a:prstGeom prst="rect">
            <a:avLst/>
          </a:prstGeom>
          <a:noFill/>
        </p:spPr>
        <p:txBody>
          <a:bodyPr wrap="square" rtlCol="0">
            <a:spAutoFit/>
          </a:bodyPr>
          <a:lstStyle/>
          <a:p>
            <a:pPr algn="ctr"/>
            <a:r>
              <a:rPr lang="en-US" dirty="0" smtClean="0">
                <a:solidFill>
                  <a:srgbClr val="000000"/>
                </a:solidFill>
              </a:rPr>
              <a:t>Lost-Contract Rate </a:t>
            </a:r>
            <a:endParaRPr lang="en-US" dirty="0">
              <a:solidFill>
                <a:srgbClr val="000000"/>
              </a:solidFill>
            </a:endParaRPr>
          </a:p>
        </p:txBody>
      </p:sp>
      <p:sp>
        <p:nvSpPr>
          <p:cNvPr id="28"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41746698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4800" y="5933208"/>
            <a:ext cx="11480800" cy="523220"/>
          </a:xfrm>
        </p:spPr>
        <p:txBody>
          <a:bodyPr/>
          <a:lstStyle/>
          <a:p>
            <a:r>
              <a:rPr lang="en-US" dirty="0" smtClean="0"/>
              <a:t>Model indicates that among Active Clients, </a:t>
            </a:r>
            <a:r>
              <a:rPr lang="en-US" dirty="0" err="1" smtClean="0"/>
              <a:t>pricing_index</a:t>
            </a:r>
            <a:r>
              <a:rPr lang="en-US" dirty="0" smtClean="0"/>
              <a:t> change, segment and </a:t>
            </a:r>
            <a:r>
              <a:rPr lang="en-US" dirty="0" err="1" smtClean="0"/>
              <a:t>acuity_index</a:t>
            </a:r>
            <a:r>
              <a:rPr lang="en-US" dirty="0" smtClean="0"/>
              <a:t> are highly correlated to significant movements in volume   </a:t>
            </a:r>
            <a:endParaRPr lang="en-US" dirty="0"/>
          </a:p>
        </p:txBody>
      </p:sp>
      <p:sp>
        <p:nvSpPr>
          <p:cNvPr id="4" name="Title 3"/>
          <p:cNvSpPr>
            <a:spLocks noGrp="1"/>
          </p:cNvSpPr>
          <p:nvPr>
            <p:ph type="title"/>
          </p:nvPr>
        </p:nvSpPr>
        <p:spPr>
          <a:xfrm>
            <a:off x="653142" y="190996"/>
            <a:ext cx="8957801" cy="629089"/>
          </a:xfrm>
        </p:spPr>
        <p:txBody>
          <a:bodyPr>
            <a:noAutofit/>
          </a:bodyPr>
          <a:lstStyle/>
          <a:p>
            <a:r>
              <a:rPr lang="en-US" dirty="0" smtClean="0"/>
              <a:t>Active Clients Analysis </a:t>
            </a:r>
            <a:endParaRPr lang="en-US" dirty="0"/>
          </a:p>
        </p:txBody>
      </p:sp>
      <p:sp>
        <p:nvSpPr>
          <p:cNvPr id="5" name="TextBox 4"/>
          <p:cNvSpPr txBox="1"/>
          <p:nvPr/>
        </p:nvSpPr>
        <p:spPr>
          <a:xfrm>
            <a:off x="3962400" y="976748"/>
            <a:ext cx="4267200" cy="523220"/>
          </a:xfrm>
          <a:prstGeom prst="rect">
            <a:avLst/>
          </a:prstGeom>
          <a:noFill/>
        </p:spPr>
        <p:txBody>
          <a:bodyPr wrap="square" rtlCol="0">
            <a:spAutoFit/>
          </a:bodyPr>
          <a:lstStyle/>
          <a:p>
            <a:pPr algn="ctr"/>
            <a:r>
              <a:rPr lang="en-US" sz="1400" dirty="0" smtClean="0"/>
              <a:t>Identify significant attributes to movements in volume based on random forest </a:t>
            </a:r>
            <a:endParaRPr lang="en-US" sz="1400" dirty="0"/>
          </a:p>
        </p:txBody>
      </p:sp>
      <p:cxnSp>
        <p:nvCxnSpPr>
          <p:cNvPr id="6" name="Straight Connector 5"/>
          <p:cNvCxnSpPr/>
          <p:nvPr/>
        </p:nvCxnSpPr>
        <p:spPr>
          <a:xfrm>
            <a:off x="8229600" y="1295400"/>
            <a:ext cx="375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3200" y="1295400"/>
            <a:ext cx="37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962400" y="3733802"/>
            <a:ext cx="4267200" cy="323165"/>
          </a:xfrm>
          <a:prstGeom prst="rect">
            <a:avLst/>
          </a:prstGeom>
          <a:noFill/>
        </p:spPr>
        <p:txBody>
          <a:bodyPr wrap="square" rtlCol="0">
            <a:spAutoFit/>
          </a:bodyPr>
          <a:lstStyle/>
          <a:p>
            <a:pPr algn="ctr"/>
            <a:r>
              <a:rPr lang="en-US" sz="1500" dirty="0" smtClean="0"/>
              <a:t>Key important variable for analysis</a:t>
            </a:r>
            <a:endParaRPr lang="en-US" sz="1500" dirty="0"/>
          </a:p>
        </p:txBody>
      </p:sp>
      <p:cxnSp>
        <p:nvCxnSpPr>
          <p:cNvPr id="9" name="Straight Connector 8"/>
          <p:cNvCxnSpPr/>
          <p:nvPr/>
        </p:nvCxnSpPr>
        <p:spPr>
          <a:xfrm>
            <a:off x="8229600" y="3886200"/>
            <a:ext cx="375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03200" y="3886200"/>
            <a:ext cx="37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04800" y="4191000"/>
            <a:ext cx="914400" cy="45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a:t>
            </a:r>
          </a:p>
        </p:txBody>
      </p:sp>
      <p:sp>
        <p:nvSpPr>
          <p:cNvPr id="12" name="Rectangle 11"/>
          <p:cNvSpPr/>
          <p:nvPr/>
        </p:nvSpPr>
        <p:spPr>
          <a:xfrm>
            <a:off x="304800" y="4724400"/>
            <a:ext cx="914400" cy="457200"/>
          </a:xfrm>
          <a:prstGeom prst="rect">
            <a:avLst/>
          </a:prstGeom>
          <a:solidFill>
            <a:schemeClr val="bg2"/>
          </a:solidFill>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rPr>
              <a:t>2</a:t>
            </a:r>
            <a:endParaRPr lang="en-US" sz="1600" dirty="0" smtClean="0">
              <a:solidFill>
                <a:schemeClr val="bg1"/>
              </a:solidFill>
            </a:endParaRPr>
          </a:p>
        </p:txBody>
      </p:sp>
      <p:sp>
        <p:nvSpPr>
          <p:cNvPr id="13" name="Rectangle 12"/>
          <p:cNvSpPr/>
          <p:nvPr/>
        </p:nvSpPr>
        <p:spPr>
          <a:xfrm>
            <a:off x="304800" y="5257800"/>
            <a:ext cx="914400" cy="457200"/>
          </a:xfrm>
          <a:prstGeom prst="rect">
            <a:avLst/>
          </a:prstGeom>
          <a:solidFill>
            <a:srgbClr val="3366FF"/>
          </a:solidFill>
          <a:ln>
            <a:solidFill>
              <a:srgbClr val="3366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3</a:t>
            </a:r>
            <a:endParaRPr lang="en-US" sz="1600" dirty="0" smtClean="0">
              <a:solidFill>
                <a:schemeClr val="bg1"/>
              </a:solidFill>
            </a:endParaRPr>
          </a:p>
        </p:txBody>
      </p:sp>
      <p:sp>
        <p:nvSpPr>
          <p:cNvPr id="14" name="Rectangle 13"/>
          <p:cNvSpPr/>
          <p:nvPr/>
        </p:nvSpPr>
        <p:spPr>
          <a:xfrm>
            <a:off x="1422400" y="4191000"/>
            <a:ext cx="10363200" cy="457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rgbClr val="000000"/>
                </a:solidFill>
              </a:rPr>
              <a:t>Pricing_index rate of change (2011 – 2013) </a:t>
            </a:r>
          </a:p>
        </p:txBody>
      </p:sp>
      <p:sp>
        <p:nvSpPr>
          <p:cNvPr id="15" name="Rectangle 14"/>
          <p:cNvSpPr/>
          <p:nvPr/>
        </p:nvSpPr>
        <p:spPr>
          <a:xfrm>
            <a:off x="1422400" y="4724400"/>
            <a:ext cx="10363200" cy="457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rgbClr val="000000"/>
                </a:solidFill>
              </a:rPr>
              <a:t>Segment</a:t>
            </a:r>
          </a:p>
        </p:txBody>
      </p:sp>
      <p:sp>
        <p:nvSpPr>
          <p:cNvPr id="16" name="Rectangle 15"/>
          <p:cNvSpPr/>
          <p:nvPr/>
        </p:nvSpPr>
        <p:spPr>
          <a:xfrm>
            <a:off x="1422400" y="5257800"/>
            <a:ext cx="10363200" cy="457200"/>
          </a:xfrm>
          <a:prstGeom prst="rect">
            <a:avLst/>
          </a:prstGeom>
          <a:ln>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err="1" smtClean="0">
                <a:solidFill>
                  <a:schemeClr val="tx1"/>
                </a:solidFill>
              </a:rPr>
              <a:t>Acuity_index</a:t>
            </a:r>
            <a:endParaRPr lang="en-US" sz="1400" dirty="0" smtClean="0">
              <a:solidFill>
                <a:schemeClr val="tx1"/>
              </a:solidFill>
            </a:endParaRPr>
          </a:p>
        </p:txBody>
      </p:sp>
      <p:sp>
        <p:nvSpPr>
          <p:cNvPr id="17" name="Pentagon 16"/>
          <p:cNvSpPr/>
          <p:nvPr/>
        </p:nvSpPr>
        <p:spPr>
          <a:xfrm>
            <a:off x="2641600" y="1828800"/>
            <a:ext cx="2641600" cy="6096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Set two new variables: yearly increase amount</a:t>
            </a:r>
          </a:p>
          <a:p>
            <a:pPr algn="ctr"/>
            <a:r>
              <a:rPr lang="en-US" sz="1300" dirty="0" smtClean="0"/>
              <a:t>yearly increase rate </a:t>
            </a:r>
            <a:endParaRPr lang="en-US" sz="1300" dirty="0"/>
          </a:p>
        </p:txBody>
      </p:sp>
      <p:sp>
        <p:nvSpPr>
          <p:cNvPr id="18" name="Chevron 17"/>
          <p:cNvSpPr/>
          <p:nvPr/>
        </p:nvSpPr>
        <p:spPr>
          <a:xfrm>
            <a:off x="4978400" y="18288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Define significant criterion:</a:t>
            </a:r>
          </a:p>
          <a:p>
            <a:pPr algn="ctr"/>
            <a:r>
              <a:rPr lang="en-US" sz="1300" dirty="0" smtClean="0"/>
              <a:t>&gt; 100 </a:t>
            </a:r>
          </a:p>
          <a:p>
            <a:pPr algn="ctr"/>
            <a:r>
              <a:rPr lang="en-US" sz="1300" dirty="0" smtClean="0"/>
              <a:t>&gt; 0.3</a:t>
            </a:r>
            <a:endParaRPr lang="en-US" sz="1300" dirty="0"/>
          </a:p>
        </p:txBody>
      </p:sp>
      <p:sp>
        <p:nvSpPr>
          <p:cNvPr id="19" name="Rectangle 18"/>
          <p:cNvSpPr/>
          <p:nvPr/>
        </p:nvSpPr>
        <p:spPr>
          <a:xfrm>
            <a:off x="304800" y="1828800"/>
            <a:ext cx="2336800" cy="6096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Significant drops</a:t>
            </a:r>
          </a:p>
        </p:txBody>
      </p:sp>
      <p:sp>
        <p:nvSpPr>
          <p:cNvPr id="20" name="Rectangle 19"/>
          <p:cNvSpPr/>
          <p:nvPr/>
        </p:nvSpPr>
        <p:spPr>
          <a:xfrm>
            <a:off x="304800" y="2743200"/>
            <a:ext cx="2336800" cy="6096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Significant increases</a:t>
            </a:r>
          </a:p>
        </p:txBody>
      </p:sp>
      <p:sp>
        <p:nvSpPr>
          <p:cNvPr id="21" name="Pentagon 20"/>
          <p:cNvSpPr/>
          <p:nvPr/>
        </p:nvSpPr>
        <p:spPr>
          <a:xfrm>
            <a:off x="2641599" y="2743200"/>
            <a:ext cx="2868551" cy="6096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Set two new variables: </a:t>
            </a:r>
          </a:p>
          <a:p>
            <a:pPr algn="ctr"/>
            <a:r>
              <a:rPr lang="en-US" sz="1300" dirty="0" smtClean="0"/>
              <a:t>yearly decrease amount</a:t>
            </a:r>
          </a:p>
          <a:p>
            <a:pPr algn="ctr"/>
            <a:r>
              <a:rPr lang="en-US" sz="1300" dirty="0" smtClean="0"/>
              <a:t>yearly decrease rate </a:t>
            </a:r>
            <a:endParaRPr lang="en-US" sz="1300" dirty="0"/>
          </a:p>
        </p:txBody>
      </p:sp>
      <p:sp>
        <p:nvSpPr>
          <p:cNvPr id="22" name="Chevron 21"/>
          <p:cNvSpPr/>
          <p:nvPr/>
        </p:nvSpPr>
        <p:spPr>
          <a:xfrm>
            <a:off x="5080000" y="2743200"/>
            <a:ext cx="34544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Define significant criterion:</a:t>
            </a:r>
          </a:p>
          <a:p>
            <a:pPr algn="ctr"/>
            <a:r>
              <a:rPr lang="en-US" sz="1300" dirty="0" smtClean="0"/>
              <a:t> &lt; (-100) </a:t>
            </a:r>
          </a:p>
          <a:p>
            <a:pPr algn="ctr"/>
            <a:r>
              <a:rPr lang="en-US" sz="1300" dirty="0" smtClean="0"/>
              <a:t>&lt; (-0.3)</a:t>
            </a:r>
            <a:endParaRPr lang="en-US" sz="1300" dirty="0"/>
          </a:p>
        </p:txBody>
      </p:sp>
      <p:sp>
        <p:nvSpPr>
          <p:cNvPr id="23" name="Chevron 22"/>
          <p:cNvSpPr/>
          <p:nvPr/>
        </p:nvSpPr>
        <p:spPr>
          <a:xfrm>
            <a:off x="8229600" y="27432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rPr>
              <a:t>Extract top 5 important variables from random forest model using varImpPlot() for each year</a:t>
            </a:r>
            <a:endParaRPr lang="en-US" sz="1300" dirty="0">
              <a:solidFill>
                <a:srgbClr val="FFFFFF"/>
              </a:solidFill>
            </a:endParaRPr>
          </a:p>
        </p:txBody>
      </p:sp>
      <p:sp>
        <p:nvSpPr>
          <p:cNvPr id="24" name="Chevron 23"/>
          <p:cNvSpPr/>
          <p:nvPr/>
        </p:nvSpPr>
        <p:spPr>
          <a:xfrm>
            <a:off x="8229600" y="18288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rPr>
              <a:t>Extract top 5 important variables from random forest model using varImpPlot() for each year</a:t>
            </a:r>
            <a:endParaRPr lang="en-US" sz="1300" dirty="0">
              <a:solidFill>
                <a:srgbClr val="FFFFFF"/>
              </a:solidFill>
            </a:endParaRPr>
          </a:p>
        </p:txBody>
      </p:sp>
      <p:pic>
        <p:nvPicPr>
          <p:cNvPr id="1026" name="Picture 2"/>
          <p:cNvPicPr>
            <a:picLocks noChangeAspect="1" noChangeArrowheads="1"/>
          </p:cNvPicPr>
          <p:nvPr/>
        </p:nvPicPr>
        <p:blipFill>
          <a:blip r:embed="rId2"/>
          <a:srcRect/>
          <a:stretch>
            <a:fillRect/>
          </a:stretch>
        </p:blipFill>
        <p:spPr bwMode="auto">
          <a:xfrm>
            <a:off x="9524010" y="-1"/>
            <a:ext cx="2667990" cy="1071962"/>
          </a:xfrm>
          <a:prstGeom prst="rect">
            <a:avLst/>
          </a:prstGeom>
          <a:noFill/>
          <a:ln w="9525">
            <a:noFill/>
            <a:miter lim="800000"/>
            <a:headEnd/>
            <a:tailEnd/>
          </a:ln>
          <a:effectLst/>
        </p:spPr>
      </p:pic>
      <p:sp>
        <p:nvSpPr>
          <p:cNvPr id="25"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472237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244" y="212712"/>
            <a:ext cx="10244968" cy="629089"/>
          </a:xfrm>
        </p:spPr>
        <p:txBody>
          <a:bodyPr/>
          <a:lstStyle/>
          <a:p>
            <a:r>
              <a:rPr lang="en-US" dirty="0" smtClean="0"/>
              <a:t>Active Clients Insights</a:t>
            </a:r>
            <a:endParaRPr lang="en-US" dirty="0"/>
          </a:p>
        </p:txBody>
      </p:sp>
      <p:sp>
        <p:nvSpPr>
          <p:cNvPr id="4" name="Text Placeholder 3"/>
          <p:cNvSpPr>
            <a:spLocks noGrp="1"/>
          </p:cNvSpPr>
          <p:nvPr>
            <p:ph type="body" sz="quarter" idx="13"/>
          </p:nvPr>
        </p:nvSpPr>
        <p:spPr>
          <a:xfrm>
            <a:off x="421748" y="5477090"/>
            <a:ext cx="11335183" cy="1039091"/>
          </a:xfrm>
        </p:spPr>
        <p:txBody>
          <a:bodyPr/>
          <a:lstStyle/>
          <a:p>
            <a:r>
              <a:rPr lang="en-US" dirty="0" smtClean="0"/>
              <a:t>Primary clients are more likely to significantly increase volume; Secondary and Transaction clients with lower </a:t>
            </a:r>
            <a:r>
              <a:rPr lang="en-US" dirty="0" err="1" smtClean="0"/>
              <a:t>pricing_index</a:t>
            </a:r>
            <a:r>
              <a:rPr lang="en-US" dirty="0" smtClean="0"/>
              <a:t> are more likely to increase volume</a:t>
            </a:r>
          </a:p>
          <a:p>
            <a:r>
              <a:rPr lang="en-US" dirty="0" smtClean="0"/>
              <a:t>Secondary clients are more likely to significantly decrease volume; Primary clients with higher </a:t>
            </a:r>
            <a:r>
              <a:rPr lang="en-US" dirty="0" err="1" smtClean="0"/>
              <a:t>pricing_index</a:t>
            </a:r>
            <a:r>
              <a:rPr lang="en-US" dirty="0" smtClean="0"/>
              <a:t> are more likely to decrease volume</a:t>
            </a:r>
          </a:p>
          <a:p>
            <a:pPr algn="l"/>
            <a:endParaRPr lang="en-US" sz="1200" dirty="0" smtClean="0"/>
          </a:p>
          <a:p>
            <a:pPr algn="l">
              <a:buFont typeface="Arial" pitchFamily="34" charset="0"/>
              <a:buChar char="•"/>
            </a:pPr>
            <a:endParaRPr lang="en-US" sz="1200" dirty="0" smtClean="0"/>
          </a:p>
          <a:p>
            <a:pPr>
              <a:buFont typeface="Arial" pitchFamily="34" charset="0"/>
              <a:buChar char="•"/>
            </a:pPr>
            <a:endParaRPr lang="en-US" dirty="0"/>
          </a:p>
        </p:txBody>
      </p:sp>
      <p:cxnSp>
        <p:nvCxnSpPr>
          <p:cNvPr id="6" name="Straight Connector 5"/>
          <p:cNvCxnSpPr/>
          <p:nvPr/>
        </p:nvCxnSpPr>
        <p:spPr>
          <a:xfrm>
            <a:off x="397997" y="1263021"/>
            <a:ext cx="2994527"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1748" y="916799"/>
            <a:ext cx="2994527" cy="307777"/>
          </a:xfrm>
          <a:prstGeom prst="rect">
            <a:avLst/>
          </a:prstGeom>
          <a:noFill/>
        </p:spPr>
        <p:txBody>
          <a:bodyPr wrap="square" rtlCol="0">
            <a:spAutoFit/>
          </a:bodyPr>
          <a:lstStyle/>
          <a:p>
            <a:pPr algn="ctr"/>
            <a:r>
              <a:rPr lang="en-US" sz="1400" dirty="0" smtClean="0"/>
              <a:t>Segments Distribution </a:t>
            </a:r>
            <a:endParaRPr lang="en-US" sz="1400" dirty="0"/>
          </a:p>
        </p:txBody>
      </p:sp>
      <p:cxnSp>
        <p:nvCxnSpPr>
          <p:cNvPr id="9" name="Straight Connector 8"/>
          <p:cNvCxnSpPr/>
          <p:nvPr/>
        </p:nvCxnSpPr>
        <p:spPr>
          <a:xfrm>
            <a:off x="4302872" y="1256493"/>
            <a:ext cx="2994527" cy="0"/>
          </a:xfrm>
          <a:prstGeom prst="line">
            <a:avLst/>
          </a:prstGeom>
        </p:spPr>
        <p:style>
          <a:lnRef idx="2">
            <a:schemeClr val="accent5">
              <a:shade val="50000"/>
            </a:schemeClr>
          </a:lnRef>
          <a:fillRef idx="1">
            <a:schemeClr val="accent5"/>
          </a:fillRef>
          <a:effectRef idx="0">
            <a:schemeClr val="accent5"/>
          </a:effectRef>
          <a:fontRef idx="minor">
            <a:schemeClr val="lt1"/>
          </a:fontRef>
        </p:style>
      </p:cxnSp>
      <p:sp>
        <p:nvSpPr>
          <p:cNvPr id="10" name="Rectangle 9"/>
          <p:cNvSpPr/>
          <p:nvPr/>
        </p:nvSpPr>
        <p:spPr>
          <a:xfrm>
            <a:off x="8383979" y="1520043"/>
            <a:ext cx="3203975" cy="17241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buFont typeface="Wingdings" pitchFamily="2" charset="2"/>
              <a:buChar char="l"/>
            </a:pPr>
            <a:endParaRPr lang="en-US" sz="1300" dirty="0" smtClean="0"/>
          </a:p>
          <a:p>
            <a:pPr marL="285750" indent="-285750">
              <a:buFont typeface="Wingdings" panose="05000000000000000000" pitchFamily="2" charset="2"/>
              <a:buChar char="Ø"/>
            </a:pPr>
            <a:r>
              <a:rPr lang="en-US" sz="1300" dirty="0" smtClean="0"/>
              <a:t> 51% significant increase active clients fall into Primary segment</a:t>
            </a:r>
          </a:p>
          <a:p>
            <a:pPr marL="285750" indent="-285750">
              <a:buFont typeface="Wingdings" panose="05000000000000000000" pitchFamily="2" charset="2"/>
              <a:buChar char="Ø"/>
            </a:pPr>
            <a:endParaRPr lang="en-US" sz="1300" dirty="0" smtClean="0"/>
          </a:p>
          <a:p>
            <a:pPr marL="285750" indent="-285750">
              <a:buFont typeface="Wingdings" panose="05000000000000000000" pitchFamily="2" charset="2"/>
              <a:buChar char="Ø"/>
            </a:pPr>
            <a:r>
              <a:rPr lang="en-US" sz="1300" dirty="0" smtClean="0"/>
              <a:t> For Secondary and Transaction segment, decrease rate in </a:t>
            </a:r>
            <a:r>
              <a:rPr lang="en-US" sz="1300" dirty="0" err="1" smtClean="0"/>
              <a:t>pricing_index</a:t>
            </a:r>
            <a:r>
              <a:rPr lang="en-US" sz="1300" dirty="0" smtClean="0"/>
              <a:t> leads to significant increase </a:t>
            </a:r>
          </a:p>
          <a:p>
            <a:pPr>
              <a:buFont typeface="Wingdings" pitchFamily="2" charset="2"/>
              <a:buChar char="l"/>
            </a:pPr>
            <a:endParaRPr lang="en-US" sz="1300" dirty="0"/>
          </a:p>
        </p:txBody>
      </p:sp>
      <p:cxnSp>
        <p:nvCxnSpPr>
          <p:cNvPr id="11" name="Straight Connector 10"/>
          <p:cNvCxnSpPr/>
          <p:nvPr/>
        </p:nvCxnSpPr>
        <p:spPr>
          <a:xfrm>
            <a:off x="8451203" y="1236597"/>
            <a:ext cx="2994527" cy="0"/>
          </a:xfrm>
          <a:prstGeom prst="line">
            <a:avLst/>
          </a:prstGeom>
        </p:spPr>
        <p:style>
          <a:lnRef idx="2">
            <a:schemeClr val="accent2"/>
          </a:lnRef>
          <a:fillRef idx="1">
            <a:schemeClr val="lt1"/>
          </a:fillRef>
          <a:effectRef idx="0">
            <a:schemeClr val="accent2"/>
          </a:effectRef>
          <a:fontRef idx="minor">
            <a:schemeClr val="dk1"/>
          </a:fontRef>
        </p:style>
      </p:cxnSp>
      <p:sp>
        <p:nvSpPr>
          <p:cNvPr id="16" name="Rectangle 15"/>
          <p:cNvSpPr/>
          <p:nvPr/>
        </p:nvSpPr>
        <p:spPr>
          <a:xfrm>
            <a:off x="8360229" y="3657599"/>
            <a:ext cx="3253266" cy="17872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Ø"/>
            </a:pPr>
            <a:r>
              <a:rPr lang="en-US" sz="1300" dirty="0" smtClean="0"/>
              <a:t> 49% significant decrease active clients fall into secondary segment</a:t>
            </a:r>
          </a:p>
          <a:p>
            <a:pPr marL="285750" indent="-285750">
              <a:buFont typeface="Wingdings" panose="05000000000000000000" pitchFamily="2" charset="2"/>
              <a:buChar char="Ø"/>
            </a:pPr>
            <a:endParaRPr lang="en-US" sz="1300" dirty="0" smtClean="0"/>
          </a:p>
          <a:p>
            <a:pPr marL="285750" indent="-285750">
              <a:buFont typeface="Wingdings" panose="05000000000000000000" pitchFamily="2" charset="2"/>
              <a:buChar char="Ø"/>
            </a:pPr>
            <a:r>
              <a:rPr lang="en-US" sz="1300" dirty="0" smtClean="0"/>
              <a:t> For Primary segment, increase rate in </a:t>
            </a:r>
            <a:r>
              <a:rPr lang="en-US" sz="1300" dirty="0" err="1" smtClean="0"/>
              <a:t>pricing_index</a:t>
            </a:r>
            <a:r>
              <a:rPr lang="en-US" sz="1300" dirty="0" smtClean="0"/>
              <a:t> leads to significant decrease </a:t>
            </a:r>
          </a:p>
        </p:txBody>
      </p:sp>
      <p:sp>
        <p:nvSpPr>
          <p:cNvPr id="17" name="TextBox 16"/>
          <p:cNvSpPr txBox="1"/>
          <p:nvPr/>
        </p:nvSpPr>
        <p:spPr>
          <a:xfrm>
            <a:off x="4366995" y="893049"/>
            <a:ext cx="2994527" cy="307777"/>
          </a:xfrm>
          <a:prstGeom prst="rect">
            <a:avLst/>
          </a:prstGeom>
          <a:noFill/>
        </p:spPr>
        <p:txBody>
          <a:bodyPr wrap="square" rtlCol="0">
            <a:spAutoFit/>
          </a:bodyPr>
          <a:lstStyle/>
          <a:p>
            <a:pPr algn="ctr"/>
            <a:r>
              <a:rPr lang="en-US" sz="1400" dirty="0" smtClean="0"/>
              <a:t>Pricing_Index Distribution</a:t>
            </a:r>
            <a:endParaRPr lang="en-US" sz="1400" dirty="0"/>
          </a:p>
        </p:txBody>
      </p:sp>
      <p:sp>
        <p:nvSpPr>
          <p:cNvPr id="18" name="TextBox 17"/>
          <p:cNvSpPr txBox="1"/>
          <p:nvPr/>
        </p:nvSpPr>
        <p:spPr>
          <a:xfrm>
            <a:off x="8442893" y="878498"/>
            <a:ext cx="2994527" cy="307777"/>
          </a:xfrm>
          <a:prstGeom prst="rect">
            <a:avLst/>
          </a:prstGeom>
          <a:noFill/>
          <a:ln>
            <a:noFill/>
          </a:ln>
        </p:spPr>
        <p:txBody>
          <a:bodyPr wrap="square" rtlCol="0">
            <a:spAutoFit/>
          </a:bodyPr>
          <a:lstStyle/>
          <a:p>
            <a:pPr algn="ctr" defTabSz="457200"/>
            <a:r>
              <a:rPr lang="en-US" sz="1400" dirty="0" smtClean="0"/>
              <a:t>Key Characteristics </a:t>
            </a:r>
            <a:endParaRPr lang="en-US" sz="1400" dirty="0"/>
          </a:p>
        </p:txBody>
      </p:sp>
      <p:pic>
        <p:nvPicPr>
          <p:cNvPr id="19" name="Picture 2"/>
          <p:cNvPicPr>
            <a:picLocks noChangeAspect="1" noChangeArrowheads="1"/>
          </p:cNvPicPr>
          <p:nvPr/>
        </p:nvPicPr>
        <p:blipFill>
          <a:blip r:embed="rId2"/>
          <a:srcRect/>
          <a:stretch>
            <a:fillRect/>
          </a:stretch>
        </p:blipFill>
        <p:spPr bwMode="auto">
          <a:xfrm>
            <a:off x="9654639" y="-2"/>
            <a:ext cx="2537360" cy="905164"/>
          </a:xfrm>
          <a:prstGeom prst="rect">
            <a:avLst/>
          </a:prstGeom>
          <a:noFill/>
          <a:ln w="9525">
            <a:noFill/>
            <a:miter lim="800000"/>
            <a:headEnd/>
            <a:tailEnd/>
          </a:ln>
          <a:effectLst/>
        </p:spPr>
      </p:pic>
      <p:pic>
        <p:nvPicPr>
          <p:cNvPr id="23" name="图片 22"/>
          <p:cNvPicPr/>
          <p:nvPr/>
        </p:nvPicPr>
        <p:blipFill>
          <a:blip r:embed="rId3"/>
          <a:srcRect/>
          <a:stretch>
            <a:fillRect/>
          </a:stretch>
        </p:blipFill>
        <p:spPr bwMode="auto">
          <a:xfrm>
            <a:off x="4172891" y="1293479"/>
            <a:ext cx="3188631" cy="1998617"/>
          </a:xfrm>
          <a:prstGeom prst="rect">
            <a:avLst/>
          </a:prstGeom>
          <a:noFill/>
          <a:ln w="9525">
            <a:noFill/>
            <a:miter lim="800000"/>
            <a:headEnd/>
            <a:tailEnd/>
          </a:ln>
        </p:spPr>
      </p:pic>
      <p:pic>
        <p:nvPicPr>
          <p:cNvPr id="24" name="图片 23"/>
          <p:cNvPicPr/>
          <p:nvPr/>
        </p:nvPicPr>
        <p:blipFill>
          <a:blip r:embed="rId4"/>
          <a:srcRect/>
          <a:stretch>
            <a:fillRect/>
          </a:stretch>
        </p:blipFill>
        <p:spPr bwMode="auto">
          <a:xfrm>
            <a:off x="4201937" y="3517751"/>
            <a:ext cx="3247915" cy="1927084"/>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289975" y="3646843"/>
            <a:ext cx="3102549" cy="1797992"/>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182879" y="1355464"/>
            <a:ext cx="3342647" cy="1955804"/>
          </a:xfrm>
          <a:prstGeom prst="rect">
            <a:avLst/>
          </a:prstGeom>
          <a:noFill/>
          <a:ln w="9525">
            <a:noFill/>
            <a:miter lim="800000"/>
            <a:headEnd/>
            <a:tailEnd/>
          </a:ln>
          <a:effectLst/>
        </p:spPr>
      </p:pic>
      <p:sp>
        <p:nvSpPr>
          <p:cNvPr id="20"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21082865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06444" y="6073160"/>
            <a:ext cx="8388350" cy="523220"/>
          </a:xfrm>
        </p:spPr>
        <p:txBody>
          <a:bodyPr/>
          <a:lstStyle/>
          <a:p>
            <a:r>
              <a:rPr lang="en-US" dirty="0" smtClean="0"/>
              <a:t>Classify data using K-Nearest Neighbor model and predict the revenue potential by modified linear regression.</a:t>
            </a:r>
            <a:endParaRPr lang="en-US" dirty="0"/>
          </a:p>
        </p:txBody>
      </p:sp>
      <p:sp>
        <p:nvSpPr>
          <p:cNvPr id="4" name="Title 3"/>
          <p:cNvSpPr>
            <a:spLocks noGrp="1"/>
          </p:cNvSpPr>
          <p:nvPr>
            <p:ph type="title"/>
          </p:nvPr>
        </p:nvSpPr>
        <p:spPr/>
        <p:txBody>
          <a:bodyPr/>
          <a:lstStyle/>
          <a:p>
            <a:r>
              <a:rPr lang="en-US" dirty="0" smtClean="0"/>
              <a:t>Predicted Client Status Analysis</a:t>
            </a:r>
            <a:endParaRPr lang="en-US" dirty="0"/>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Pentagon 20"/>
          <p:cNvSpPr/>
          <p:nvPr/>
        </p:nvSpPr>
        <p:spPr>
          <a:xfrm>
            <a:off x="1629290" y="1519355"/>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Supervised learning in classified data</a:t>
            </a:r>
            <a:endParaRPr lang="en-US" sz="1600" dirty="0"/>
          </a:p>
        </p:txBody>
      </p:sp>
      <p:sp>
        <p:nvSpPr>
          <p:cNvPr id="22" name="Pentagon 21"/>
          <p:cNvSpPr/>
          <p:nvPr/>
        </p:nvSpPr>
        <p:spPr>
          <a:xfrm>
            <a:off x="1633063" y="2104074"/>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Linear Discriminant Analysis</a:t>
            </a:r>
            <a:endParaRPr lang="en-US" sz="1600" dirty="0"/>
          </a:p>
        </p:txBody>
      </p:sp>
      <p:sp>
        <p:nvSpPr>
          <p:cNvPr id="23" name="Pentagon 22"/>
          <p:cNvSpPr/>
          <p:nvPr/>
        </p:nvSpPr>
        <p:spPr>
          <a:xfrm>
            <a:off x="1623323" y="2702302"/>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K-Nearest Neighbor</a:t>
            </a:r>
          </a:p>
        </p:txBody>
      </p:sp>
      <p:sp>
        <p:nvSpPr>
          <p:cNvPr id="24" name="Rectangle 23"/>
          <p:cNvSpPr/>
          <p:nvPr/>
        </p:nvSpPr>
        <p:spPr>
          <a:xfrm>
            <a:off x="7098266" y="1492720"/>
            <a:ext cx="3016332" cy="1769425"/>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a:buChar char="•"/>
            </a:pPr>
            <a:r>
              <a:rPr lang="en-US" sz="1700" dirty="0" smtClean="0">
                <a:solidFill>
                  <a:srgbClr val="000000"/>
                </a:solidFill>
              </a:rPr>
              <a:t>Classification accuracy</a:t>
            </a:r>
          </a:p>
          <a:p>
            <a:pPr marL="742950" lvl="1" indent="-285750">
              <a:buFont typeface="Arial"/>
              <a:buChar char="•"/>
            </a:pPr>
            <a:r>
              <a:rPr lang="en-US" sz="1700" dirty="0" smtClean="0">
                <a:solidFill>
                  <a:srgbClr val="000000"/>
                </a:solidFill>
              </a:rPr>
              <a:t>KNN: </a:t>
            </a:r>
            <a:r>
              <a:rPr lang="en-US" sz="1700" dirty="0" smtClean="0">
                <a:solidFill>
                  <a:srgbClr val="000000"/>
                </a:solidFill>
              </a:rPr>
              <a:t>70%</a:t>
            </a:r>
            <a:endParaRPr lang="en-US" sz="1700" dirty="0" smtClean="0">
              <a:solidFill>
                <a:srgbClr val="000000"/>
              </a:solidFill>
            </a:endParaRPr>
          </a:p>
          <a:p>
            <a:pPr marL="742950" lvl="1" indent="-285750">
              <a:buFont typeface="Arial"/>
              <a:buChar char="•"/>
            </a:pPr>
            <a:r>
              <a:rPr lang="en-US" sz="1700" dirty="0" smtClean="0">
                <a:solidFill>
                  <a:srgbClr val="000000"/>
                </a:solidFill>
              </a:rPr>
              <a:t>LDA: </a:t>
            </a:r>
            <a:r>
              <a:rPr lang="en-US" sz="1700" dirty="0" smtClean="0">
                <a:solidFill>
                  <a:srgbClr val="000000"/>
                </a:solidFill>
              </a:rPr>
              <a:t>75%</a:t>
            </a:r>
            <a:endParaRPr lang="en-US" sz="1700" dirty="0">
              <a:solidFill>
                <a:srgbClr val="000000"/>
              </a:solidFill>
            </a:endParaRPr>
          </a:p>
        </p:txBody>
      </p:sp>
      <p:cxnSp>
        <p:nvCxnSpPr>
          <p:cNvPr id="25" name="Straight Connector 24"/>
          <p:cNvCxnSpPr/>
          <p:nvPr/>
        </p:nvCxnSpPr>
        <p:spPr>
          <a:xfrm>
            <a:off x="1629290" y="1411276"/>
            <a:ext cx="528305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629291" y="1032999"/>
            <a:ext cx="1443743" cy="323165"/>
          </a:xfrm>
          <a:prstGeom prst="rect">
            <a:avLst/>
          </a:prstGeom>
          <a:noFill/>
        </p:spPr>
        <p:txBody>
          <a:bodyPr wrap="none" rtlCol="0">
            <a:spAutoFit/>
          </a:bodyPr>
          <a:lstStyle/>
          <a:p>
            <a:r>
              <a:rPr lang="en-US" sz="1500" dirty="0" smtClean="0"/>
              <a:t>Classification</a:t>
            </a:r>
            <a:endParaRPr lang="en-US" sz="1500" dirty="0"/>
          </a:p>
        </p:txBody>
      </p:sp>
      <p:cxnSp>
        <p:nvCxnSpPr>
          <p:cNvPr id="28" name="Straight Connector 27"/>
          <p:cNvCxnSpPr/>
          <p:nvPr/>
        </p:nvCxnSpPr>
        <p:spPr>
          <a:xfrm>
            <a:off x="7101503" y="1411276"/>
            <a:ext cx="301309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277016" y="1019487"/>
            <a:ext cx="902811" cy="369332"/>
          </a:xfrm>
          <a:prstGeom prst="rect">
            <a:avLst/>
          </a:prstGeom>
          <a:noFill/>
        </p:spPr>
        <p:txBody>
          <a:bodyPr wrap="none" rtlCol="0">
            <a:spAutoFit/>
          </a:bodyPr>
          <a:lstStyle/>
          <a:p>
            <a:r>
              <a:rPr lang="en-US" dirty="0" smtClean="0"/>
              <a:t>Result</a:t>
            </a:r>
            <a:endParaRPr lang="en-US" dirty="0"/>
          </a:p>
        </p:txBody>
      </p:sp>
      <p:sp>
        <p:nvSpPr>
          <p:cNvPr id="31" name="Rectangle 30"/>
          <p:cNvSpPr/>
          <p:nvPr/>
        </p:nvSpPr>
        <p:spPr>
          <a:xfrm>
            <a:off x="7102038" y="3915117"/>
            <a:ext cx="3016332" cy="1742084"/>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a:buChar char="•"/>
            </a:pPr>
            <a:r>
              <a:rPr lang="en-US" sz="1700" dirty="0" smtClean="0">
                <a:solidFill>
                  <a:srgbClr val="000000"/>
                </a:solidFill>
              </a:rPr>
              <a:t>Primary:0.69</a:t>
            </a:r>
          </a:p>
          <a:p>
            <a:pPr marL="285750" indent="-285750">
              <a:buFont typeface="Arial"/>
              <a:buChar char="•"/>
            </a:pPr>
            <a:r>
              <a:rPr lang="en-US" sz="1700" dirty="0" smtClean="0">
                <a:solidFill>
                  <a:srgbClr val="000000"/>
                </a:solidFill>
              </a:rPr>
              <a:t>Secondary:0.59</a:t>
            </a:r>
          </a:p>
          <a:p>
            <a:pPr marL="285750" indent="-285750">
              <a:buFont typeface="Arial"/>
              <a:buChar char="•"/>
            </a:pPr>
            <a:r>
              <a:rPr lang="en-US" sz="1700" dirty="0" smtClean="0">
                <a:solidFill>
                  <a:srgbClr val="000000"/>
                </a:solidFill>
              </a:rPr>
              <a:t>Transactional: 0.58</a:t>
            </a:r>
          </a:p>
          <a:p>
            <a:pPr marL="285750" indent="-285750">
              <a:buFont typeface="Arial"/>
              <a:buChar char="•"/>
            </a:pPr>
            <a:r>
              <a:rPr lang="en-US" sz="1700" dirty="0" smtClean="0">
                <a:solidFill>
                  <a:srgbClr val="000000"/>
                </a:solidFill>
              </a:rPr>
              <a:t>Fit all data: 0.61</a:t>
            </a:r>
            <a:endParaRPr lang="en-US" sz="1700" dirty="0">
              <a:solidFill>
                <a:srgbClr val="000000"/>
              </a:solidFill>
            </a:endParaRPr>
          </a:p>
        </p:txBody>
      </p:sp>
      <p:cxnSp>
        <p:nvCxnSpPr>
          <p:cNvPr id="32" name="Straight Connector 31"/>
          <p:cNvCxnSpPr/>
          <p:nvPr/>
        </p:nvCxnSpPr>
        <p:spPr>
          <a:xfrm flipV="1">
            <a:off x="1633062" y="3802541"/>
            <a:ext cx="4752324" cy="3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128527" y="3802541"/>
            <a:ext cx="2989843" cy="379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547632" y="3440730"/>
            <a:ext cx="2301607" cy="369332"/>
          </a:xfrm>
          <a:prstGeom prst="rect">
            <a:avLst/>
          </a:prstGeom>
          <a:noFill/>
        </p:spPr>
        <p:txBody>
          <a:bodyPr wrap="none" rtlCol="0">
            <a:spAutoFit/>
          </a:bodyPr>
          <a:lstStyle/>
          <a:p>
            <a:r>
              <a:rPr lang="en-US" dirty="0" smtClean="0"/>
              <a:t>Result: R-Squared</a:t>
            </a:r>
            <a:endParaRPr lang="en-US" dirty="0"/>
          </a:p>
        </p:txBody>
      </p:sp>
      <p:sp>
        <p:nvSpPr>
          <p:cNvPr id="36" name="TextBox 35"/>
          <p:cNvSpPr txBox="1"/>
          <p:nvPr/>
        </p:nvSpPr>
        <p:spPr>
          <a:xfrm>
            <a:off x="1618212" y="3424263"/>
            <a:ext cx="2640659" cy="323165"/>
          </a:xfrm>
          <a:prstGeom prst="rect">
            <a:avLst/>
          </a:prstGeom>
          <a:noFill/>
        </p:spPr>
        <p:txBody>
          <a:bodyPr wrap="none" rtlCol="0">
            <a:spAutoFit/>
          </a:bodyPr>
          <a:lstStyle/>
          <a:p>
            <a:r>
              <a:rPr lang="en-US" sz="1500" dirty="0" smtClean="0"/>
              <a:t>Predict Revenue </a:t>
            </a:r>
            <a:r>
              <a:rPr lang="en-US" sz="1500" dirty="0"/>
              <a:t>P</a:t>
            </a:r>
            <a:r>
              <a:rPr lang="en-US" sz="1500" dirty="0" smtClean="0"/>
              <a:t>otential</a:t>
            </a:r>
            <a:endParaRPr lang="en-US" sz="1500" dirty="0"/>
          </a:p>
        </p:txBody>
      </p:sp>
      <p:sp>
        <p:nvSpPr>
          <p:cNvPr id="43" name="Pentagon 42"/>
          <p:cNvSpPr/>
          <p:nvPr/>
        </p:nvSpPr>
        <p:spPr>
          <a:xfrm>
            <a:off x="1637677" y="3897741"/>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Eliminate outliers</a:t>
            </a:r>
            <a:endParaRPr lang="en-US" sz="1600" dirty="0"/>
          </a:p>
        </p:txBody>
      </p:sp>
      <p:sp>
        <p:nvSpPr>
          <p:cNvPr id="44" name="Pentagon 43"/>
          <p:cNvSpPr/>
          <p:nvPr/>
        </p:nvSpPr>
        <p:spPr>
          <a:xfrm>
            <a:off x="1641450" y="4482460"/>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Box-cox transformation: log</a:t>
            </a:r>
            <a:endParaRPr lang="en-US" sz="1600" dirty="0"/>
          </a:p>
        </p:txBody>
      </p:sp>
      <p:sp>
        <p:nvSpPr>
          <p:cNvPr id="45" name="Pentagon 44"/>
          <p:cNvSpPr/>
          <p:nvPr/>
        </p:nvSpPr>
        <p:spPr>
          <a:xfrm>
            <a:off x="1631710" y="5080688"/>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t>
            </a:r>
            <a:r>
              <a:rPr lang="en-US" sz="1600" dirty="0" smtClean="0"/>
              <a:t>inear regression with stepwise and ridge</a:t>
            </a:r>
            <a:endParaRPr lang="en-US" sz="1600" dirty="0"/>
          </a:p>
        </p:txBody>
      </p:sp>
      <p:sp>
        <p:nvSpPr>
          <p:cNvPr id="26" name="Text Placeholder 1"/>
          <p:cNvSpPr txBox="1">
            <a:spLocks/>
          </p:cNvSpPr>
          <p:nvPr/>
        </p:nvSpPr>
        <p:spPr>
          <a:xfrm>
            <a:off x="364486" y="6566597"/>
            <a:ext cx="4182533" cy="182563"/>
          </a:xfrm>
          <a:prstGeom prst="rect">
            <a:avLst/>
          </a:prstGeom>
        </p:spPr>
        <p:txBody>
          <a:bodyPr vert="horz" lIns="91440" tIns="45720" rIns="91440" bIns="45720" rtlCol="0">
            <a:noAutofit/>
          </a:bodyPr>
          <a:lstStyle>
            <a:lvl1pPr marL="0" indent="0" algn="l" defTabSz="914400" rtl="0" eaLnBrk="1" latinLnBrk="0" hangingPunct="1">
              <a:spcBef>
                <a:spcPts val="2000"/>
              </a:spcBef>
              <a:buClr>
                <a:schemeClr val="accent1"/>
              </a:buClr>
              <a:buSzPct val="75000"/>
              <a:buFont typeface="Wingdings" pitchFamily="2" charset="2"/>
              <a:buNone/>
              <a:defRPr sz="8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mtClean="0"/>
              <a:t>Team 22</a:t>
            </a:r>
          </a:p>
          <a:p>
            <a:endParaRPr lang="en-US" dirty="0" smtClean="0"/>
          </a:p>
        </p:txBody>
      </p:sp>
    </p:spTree>
    <p:extLst>
      <p:ext uri="{BB962C8B-B14F-4D97-AF65-F5344CB8AC3E}">
        <p14:creationId xmlns:p14="http://schemas.microsoft.com/office/powerpoint/2010/main" val="47502487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004" y="235525"/>
            <a:ext cx="7683726" cy="629089"/>
          </a:xfrm>
        </p:spPr>
        <p:txBody>
          <a:bodyPr/>
          <a:lstStyle/>
          <a:p>
            <a:r>
              <a:rPr lang="en-US" dirty="0"/>
              <a:t>Predicted Client Insight</a:t>
            </a:r>
            <a:endParaRPr lang="en-US" dirty="0"/>
          </a:p>
        </p:txBody>
      </p:sp>
      <p:sp>
        <p:nvSpPr>
          <p:cNvPr id="3" name="Text Placeholder 2"/>
          <p:cNvSpPr>
            <a:spLocks noGrp="1"/>
          </p:cNvSpPr>
          <p:nvPr>
            <p:ph type="body" sz="quarter" idx="12"/>
          </p:nvPr>
        </p:nvSpPr>
        <p:spPr/>
        <p:txBody>
          <a:bodyPr/>
          <a:lstStyle/>
          <a:p>
            <a:r>
              <a:rPr lang="en-US" dirty="0" smtClean="0"/>
              <a:t>Team 22</a:t>
            </a:r>
            <a:endParaRPr lang="en-US" dirty="0"/>
          </a:p>
        </p:txBody>
      </p:sp>
      <p:sp>
        <p:nvSpPr>
          <p:cNvPr id="4" name="Text Placeholder 3"/>
          <p:cNvSpPr>
            <a:spLocks noGrp="1"/>
          </p:cNvSpPr>
          <p:nvPr>
            <p:ph type="body" sz="quarter" idx="13"/>
          </p:nvPr>
        </p:nvSpPr>
        <p:spPr>
          <a:xfrm>
            <a:off x="243259" y="6073160"/>
            <a:ext cx="11184467" cy="523220"/>
          </a:xfrm>
        </p:spPr>
        <p:txBody>
          <a:bodyPr/>
          <a:lstStyle/>
          <a:p>
            <a:r>
              <a:rPr lang="en-US" dirty="0" smtClean="0"/>
              <a:t>Future client status and volume of never-bought clients are analyzed. Base on estimated average volume, Mayo should focus more on Great Lake and Northeastern division, GPO 7, 8 and 16 and clients with predicted status as primary.  </a:t>
            </a:r>
            <a:endParaRPr lang="en-US" dirty="0"/>
          </a:p>
        </p:txBody>
      </p:sp>
      <p:sp>
        <p:nvSpPr>
          <p:cNvPr id="5" name="Rectangle 4"/>
          <p:cNvSpPr/>
          <p:nvPr/>
        </p:nvSpPr>
        <p:spPr>
          <a:xfrm>
            <a:off x="1307926" y="1073914"/>
            <a:ext cx="9242740" cy="493059"/>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a:solidFill>
                  <a:srgbClr val="FFFFFF"/>
                </a:solidFill>
              </a:rPr>
              <a:t>Analysis on </a:t>
            </a:r>
            <a:r>
              <a:rPr lang="en-US" dirty="0" smtClean="0">
                <a:solidFill>
                  <a:srgbClr val="FFFFFF"/>
                </a:solidFill>
              </a:rPr>
              <a:t>Potential Clients</a:t>
            </a:r>
            <a:r>
              <a:rPr lang="en-US" dirty="0">
                <a:solidFill>
                  <a:srgbClr val="FFFFFF"/>
                </a:solidFill>
              </a:rPr>
              <a:t>’ D</a:t>
            </a:r>
            <a:r>
              <a:rPr lang="en-US" dirty="0" smtClean="0">
                <a:solidFill>
                  <a:srgbClr val="FFFFFF"/>
                </a:solidFill>
              </a:rPr>
              <a:t>ivision</a:t>
            </a:r>
            <a:r>
              <a:rPr lang="en-US" dirty="0">
                <a:solidFill>
                  <a:srgbClr val="FFFFFF"/>
                </a:solidFill>
              </a:rPr>
              <a:t>, </a:t>
            </a:r>
            <a:r>
              <a:rPr lang="en-US" dirty="0" smtClean="0">
                <a:solidFill>
                  <a:srgbClr val="FFFFFF"/>
                </a:solidFill>
              </a:rPr>
              <a:t>Group Purchase Organization (GPO), </a:t>
            </a:r>
            <a:r>
              <a:rPr lang="en-US" dirty="0">
                <a:solidFill>
                  <a:srgbClr val="FFFFFF"/>
                </a:solidFill>
              </a:rPr>
              <a:t>and Client </a:t>
            </a:r>
            <a:r>
              <a:rPr lang="en-US" dirty="0" smtClean="0">
                <a:solidFill>
                  <a:srgbClr val="FFFFFF"/>
                </a:solidFill>
              </a:rPr>
              <a:t>Status </a:t>
            </a:r>
            <a:endParaRPr lang="en-US" dirty="0">
              <a:solidFill>
                <a:srgbClr val="FFFFFF"/>
              </a:solidFill>
            </a:endParaRPr>
          </a:p>
        </p:txBody>
      </p:sp>
      <p:sp>
        <p:nvSpPr>
          <p:cNvPr id="7" name="Rectangle 6"/>
          <p:cNvSpPr/>
          <p:nvPr/>
        </p:nvSpPr>
        <p:spPr>
          <a:xfrm>
            <a:off x="1280119" y="2075709"/>
            <a:ext cx="3166563" cy="299301"/>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r>
              <a:rPr lang="en-US" sz="1600" dirty="0" smtClean="0">
                <a:solidFill>
                  <a:srgbClr val="FFFFFF"/>
                </a:solidFill>
              </a:rPr>
              <a:t>Division</a:t>
            </a:r>
            <a:endParaRPr lang="en-US" sz="1600" dirty="0">
              <a:solidFill>
                <a:srgbClr val="FFFFFF"/>
              </a:solidFill>
            </a:endParaRPr>
          </a:p>
        </p:txBody>
      </p:sp>
      <p:sp>
        <p:nvSpPr>
          <p:cNvPr id="18" name="Pentagon 17"/>
          <p:cNvSpPr/>
          <p:nvPr/>
        </p:nvSpPr>
        <p:spPr>
          <a:xfrm rot="5400000">
            <a:off x="2757319" y="966859"/>
            <a:ext cx="212161" cy="1864060"/>
          </a:xfrm>
          <a:prstGeom prst="homePlate">
            <a:avLst>
              <a:gd name="adj" fmla="val 16478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endParaRPr lang="en-US" dirty="0">
              <a:solidFill>
                <a:srgbClr val="FFFFFF"/>
              </a:solidFill>
            </a:endParaRPr>
          </a:p>
        </p:txBody>
      </p:sp>
      <p:sp>
        <p:nvSpPr>
          <p:cNvPr id="19" name="Rectangle 18"/>
          <p:cNvSpPr/>
          <p:nvPr/>
        </p:nvSpPr>
        <p:spPr>
          <a:xfrm>
            <a:off x="1307782" y="2530338"/>
            <a:ext cx="3138900" cy="331071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r>
              <a:rPr lang="en-US" sz="1100" dirty="0" smtClean="0">
                <a:solidFill>
                  <a:srgbClr val="000000"/>
                </a:solidFill>
              </a:rPr>
              <a:t>Among predicted clients, Great Lakes and Northeast have the highest average volume</a:t>
            </a:r>
          </a:p>
          <a:p>
            <a:pPr marL="171450" indent="-171450" defTabSz="457200">
              <a:buFont typeface="Wingdings" panose="05000000000000000000" pitchFamily="2" charset="2"/>
              <a:buChar char="Ø"/>
            </a:pPr>
            <a:r>
              <a:rPr lang="en-US" sz="1100" dirty="0" smtClean="0">
                <a:solidFill>
                  <a:srgbClr val="000000"/>
                </a:solidFill>
              </a:rPr>
              <a:t>Market strategies may be weighted along these two divisions  </a:t>
            </a:r>
            <a:endParaRPr lang="en-US" sz="1100" dirty="0">
              <a:solidFill>
                <a:srgbClr val="000000"/>
              </a:solidFill>
            </a:endParaRPr>
          </a:p>
        </p:txBody>
      </p:sp>
      <p:sp>
        <p:nvSpPr>
          <p:cNvPr id="20" name="Rectangle 19"/>
          <p:cNvSpPr/>
          <p:nvPr/>
        </p:nvSpPr>
        <p:spPr>
          <a:xfrm>
            <a:off x="4446682" y="2064659"/>
            <a:ext cx="3168599" cy="306015"/>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smtClean="0">
                <a:solidFill>
                  <a:srgbClr val="FFFFFF"/>
                </a:solidFill>
              </a:rPr>
              <a:t>GPO</a:t>
            </a:r>
            <a:endParaRPr lang="en-US" sz="1600" dirty="0">
              <a:solidFill>
                <a:srgbClr val="FFFFFF"/>
              </a:solidFill>
            </a:endParaRPr>
          </a:p>
        </p:txBody>
      </p:sp>
      <p:sp>
        <p:nvSpPr>
          <p:cNvPr id="21" name="Rectangle 20"/>
          <p:cNvSpPr/>
          <p:nvPr/>
        </p:nvSpPr>
        <p:spPr>
          <a:xfrm>
            <a:off x="4446682" y="2521181"/>
            <a:ext cx="3168599" cy="33107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marL="171450" indent="-171450" defTabSz="457200">
              <a:buFont typeface="Wingdings" panose="05000000000000000000" pitchFamily="2" charset="2"/>
              <a:buChar char="Ø"/>
            </a:pPr>
            <a:r>
              <a:rPr lang="en-US" sz="1100" dirty="0" smtClean="0">
                <a:solidFill>
                  <a:srgbClr val="000000"/>
                </a:solidFill>
              </a:rPr>
              <a:t>Predicted clients in group </a:t>
            </a:r>
            <a:r>
              <a:rPr lang="en-US" sz="1100" dirty="0">
                <a:solidFill>
                  <a:srgbClr val="000000"/>
                </a:solidFill>
              </a:rPr>
              <a:t>7,8,16 </a:t>
            </a:r>
            <a:r>
              <a:rPr lang="en-US" sz="1100" dirty="0" smtClean="0">
                <a:solidFill>
                  <a:srgbClr val="000000"/>
                </a:solidFill>
              </a:rPr>
              <a:t>have </a:t>
            </a:r>
            <a:r>
              <a:rPr lang="en-US" sz="1100" dirty="0">
                <a:solidFill>
                  <a:srgbClr val="000000"/>
                </a:solidFill>
              </a:rPr>
              <a:t>high average volume </a:t>
            </a:r>
          </a:p>
          <a:p>
            <a:pPr marL="171450" indent="-171450" defTabSz="457200">
              <a:buFont typeface="Wingdings" panose="05000000000000000000" pitchFamily="2" charset="2"/>
              <a:buChar char="Ø"/>
            </a:pPr>
            <a:r>
              <a:rPr lang="en-US" sz="1100" dirty="0" smtClean="0">
                <a:solidFill>
                  <a:srgbClr val="000000"/>
                </a:solidFill>
              </a:rPr>
              <a:t>Client relation may be researched among the three groups for potential business</a:t>
            </a:r>
          </a:p>
        </p:txBody>
      </p:sp>
      <p:sp>
        <p:nvSpPr>
          <p:cNvPr id="23" name="Pentagon 22"/>
          <p:cNvSpPr/>
          <p:nvPr/>
        </p:nvSpPr>
        <p:spPr>
          <a:xfrm rot="5400000">
            <a:off x="5924900" y="967882"/>
            <a:ext cx="212161" cy="1864060"/>
          </a:xfrm>
          <a:prstGeom prst="homePlate">
            <a:avLst>
              <a:gd name="adj" fmla="val 1647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5" name="Rectangle 24"/>
          <p:cNvSpPr/>
          <p:nvPr/>
        </p:nvSpPr>
        <p:spPr>
          <a:xfrm>
            <a:off x="7625503" y="2061755"/>
            <a:ext cx="2925163" cy="29930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600" dirty="0" smtClean="0">
                <a:solidFill>
                  <a:srgbClr val="FFFFFF"/>
                </a:solidFill>
              </a:rPr>
              <a:t>Client Status</a:t>
            </a:r>
            <a:endParaRPr lang="en-US" sz="1600" dirty="0">
              <a:solidFill>
                <a:srgbClr val="FFFFFF"/>
              </a:solidFill>
            </a:endParaRPr>
          </a:p>
        </p:txBody>
      </p:sp>
      <p:sp>
        <p:nvSpPr>
          <p:cNvPr id="28" name="Pentagon 27"/>
          <p:cNvSpPr/>
          <p:nvPr/>
        </p:nvSpPr>
        <p:spPr>
          <a:xfrm rot="5400000">
            <a:off x="8961972" y="966858"/>
            <a:ext cx="212161" cy="1864060"/>
          </a:xfrm>
          <a:prstGeom prst="homePlate">
            <a:avLst>
              <a:gd name="adj" fmla="val 164789"/>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endParaRPr lang="en-US" dirty="0">
              <a:solidFill>
                <a:srgbClr val="FFFFFF"/>
              </a:solidFill>
            </a:endParaRPr>
          </a:p>
        </p:txBody>
      </p:sp>
      <p:sp>
        <p:nvSpPr>
          <p:cNvPr id="29" name="Rectangle 28"/>
          <p:cNvSpPr/>
          <p:nvPr/>
        </p:nvSpPr>
        <p:spPr>
          <a:xfrm>
            <a:off x="7625503" y="4185693"/>
            <a:ext cx="2925164" cy="1646197"/>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defTabSz="457200">
              <a:buFont typeface="Wingdings" panose="05000000000000000000" pitchFamily="2" charset="2"/>
              <a:buChar char="Ø"/>
            </a:pPr>
            <a:r>
              <a:rPr lang="en-US" sz="1100" dirty="0" smtClean="0">
                <a:solidFill>
                  <a:srgbClr val="000000"/>
                </a:solidFill>
              </a:rPr>
              <a:t>Although primary clients are not the largest group in potential clients, they have the largest total predicted volume.</a:t>
            </a:r>
          </a:p>
          <a:p>
            <a:pPr marL="285750" indent="-285750" defTabSz="457200">
              <a:buFont typeface="Wingdings" panose="05000000000000000000" pitchFamily="2" charset="2"/>
              <a:buChar char="Ø"/>
            </a:pPr>
            <a:r>
              <a:rPr lang="en-US" sz="1100" dirty="0" smtClean="0">
                <a:solidFill>
                  <a:srgbClr val="000000"/>
                </a:solidFill>
              </a:rPr>
              <a:t>Mayo should focus more on clients if they are predicted as primary</a:t>
            </a:r>
            <a:endParaRPr lang="en-US" sz="1100" dirty="0">
              <a:solidFill>
                <a:srgbClr val="000000"/>
              </a:solidFill>
            </a:endParaRPr>
          </a:p>
        </p:txBody>
      </p:sp>
      <p:sp>
        <p:nvSpPr>
          <p:cNvPr id="30" name="Rectangle 29"/>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31"/>
          <p:cNvPicPr/>
          <p:nvPr/>
        </p:nvPicPr>
        <p:blipFill>
          <a:blip r:embed="rId3">
            <a:extLst>
              <a:ext uri="{28A0092B-C50C-407E-A947-70E740481C1C}">
                <a14:useLocalDpi xmlns:a14="http://schemas.microsoft.com/office/drawing/2010/main" val="0"/>
              </a:ext>
            </a:extLst>
          </a:blip>
          <a:stretch>
            <a:fillRect/>
          </a:stretch>
        </p:blipFill>
        <p:spPr>
          <a:xfrm>
            <a:off x="1318004" y="2530338"/>
            <a:ext cx="3054299" cy="2113569"/>
          </a:xfrm>
          <a:prstGeom prst="rect">
            <a:avLst/>
          </a:prstGeom>
        </p:spPr>
      </p:pic>
      <p:pic>
        <p:nvPicPr>
          <p:cNvPr id="33" name="Picture 32"/>
          <p:cNvPicPr/>
          <p:nvPr/>
        </p:nvPicPr>
        <p:blipFill>
          <a:blip r:embed="rId4">
            <a:extLst>
              <a:ext uri="{28A0092B-C50C-407E-A947-70E740481C1C}">
                <a14:useLocalDpi xmlns:a14="http://schemas.microsoft.com/office/drawing/2010/main" val="0"/>
              </a:ext>
            </a:extLst>
          </a:blip>
          <a:stretch>
            <a:fillRect/>
          </a:stretch>
        </p:blipFill>
        <p:spPr>
          <a:xfrm>
            <a:off x="4456903" y="2576469"/>
            <a:ext cx="3054300" cy="2067438"/>
          </a:xfrm>
          <a:prstGeom prst="rect">
            <a:avLst/>
          </a:prstGeom>
        </p:spPr>
      </p:pic>
      <p:sp>
        <p:nvSpPr>
          <p:cNvPr id="35" name="Rectangle 34"/>
          <p:cNvSpPr/>
          <p:nvPr/>
        </p:nvSpPr>
        <p:spPr>
          <a:xfrm>
            <a:off x="7615282" y="2521181"/>
            <a:ext cx="2935384" cy="1664512"/>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defTabSz="457200">
              <a:buFont typeface="Wingdings" panose="05000000000000000000" pitchFamily="2" charset="2"/>
              <a:buChar char="Ø"/>
            </a:pPr>
            <a:r>
              <a:rPr lang="en-US" sz="1100" dirty="0" smtClean="0">
                <a:solidFill>
                  <a:srgbClr val="000000"/>
                </a:solidFill>
              </a:rPr>
              <a:t>Among the predicted clients, 66.28% are transactional, 33.42% are primary, and 0.2% are secondary.</a:t>
            </a:r>
            <a:endParaRPr lang="en-US" sz="1100" dirty="0">
              <a:solidFill>
                <a:srgbClr val="000000"/>
              </a:solidFill>
            </a:endParaRPr>
          </a:p>
        </p:txBody>
      </p:sp>
    </p:spTree>
    <p:extLst>
      <p:ext uri="{BB962C8B-B14F-4D97-AF65-F5344CB8AC3E}">
        <p14:creationId xmlns:p14="http://schemas.microsoft.com/office/powerpoint/2010/main" val="1226059954"/>
      </p:ext>
    </p:extLst>
  </p:cSld>
  <p:clrMapOvr>
    <a:masterClrMapping/>
  </p:clrMapOvr>
  <p:transition spd="slow">
    <p:push dir="u"/>
  </p:transition>
</p:sld>
</file>

<file path=ppt/theme/theme1.xml><?xml version="1.0" encoding="utf-8"?>
<a:theme xmlns:a="http://schemas.openxmlformats.org/drawingml/2006/main" name="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343</TotalTime>
  <Words>803</Words>
  <Application>Microsoft Office PowerPoint</Application>
  <PresentationFormat>Widescreen</PresentationFormat>
  <Paragraphs>155</Paragraphs>
  <Slides>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7</vt:i4>
      </vt:variant>
    </vt:vector>
  </HeadingPairs>
  <TitlesOfParts>
    <vt:vector size="17" baseType="lpstr">
      <vt:lpstr>Arial</vt:lpstr>
      <vt:lpstr>Book Antiqua</vt:lpstr>
      <vt:lpstr>Georgia</vt:lpstr>
      <vt:lpstr>Times New Roman</vt:lpstr>
      <vt:lpstr>Verdana</vt:lpstr>
      <vt:lpstr>Wingdings</vt:lpstr>
      <vt:lpstr>Advantage</vt:lpstr>
      <vt:lpstr>1_Advantage</vt:lpstr>
      <vt:lpstr>2_Advantage</vt:lpstr>
      <vt:lpstr>4_Advantage</vt:lpstr>
      <vt:lpstr>Lost-Contract Client Characteristics Analysis</vt:lpstr>
      <vt:lpstr>Lost-Contract Client Insights I</vt:lpstr>
      <vt:lpstr>Lost-Contract Client Insights II</vt:lpstr>
      <vt:lpstr>Active Clients Analysis </vt:lpstr>
      <vt:lpstr>Active Clients Insights</vt:lpstr>
      <vt:lpstr>Predicted Client Status Analysis</vt:lpstr>
      <vt:lpstr>Predicted Client Insight</vt:lpstr>
    </vt:vector>
  </TitlesOfParts>
  <Company>Winona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TwentyTwo, Team22</dc:creator>
  <cp:lastModifiedBy>TwentyTwo, Team22</cp:lastModifiedBy>
  <cp:revision>30</cp:revision>
  <dcterms:created xsi:type="dcterms:W3CDTF">2016-04-03T08:16:53Z</dcterms:created>
  <dcterms:modified xsi:type="dcterms:W3CDTF">2016-04-03T15:16:27Z</dcterms:modified>
</cp:coreProperties>
</file>