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2b4fb5e3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2b4fb5e3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chart shows the total count of houses per OP category for houses in the top five percent, in terms of median house value.</a:t>
            </a:r>
            <a:endParaRPr/>
          </a:p>
          <a:p>
            <a:pPr indent="-298450" lvl="0" marL="457200" rtl="0" algn="l">
              <a:spcBef>
                <a:spcPts val="0"/>
              </a:spcBef>
              <a:spcAft>
                <a:spcPts val="0"/>
              </a:spcAft>
              <a:buSzPts val="1100"/>
              <a:buChar char="-"/>
            </a:pPr>
            <a:r>
              <a:rPr lang="en"/>
              <a:t>The majority of these houses are near a bay area.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2b4fb5e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2b4fb5e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chart shows the total count of houses per OP category for houses in the bottom five percent, in terms of median house value.</a:t>
            </a:r>
            <a:endParaRPr/>
          </a:p>
          <a:p>
            <a:pPr indent="-298450" lvl="0" marL="457200" rtl="0" algn="l">
              <a:spcBef>
                <a:spcPts val="0"/>
              </a:spcBef>
              <a:spcAft>
                <a:spcPts val="0"/>
              </a:spcAft>
              <a:buSzPts val="1100"/>
              <a:buChar char="-"/>
            </a:pPr>
            <a:r>
              <a:rPr lang="en"/>
              <a:t>The majority of these houses are inland, away from any body of water.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326fd0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326fd0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All houses in CA 1990 Census</a:t>
            </a:r>
            <a:endParaRPr/>
          </a:p>
          <a:p>
            <a:pPr indent="-298450" lvl="0" marL="457200" rtl="0" algn="l">
              <a:spcBef>
                <a:spcPts val="0"/>
              </a:spcBef>
              <a:spcAft>
                <a:spcPts val="0"/>
              </a:spcAft>
              <a:buSzPts val="1100"/>
              <a:buChar char="-"/>
            </a:pPr>
            <a:r>
              <a:rPr lang="en"/>
              <a:t>The v</a:t>
            </a:r>
            <a:r>
              <a:rPr lang="en"/>
              <a:t>isualization map of </a:t>
            </a:r>
            <a:r>
              <a:rPr lang="en"/>
              <a:t>1990</a:t>
            </a:r>
            <a:r>
              <a:rPr lang="en"/>
              <a:t> property transaction described the distribution of sales was not only focus on three major cities, LA, SF and SD, but also has a lot of records in inland area between NorCal to Socal , such as bakersfield.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22de4194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2de419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Shows top and bottom 5% (red is top 5, blue is bottom 5) of houses in California, in respect to its median house value.</a:t>
            </a:r>
            <a:endParaRPr/>
          </a:p>
          <a:p>
            <a:pPr indent="-298450" lvl="0" marL="457200" rtl="0" algn="l">
              <a:spcBef>
                <a:spcPts val="0"/>
              </a:spcBef>
              <a:spcAft>
                <a:spcPts val="0"/>
              </a:spcAft>
              <a:buSzPts val="1100"/>
              <a:buChar char="-"/>
            </a:pPr>
            <a:r>
              <a:rPr lang="en"/>
              <a:t>Based on 20k closed deal in 1990, the top 5% </a:t>
            </a:r>
            <a:r>
              <a:rPr lang="en"/>
              <a:t>transaction was more closed to oceanside, and bot 5%  transaction was in inland area of California.</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326fd0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326fd0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326fd0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326fd0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All houses for sale in CA within last year</a:t>
            </a:r>
            <a:endParaRPr/>
          </a:p>
          <a:p>
            <a:pPr indent="-298450" lvl="0" marL="457200" rtl="0" algn="l">
              <a:spcBef>
                <a:spcPts val="0"/>
              </a:spcBef>
              <a:spcAft>
                <a:spcPts val="0"/>
              </a:spcAft>
              <a:buSzPts val="1100"/>
              <a:buChar char="-"/>
            </a:pPr>
            <a:r>
              <a:rPr lang="en"/>
              <a:t>The Visualization map of </a:t>
            </a:r>
            <a:r>
              <a:rPr lang="en"/>
              <a:t>2018 property </a:t>
            </a:r>
            <a:r>
              <a:rPr lang="en"/>
              <a:t>transaction </a:t>
            </a:r>
            <a:r>
              <a:rPr lang="en"/>
              <a:t>described the </a:t>
            </a:r>
            <a:r>
              <a:rPr lang="en"/>
              <a:t>distribution of sales was more focus on three major cities, LA, SF and SD,  Which represents trends driven by rapid urbanization.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2326fd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326fd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Top and bot 5 </a:t>
            </a:r>
            <a:endParaRPr/>
          </a:p>
          <a:p>
            <a:pPr indent="-298450" lvl="0" marL="457200" rtl="0" algn="l">
              <a:spcBef>
                <a:spcPts val="0"/>
              </a:spcBef>
              <a:spcAft>
                <a:spcPts val="0"/>
              </a:spcAft>
              <a:buSzPts val="1100"/>
              <a:buChar char="-"/>
            </a:pPr>
            <a:r>
              <a:rPr lang="en"/>
              <a:t>houses for sale within last year</a:t>
            </a:r>
            <a:endParaRPr/>
          </a:p>
          <a:p>
            <a:pPr indent="-298450" lvl="0" marL="457200" rtl="0" algn="l">
              <a:spcBef>
                <a:spcPts val="0"/>
              </a:spcBef>
              <a:spcAft>
                <a:spcPts val="0"/>
              </a:spcAft>
              <a:buSzPts val="1100"/>
              <a:buChar char="-"/>
            </a:pPr>
            <a:r>
              <a:rPr lang="en"/>
              <a:t>According to the gmplot generated, the sales of distribution of top 5 and bot 5 are more specifically states detail of urban are changing. SoCal has more closed deal of top 5 compared than NorCal.  Ventura and Southern Orange county was lower than LA county and San Diego County from last year transaction detail.</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b4fb5e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b4fb5e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f62cbb1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f62cbb1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2b4fb5e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2b4fb5e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b4fb5e3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b4fb5e3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2b4fb5e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2b4fb5e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326fd0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326fd0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b4fb5e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b4fb5e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Char char="-"/>
            </a:pPr>
            <a:r>
              <a:rPr lang="en" sz="1050"/>
              <a:t>The chart above depicts the frequencies for several ranges of number of total rooms per the district and is set against the total population of a district.</a:t>
            </a:r>
            <a:endParaRPr sz="1050"/>
          </a:p>
          <a:p>
            <a:pPr indent="-295275" lvl="0" marL="457200" rtl="0" algn="l">
              <a:lnSpc>
                <a:spcPct val="115000"/>
              </a:lnSpc>
              <a:spcBef>
                <a:spcPts val="0"/>
              </a:spcBef>
              <a:spcAft>
                <a:spcPts val="0"/>
              </a:spcAft>
              <a:buSzPts val="1050"/>
              <a:buChar char="-"/>
            </a:pPr>
            <a:r>
              <a:rPr lang="en" sz="1050"/>
              <a:t>It is intriguing to see that there is a concentration of districts that have zero to twenty thousand rooms and populations from zero to thirteen thousand.</a:t>
            </a:r>
            <a:endParaRPr sz="1050"/>
          </a:p>
          <a:p>
            <a:pPr indent="0" lvl="0" marL="0" rtl="0" algn="l">
              <a:spcBef>
                <a:spcPts val="7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2b4fb5e3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b4fb5e3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Char char="-"/>
            </a:pPr>
            <a:r>
              <a:rPr lang="en" sz="1050"/>
              <a:t>From the plot above, we can see that there is a general concentration in districts with populations ranging from zero to two thousand people per district</a:t>
            </a:r>
            <a:r>
              <a:rPr lang="en" sz="1050">
                <a:highlight>
                  <a:srgbClr val="FFFFFF"/>
                </a:highlight>
              </a:rPr>
              <a:t>, in respect to houses that rank in the top five percentile in terms of median house value.</a:t>
            </a:r>
            <a:endParaRPr sz="1050"/>
          </a:p>
          <a:p>
            <a:pPr indent="-295275" lvl="0" marL="457200" rtl="0" algn="l">
              <a:lnSpc>
                <a:spcPct val="115000"/>
              </a:lnSpc>
              <a:spcBef>
                <a:spcPts val="0"/>
              </a:spcBef>
              <a:spcAft>
                <a:spcPts val="0"/>
              </a:spcAft>
              <a:buSzPts val="1050"/>
              <a:buChar char="-"/>
            </a:pPr>
            <a:r>
              <a:rPr lang="en" sz="1050"/>
              <a:t>We can infer from this data that districts with this general range of population is ubiquitous, non-dependent of median house value.</a:t>
            </a:r>
            <a:endParaRPr sz="1050"/>
          </a:p>
          <a:p>
            <a:pPr indent="-295275" lvl="0" marL="457200" rtl="0" algn="l">
              <a:lnSpc>
                <a:spcPct val="115000"/>
              </a:lnSpc>
              <a:spcBef>
                <a:spcPts val="0"/>
              </a:spcBef>
              <a:spcAft>
                <a:spcPts val="0"/>
              </a:spcAft>
              <a:buSzPts val="1050"/>
              <a:buChar char="-"/>
            </a:pPr>
            <a:r>
              <a:rPr lang="en" sz="1050"/>
              <a:t>Intriguingly, we can see that houses that are worth approximately five hundred thousand dollars can vary from small to large numbers of population.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2c4a1756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2c4a1756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Char char="-"/>
            </a:pPr>
            <a:r>
              <a:rPr lang="en" sz="1050"/>
              <a:t>From the plot above, we can see that there is a general concentration in districts with populations ranging from zero to three thousand people per district and from three to six thousand people per district, in respect to houses that rank in the bottom five percentile in terms of median house value.</a:t>
            </a:r>
            <a:endParaRPr sz="1050"/>
          </a:p>
          <a:p>
            <a:pPr indent="-295275" lvl="0" marL="457200" rtl="0" algn="l">
              <a:lnSpc>
                <a:spcPct val="115000"/>
              </a:lnSpc>
              <a:spcBef>
                <a:spcPts val="0"/>
              </a:spcBef>
              <a:spcAft>
                <a:spcPts val="0"/>
              </a:spcAft>
              <a:buSzPts val="1050"/>
              <a:buChar char="-"/>
            </a:pPr>
            <a:r>
              <a:rPr lang="en" sz="1050"/>
              <a:t>We can infer from this data that districts with these general ranges of populations are ubiquitous and non-dependent of median house value.</a:t>
            </a:r>
            <a:endParaRPr sz="1050"/>
          </a:p>
          <a:p>
            <a:pPr indent="0" lvl="0" marL="0" rtl="0" algn="l">
              <a:lnSpc>
                <a:spcPct val="115000"/>
              </a:lnSpc>
              <a:spcBef>
                <a:spcPts val="700"/>
              </a:spcBef>
              <a:spcAft>
                <a:spcPts val="7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2b4fb5e3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b4fb5e3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bar chart above depicts the total count of houses per each category.</a:t>
            </a:r>
            <a:endParaRPr/>
          </a:p>
          <a:p>
            <a:pPr indent="-298450" lvl="0" marL="457200" rtl="0" algn="l">
              <a:spcBef>
                <a:spcPts val="0"/>
              </a:spcBef>
              <a:spcAft>
                <a:spcPts val="0"/>
              </a:spcAft>
              <a:buSzPts val="1100"/>
              <a:buChar char="-"/>
            </a:pPr>
            <a:r>
              <a:rPr lang="en"/>
              <a:t>We can see that most of the houses in California are either less than one-hour away from the ocean or are inland. </a:t>
            </a:r>
            <a:endParaRPr/>
          </a:p>
          <a:p>
            <a:pPr indent="-298450" lvl="0" marL="457200" rtl="0" algn="l">
              <a:spcBef>
                <a:spcPts val="0"/>
              </a:spcBef>
              <a:spcAft>
                <a:spcPts val="0"/>
              </a:spcAft>
              <a:buSzPts val="1100"/>
              <a:buChar char="-"/>
            </a:pPr>
            <a:r>
              <a:rPr lang="en"/>
              <a:t>The chart also communicates that the majority of Californians lived less than one hour from the ocean during the 1990s.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harrywang/housing#housing.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California Housing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 Liu, </a:t>
            </a:r>
            <a:r>
              <a:rPr lang="en"/>
              <a:t>Shayan Norouzi, Ly-Bach Truong, and Sicong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nvSpPr>
        <p:spPr>
          <a:xfrm>
            <a:off x="870325" y="86800"/>
            <a:ext cx="7396800" cy="495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994813" y="189138"/>
            <a:ext cx="7147827" cy="476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nvSpPr>
        <p:spPr>
          <a:xfrm>
            <a:off x="885875" y="71250"/>
            <a:ext cx="7381200" cy="500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3">
            <a:alphaModFix/>
          </a:blip>
          <a:stretch>
            <a:fillRect/>
          </a:stretch>
        </p:blipFill>
        <p:spPr>
          <a:xfrm>
            <a:off x="992075" y="186488"/>
            <a:ext cx="7159851" cy="47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224613" y="182000"/>
            <a:ext cx="6635632"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2118200" y="152400"/>
            <a:ext cx="4907607"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 Housing (2018)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1241125" y="152400"/>
            <a:ext cx="6661749"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214150" y="152400"/>
            <a:ext cx="671569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 Analysis </a:t>
            </a:r>
            <a:endParaRPr/>
          </a:p>
        </p:txBody>
      </p:sp>
      <p:sp>
        <p:nvSpPr>
          <p:cNvPr id="176" name="Google Shape;176;p29"/>
          <p:cNvSpPr txBox="1"/>
          <p:nvPr>
            <p:ph idx="1" type="body"/>
          </p:nvPr>
        </p:nvSpPr>
        <p:spPr>
          <a:xfrm>
            <a:off x="311700" y="1229875"/>
            <a:ext cx="8520600" cy="18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 without </a:t>
            </a:r>
            <a:r>
              <a:rPr lang="en"/>
              <a:t>normalization</a:t>
            </a:r>
            <a:r>
              <a:rPr lang="en"/>
              <a:t> on 1990 house price and 2018 house price gives us a </a:t>
            </a:r>
            <a:r>
              <a:rPr lang="en">
                <a:solidFill>
                  <a:srgbClr val="000000"/>
                </a:solidFill>
                <a:highlight>
                  <a:srgbClr val="FFFFFF"/>
                </a:highlight>
              </a:rPr>
              <a:t>p-value: 2.306824488018087e-15. Which shows that there’s </a:t>
            </a:r>
            <a:r>
              <a:rPr lang="en">
                <a:solidFill>
                  <a:srgbClr val="000000"/>
                </a:solidFill>
                <a:highlight>
                  <a:srgbClr val="FFFFFF"/>
                </a:highlight>
              </a:rPr>
              <a:t>significant</a:t>
            </a:r>
            <a:r>
              <a:rPr lang="en">
                <a:solidFill>
                  <a:srgbClr val="000000"/>
                </a:solidFill>
                <a:highlight>
                  <a:srgbClr val="FFFFFF"/>
                </a:highlight>
              </a:rPr>
              <a:t> difference between two dataset, meaning the distribution of house prices are not similar. </a:t>
            </a:r>
            <a:endParaRPr>
              <a:solidFill>
                <a:srgbClr val="000000"/>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2" name="Google Shape;182;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From what we have found, there is a statistical difference between the two data sets, meaning that the same factors that affected the prices of houses in California during the year of 1990 are very unlikely to hold the same weight in determining the prices of houses in California in the present day.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Limitations of our conclusion:</a:t>
            </a:r>
            <a:endParaRPr/>
          </a:p>
          <a:p>
            <a:pPr indent="-317500" lvl="1" marL="914400" rtl="0" algn="l">
              <a:lnSpc>
                <a:spcPct val="100000"/>
              </a:lnSpc>
              <a:spcBef>
                <a:spcPts val="1600"/>
              </a:spcBef>
              <a:spcAft>
                <a:spcPts val="0"/>
              </a:spcAft>
              <a:buSzPts val="1400"/>
              <a:buChar char="-"/>
            </a:pPr>
            <a:r>
              <a:rPr lang="en"/>
              <a:t>Size and location of 2018 dataset </a:t>
            </a:r>
            <a:endParaRPr/>
          </a:p>
          <a:p>
            <a:pPr indent="-317500" lvl="1" marL="914400" rtl="0" algn="l">
              <a:lnSpc>
                <a:spcPct val="100000"/>
              </a:lnSpc>
              <a:spcBef>
                <a:spcPts val="0"/>
              </a:spcBef>
              <a:spcAft>
                <a:spcPts val="0"/>
              </a:spcAft>
              <a:buSzPts val="1400"/>
              <a:buChar char="-"/>
            </a:pPr>
            <a:r>
              <a:rPr lang="en"/>
              <a:t>Population density.</a:t>
            </a:r>
            <a:endParaRPr/>
          </a:p>
          <a:p>
            <a:pPr indent="-317500" lvl="1" marL="914400" rtl="0" algn="l">
              <a:lnSpc>
                <a:spcPct val="100000"/>
              </a:lnSpc>
              <a:spcBef>
                <a:spcPts val="0"/>
              </a:spcBef>
              <a:spcAft>
                <a:spcPts val="0"/>
              </a:spcAft>
              <a:buSzPts val="1400"/>
              <a:buChar char="-"/>
            </a:pPr>
            <a:r>
              <a:rPr lang="en"/>
              <a:t>Economic development by geographic </a:t>
            </a:r>
            <a:r>
              <a:rPr lang="en"/>
              <a:t>distribution</a:t>
            </a:r>
            <a:r>
              <a:rPr lang="en"/>
              <a:t>.</a:t>
            </a:r>
            <a:endParaRPr/>
          </a:p>
          <a:p>
            <a:pPr indent="-317500" lvl="1" marL="914400" rtl="0" algn="l">
              <a:lnSpc>
                <a:spcPct val="100000"/>
              </a:lnSpc>
              <a:spcBef>
                <a:spcPts val="0"/>
              </a:spcBef>
              <a:spcAft>
                <a:spcPts val="0"/>
              </a:spcAft>
              <a:buSzPts val="1400"/>
              <a:buChar char="-"/>
            </a:pPr>
            <a:r>
              <a:rPr lang="en"/>
              <a:t>Housing age influenced by appreciation and </a:t>
            </a:r>
            <a:r>
              <a:rPr lang="en"/>
              <a:t>depreciation factor.</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Question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If we took the top and bottom five percentiles of houses in California during the year 1990, in terms of median house value, and compared them to houses of the same standing that have been listed for sale within the last year in the same market, would there be a statistical difference between the two groups?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two datasets to find the answer to our question:</a:t>
            </a:r>
            <a:endParaRPr/>
          </a:p>
          <a:p>
            <a:pPr indent="-342900" lvl="0" marL="457200" rtl="0" algn="l">
              <a:spcBef>
                <a:spcPts val="1600"/>
              </a:spcBef>
              <a:spcAft>
                <a:spcPts val="0"/>
              </a:spcAft>
              <a:buSzPts val="1800"/>
              <a:buAutoNum type="arabicPeriod"/>
            </a:pPr>
            <a:r>
              <a:rPr lang="en"/>
              <a:t>The first comes from Kaggle, an online community platform for data enthusiasts. This dataset is a modified version from data that was gathered by associate professor, Luis Torgo, from the University of Porto, whom of which had collected the data from the California Census of 1990.</a:t>
            </a:r>
            <a:endParaRPr/>
          </a:p>
          <a:p>
            <a:pPr indent="-342900" lvl="0" marL="457200" rtl="0" algn="l">
              <a:spcBef>
                <a:spcPts val="0"/>
              </a:spcBef>
              <a:spcAft>
                <a:spcPts val="0"/>
              </a:spcAft>
              <a:buSzPts val="1800"/>
              <a:buAutoNum type="arabicPeriod"/>
            </a:pPr>
            <a:r>
              <a:rPr lang="en"/>
              <a:t>We pulled our second source from the California Regional Multiple Listing Service (CRMLS), an industry-accepted information dissemination system, as a csv file and is available upon request.</a:t>
            </a:r>
            <a:endParaRPr/>
          </a:p>
          <a:p>
            <a:pPr indent="-317500" lvl="0" marL="457200" rtl="0" algn="l">
              <a:spcBef>
                <a:spcPts val="0"/>
              </a:spcBef>
              <a:spcAft>
                <a:spcPts val="0"/>
              </a:spcAft>
              <a:buSzPts val="1400"/>
              <a:buChar char="-"/>
            </a:pPr>
            <a:r>
              <a:rPr lang="en" sz="1400" u="sng">
                <a:solidFill>
                  <a:schemeClr val="hlink"/>
                </a:solidFill>
                <a:hlinkClick r:id="rId3"/>
              </a:rPr>
              <a:t>https://www.kaggle.com/harrywang/housing#housing.csv</a:t>
            </a:r>
            <a:endParaRPr sz="1400"/>
          </a:p>
          <a:p>
            <a:pPr indent="0" lvl="0" marL="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&amp; Cleanup</a:t>
            </a:r>
            <a:endParaRPr/>
          </a:p>
        </p:txBody>
      </p:sp>
      <p:sp>
        <p:nvSpPr>
          <p:cNvPr id="104" name="Google Shape;104;p16"/>
          <p:cNvSpPr txBox="1"/>
          <p:nvPr/>
        </p:nvSpPr>
        <p:spPr>
          <a:xfrm>
            <a:off x="419700" y="1006600"/>
            <a:ext cx="7987200" cy="3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Limitations of data:</a:t>
            </a:r>
            <a:endParaRPr sz="1800"/>
          </a:p>
          <a:p>
            <a:pPr indent="-342900" lvl="0" marL="457200" rtl="0" algn="l">
              <a:spcBef>
                <a:spcPts val="0"/>
              </a:spcBef>
              <a:spcAft>
                <a:spcPts val="0"/>
              </a:spcAft>
              <a:buSzPts val="1800"/>
              <a:buChar char="-"/>
            </a:pPr>
            <a:r>
              <a:rPr lang="en" sz="1800"/>
              <a:t>Kaggle dataset is an extracted (but not cleaned) version of the California 1990 Census</a:t>
            </a:r>
            <a:endParaRPr sz="1800"/>
          </a:p>
          <a:p>
            <a:pPr indent="-342900" lvl="1" marL="914400" rtl="0" algn="l">
              <a:spcBef>
                <a:spcPts val="0"/>
              </a:spcBef>
              <a:spcAft>
                <a:spcPts val="0"/>
              </a:spcAft>
              <a:buSzPts val="1800"/>
              <a:buChar char="-"/>
            </a:pPr>
            <a:r>
              <a:rPr lang="en" sz="1800"/>
              <a:t>Takes the median/total values of ‘block groups’; split up by latitude and longitude; therefore, exact values for each house are not included</a:t>
            </a:r>
            <a:endParaRPr sz="1800"/>
          </a:p>
          <a:p>
            <a:pPr indent="-342900" lvl="0" marL="457200" rtl="0" algn="l">
              <a:spcBef>
                <a:spcPts val="0"/>
              </a:spcBef>
              <a:spcAft>
                <a:spcPts val="0"/>
              </a:spcAft>
              <a:buSzPts val="1800"/>
              <a:buChar char="-"/>
            </a:pPr>
            <a:r>
              <a:rPr lang="en" sz="1800"/>
              <a:t>CRMLS data only shows listings that are posted by real estate brokers; therefore, off-market listings are not represented in the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As we sifted through our data for valuable insights, we came across several relationships and plotted them accordingly.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California Housing (1990)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885875" y="86800"/>
            <a:ext cx="7381200" cy="495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975612" y="164675"/>
            <a:ext cx="7201724" cy="4801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nvSpPr>
        <p:spPr>
          <a:xfrm>
            <a:off x="839250" y="71250"/>
            <a:ext cx="7443300" cy="4988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972400" y="165550"/>
            <a:ext cx="7199199" cy="4799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nvSpPr>
        <p:spPr>
          <a:xfrm>
            <a:off x="839250" y="71250"/>
            <a:ext cx="7443300" cy="4988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966849" y="130588"/>
            <a:ext cx="7188099" cy="4882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nvSpPr>
        <p:spPr>
          <a:xfrm>
            <a:off x="885875" y="86800"/>
            <a:ext cx="7381200" cy="497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1"/>
          <p:cNvPicPr preferRelativeResize="0"/>
          <p:nvPr/>
        </p:nvPicPr>
        <p:blipFill>
          <a:blip r:embed="rId3">
            <a:alphaModFix/>
          </a:blip>
          <a:stretch>
            <a:fillRect/>
          </a:stretch>
        </p:blipFill>
        <p:spPr>
          <a:xfrm>
            <a:off x="1018325" y="199650"/>
            <a:ext cx="7116300" cy="474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