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64" r:id="rId6"/>
    <p:sldId id="260" r:id="rId7"/>
    <p:sldId id="261" r:id="rId8"/>
    <p:sldId id="259" r:id="rId9"/>
    <p:sldId id="265" r:id="rId10"/>
    <p:sldId id="266" r:id="rId11"/>
    <p:sldId id="282" r:id="rId12"/>
    <p:sldId id="267" r:id="rId13"/>
    <p:sldId id="262" r:id="rId14"/>
    <p:sldId id="268" r:id="rId15"/>
    <p:sldId id="269" r:id="rId16"/>
    <p:sldId id="272" r:id="rId17"/>
    <p:sldId id="270" r:id="rId18"/>
    <p:sldId id="271" r:id="rId19"/>
    <p:sldId id="273" r:id="rId20"/>
    <p:sldId id="277" r:id="rId21"/>
    <p:sldId id="274" r:id="rId22"/>
    <p:sldId id="278" r:id="rId23"/>
    <p:sldId id="275" r:id="rId24"/>
    <p:sldId id="283" r:id="rId25"/>
    <p:sldId id="284" r:id="rId26"/>
    <p:sldId id="280" r:id="rId27"/>
    <p:sldId id="281" r:id="rId28"/>
  </p:sldIdLst>
  <p:sldSz cx="12192000" cy="6858000"/>
  <p:notesSz cx="6797675" cy="992505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audia Eysel" initials="CE" lastIdx="1" clrIdx="0">
    <p:extLst>
      <p:ext uri="{19B8F6BF-5375-455C-9EA6-DF929625EA0E}">
        <p15:presenceInfo xmlns:p15="http://schemas.microsoft.com/office/powerpoint/2012/main" userId="S::eysel@ursulinen-gymnasium.de::3679335d-393d-4db9-9d2e-167085474b7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BF1E9"/>
    <a:srgbClr val="D5E3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Mappe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sz="1800" b="1" dirty="0"/>
              <a:t>Stoffmengen im Reaktionsverlauf</a:t>
            </a:r>
          </a:p>
        </c:rich>
      </c:tx>
      <c:layout>
        <c:manualLayout>
          <c:xMode val="edge"/>
          <c:yMode val="edge"/>
          <c:x val="0.30448460166381852"/>
          <c:y val="1.810416595390422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Tabelle1!$A$3:$A$14</c:f>
              <c:numCache>
                <c:formatCode>General</c:formatCode>
                <c:ptCount val="12"/>
                <c:pt idx="0">
                  <c:v>0</c:v>
                </c:pt>
                <c:pt idx="1">
                  <c:v>1</c:v>
                </c:pt>
                <c:pt idx="2">
                  <c:v>2</c:v>
                </c:pt>
                <c:pt idx="3">
                  <c:v>3</c:v>
                </c:pt>
                <c:pt idx="4">
                  <c:v>4</c:v>
                </c:pt>
                <c:pt idx="5">
                  <c:v>5</c:v>
                </c:pt>
                <c:pt idx="6">
                  <c:v>10</c:v>
                </c:pt>
                <c:pt idx="7">
                  <c:v>15</c:v>
                </c:pt>
                <c:pt idx="8">
                  <c:v>20</c:v>
                </c:pt>
                <c:pt idx="9">
                  <c:v>25</c:v>
                </c:pt>
                <c:pt idx="10">
                  <c:v>30</c:v>
                </c:pt>
                <c:pt idx="11">
                  <c:v>35</c:v>
                </c:pt>
              </c:numCache>
            </c:numRef>
          </c:xVal>
          <c:yVal>
            <c:numRef>
              <c:f>Tabelle1!$B$3:$B$14</c:f>
              <c:numCache>
                <c:formatCode>General</c:formatCode>
                <c:ptCount val="12"/>
                <c:pt idx="0">
                  <c:v>1</c:v>
                </c:pt>
                <c:pt idx="1">
                  <c:v>0.9</c:v>
                </c:pt>
                <c:pt idx="2">
                  <c:v>0.8</c:v>
                </c:pt>
                <c:pt idx="3">
                  <c:v>0.75</c:v>
                </c:pt>
                <c:pt idx="4">
                  <c:v>0.7</c:v>
                </c:pt>
                <c:pt idx="5">
                  <c:v>0.65</c:v>
                </c:pt>
                <c:pt idx="6">
                  <c:v>0.5</c:v>
                </c:pt>
                <c:pt idx="7">
                  <c:v>0.42</c:v>
                </c:pt>
                <c:pt idx="8">
                  <c:v>0.35</c:v>
                </c:pt>
                <c:pt idx="9">
                  <c:v>0.36</c:v>
                </c:pt>
                <c:pt idx="10">
                  <c:v>0.33</c:v>
                </c:pt>
                <c:pt idx="11">
                  <c:v>0.33</c:v>
                </c:pt>
              </c:numCache>
            </c:numRef>
          </c:yVal>
          <c:smooth val="0"/>
          <c:extLst>
            <c:ext xmlns:c16="http://schemas.microsoft.com/office/drawing/2014/chart" uri="{C3380CC4-5D6E-409C-BE32-E72D297353CC}">
              <c16:uniqueId val="{00000000-0441-4E29-8E8D-407777982367}"/>
            </c:ext>
          </c:extLst>
        </c:ser>
        <c:ser>
          <c:idx val="1"/>
          <c:order val="1"/>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Tabelle1!$A$3:$A$14</c:f>
              <c:numCache>
                <c:formatCode>General</c:formatCode>
                <c:ptCount val="12"/>
                <c:pt idx="0">
                  <c:v>0</c:v>
                </c:pt>
                <c:pt idx="1">
                  <c:v>1</c:v>
                </c:pt>
                <c:pt idx="2">
                  <c:v>2</c:v>
                </c:pt>
                <c:pt idx="3">
                  <c:v>3</c:v>
                </c:pt>
                <c:pt idx="4">
                  <c:v>4</c:v>
                </c:pt>
                <c:pt idx="5">
                  <c:v>5</c:v>
                </c:pt>
                <c:pt idx="6">
                  <c:v>10</c:v>
                </c:pt>
                <c:pt idx="7">
                  <c:v>15</c:v>
                </c:pt>
                <c:pt idx="8">
                  <c:v>20</c:v>
                </c:pt>
                <c:pt idx="9">
                  <c:v>25</c:v>
                </c:pt>
                <c:pt idx="10">
                  <c:v>30</c:v>
                </c:pt>
                <c:pt idx="11">
                  <c:v>35</c:v>
                </c:pt>
              </c:numCache>
            </c:numRef>
          </c:xVal>
          <c:yVal>
            <c:numRef>
              <c:f>Tabelle1!$C$3:$C$14</c:f>
              <c:numCache>
                <c:formatCode>General</c:formatCode>
                <c:ptCount val="12"/>
                <c:pt idx="0">
                  <c:v>0</c:v>
                </c:pt>
                <c:pt idx="1">
                  <c:v>0.1</c:v>
                </c:pt>
                <c:pt idx="2">
                  <c:v>0.2</c:v>
                </c:pt>
                <c:pt idx="3">
                  <c:v>0.25</c:v>
                </c:pt>
                <c:pt idx="4">
                  <c:v>0.3</c:v>
                </c:pt>
                <c:pt idx="5">
                  <c:v>0.35</c:v>
                </c:pt>
                <c:pt idx="6">
                  <c:v>0.5</c:v>
                </c:pt>
                <c:pt idx="7">
                  <c:v>0.57999999999999996</c:v>
                </c:pt>
                <c:pt idx="8">
                  <c:v>0.65</c:v>
                </c:pt>
                <c:pt idx="9">
                  <c:v>0.64</c:v>
                </c:pt>
                <c:pt idx="10">
                  <c:v>0.67</c:v>
                </c:pt>
                <c:pt idx="11">
                  <c:v>0.67</c:v>
                </c:pt>
              </c:numCache>
            </c:numRef>
          </c:yVal>
          <c:smooth val="0"/>
          <c:extLst>
            <c:ext xmlns:c16="http://schemas.microsoft.com/office/drawing/2014/chart" uri="{C3380CC4-5D6E-409C-BE32-E72D297353CC}">
              <c16:uniqueId val="{00000001-0441-4E29-8E8D-407777982367}"/>
            </c:ext>
          </c:extLst>
        </c:ser>
        <c:dLbls>
          <c:showLegendKey val="0"/>
          <c:showVal val="0"/>
          <c:showCatName val="0"/>
          <c:showSerName val="0"/>
          <c:showPercent val="0"/>
          <c:showBubbleSize val="0"/>
        </c:dLbls>
        <c:axId val="715698448"/>
        <c:axId val="659393056"/>
      </c:scatterChart>
      <c:valAx>
        <c:axId val="715698448"/>
        <c:scaling>
          <c:orientation val="minMax"/>
          <c:max val="3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Zeit (min)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659393056"/>
        <c:crosses val="autoZero"/>
        <c:crossBetween val="midCat"/>
      </c:valAx>
      <c:valAx>
        <c:axId val="6593930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err="1"/>
                  <a:t>Stoffmenge</a:t>
                </a:r>
                <a:r>
                  <a:rPr lang="en-US" dirty="0"/>
                  <a:t> (mol)</a:t>
                </a:r>
              </a:p>
            </c:rich>
          </c:tx>
          <c:layout>
            <c:manualLayout>
              <c:xMode val="edge"/>
              <c:yMode val="edge"/>
              <c:x val="1.0373080618659145E-2"/>
              <c:y val="0.38812385720422266"/>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71569844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0-07-02T17:02:07.474" idx="1">
    <p:pos x="1204" y="478"/>
    <p:text>Vgl. Buch S. 49, B1</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B89E92-8AA8-48C3-9C8E-A98F2F6A35B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66823B0C-3694-4557-9D92-EAF3132010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44C3FF61-DDB3-4ACE-A961-0E2DB3DA196D}"/>
              </a:ext>
            </a:extLst>
          </p:cNvPr>
          <p:cNvSpPr>
            <a:spLocks noGrp="1"/>
          </p:cNvSpPr>
          <p:nvPr>
            <p:ph type="dt" sz="half" idx="10"/>
          </p:nvPr>
        </p:nvSpPr>
        <p:spPr/>
        <p:txBody>
          <a:bodyPr/>
          <a:lstStyle/>
          <a:p>
            <a:fld id="{C5617EA7-EB2F-463E-8F30-7833436B569E}" type="datetimeFigureOut">
              <a:rPr lang="de-DE" smtClean="0"/>
              <a:t>03.10.2021</a:t>
            </a:fld>
            <a:endParaRPr lang="de-DE" dirty="0"/>
          </a:p>
        </p:txBody>
      </p:sp>
      <p:sp>
        <p:nvSpPr>
          <p:cNvPr id="5" name="Fußzeilenplatzhalter 4">
            <a:extLst>
              <a:ext uri="{FF2B5EF4-FFF2-40B4-BE49-F238E27FC236}">
                <a16:creationId xmlns:a16="http://schemas.microsoft.com/office/drawing/2014/main" id="{02D49730-827F-4035-896D-8CB982DD254B}"/>
              </a:ext>
            </a:extLst>
          </p:cNvPr>
          <p:cNvSpPr>
            <a:spLocks noGrp="1"/>
          </p:cNvSpPr>
          <p:nvPr>
            <p:ph type="ftr" sz="quarter" idx="11"/>
          </p:nvPr>
        </p:nvSpPr>
        <p:spPr/>
        <p:txBody>
          <a:bodyPr/>
          <a:lstStyle/>
          <a:p>
            <a:endParaRPr lang="de-DE" dirty="0"/>
          </a:p>
        </p:txBody>
      </p:sp>
      <p:sp>
        <p:nvSpPr>
          <p:cNvPr id="6" name="Foliennummernplatzhalter 5">
            <a:extLst>
              <a:ext uri="{FF2B5EF4-FFF2-40B4-BE49-F238E27FC236}">
                <a16:creationId xmlns:a16="http://schemas.microsoft.com/office/drawing/2014/main" id="{E23D20C9-6B0F-4B85-AD9C-890D1773DEDE}"/>
              </a:ext>
            </a:extLst>
          </p:cNvPr>
          <p:cNvSpPr>
            <a:spLocks noGrp="1"/>
          </p:cNvSpPr>
          <p:nvPr>
            <p:ph type="sldNum" sz="quarter" idx="12"/>
          </p:nvPr>
        </p:nvSpPr>
        <p:spPr/>
        <p:txBody>
          <a:bodyPr/>
          <a:lstStyle/>
          <a:p>
            <a:fld id="{53CA05A5-D7DD-4DE7-87C3-0498C04645AE}" type="slidenum">
              <a:rPr lang="de-DE" smtClean="0"/>
              <a:t>‹Nr.›</a:t>
            </a:fld>
            <a:endParaRPr lang="de-DE" dirty="0"/>
          </a:p>
        </p:txBody>
      </p:sp>
    </p:spTree>
    <p:extLst>
      <p:ext uri="{BB962C8B-B14F-4D97-AF65-F5344CB8AC3E}">
        <p14:creationId xmlns:p14="http://schemas.microsoft.com/office/powerpoint/2010/main" val="1908395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A60EA8-96FD-48B8-8BDF-49E0C130F535}"/>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CEF46EB9-78F3-463F-B7EB-C29633CFC611}"/>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6994F97-00E3-4137-A006-38ECFE458B97}"/>
              </a:ext>
            </a:extLst>
          </p:cNvPr>
          <p:cNvSpPr>
            <a:spLocks noGrp="1"/>
          </p:cNvSpPr>
          <p:nvPr>
            <p:ph type="dt" sz="half" idx="10"/>
          </p:nvPr>
        </p:nvSpPr>
        <p:spPr/>
        <p:txBody>
          <a:bodyPr/>
          <a:lstStyle/>
          <a:p>
            <a:fld id="{C5617EA7-EB2F-463E-8F30-7833436B569E}" type="datetimeFigureOut">
              <a:rPr lang="de-DE" smtClean="0"/>
              <a:t>03.10.2021</a:t>
            </a:fld>
            <a:endParaRPr lang="de-DE" dirty="0"/>
          </a:p>
        </p:txBody>
      </p:sp>
      <p:sp>
        <p:nvSpPr>
          <p:cNvPr id="5" name="Fußzeilenplatzhalter 4">
            <a:extLst>
              <a:ext uri="{FF2B5EF4-FFF2-40B4-BE49-F238E27FC236}">
                <a16:creationId xmlns:a16="http://schemas.microsoft.com/office/drawing/2014/main" id="{45649E6C-7F99-49FE-AFDB-F5F1245A7A01}"/>
              </a:ext>
            </a:extLst>
          </p:cNvPr>
          <p:cNvSpPr>
            <a:spLocks noGrp="1"/>
          </p:cNvSpPr>
          <p:nvPr>
            <p:ph type="ftr" sz="quarter" idx="11"/>
          </p:nvPr>
        </p:nvSpPr>
        <p:spPr/>
        <p:txBody>
          <a:bodyPr/>
          <a:lstStyle/>
          <a:p>
            <a:endParaRPr lang="de-DE" dirty="0"/>
          </a:p>
        </p:txBody>
      </p:sp>
      <p:sp>
        <p:nvSpPr>
          <p:cNvPr id="6" name="Foliennummernplatzhalter 5">
            <a:extLst>
              <a:ext uri="{FF2B5EF4-FFF2-40B4-BE49-F238E27FC236}">
                <a16:creationId xmlns:a16="http://schemas.microsoft.com/office/drawing/2014/main" id="{04979230-28A0-43FB-8B87-8D6782F0116D}"/>
              </a:ext>
            </a:extLst>
          </p:cNvPr>
          <p:cNvSpPr>
            <a:spLocks noGrp="1"/>
          </p:cNvSpPr>
          <p:nvPr>
            <p:ph type="sldNum" sz="quarter" idx="12"/>
          </p:nvPr>
        </p:nvSpPr>
        <p:spPr/>
        <p:txBody>
          <a:bodyPr/>
          <a:lstStyle/>
          <a:p>
            <a:fld id="{53CA05A5-D7DD-4DE7-87C3-0498C04645AE}" type="slidenum">
              <a:rPr lang="de-DE" smtClean="0"/>
              <a:t>‹Nr.›</a:t>
            </a:fld>
            <a:endParaRPr lang="de-DE" dirty="0"/>
          </a:p>
        </p:txBody>
      </p:sp>
    </p:spTree>
    <p:extLst>
      <p:ext uri="{BB962C8B-B14F-4D97-AF65-F5344CB8AC3E}">
        <p14:creationId xmlns:p14="http://schemas.microsoft.com/office/powerpoint/2010/main" val="1867064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13BB7287-5C9C-4EFA-AF3C-2734A14FE9F7}"/>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A17F63B-7E43-445C-BC62-F2A3D966075D}"/>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7910075-65B3-4224-A009-96292575EB67}"/>
              </a:ext>
            </a:extLst>
          </p:cNvPr>
          <p:cNvSpPr>
            <a:spLocks noGrp="1"/>
          </p:cNvSpPr>
          <p:nvPr>
            <p:ph type="dt" sz="half" idx="10"/>
          </p:nvPr>
        </p:nvSpPr>
        <p:spPr/>
        <p:txBody>
          <a:bodyPr/>
          <a:lstStyle/>
          <a:p>
            <a:fld id="{C5617EA7-EB2F-463E-8F30-7833436B569E}" type="datetimeFigureOut">
              <a:rPr lang="de-DE" smtClean="0"/>
              <a:t>03.10.2021</a:t>
            </a:fld>
            <a:endParaRPr lang="de-DE" dirty="0"/>
          </a:p>
        </p:txBody>
      </p:sp>
      <p:sp>
        <p:nvSpPr>
          <p:cNvPr id="5" name="Fußzeilenplatzhalter 4">
            <a:extLst>
              <a:ext uri="{FF2B5EF4-FFF2-40B4-BE49-F238E27FC236}">
                <a16:creationId xmlns:a16="http://schemas.microsoft.com/office/drawing/2014/main" id="{45BE40BD-AF30-4A5D-922A-2D20D4E66DB2}"/>
              </a:ext>
            </a:extLst>
          </p:cNvPr>
          <p:cNvSpPr>
            <a:spLocks noGrp="1"/>
          </p:cNvSpPr>
          <p:nvPr>
            <p:ph type="ftr" sz="quarter" idx="11"/>
          </p:nvPr>
        </p:nvSpPr>
        <p:spPr/>
        <p:txBody>
          <a:bodyPr/>
          <a:lstStyle/>
          <a:p>
            <a:endParaRPr lang="de-DE" dirty="0"/>
          </a:p>
        </p:txBody>
      </p:sp>
      <p:sp>
        <p:nvSpPr>
          <p:cNvPr id="6" name="Foliennummernplatzhalter 5">
            <a:extLst>
              <a:ext uri="{FF2B5EF4-FFF2-40B4-BE49-F238E27FC236}">
                <a16:creationId xmlns:a16="http://schemas.microsoft.com/office/drawing/2014/main" id="{160AB33E-FC41-4D91-987F-DCEC75663139}"/>
              </a:ext>
            </a:extLst>
          </p:cNvPr>
          <p:cNvSpPr>
            <a:spLocks noGrp="1"/>
          </p:cNvSpPr>
          <p:nvPr>
            <p:ph type="sldNum" sz="quarter" idx="12"/>
          </p:nvPr>
        </p:nvSpPr>
        <p:spPr/>
        <p:txBody>
          <a:bodyPr/>
          <a:lstStyle/>
          <a:p>
            <a:fld id="{53CA05A5-D7DD-4DE7-87C3-0498C04645AE}" type="slidenum">
              <a:rPr lang="de-DE" smtClean="0"/>
              <a:t>‹Nr.›</a:t>
            </a:fld>
            <a:endParaRPr lang="de-DE" dirty="0"/>
          </a:p>
        </p:txBody>
      </p:sp>
    </p:spTree>
    <p:extLst>
      <p:ext uri="{BB962C8B-B14F-4D97-AF65-F5344CB8AC3E}">
        <p14:creationId xmlns:p14="http://schemas.microsoft.com/office/powerpoint/2010/main" val="1340006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08A299-7E25-43EC-8077-205E79AB7F7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BDDA62A-7DB1-4A40-B49C-4121F271CB8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8A168BE-E35F-4B5D-AF6F-6EFFF2D0E4D4}"/>
              </a:ext>
            </a:extLst>
          </p:cNvPr>
          <p:cNvSpPr>
            <a:spLocks noGrp="1"/>
          </p:cNvSpPr>
          <p:nvPr>
            <p:ph type="dt" sz="half" idx="10"/>
          </p:nvPr>
        </p:nvSpPr>
        <p:spPr/>
        <p:txBody>
          <a:bodyPr/>
          <a:lstStyle/>
          <a:p>
            <a:fld id="{C5617EA7-EB2F-463E-8F30-7833436B569E}" type="datetimeFigureOut">
              <a:rPr lang="de-DE" smtClean="0"/>
              <a:t>03.10.2021</a:t>
            </a:fld>
            <a:endParaRPr lang="de-DE" dirty="0"/>
          </a:p>
        </p:txBody>
      </p:sp>
      <p:sp>
        <p:nvSpPr>
          <p:cNvPr id="5" name="Fußzeilenplatzhalter 4">
            <a:extLst>
              <a:ext uri="{FF2B5EF4-FFF2-40B4-BE49-F238E27FC236}">
                <a16:creationId xmlns:a16="http://schemas.microsoft.com/office/drawing/2014/main" id="{68B2CF86-6FEF-4C6D-A5FE-2E2BA6612796}"/>
              </a:ext>
            </a:extLst>
          </p:cNvPr>
          <p:cNvSpPr>
            <a:spLocks noGrp="1"/>
          </p:cNvSpPr>
          <p:nvPr>
            <p:ph type="ftr" sz="quarter" idx="11"/>
          </p:nvPr>
        </p:nvSpPr>
        <p:spPr/>
        <p:txBody>
          <a:bodyPr/>
          <a:lstStyle/>
          <a:p>
            <a:endParaRPr lang="de-DE" dirty="0"/>
          </a:p>
        </p:txBody>
      </p:sp>
      <p:sp>
        <p:nvSpPr>
          <p:cNvPr id="6" name="Foliennummernplatzhalter 5">
            <a:extLst>
              <a:ext uri="{FF2B5EF4-FFF2-40B4-BE49-F238E27FC236}">
                <a16:creationId xmlns:a16="http://schemas.microsoft.com/office/drawing/2014/main" id="{1A4FB51B-20C3-4740-B616-43ECCBBBFF69}"/>
              </a:ext>
            </a:extLst>
          </p:cNvPr>
          <p:cNvSpPr>
            <a:spLocks noGrp="1"/>
          </p:cNvSpPr>
          <p:nvPr>
            <p:ph type="sldNum" sz="quarter" idx="12"/>
          </p:nvPr>
        </p:nvSpPr>
        <p:spPr/>
        <p:txBody>
          <a:bodyPr/>
          <a:lstStyle/>
          <a:p>
            <a:fld id="{53CA05A5-D7DD-4DE7-87C3-0498C04645AE}" type="slidenum">
              <a:rPr lang="de-DE" smtClean="0"/>
              <a:t>‹Nr.›</a:t>
            </a:fld>
            <a:endParaRPr lang="de-DE" dirty="0"/>
          </a:p>
        </p:txBody>
      </p:sp>
    </p:spTree>
    <p:extLst>
      <p:ext uri="{BB962C8B-B14F-4D97-AF65-F5344CB8AC3E}">
        <p14:creationId xmlns:p14="http://schemas.microsoft.com/office/powerpoint/2010/main" val="890989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2697C7-2221-4050-9CA5-C236920F9C76}"/>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D90404E5-948E-475B-8A3D-64AC000182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002A24D1-D058-4B74-9765-84DCC1CF751D}"/>
              </a:ext>
            </a:extLst>
          </p:cNvPr>
          <p:cNvSpPr>
            <a:spLocks noGrp="1"/>
          </p:cNvSpPr>
          <p:nvPr>
            <p:ph type="dt" sz="half" idx="10"/>
          </p:nvPr>
        </p:nvSpPr>
        <p:spPr/>
        <p:txBody>
          <a:bodyPr/>
          <a:lstStyle/>
          <a:p>
            <a:fld id="{C5617EA7-EB2F-463E-8F30-7833436B569E}" type="datetimeFigureOut">
              <a:rPr lang="de-DE" smtClean="0"/>
              <a:t>03.10.2021</a:t>
            </a:fld>
            <a:endParaRPr lang="de-DE" dirty="0"/>
          </a:p>
        </p:txBody>
      </p:sp>
      <p:sp>
        <p:nvSpPr>
          <p:cNvPr id="5" name="Fußzeilenplatzhalter 4">
            <a:extLst>
              <a:ext uri="{FF2B5EF4-FFF2-40B4-BE49-F238E27FC236}">
                <a16:creationId xmlns:a16="http://schemas.microsoft.com/office/drawing/2014/main" id="{9BB202A2-EC53-46E8-AAA0-577E6C18D774}"/>
              </a:ext>
            </a:extLst>
          </p:cNvPr>
          <p:cNvSpPr>
            <a:spLocks noGrp="1"/>
          </p:cNvSpPr>
          <p:nvPr>
            <p:ph type="ftr" sz="quarter" idx="11"/>
          </p:nvPr>
        </p:nvSpPr>
        <p:spPr/>
        <p:txBody>
          <a:bodyPr/>
          <a:lstStyle/>
          <a:p>
            <a:endParaRPr lang="de-DE" dirty="0"/>
          </a:p>
        </p:txBody>
      </p:sp>
      <p:sp>
        <p:nvSpPr>
          <p:cNvPr id="6" name="Foliennummernplatzhalter 5">
            <a:extLst>
              <a:ext uri="{FF2B5EF4-FFF2-40B4-BE49-F238E27FC236}">
                <a16:creationId xmlns:a16="http://schemas.microsoft.com/office/drawing/2014/main" id="{F9FD9839-56FE-4BA0-85D3-8F693DFD3FC0}"/>
              </a:ext>
            </a:extLst>
          </p:cNvPr>
          <p:cNvSpPr>
            <a:spLocks noGrp="1"/>
          </p:cNvSpPr>
          <p:nvPr>
            <p:ph type="sldNum" sz="quarter" idx="12"/>
          </p:nvPr>
        </p:nvSpPr>
        <p:spPr/>
        <p:txBody>
          <a:bodyPr/>
          <a:lstStyle/>
          <a:p>
            <a:fld id="{53CA05A5-D7DD-4DE7-87C3-0498C04645AE}" type="slidenum">
              <a:rPr lang="de-DE" smtClean="0"/>
              <a:t>‹Nr.›</a:t>
            </a:fld>
            <a:endParaRPr lang="de-DE" dirty="0"/>
          </a:p>
        </p:txBody>
      </p:sp>
    </p:spTree>
    <p:extLst>
      <p:ext uri="{BB962C8B-B14F-4D97-AF65-F5344CB8AC3E}">
        <p14:creationId xmlns:p14="http://schemas.microsoft.com/office/powerpoint/2010/main" val="1479867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0F9C2-C07B-4DFE-B102-9F8CEA4B797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8DDD610-7428-492F-9BA8-58850702868D}"/>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B22CF5D-0025-46BF-9A88-93BB0B1E33C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3419967C-6462-43DD-8AFD-BB69F794C19C}"/>
              </a:ext>
            </a:extLst>
          </p:cNvPr>
          <p:cNvSpPr>
            <a:spLocks noGrp="1"/>
          </p:cNvSpPr>
          <p:nvPr>
            <p:ph type="dt" sz="half" idx="10"/>
          </p:nvPr>
        </p:nvSpPr>
        <p:spPr/>
        <p:txBody>
          <a:bodyPr/>
          <a:lstStyle/>
          <a:p>
            <a:fld id="{C5617EA7-EB2F-463E-8F30-7833436B569E}" type="datetimeFigureOut">
              <a:rPr lang="de-DE" smtClean="0"/>
              <a:t>03.10.2021</a:t>
            </a:fld>
            <a:endParaRPr lang="de-DE" dirty="0"/>
          </a:p>
        </p:txBody>
      </p:sp>
      <p:sp>
        <p:nvSpPr>
          <p:cNvPr id="6" name="Fußzeilenplatzhalter 5">
            <a:extLst>
              <a:ext uri="{FF2B5EF4-FFF2-40B4-BE49-F238E27FC236}">
                <a16:creationId xmlns:a16="http://schemas.microsoft.com/office/drawing/2014/main" id="{6212520F-19EE-4B3F-BF3E-54EAA108B30C}"/>
              </a:ext>
            </a:extLst>
          </p:cNvPr>
          <p:cNvSpPr>
            <a:spLocks noGrp="1"/>
          </p:cNvSpPr>
          <p:nvPr>
            <p:ph type="ftr" sz="quarter" idx="11"/>
          </p:nvPr>
        </p:nvSpPr>
        <p:spPr/>
        <p:txBody>
          <a:bodyPr/>
          <a:lstStyle/>
          <a:p>
            <a:endParaRPr lang="de-DE" dirty="0"/>
          </a:p>
        </p:txBody>
      </p:sp>
      <p:sp>
        <p:nvSpPr>
          <p:cNvPr id="7" name="Foliennummernplatzhalter 6">
            <a:extLst>
              <a:ext uri="{FF2B5EF4-FFF2-40B4-BE49-F238E27FC236}">
                <a16:creationId xmlns:a16="http://schemas.microsoft.com/office/drawing/2014/main" id="{BDAB2035-6163-4A6E-8F12-8B6A169C16B3}"/>
              </a:ext>
            </a:extLst>
          </p:cNvPr>
          <p:cNvSpPr>
            <a:spLocks noGrp="1"/>
          </p:cNvSpPr>
          <p:nvPr>
            <p:ph type="sldNum" sz="quarter" idx="12"/>
          </p:nvPr>
        </p:nvSpPr>
        <p:spPr/>
        <p:txBody>
          <a:bodyPr/>
          <a:lstStyle/>
          <a:p>
            <a:fld id="{53CA05A5-D7DD-4DE7-87C3-0498C04645AE}" type="slidenum">
              <a:rPr lang="de-DE" smtClean="0"/>
              <a:t>‹Nr.›</a:t>
            </a:fld>
            <a:endParaRPr lang="de-DE" dirty="0"/>
          </a:p>
        </p:txBody>
      </p:sp>
    </p:spTree>
    <p:extLst>
      <p:ext uri="{BB962C8B-B14F-4D97-AF65-F5344CB8AC3E}">
        <p14:creationId xmlns:p14="http://schemas.microsoft.com/office/powerpoint/2010/main" val="90980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67FD0B-F1C2-4194-9FAD-A6DB39C06E3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1FF49558-4EE1-4BFD-8B26-51FF985637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9A441F9-5332-423C-8100-9AD735B085EE}"/>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216C6AA4-ADA9-4AB7-9A82-9E83663E34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32748AB8-D064-456E-BD1A-DD2000668D7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31C7EC94-7E9E-4061-9167-F9CD73B6F6D7}"/>
              </a:ext>
            </a:extLst>
          </p:cNvPr>
          <p:cNvSpPr>
            <a:spLocks noGrp="1"/>
          </p:cNvSpPr>
          <p:nvPr>
            <p:ph type="dt" sz="half" idx="10"/>
          </p:nvPr>
        </p:nvSpPr>
        <p:spPr/>
        <p:txBody>
          <a:bodyPr/>
          <a:lstStyle/>
          <a:p>
            <a:fld id="{C5617EA7-EB2F-463E-8F30-7833436B569E}" type="datetimeFigureOut">
              <a:rPr lang="de-DE" smtClean="0"/>
              <a:t>03.10.2021</a:t>
            </a:fld>
            <a:endParaRPr lang="de-DE" dirty="0"/>
          </a:p>
        </p:txBody>
      </p:sp>
      <p:sp>
        <p:nvSpPr>
          <p:cNvPr id="8" name="Fußzeilenplatzhalter 7">
            <a:extLst>
              <a:ext uri="{FF2B5EF4-FFF2-40B4-BE49-F238E27FC236}">
                <a16:creationId xmlns:a16="http://schemas.microsoft.com/office/drawing/2014/main" id="{CF2AD8CC-ACE8-405E-9C88-CA73F4B87C24}"/>
              </a:ext>
            </a:extLst>
          </p:cNvPr>
          <p:cNvSpPr>
            <a:spLocks noGrp="1"/>
          </p:cNvSpPr>
          <p:nvPr>
            <p:ph type="ftr" sz="quarter" idx="11"/>
          </p:nvPr>
        </p:nvSpPr>
        <p:spPr/>
        <p:txBody>
          <a:bodyPr/>
          <a:lstStyle/>
          <a:p>
            <a:endParaRPr lang="de-DE" dirty="0"/>
          </a:p>
        </p:txBody>
      </p:sp>
      <p:sp>
        <p:nvSpPr>
          <p:cNvPr id="9" name="Foliennummernplatzhalter 8">
            <a:extLst>
              <a:ext uri="{FF2B5EF4-FFF2-40B4-BE49-F238E27FC236}">
                <a16:creationId xmlns:a16="http://schemas.microsoft.com/office/drawing/2014/main" id="{0523672A-EFF6-4F4C-B07E-6E2BEF65E076}"/>
              </a:ext>
            </a:extLst>
          </p:cNvPr>
          <p:cNvSpPr>
            <a:spLocks noGrp="1"/>
          </p:cNvSpPr>
          <p:nvPr>
            <p:ph type="sldNum" sz="quarter" idx="12"/>
          </p:nvPr>
        </p:nvSpPr>
        <p:spPr/>
        <p:txBody>
          <a:bodyPr/>
          <a:lstStyle/>
          <a:p>
            <a:fld id="{53CA05A5-D7DD-4DE7-87C3-0498C04645AE}" type="slidenum">
              <a:rPr lang="de-DE" smtClean="0"/>
              <a:t>‹Nr.›</a:t>
            </a:fld>
            <a:endParaRPr lang="de-DE" dirty="0"/>
          </a:p>
        </p:txBody>
      </p:sp>
    </p:spTree>
    <p:extLst>
      <p:ext uri="{BB962C8B-B14F-4D97-AF65-F5344CB8AC3E}">
        <p14:creationId xmlns:p14="http://schemas.microsoft.com/office/powerpoint/2010/main" val="1052295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2A2AC9-998B-4AEB-AE0D-3176AEE84DAA}"/>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DEFB32FA-703D-436D-A6B5-FF6C32D58028}"/>
              </a:ext>
            </a:extLst>
          </p:cNvPr>
          <p:cNvSpPr>
            <a:spLocks noGrp="1"/>
          </p:cNvSpPr>
          <p:nvPr>
            <p:ph type="dt" sz="half" idx="10"/>
          </p:nvPr>
        </p:nvSpPr>
        <p:spPr/>
        <p:txBody>
          <a:bodyPr/>
          <a:lstStyle/>
          <a:p>
            <a:fld id="{C5617EA7-EB2F-463E-8F30-7833436B569E}" type="datetimeFigureOut">
              <a:rPr lang="de-DE" smtClean="0"/>
              <a:t>03.10.2021</a:t>
            </a:fld>
            <a:endParaRPr lang="de-DE" dirty="0"/>
          </a:p>
        </p:txBody>
      </p:sp>
      <p:sp>
        <p:nvSpPr>
          <p:cNvPr id="4" name="Fußzeilenplatzhalter 3">
            <a:extLst>
              <a:ext uri="{FF2B5EF4-FFF2-40B4-BE49-F238E27FC236}">
                <a16:creationId xmlns:a16="http://schemas.microsoft.com/office/drawing/2014/main" id="{90D08328-60B3-48AF-8475-FCFF9D2CD8A1}"/>
              </a:ext>
            </a:extLst>
          </p:cNvPr>
          <p:cNvSpPr>
            <a:spLocks noGrp="1"/>
          </p:cNvSpPr>
          <p:nvPr>
            <p:ph type="ftr" sz="quarter" idx="11"/>
          </p:nvPr>
        </p:nvSpPr>
        <p:spPr/>
        <p:txBody>
          <a:bodyPr/>
          <a:lstStyle/>
          <a:p>
            <a:endParaRPr lang="de-DE" dirty="0"/>
          </a:p>
        </p:txBody>
      </p:sp>
      <p:sp>
        <p:nvSpPr>
          <p:cNvPr id="5" name="Foliennummernplatzhalter 4">
            <a:extLst>
              <a:ext uri="{FF2B5EF4-FFF2-40B4-BE49-F238E27FC236}">
                <a16:creationId xmlns:a16="http://schemas.microsoft.com/office/drawing/2014/main" id="{54D86488-EA96-445D-831B-B3D3A70A69C3}"/>
              </a:ext>
            </a:extLst>
          </p:cNvPr>
          <p:cNvSpPr>
            <a:spLocks noGrp="1"/>
          </p:cNvSpPr>
          <p:nvPr>
            <p:ph type="sldNum" sz="quarter" idx="12"/>
          </p:nvPr>
        </p:nvSpPr>
        <p:spPr/>
        <p:txBody>
          <a:bodyPr/>
          <a:lstStyle/>
          <a:p>
            <a:fld id="{53CA05A5-D7DD-4DE7-87C3-0498C04645AE}" type="slidenum">
              <a:rPr lang="de-DE" smtClean="0"/>
              <a:t>‹Nr.›</a:t>
            </a:fld>
            <a:endParaRPr lang="de-DE" dirty="0"/>
          </a:p>
        </p:txBody>
      </p:sp>
    </p:spTree>
    <p:extLst>
      <p:ext uri="{BB962C8B-B14F-4D97-AF65-F5344CB8AC3E}">
        <p14:creationId xmlns:p14="http://schemas.microsoft.com/office/powerpoint/2010/main" val="3080480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6D0B140-CB0A-4EDD-973D-CDA4E8BD50C4}"/>
              </a:ext>
            </a:extLst>
          </p:cNvPr>
          <p:cNvSpPr>
            <a:spLocks noGrp="1"/>
          </p:cNvSpPr>
          <p:nvPr>
            <p:ph type="dt" sz="half" idx="10"/>
          </p:nvPr>
        </p:nvSpPr>
        <p:spPr/>
        <p:txBody>
          <a:bodyPr/>
          <a:lstStyle/>
          <a:p>
            <a:fld id="{C5617EA7-EB2F-463E-8F30-7833436B569E}" type="datetimeFigureOut">
              <a:rPr lang="de-DE" smtClean="0"/>
              <a:t>03.10.2021</a:t>
            </a:fld>
            <a:endParaRPr lang="de-DE" dirty="0"/>
          </a:p>
        </p:txBody>
      </p:sp>
      <p:sp>
        <p:nvSpPr>
          <p:cNvPr id="3" name="Fußzeilenplatzhalter 2">
            <a:extLst>
              <a:ext uri="{FF2B5EF4-FFF2-40B4-BE49-F238E27FC236}">
                <a16:creationId xmlns:a16="http://schemas.microsoft.com/office/drawing/2014/main" id="{946B1D27-5BDC-4498-AE74-979CBC6D2273}"/>
              </a:ext>
            </a:extLst>
          </p:cNvPr>
          <p:cNvSpPr>
            <a:spLocks noGrp="1"/>
          </p:cNvSpPr>
          <p:nvPr>
            <p:ph type="ftr" sz="quarter" idx="11"/>
          </p:nvPr>
        </p:nvSpPr>
        <p:spPr/>
        <p:txBody>
          <a:bodyPr/>
          <a:lstStyle/>
          <a:p>
            <a:endParaRPr lang="de-DE" dirty="0"/>
          </a:p>
        </p:txBody>
      </p:sp>
      <p:sp>
        <p:nvSpPr>
          <p:cNvPr id="4" name="Foliennummernplatzhalter 3">
            <a:extLst>
              <a:ext uri="{FF2B5EF4-FFF2-40B4-BE49-F238E27FC236}">
                <a16:creationId xmlns:a16="http://schemas.microsoft.com/office/drawing/2014/main" id="{5BF5C2CA-A8BD-4951-B1D2-790C4825E681}"/>
              </a:ext>
            </a:extLst>
          </p:cNvPr>
          <p:cNvSpPr>
            <a:spLocks noGrp="1"/>
          </p:cNvSpPr>
          <p:nvPr>
            <p:ph type="sldNum" sz="quarter" idx="12"/>
          </p:nvPr>
        </p:nvSpPr>
        <p:spPr/>
        <p:txBody>
          <a:bodyPr/>
          <a:lstStyle/>
          <a:p>
            <a:fld id="{53CA05A5-D7DD-4DE7-87C3-0498C04645AE}" type="slidenum">
              <a:rPr lang="de-DE" smtClean="0"/>
              <a:t>‹Nr.›</a:t>
            </a:fld>
            <a:endParaRPr lang="de-DE" dirty="0"/>
          </a:p>
        </p:txBody>
      </p:sp>
    </p:spTree>
    <p:extLst>
      <p:ext uri="{BB962C8B-B14F-4D97-AF65-F5344CB8AC3E}">
        <p14:creationId xmlns:p14="http://schemas.microsoft.com/office/powerpoint/2010/main" val="240717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5521A1-94AD-4C5B-9448-DBEE321F4D0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9D9586F-8D83-47C4-8E87-E6F4ACFDF6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994DA7DC-9FFA-4096-88EC-72E12ED7A5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518B0C4-AA76-4CCD-8AA8-CA5F058619F4}"/>
              </a:ext>
            </a:extLst>
          </p:cNvPr>
          <p:cNvSpPr>
            <a:spLocks noGrp="1"/>
          </p:cNvSpPr>
          <p:nvPr>
            <p:ph type="dt" sz="half" idx="10"/>
          </p:nvPr>
        </p:nvSpPr>
        <p:spPr/>
        <p:txBody>
          <a:bodyPr/>
          <a:lstStyle/>
          <a:p>
            <a:fld id="{C5617EA7-EB2F-463E-8F30-7833436B569E}" type="datetimeFigureOut">
              <a:rPr lang="de-DE" smtClean="0"/>
              <a:t>03.10.2021</a:t>
            </a:fld>
            <a:endParaRPr lang="de-DE" dirty="0"/>
          </a:p>
        </p:txBody>
      </p:sp>
      <p:sp>
        <p:nvSpPr>
          <p:cNvPr id="6" name="Fußzeilenplatzhalter 5">
            <a:extLst>
              <a:ext uri="{FF2B5EF4-FFF2-40B4-BE49-F238E27FC236}">
                <a16:creationId xmlns:a16="http://schemas.microsoft.com/office/drawing/2014/main" id="{DAA0AAAD-C03D-4F46-9A98-8E1CB88814DD}"/>
              </a:ext>
            </a:extLst>
          </p:cNvPr>
          <p:cNvSpPr>
            <a:spLocks noGrp="1"/>
          </p:cNvSpPr>
          <p:nvPr>
            <p:ph type="ftr" sz="quarter" idx="11"/>
          </p:nvPr>
        </p:nvSpPr>
        <p:spPr/>
        <p:txBody>
          <a:bodyPr/>
          <a:lstStyle/>
          <a:p>
            <a:endParaRPr lang="de-DE" dirty="0"/>
          </a:p>
        </p:txBody>
      </p:sp>
      <p:sp>
        <p:nvSpPr>
          <p:cNvPr id="7" name="Foliennummernplatzhalter 6">
            <a:extLst>
              <a:ext uri="{FF2B5EF4-FFF2-40B4-BE49-F238E27FC236}">
                <a16:creationId xmlns:a16="http://schemas.microsoft.com/office/drawing/2014/main" id="{6324375B-BECB-4CFE-8CF3-3DCB0393E21C}"/>
              </a:ext>
            </a:extLst>
          </p:cNvPr>
          <p:cNvSpPr>
            <a:spLocks noGrp="1"/>
          </p:cNvSpPr>
          <p:nvPr>
            <p:ph type="sldNum" sz="quarter" idx="12"/>
          </p:nvPr>
        </p:nvSpPr>
        <p:spPr/>
        <p:txBody>
          <a:bodyPr/>
          <a:lstStyle/>
          <a:p>
            <a:fld id="{53CA05A5-D7DD-4DE7-87C3-0498C04645AE}" type="slidenum">
              <a:rPr lang="de-DE" smtClean="0"/>
              <a:t>‹Nr.›</a:t>
            </a:fld>
            <a:endParaRPr lang="de-DE" dirty="0"/>
          </a:p>
        </p:txBody>
      </p:sp>
    </p:spTree>
    <p:extLst>
      <p:ext uri="{BB962C8B-B14F-4D97-AF65-F5344CB8AC3E}">
        <p14:creationId xmlns:p14="http://schemas.microsoft.com/office/powerpoint/2010/main" val="2944669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1DFFA2-C8F6-4F9A-B16B-FBF22528D86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16BED967-6498-41A1-9EA4-DBBD2BFCA7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dirty="0"/>
          </a:p>
        </p:txBody>
      </p:sp>
      <p:sp>
        <p:nvSpPr>
          <p:cNvPr id="4" name="Textplatzhalter 3">
            <a:extLst>
              <a:ext uri="{FF2B5EF4-FFF2-40B4-BE49-F238E27FC236}">
                <a16:creationId xmlns:a16="http://schemas.microsoft.com/office/drawing/2014/main" id="{2A8513FE-7153-40F6-A00C-6D1C57742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9A4ED98-A349-4562-9410-F41C864A17DA}"/>
              </a:ext>
            </a:extLst>
          </p:cNvPr>
          <p:cNvSpPr>
            <a:spLocks noGrp="1"/>
          </p:cNvSpPr>
          <p:nvPr>
            <p:ph type="dt" sz="half" idx="10"/>
          </p:nvPr>
        </p:nvSpPr>
        <p:spPr/>
        <p:txBody>
          <a:bodyPr/>
          <a:lstStyle/>
          <a:p>
            <a:fld id="{C5617EA7-EB2F-463E-8F30-7833436B569E}" type="datetimeFigureOut">
              <a:rPr lang="de-DE" smtClean="0"/>
              <a:t>03.10.2021</a:t>
            </a:fld>
            <a:endParaRPr lang="de-DE" dirty="0"/>
          </a:p>
        </p:txBody>
      </p:sp>
      <p:sp>
        <p:nvSpPr>
          <p:cNvPr id="6" name="Fußzeilenplatzhalter 5">
            <a:extLst>
              <a:ext uri="{FF2B5EF4-FFF2-40B4-BE49-F238E27FC236}">
                <a16:creationId xmlns:a16="http://schemas.microsoft.com/office/drawing/2014/main" id="{8088293B-F73B-49FC-8842-1E7CB7D59706}"/>
              </a:ext>
            </a:extLst>
          </p:cNvPr>
          <p:cNvSpPr>
            <a:spLocks noGrp="1"/>
          </p:cNvSpPr>
          <p:nvPr>
            <p:ph type="ftr" sz="quarter" idx="11"/>
          </p:nvPr>
        </p:nvSpPr>
        <p:spPr/>
        <p:txBody>
          <a:bodyPr/>
          <a:lstStyle/>
          <a:p>
            <a:endParaRPr lang="de-DE" dirty="0"/>
          </a:p>
        </p:txBody>
      </p:sp>
      <p:sp>
        <p:nvSpPr>
          <p:cNvPr id="7" name="Foliennummernplatzhalter 6">
            <a:extLst>
              <a:ext uri="{FF2B5EF4-FFF2-40B4-BE49-F238E27FC236}">
                <a16:creationId xmlns:a16="http://schemas.microsoft.com/office/drawing/2014/main" id="{89B66562-1833-4B10-BE3E-A8A030A7A79A}"/>
              </a:ext>
            </a:extLst>
          </p:cNvPr>
          <p:cNvSpPr>
            <a:spLocks noGrp="1"/>
          </p:cNvSpPr>
          <p:nvPr>
            <p:ph type="sldNum" sz="quarter" idx="12"/>
          </p:nvPr>
        </p:nvSpPr>
        <p:spPr/>
        <p:txBody>
          <a:bodyPr/>
          <a:lstStyle/>
          <a:p>
            <a:fld id="{53CA05A5-D7DD-4DE7-87C3-0498C04645AE}" type="slidenum">
              <a:rPr lang="de-DE" smtClean="0"/>
              <a:t>‹Nr.›</a:t>
            </a:fld>
            <a:endParaRPr lang="de-DE" dirty="0"/>
          </a:p>
        </p:txBody>
      </p:sp>
    </p:spTree>
    <p:extLst>
      <p:ext uri="{BB962C8B-B14F-4D97-AF65-F5344CB8AC3E}">
        <p14:creationId xmlns:p14="http://schemas.microsoft.com/office/powerpoint/2010/main" val="2121485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F47AF93D-37FF-4E7C-94D8-83D0390E40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F6AC251D-C16F-4B2A-B018-23C58651D2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C7FC493-E86D-46E5-B67D-5CA3DB08F7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17EA7-EB2F-463E-8F30-7833436B569E}" type="datetimeFigureOut">
              <a:rPr lang="de-DE" smtClean="0"/>
              <a:t>03.10.2021</a:t>
            </a:fld>
            <a:endParaRPr lang="de-DE" dirty="0"/>
          </a:p>
        </p:txBody>
      </p:sp>
      <p:sp>
        <p:nvSpPr>
          <p:cNvPr id="5" name="Fußzeilenplatzhalter 4">
            <a:extLst>
              <a:ext uri="{FF2B5EF4-FFF2-40B4-BE49-F238E27FC236}">
                <a16:creationId xmlns:a16="http://schemas.microsoft.com/office/drawing/2014/main" id="{140DB2F1-61AF-4F70-A5C4-D067FA988D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p>
        </p:txBody>
      </p:sp>
      <p:sp>
        <p:nvSpPr>
          <p:cNvPr id="6" name="Foliennummernplatzhalter 5">
            <a:extLst>
              <a:ext uri="{FF2B5EF4-FFF2-40B4-BE49-F238E27FC236}">
                <a16:creationId xmlns:a16="http://schemas.microsoft.com/office/drawing/2014/main" id="{3A96CF3E-5E49-4F6A-B89F-6AD10E8EAC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CA05A5-D7DD-4DE7-87C3-0498C04645AE}" type="slidenum">
              <a:rPr lang="de-DE" smtClean="0"/>
              <a:t>‹Nr.›</a:t>
            </a:fld>
            <a:endParaRPr lang="de-DE" dirty="0"/>
          </a:p>
        </p:txBody>
      </p:sp>
    </p:spTree>
    <p:extLst>
      <p:ext uri="{BB962C8B-B14F-4D97-AF65-F5344CB8AC3E}">
        <p14:creationId xmlns:p14="http://schemas.microsoft.com/office/powerpoint/2010/main" val="2854888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9.wmf"/><Relationship Id="rId7" Type="http://schemas.openxmlformats.org/officeDocument/2006/relationships/oleObject" Target="../embeddings/oleObject3.bin"/><Relationship Id="rId2" Type="http://schemas.openxmlformats.org/officeDocument/2006/relationships/oleObject" Target="../embeddings/oleObject2.bin"/><Relationship Id="rId1" Type="http://schemas.openxmlformats.org/officeDocument/2006/relationships/slideLayout" Target="../slideLayouts/slideLayout7.xml"/><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6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Ebu7N6nAmZY"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hyperlink" Target="http://www.seilnacht.com/versuche/gleichg.html#2" TargetMode="External"/><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emf"/><Relationship Id="rId4" Type="http://schemas.openxmlformats.org/officeDocument/2006/relationships/image" Target="../media/image31.emf"/></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youtube.com/watch?v=Ebu7N6nAmZY"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91S8_eYd290"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hyperlink" Target="https://www.youtube.com/watch?v=91S8_eYd290" TargetMode="Externa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9B410D-F138-4DFF-BACB-1BE272F40D38}"/>
              </a:ext>
            </a:extLst>
          </p:cNvPr>
          <p:cNvSpPr>
            <a:spLocks noGrp="1"/>
          </p:cNvSpPr>
          <p:nvPr>
            <p:ph type="ctrTitle"/>
          </p:nvPr>
        </p:nvSpPr>
        <p:spPr>
          <a:xfrm>
            <a:off x="838200" y="5534025"/>
            <a:ext cx="10515600" cy="822326"/>
          </a:xfrm>
        </p:spPr>
        <p:txBody>
          <a:bodyPr vert="horz" lIns="91440" tIns="45720" rIns="91440" bIns="45720" rtlCol="0" anchor="ctr">
            <a:normAutofit/>
          </a:bodyPr>
          <a:lstStyle/>
          <a:p>
            <a:r>
              <a:rPr lang="en-US" sz="4400" kern="1200" dirty="0" err="1">
                <a:solidFill>
                  <a:schemeClr val="tx1"/>
                </a:solidFill>
                <a:latin typeface="+mj-lt"/>
                <a:ea typeface="+mj-ea"/>
                <a:cs typeface="+mj-cs"/>
              </a:rPr>
              <a:t>Chemisches</a:t>
            </a:r>
            <a:r>
              <a:rPr lang="en-US" sz="4400" kern="1200" dirty="0">
                <a:solidFill>
                  <a:schemeClr val="tx1"/>
                </a:solidFill>
                <a:latin typeface="+mj-lt"/>
                <a:ea typeface="+mj-ea"/>
                <a:cs typeface="+mj-cs"/>
              </a:rPr>
              <a:t> </a:t>
            </a:r>
            <a:r>
              <a:rPr lang="en-US" sz="4400" kern="1200" dirty="0" err="1">
                <a:solidFill>
                  <a:schemeClr val="tx1"/>
                </a:solidFill>
                <a:latin typeface="+mj-lt"/>
                <a:ea typeface="+mj-ea"/>
                <a:cs typeface="+mj-cs"/>
              </a:rPr>
              <a:t>Gleichgewicht</a:t>
            </a:r>
            <a:endParaRPr lang="en-US" sz="4400" kern="1200" dirty="0">
              <a:solidFill>
                <a:schemeClr val="tx1"/>
              </a:solidFill>
              <a:latin typeface="+mj-lt"/>
              <a:ea typeface="+mj-ea"/>
              <a:cs typeface="+mj-cs"/>
            </a:endParaRPr>
          </a:p>
        </p:txBody>
      </p:sp>
      <p:pic>
        <p:nvPicPr>
          <p:cNvPr id="6" name="Grafik 5">
            <a:extLst>
              <a:ext uri="{FF2B5EF4-FFF2-40B4-BE49-F238E27FC236}">
                <a16:creationId xmlns:a16="http://schemas.microsoft.com/office/drawing/2014/main" id="{AE1C4E08-5930-47F4-8E69-07A6741E0AAA}"/>
              </a:ext>
            </a:extLst>
          </p:cNvPr>
          <p:cNvPicPr>
            <a:picLocks noChangeAspect="1"/>
          </p:cNvPicPr>
          <p:nvPr/>
        </p:nvPicPr>
        <p:blipFill>
          <a:blip r:embed="rId2"/>
          <a:stretch>
            <a:fillRect/>
          </a:stretch>
        </p:blipFill>
        <p:spPr>
          <a:xfrm>
            <a:off x="2102348" y="643466"/>
            <a:ext cx="7987304" cy="4752445"/>
          </a:xfrm>
          <a:prstGeom prst="rect">
            <a:avLst/>
          </a:prstGeom>
        </p:spPr>
      </p:pic>
    </p:spTree>
    <p:extLst>
      <p:ext uri="{BB962C8B-B14F-4D97-AF65-F5344CB8AC3E}">
        <p14:creationId xmlns:p14="http://schemas.microsoft.com/office/powerpoint/2010/main" val="3890919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8">
            <a:extLst>
              <a:ext uri="{FF2B5EF4-FFF2-40B4-BE49-F238E27FC236}">
                <a16:creationId xmlns:a16="http://schemas.microsoft.com/office/drawing/2014/main" id="{3F548C32-01D0-408B-BC44-6BE0592BF9C2}"/>
              </a:ext>
            </a:extLst>
          </p:cNvPr>
          <p:cNvGrpSpPr>
            <a:grpSpLocks/>
          </p:cNvGrpSpPr>
          <p:nvPr/>
        </p:nvGrpSpPr>
        <p:grpSpPr bwMode="auto">
          <a:xfrm>
            <a:off x="4818359" y="639593"/>
            <a:ext cx="4196539" cy="2526641"/>
            <a:chOff x="6183" y="4133"/>
            <a:chExt cx="4675" cy="3048"/>
          </a:xfrm>
        </p:grpSpPr>
        <p:sp>
          <p:nvSpPr>
            <p:cNvPr id="24" name="Line 30">
              <a:extLst>
                <a:ext uri="{FF2B5EF4-FFF2-40B4-BE49-F238E27FC236}">
                  <a16:creationId xmlns:a16="http://schemas.microsoft.com/office/drawing/2014/main" id="{763EE466-CBB3-4605-AA48-285464BD07F7}"/>
                </a:ext>
              </a:extLst>
            </p:cNvPr>
            <p:cNvSpPr>
              <a:spLocks noChangeShapeType="1"/>
            </p:cNvSpPr>
            <p:nvPr/>
          </p:nvSpPr>
          <p:spPr bwMode="auto">
            <a:xfrm>
              <a:off x="6197" y="4133"/>
              <a:ext cx="0" cy="3048"/>
            </a:xfrm>
            <a:prstGeom prst="line">
              <a:avLst/>
            </a:prstGeom>
            <a:noFill/>
            <a:ln w="9525">
              <a:solidFill>
                <a:srgbClr val="000000"/>
              </a:solidFill>
              <a:round/>
              <a:headEnd type="triangle" w="sm" len="med"/>
              <a:tailEnd type="none" w="sm"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5" name="Line 29">
              <a:extLst>
                <a:ext uri="{FF2B5EF4-FFF2-40B4-BE49-F238E27FC236}">
                  <a16:creationId xmlns:a16="http://schemas.microsoft.com/office/drawing/2014/main" id="{30598C10-FD55-446E-A2DF-D0AC1732959F}"/>
                </a:ext>
              </a:extLst>
            </p:cNvPr>
            <p:cNvSpPr>
              <a:spLocks noChangeShapeType="1"/>
            </p:cNvSpPr>
            <p:nvPr/>
          </p:nvSpPr>
          <p:spPr bwMode="auto">
            <a:xfrm>
              <a:off x="6183" y="7161"/>
              <a:ext cx="4675" cy="0"/>
            </a:xfrm>
            <a:prstGeom prst="line">
              <a:avLst/>
            </a:prstGeom>
            <a:noFill/>
            <a:ln w="9525">
              <a:solidFill>
                <a:srgbClr val="000000"/>
              </a:solidFill>
              <a:round/>
              <a:headEnd type="none" w="sm" len="med"/>
              <a:tailEnd type="triangle" w="sm"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grpSp>
      <p:graphicFrame>
        <p:nvGraphicFramePr>
          <p:cNvPr id="26" name="Objekt 25">
            <a:extLst>
              <a:ext uri="{FF2B5EF4-FFF2-40B4-BE49-F238E27FC236}">
                <a16:creationId xmlns:a16="http://schemas.microsoft.com/office/drawing/2014/main" id="{0B66FD0E-12CC-44B6-94E4-24DE4BD02433}"/>
              </a:ext>
            </a:extLst>
          </p:cNvPr>
          <p:cNvGraphicFramePr>
            <a:graphicFrameLocks noChangeAspect="1"/>
          </p:cNvGraphicFramePr>
          <p:nvPr>
            <p:extLst>
              <p:ext uri="{D42A27DB-BD31-4B8C-83A1-F6EECF244321}">
                <p14:modId xmlns:p14="http://schemas.microsoft.com/office/powerpoint/2010/main" val="2362699277"/>
              </p:ext>
            </p:extLst>
          </p:nvPr>
        </p:nvGraphicFramePr>
        <p:xfrm>
          <a:off x="4753272" y="801517"/>
          <a:ext cx="4164884" cy="2364718"/>
        </p:xfrm>
        <a:graphic>
          <a:graphicData uri="http://schemas.openxmlformats.org/presentationml/2006/ole">
            <mc:AlternateContent xmlns:mc="http://schemas.openxmlformats.org/markup-compatibility/2006">
              <mc:Choice xmlns:v="urn:schemas-microsoft-com:vml" Requires="v">
                <p:oleObj name="ChemSketch" r:id="rId2" imgW="2630424" imgH="1511808" progId="ACD.ChemSketch.20">
                  <p:embed/>
                </p:oleObj>
              </mc:Choice>
              <mc:Fallback>
                <p:oleObj name="ChemSketch" r:id="rId2" imgW="2630424" imgH="1511808" progId="ACD.ChemSketch.20">
                  <p:embed/>
                  <p:pic>
                    <p:nvPicPr>
                      <p:cNvPr id="0" name="Object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3272" y="801517"/>
                        <a:ext cx="4164884" cy="2364718"/>
                      </a:xfrm>
                      <a:prstGeom prst="rect">
                        <a:avLst/>
                      </a:prstGeom>
                      <a:noFill/>
                    </p:spPr>
                  </p:pic>
                </p:oleObj>
              </mc:Fallback>
            </mc:AlternateContent>
          </a:graphicData>
        </a:graphic>
      </p:graphicFrame>
      <p:grpSp>
        <p:nvGrpSpPr>
          <p:cNvPr id="27" name="Group 14">
            <a:extLst>
              <a:ext uri="{FF2B5EF4-FFF2-40B4-BE49-F238E27FC236}">
                <a16:creationId xmlns:a16="http://schemas.microsoft.com/office/drawing/2014/main" id="{A7C89A30-BAF5-46EB-A7E2-7A25398DAA21}"/>
              </a:ext>
            </a:extLst>
          </p:cNvPr>
          <p:cNvGrpSpPr>
            <a:grpSpLocks/>
          </p:cNvGrpSpPr>
          <p:nvPr/>
        </p:nvGrpSpPr>
        <p:grpSpPr bwMode="auto">
          <a:xfrm>
            <a:off x="6137370" y="1317919"/>
            <a:ext cx="325437" cy="1331913"/>
            <a:chOff x="7461" y="4812"/>
            <a:chExt cx="513" cy="2097"/>
          </a:xfrm>
        </p:grpSpPr>
        <p:sp>
          <p:nvSpPr>
            <p:cNvPr id="28" name="Line 16">
              <a:extLst>
                <a:ext uri="{FF2B5EF4-FFF2-40B4-BE49-F238E27FC236}">
                  <a16:creationId xmlns:a16="http://schemas.microsoft.com/office/drawing/2014/main" id="{9719362C-2209-4C42-9063-5EF92333E7F7}"/>
                </a:ext>
              </a:extLst>
            </p:cNvPr>
            <p:cNvSpPr>
              <a:spLocks noChangeShapeType="1"/>
            </p:cNvSpPr>
            <p:nvPr/>
          </p:nvSpPr>
          <p:spPr bwMode="auto">
            <a:xfrm>
              <a:off x="7461" y="4812"/>
              <a:ext cx="0" cy="209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9" name="Line 15">
              <a:extLst>
                <a:ext uri="{FF2B5EF4-FFF2-40B4-BE49-F238E27FC236}">
                  <a16:creationId xmlns:a16="http://schemas.microsoft.com/office/drawing/2014/main" id="{8AB02953-7C14-4498-8C43-7AAB3DEAAEB7}"/>
                </a:ext>
              </a:extLst>
            </p:cNvPr>
            <p:cNvSpPr>
              <a:spLocks noChangeShapeType="1"/>
            </p:cNvSpPr>
            <p:nvPr/>
          </p:nvSpPr>
          <p:spPr bwMode="auto">
            <a:xfrm>
              <a:off x="7461" y="5045"/>
              <a:ext cx="513"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grpSp>
      <p:sp>
        <p:nvSpPr>
          <p:cNvPr id="30" name="Rectangle 31">
            <a:extLst>
              <a:ext uri="{FF2B5EF4-FFF2-40B4-BE49-F238E27FC236}">
                <a16:creationId xmlns:a16="http://schemas.microsoft.com/office/drawing/2014/main" id="{C488B4F2-C467-40B0-ABB8-2452D1896583}"/>
              </a:ext>
            </a:extLst>
          </p:cNvPr>
          <p:cNvSpPr>
            <a:spLocks noChangeArrowheads="1"/>
          </p:cNvSpPr>
          <p:nvPr/>
        </p:nvSpPr>
        <p:spPr bwMode="auto">
          <a:xfrm>
            <a:off x="4023373" y="218148"/>
            <a:ext cx="16376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it-IT" altLang="de-DE"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Stoffmenge</a:t>
            </a:r>
            <a:r>
              <a:rPr kumimoji="0" lang="it-IT" altLang="de-DE"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n</a:t>
            </a:r>
            <a:endParaRPr kumimoji="0" lang="de-DE" altLang="de-DE" sz="1100" b="0" i="0" u="none" strike="noStrike" cap="none" normalizeH="0" baseline="0" dirty="0">
              <a:ln>
                <a:noFill/>
              </a:ln>
              <a:solidFill>
                <a:schemeClr val="tx1"/>
              </a:solidFill>
              <a:effectLst/>
            </a:endParaRPr>
          </a:p>
        </p:txBody>
      </p:sp>
      <p:sp>
        <p:nvSpPr>
          <p:cNvPr id="32" name="Rectangle 33">
            <a:extLst>
              <a:ext uri="{FF2B5EF4-FFF2-40B4-BE49-F238E27FC236}">
                <a16:creationId xmlns:a16="http://schemas.microsoft.com/office/drawing/2014/main" id="{52F7D16B-CC62-46E5-B929-45D8A36F292F}"/>
              </a:ext>
            </a:extLst>
          </p:cNvPr>
          <p:cNvSpPr>
            <a:spLocks noChangeArrowheads="1"/>
          </p:cNvSpPr>
          <p:nvPr/>
        </p:nvSpPr>
        <p:spPr bwMode="auto">
          <a:xfrm>
            <a:off x="5547923" y="748394"/>
            <a:ext cx="1504329"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de-DE"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it-IT" altLang="de-DE" sz="1600" b="0" i="1" u="none" strike="noStrike" cap="none" normalizeH="0" baseline="0" dirty="0" err="1">
                <a:ln>
                  <a:noFill/>
                </a:ln>
                <a:solidFill>
                  <a:srgbClr val="FF0000"/>
                </a:solidFill>
                <a:effectLst/>
                <a:latin typeface="Arial" panose="020B0604020202020204" pitchFamily="34" charset="0"/>
                <a:ea typeface="Times New Roman" panose="02020603050405020304" pitchFamily="18" charset="0"/>
                <a:cs typeface="Arial" panose="020B0604020202020204" pitchFamily="34" charset="0"/>
              </a:rPr>
              <a:t>Gleichgewicht</a:t>
            </a:r>
            <a:endParaRPr kumimoji="0" lang="de-DE" altLang="de-DE" sz="800" b="0" i="0" u="none" strike="noStrike" cap="none" normalizeH="0" baseline="0" dirty="0">
              <a:ln>
                <a:noFill/>
              </a:ln>
              <a:solidFill>
                <a:srgbClr val="FF0000"/>
              </a:solidFill>
              <a:effectLst/>
            </a:endParaRPr>
          </a:p>
        </p:txBody>
      </p:sp>
      <p:sp>
        <p:nvSpPr>
          <p:cNvPr id="40" name="Rectangle 31">
            <a:extLst>
              <a:ext uri="{FF2B5EF4-FFF2-40B4-BE49-F238E27FC236}">
                <a16:creationId xmlns:a16="http://schemas.microsoft.com/office/drawing/2014/main" id="{C2833205-D2F0-44CD-8E5F-5C77781A8698}"/>
              </a:ext>
            </a:extLst>
          </p:cNvPr>
          <p:cNvSpPr>
            <a:spLocks noChangeArrowheads="1"/>
          </p:cNvSpPr>
          <p:nvPr/>
        </p:nvSpPr>
        <p:spPr bwMode="auto">
          <a:xfrm>
            <a:off x="8849319" y="2945627"/>
            <a:ext cx="16376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it-IT" altLang="de-DE"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Zeit t</a:t>
            </a:r>
            <a:endParaRPr kumimoji="0" lang="de-DE" altLang="de-DE" sz="1100" b="0" i="0" u="none" strike="noStrike" cap="none" normalizeH="0" baseline="0" dirty="0">
              <a:ln>
                <a:noFill/>
              </a:ln>
              <a:solidFill>
                <a:schemeClr val="tx1"/>
              </a:solidFill>
              <a:effectLst/>
            </a:endParaRPr>
          </a:p>
        </p:txBody>
      </p:sp>
      <p:grpSp>
        <p:nvGrpSpPr>
          <p:cNvPr id="36" name="Gruppieren 35">
            <a:extLst>
              <a:ext uri="{FF2B5EF4-FFF2-40B4-BE49-F238E27FC236}">
                <a16:creationId xmlns:a16="http://schemas.microsoft.com/office/drawing/2014/main" id="{D93D805B-C74F-466B-8CE8-202A8563698E}"/>
              </a:ext>
            </a:extLst>
          </p:cNvPr>
          <p:cNvGrpSpPr/>
          <p:nvPr/>
        </p:nvGrpSpPr>
        <p:grpSpPr>
          <a:xfrm>
            <a:off x="686142" y="321041"/>
            <a:ext cx="3580168" cy="2636870"/>
            <a:chOff x="206119" y="218247"/>
            <a:chExt cx="3580168" cy="2636870"/>
          </a:xfrm>
        </p:grpSpPr>
        <p:sp>
          <p:nvSpPr>
            <p:cNvPr id="12" name="Rectangle 13">
              <a:extLst>
                <a:ext uri="{FF2B5EF4-FFF2-40B4-BE49-F238E27FC236}">
                  <a16:creationId xmlns:a16="http://schemas.microsoft.com/office/drawing/2014/main" id="{AB91D74D-3BC2-4507-8CEE-CDA659EBB83F}"/>
                </a:ext>
              </a:extLst>
            </p:cNvPr>
            <p:cNvSpPr>
              <a:spLocks noChangeArrowheads="1"/>
            </p:cNvSpPr>
            <p:nvPr/>
          </p:nvSpPr>
          <p:spPr bwMode="auto">
            <a:xfrm>
              <a:off x="1748818" y="2258756"/>
              <a:ext cx="130175" cy="147638"/>
            </a:xfrm>
            <a:prstGeom prst="rect">
              <a:avLst/>
            </a:prstGeom>
            <a:solidFill>
              <a:srgbClr val="0000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13" name="Rectangle 12">
              <a:extLst>
                <a:ext uri="{FF2B5EF4-FFF2-40B4-BE49-F238E27FC236}">
                  <a16:creationId xmlns:a16="http://schemas.microsoft.com/office/drawing/2014/main" id="{E777C110-331F-46AD-95F1-7313CB80F97E}"/>
                </a:ext>
              </a:extLst>
            </p:cNvPr>
            <p:cNvSpPr>
              <a:spLocks noChangeArrowheads="1"/>
            </p:cNvSpPr>
            <p:nvPr/>
          </p:nvSpPr>
          <p:spPr bwMode="auto">
            <a:xfrm>
              <a:off x="2203889" y="2099212"/>
              <a:ext cx="117475" cy="300038"/>
            </a:xfrm>
            <a:prstGeom prst="rect">
              <a:avLst/>
            </a:prstGeom>
            <a:solidFill>
              <a:srgbClr val="0000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de-DE"/>
            </a:p>
          </p:txBody>
        </p:sp>
        <p:grpSp>
          <p:nvGrpSpPr>
            <p:cNvPr id="35" name="Gruppieren 34">
              <a:extLst>
                <a:ext uri="{FF2B5EF4-FFF2-40B4-BE49-F238E27FC236}">
                  <a16:creationId xmlns:a16="http://schemas.microsoft.com/office/drawing/2014/main" id="{FA77337B-4638-4B63-BC53-5CD4B3F63D97}"/>
                </a:ext>
              </a:extLst>
            </p:cNvPr>
            <p:cNvGrpSpPr/>
            <p:nvPr/>
          </p:nvGrpSpPr>
          <p:grpSpPr>
            <a:xfrm>
              <a:off x="206119" y="218247"/>
              <a:ext cx="3580168" cy="2636870"/>
              <a:chOff x="208966" y="225055"/>
              <a:chExt cx="3580168" cy="2636870"/>
            </a:xfrm>
          </p:grpSpPr>
          <p:grpSp>
            <p:nvGrpSpPr>
              <p:cNvPr id="2" name="Group 2">
                <a:extLst>
                  <a:ext uri="{FF2B5EF4-FFF2-40B4-BE49-F238E27FC236}">
                    <a16:creationId xmlns:a16="http://schemas.microsoft.com/office/drawing/2014/main" id="{D06BE6EC-EC96-40F3-B33D-1E32B1A21926}"/>
                  </a:ext>
                </a:extLst>
              </p:cNvPr>
              <p:cNvGrpSpPr>
                <a:grpSpLocks/>
              </p:cNvGrpSpPr>
              <p:nvPr/>
            </p:nvGrpSpPr>
            <p:grpSpPr bwMode="auto">
              <a:xfrm>
                <a:off x="333083" y="723900"/>
                <a:ext cx="3418154" cy="1781175"/>
                <a:chOff x="1134" y="4730"/>
                <a:chExt cx="4005" cy="2024"/>
              </a:xfrm>
            </p:grpSpPr>
            <p:pic>
              <p:nvPicPr>
                <p:cNvPr id="6147" name="Picture 3">
                  <a:extLst>
                    <a:ext uri="{FF2B5EF4-FFF2-40B4-BE49-F238E27FC236}">
                      <a16:creationId xmlns:a16="http://schemas.microsoft.com/office/drawing/2014/main" id="{186C278D-11A4-4C29-A847-67143D1375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6" y="5047"/>
                  <a:ext cx="1013" cy="1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a:extLst>
                    <a:ext uri="{FF2B5EF4-FFF2-40B4-BE49-F238E27FC236}">
                      <a16:creationId xmlns:a16="http://schemas.microsoft.com/office/drawing/2014/main" id="{08F86F1C-B79A-433E-9A9C-657E5A61A3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4" y="5023"/>
                  <a:ext cx="1000" cy="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5">
                  <a:extLst>
                    <a:ext uri="{FF2B5EF4-FFF2-40B4-BE49-F238E27FC236}">
                      <a16:creationId xmlns:a16="http://schemas.microsoft.com/office/drawing/2014/main" id="{734F2A28-6760-4845-8567-0A2380D941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0" y="5047"/>
                  <a:ext cx="1000" cy="1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Arc 6">
                  <a:extLst>
                    <a:ext uri="{FF2B5EF4-FFF2-40B4-BE49-F238E27FC236}">
                      <a16:creationId xmlns:a16="http://schemas.microsoft.com/office/drawing/2014/main" id="{CA7749C8-E0F0-4A4E-9ED9-27E909147BDE}"/>
                    </a:ext>
                  </a:extLst>
                </p:cNvPr>
                <p:cNvSpPr>
                  <a:spLocks/>
                </p:cNvSpPr>
                <p:nvPr/>
              </p:nvSpPr>
              <p:spPr bwMode="auto">
                <a:xfrm rot="-1683999">
                  <a:off x="1411" y="4730"/>
                  <a:ext cx="374" cy="25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 name="Arc 7">
                  <a:extLst>
                    <a:ext uri="{FF2B5EF4-FFF2-40B4-BE49-F238E27FC236}">
                      <a16:creationId xmlns:a16="http://schemas.microsoft.com/office/drawing/2014/main" id="{6C1D5D0E-04BF-41A9-8921-6FEADEFC0E08}"/>
                    </a:ext>
                  </a:extLst>
                </p:cNvPr>
                <p:cNvSpPr>
                  <a:spLocks/>
                </p:cNvSpPr>
                <p:nvPr/>
              </p:nvSpPr>
              <p:spPr bwMode="auto">
                <a:xfrm rot="-1683999">
                  <a:off x="2931" y="4799"/>
                  <a:ext cx="374" cy="25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rgbClr val="000000"/>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 name="Arc 8">
                  <a:extLst>
                    <a:ext uri="{FF2B5EF4-FFF2-40B4-BE49-F238E27FC236}">
                      <a16:creationId xmlns:a16="http://schemas.microsoft.com/office/drawing/2014/main" id="{3943E48B-50E4-4FC0-A709-21736D4361E9}"/>
                    </a:ext>
                  </a:extLst>
                </p:cNvPr>
                <p:cNvSpPr>
                  <a:spLocks/>
                </p:cNvSpPr>
                <p:nvPr/>
              </p:nvSpPr>
              <p:spPr bwMode="auto">
                <a:xfrm rot="-1683999">
                  <a:off x="4438" y="4732"/>
                  <a:ext cx="374" cy="25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 name="Arc 9">
                  <a:extLst>
                    <a:ext uri="{FF2B5EF4-FFF2-40B4-BE49-F238E27FC236}">
                      <a16:creationId xmlns:a16="http://schemas.microsoft.com/office/drawing/2014/main" id="{728258CC-C48A-46F7-A983-054716D1F196}"/>
                    </a:ext>
                  </a:extLst>
                </p:cNvPr>
                <p:cNvSpPr>
                  <a:spLocks/>
                </p:cNvSpPr>
                <p:nvPr/>
              </p:nvSpPr>
              <p:spPr bwMode="auto">
                <a:xfrm rot="-1683999">
                  <a:off x="1423" y="4867"/>
                  <a:ext cx="374" cy="25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rgbClr val="000000"/>
                  </a:solidFill>
                  <a:round/>
                  <a:headEnd type="triangle" w="sm" len="med"/>
                  <a:tailEnd type="none" w="sm"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 name="Arc 10">
                  <a:extLst>
                    <a:ext uri="{FF2B5EF4-FFF2-40B4-BE49-F238E27FC236}">
                      <a16:creationId xmlns:a16="http://schemas.microsoft.com/office/drawing/2014/main" id="{EA990E71-4C28-4B65-BCDF-EFB6021B8B20}"/>
                    </a:ext>
                  </a:extLst>
                </p:cNvPr>
                <p:cNvSpPr>
                  <a:spLocks/>
                </p:cNvSpPr>
                <p:nvPr/>
              </p:nvSpPr>
              <p:spPr bwMode="auto">
                <a:xfrm rot="-1683999">
                  <a:off x="2944" y="4892"/>
                  <a:ext cx="374" cy="25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rgbClr val="000000"/>
                  </a:solidFill>
                  <a:round/>
                  <a:headEnd type="triangle" w="sm" len="med"/>
                  <a:tailEnd type="none" w="sm"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 name="Arc 11">
                  <a:extLst>
                    <a:ext uri="{FF2B5EF4-FFF2-40B4-BE49-F238E27FC236}">
                      <a16:creationId xmlns:a16="http://schemas.microsoft.com/office/drawing/2014/main" id="{BCB31347-C7F9-4C2D-9D2E-1380608F1708}"/>
                    </a:ext>
                  </a:extLst>
                </p:cNvPr>
                <p:cNvSpPr>
                  <a:spLocks/>
                </p:cNvSpPr>
                <p:nvPr/>
              </p:nvSpPr>
              <p:spPr bwMode="auto">
                <a:xfrm rot="-1683999">
                  <a:off x="4437" y="4852"/>
                  <a:ext cx="374" cy="25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rgbClr val="000000"/>
                  </a:solidFill>
                  <a:round/>
                  <a:headEnd type="triangle" w="sm" len="med"/>
                  <a:tailEnd type="none" w="sm"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grpSp>
          <p:sp>
            <p:nvSpPr>
              <p:cNvPr id="9" name="Rechteck 8">
                <a:extLst>
                  <a:ext uri="{FF2B5EF4-FFF2-40B4-BE49-F238E27FC236}">
                    <a16:creationId xmlns:a16="http://schemas.microsoft.com/office/drawing/2014/main" id="{AF79F667-28BB-47CB-B5F8-4295844F194A}"/>
                  </a:ext>
                </a:extLst>
              </p:cNvPr>
              <p:cNvSpPr/>
              <p:nvPr/>
            </p:nvSpPr>
            <p:spPr>
              <a:xfrm>
                <a:off x="306539" y="225055"/>
                <a:ext cx="2350991" cy="276999"/>
              </a:xfrm>
              <a:prstGeom prst="rect">
                <a:avLst/>
              </a:prstGeom>
            </p:spPr>
            <p:txBody>
              <a:bodyPr wrap="square">
                <a:spAutoFit/>
              </a:bodyPr>
              <a:lstStyle/>
              <a:p>
                <a:r>
                  <a:rPr lang="de-DE" sz="1200" dirty="0">
                    <a:latin typeface="Arial" panose="020B0604020202020204" pitchFamily="34" charset="0"/>
                    <a:ea typeface="Times New Roman" panose="02020603050405020304" pitchFamily="18" charset="0"/>
                  </a:rPr>
                  <a:t>Edukte: A + B  Produkte: D + E</a:t>
                </a:r>
                <a:endParaRPr lang="de-DE" sz="1200" dirty="0"/>
              </a:p>
            </p:txBody>
          </p:sp>
          <p:sp>
            <p:nvSpPr>
              <p:cNvPr id="10" name="Rechteck 9">
                <a:extLst>
                  <a:ext uri="{FF2B5EF4-FFF2-40B4-BE49-F238E27FC236}">
                    <a16:creationId xmlns:a16="http://schemas.microsoft.com/office/drawing/2014/main" id="{97AC5ED4-A650-454E-AD9A-599607BB7DA5}"/>
                  </a:ext>
                </a:extLst>
              </p:cNvPr>
              <p:cNvSpPr/>
              <p:nvPr/>
            </p:nvSpPr>
            <p:spPr>
              <a:xfrm>
                <a:off x="208966" y="2556127"/>
                <a:ext cx="1047597" cy="276999"/>
              </a:xfrm>
              <a:prstGeom prst="rect">
                <a:avLst/>
              </a:prstGeom>
            </p:spPr>
            <p:txBody>
              <a:bodyPr wrap="square">
                <a:spAutoFit/>
              </a:bodyPr>
              <a:lstStyle/>
              <a:p>
                <a:r>
                  <a:rPr lang="it-IT" sz="1200" dirty="0">
                    <a:latin typeface="Arial" panose="020B0604020202020204" pitchFamily="34" charset="0"/>
                    <a:ea typeface="Times New Roman" panose="02020603050405020304" pitchFamily="18" charset="0"/>
                  </a:rPr>
                  <a:t>A+B      D+E</a:t>
                </a:r>
                <a:endParaRPr lang="de-DE" sz="1200" dirty="0"/>
              </a:p>
            </p:txBody>
          </p:sp>
          <p:sp>
            <p:nvSpPr>
              <p:cNvPr id="15" name="Rechteck 14">
                <a:extLst>
                  <a:ext uri="{FF2B5EF4-FFF2-40B4-BE49-F238E27FC236}">
                    <a16:creationId xmlns:a16="http://schemas.microsoft.com/office/drawing/2014/main" id="{639B6CB7-A584-4793-8660-D1C59676B15A}"/>
                  </a:ext>
                </a:extLst>
              </p:cNvPr>
              <p:cNvSpPr/>
              <p:nvPr/>
            </p:nvSpPr>
            <p:spPr>
              <a:xfrm>
                <a:off x="1502572" y="2584926"/>
                <a:ext cx="1047597" cy="276999"/>
              </a:xfrm>
              <a:prstGeom prst="rect">
                <a:avLst/>
              </a:prstGeom>
            </p:spPr>
            <p:txBody>
              <a:bodyPr wrap="square">
                <a:spAutoFit/>
              </a:bodyPr>
              <a:lstStyle/>
              <a:p>
                <a:r>
                  <a:rPr lang="it-IT" sz="1200" dirty="0">
                    <a:latin typeface="Arial" panose="020B0604020202020204" pitchFamily="34" charset="0"/>
                    <a:ea typeface="Times New Roman" panose="02020603050405020304" pitchFamily="18" charset="0"/>
                  </a:rPr>
                  <a:t>A+B      D+E</a:t>
                </a:r>
                <a:endParaRPr lang="de-DE" sz="1200" dirty="0"/>
              </a:p>
            </p:txBody>
          </p:sp>
          <p:sp>
            <p:nvSpPr>
              <p:cNvPr id="34" name="Rechteck 33">
                <a:extLst>
                  <a:ext uri="{FF2B5EF4-FFF2-40B4-BE49-F238E27FC236}">
                    <a16:creationId xmlns:a16="http://schemas.microsoft.com/office/drawing/2014/main" id="{6DB01F92-0E3C-4428-8FD4-D4EB4F5AB53E}"/>
                  </a:ext>
                </a:extLst>
              </p:cNvPr>
              <p:cNvSpPr/>
              <p:nvPr/>
            </p:nvSpPr>
            <p:spPr>
              <a:xfrm>
                <a:off x="2886670" y="661952"/>
                <a:ext cx="902464" cy="20586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37" name="Textfeld 36">
            <a:extLst>
              <a:ext uri="{FF2B5EF4-FFF2-40B4-BE49-F238E27FC236}">
                <a16:creationId xmlns:a16="http://schemas.microsoft.com/office/drawing/2014/main" id="{C4CED728-299F-4A73-B945-70EFB3233ABB}"/>
              </a:ext>
            </a:extLst>
          </p:cNvPr>
          <p:cNvSpPr txBox="1"/>
          <p:nvPr/>
        </p:nvSpPr>
        <p:spPr>
          <a:xfrm>
            <a:off x="516221" y="3365982"/>
            <a:ext cx="3298857" cy="1477328"/>
          </a:xfrm>
          <a:prstGeom prst="rect">
            <a:avLst/>
          </a:prstGeom>
          <a:noFill/>
        </p:spPr>
        <p:txBody>
          <a:bodyPr wrap="square" rtlCol="0">
            <a:spAutoFit/>
          </a:bodyPr>
          <a:lstStyle/>
          <a:p>
            <a:r>
              <a:rPr lang="de-DE" dirty="0"/>
              <a:t>Die Veränderung der Wassermenge im Standzylinder entspricht der Veränderung der Stoffmenge/Konzentration* von Edukten und Produkten.</a:t>
            </a:r>
          </a:p>
        </p:txBody>
      </p:sp>
      <p:grpSp>
        <p:nvGrpSpPr>
          <p:cNvPr id="44" name="Group 36">
            <a:extLst>
              <a:ext uri="{FF2B5EF4-FFF2-40B4-BE49-F238E27FC236}">
                <a16:creationId xmlns:a16="http://schemas.microsoft.com/office/drawing/2014/main" id="{4EE51703-7488-4C83-8002-5EE8B73EC6F2}"/>
              </a:ext>
            </a:extLst>
          </p:cNvPr>
          <p:cNvGrpSpPr>
            <a:grpSpLocks/>
          </p:cNvGrpSpPr>
          <p:nvPr/>
        </p:nvGrpSpPr>
        <p:grpSpPr bwMode="auto">
          <a:xfrm>
            <a:off x="6135497" y="4793908"/>
            <a:ext cx="325438" cy="1258433"/>
            <a:chOff x="5067" y="11770"/>
            <a:chExt cx="513" cy="1983"/>
          </a:xfrm>
        </p:grpSpPr>
        <p:sp>
          <p:nvSpPr>
            <p:cNvPr id="45" name="Line 38">
              <a:extLst>
                <a:ext uri="{FF2B5EF4-FFF2-40B4-BE49-F238E27FC236}">
                  <a16:creationId xmlns:a16="http://schemas.microsoft.com/office/drawing/2014/main" id="{2BAF91DD-D67D-4529-AA9A-B5C84ECD5CED}"/>
                </a:ext>
              </a:extLst>
            </p:cNvPr>
            <p:cNvSpPr>
              <a:spLocks noChangeShapeType="1"/>
            </p:cNvSpPr>
            <p:nvPr/>
          </p:nvSpPr>
          <p:spPr bwMode="auto">
            <a:xfrm>
              <a:off x="5067" y="11770"/>
              <a:ext cx="0" cy="198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6" name="Line 37">
              <a:extLst>
                <a:ext uri="{FF2B5EF4-FFF2-40B4-BE49-F238E27FC236}">
                  <a16:creationId xmlns:a16="http://schemas.microsoft.com/office/drawing/2014/main" id="{29E25906-66E9-483D-A5FF-05165D10A535}"/>
                </a:ext>
              </a:extLst>
            </p:cNvPr>
            <p:cNvSpPr>
              <a:spLocks noChangeShapeType="1"/>
            </p:cNvSpPr>
            <p:nvPr/>
          </p:nvSpPr>
          <p:spPr bwMode="auto">
            <a:xfrm>
              <a:off x="5067" y="11953"/>
              <a:ext cx="513"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grpSp>
      <p:sp>
        <p:nvSpPr>
          <p:cNvPr id="49" name="Rectangle 46">
            <a:extLst>
              <a:ext uri="{FF2B5EF4-FFF2-40B4-BE49-F238E27FC236}">
                <a16:creationId xmlns:a16="http://schemas.microsoft.com/office/drawing/2014/main" id="{8CBE2679-5015-4502-9D2B-2AF579AED111}"/>
              </a:ext>
            </a:extLst>
          </p:cNvPr>
          <p:cNvSpPr>
            <a:spLocks noChangeArrowheads="1"/>
          </p:cNvSpPr>
          <p:nvPr/>
        </p:nvSpPr>
        <p:spPr bwMode="auto">
          <a:xfrm>
            <a:off x="1012855" y="5189726"/>
            <a:ext cx="1300356"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831850" algn="l"/>
              </a:tabLst>
              <a:defRPr>
                <a:solidFill>
                  <a:schemeClr val="tx1"/>
                </a:solidFill>
                <a:latin typeface="Arial" panose="020B0604020202020204" pitchFamily="34" charset="0"/>
              </a:defRPr>
            </a:lvl1pPr>
            <a:lvl2pPr eaLnBrk="0" fontAlgn="base" hangingPunct="0">
              <a:spcBef>
                <a:spcPct val="0"/>
              </a:spcBef>
              <a:spcAft>
                <a:spcPct val="0"/>
              </a:spcAft>
              <a:tabLst>
                <a:tab pos="831850" algn="l"/>
              </a:tabLst>
              <a:defRPr>
                <a:solidFill>
                  <a:schemeClr val="tx1"/>
                </a:solidFill>
                <a:latin typeface="Arial" panose="020B0604020202020204" pitchFamily="34" charset="0"/>
              </a:defRPr>
            </a:lvl2pPr>
            <a:lvl3pPr eaLnBrk="0" fontAlgn="base" hangingPunct="0">
              <a:spcBef>
                <a:spcPct val="0"/>
              </a:spcBef>
              <a:spcAft>
                <a:spcPct val="0"/>
              </a:spcAft>
              <a:tabLst>
                <a:tab pos="831850" algn="l"/>
              </a:tabLst>
              <a:defRPr>
                <a:solidFill>
                  <a:schemeClr val="tx1"/>
                </a:solidFill>
                <a:latin typeface="Arial" panose="020B0604020202020204" pitchFamily="34" charset="0"/>
              </a:defRPr>
            </a:lvl3pPr>
            <a:lvl4pPr eaLnBrk="0" fontAlgn="base" hangingPunct="0">
              <a:spcBef>
                <a:spcPct val="0"/>
              </a:spcBef>
              <a:spcAft>
                <a:spcPct val="0"/>
              </a:spcAft>
              <a:tabLst>
                <a:tab pos="831850" algn="l"/>
              </a:tabLst>
              <a:defRPr>
                <a:solidFill>
                  <a:schemeClr val="tx1"/>
                </a:solidFill>
                <a:latin typeface="Arial" panose="020B0604020202020204" pitchFamily="34" charset="0"/>
              </a:defRPr>
            </a:lvl4pPr>
            <a:lvl5pPr eaLnBrk="0" fontAlgn="base" hangingPunct="0">
              <a:spcBef>
                <a:spcPct val="0"/>
              </a:spcBef>
              <a:spcAft>
                <a:spcPct val="0"/>
              </a:spcAft>
              <a:tabLst>
                <a:tab pos="831850" algn="l"/>
              </a:tabLst>
              <a:defRPr>
                <a:solidFill>
                  <a:schemeClr val="tx1"/>
                </a:solidFill>
                <a:latin typeface="Arial" panose="020B0604020202020204" pitchFamily="34" charset="0"/>
              </a:defRPr>
            </a:lvl5pPr>
            <a:lvl6pPr eaLnBrk="0" fontAlgn="base" hangingPunct="0">
              <a:spcBef>
                <a:spcPct val="0"/>
              </a:spcBef>
              <a:spcAft>
                <a:spcPct val="0"/>
              </a:spcAft>
              <a:tabLst>
                <a:tab pos="831850" algn="l"/>
              </a:tabLst>
              <a:defRPr>
                <a:solidFill>
                  <a:schemeClr val="tx1"/>
                </a:solidFill>
                <a:latin typeface="Arial" panose="020B0604020202020204" pitchFamily="34" charset="0"/>
              </a:defRPr>
            </a:lvl6pPr>
            <a:lvl7pPr eaLnBrk="0" fontAlgn="base" hangingPunct="0">
              <a:spcBef>
                <a:spcPct val="0"/>
              </a:spcBef>
              <a:spcAft>
                <a:spcPct val="0"/>
              </a:spcAft>
              <a:tabLst>
                <a:tab pos="831850" algn="l"/>
              </a:tabLst>
              <a:defRPr>
                <a:solidFill>
                  <a:schemeClr val="tx1"/>
                </a:solidFill>
                <a:latin typeface="Arial" panose="020B0604020202020204" pitchFamily="34" charset="0"/>
              </a:defRPr>
            </a:lvl7pPr>
            <a:lvl8pPr eaLnBrk="0" fontAlgn="base" hangingPunct="0">
              <a:spcBef>
                <a:spcPct val="0"/>
              </a:spcBef>
              <a:spcAft>
                <a:spcPct val="0"/>
              </a:spcAft>
              <a:tabLst>
                <a:tab pos="831850" algn="l"/>
              </a:tabLst>
              <a:defRPr>
                <a:solidFill>
                  <a:schemeClr val="tx1"/>
                </a:solidFill>
                <a:latin typeface="Arial" panose="020B0604020202020204" pitchFamily="34" charset="0"/>
              </a:defRPr>
            </a:lvl8pPr>
            <a:lvl9pPr eaLnBrk="0" fontAlgn="base" hangingPunct="0">
              <a:spcBef>
                <a:spcPct val="0"/>
              </a:spcBef>
              <a:spcAft>
                <a:spcPct val="0"/>
              </a:spcAft>
              <a:tabLst>
                <a:tab pos="8318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831850" algn="l"/>
              </a:tabLst>
            </a:pPr>
            <a:br>
              <a:rPr kumimoji="0" lang="de-DE" altLang="de-DE" sz="1800" b="0" i="0" u="none" strike="noStrike" cap="none" normalizeH="0" baseline="0" dirty="0">
                <a:ln>
                  <a:noFill/>
                </a:ln>
                <a:solidFill>
                  <a:schemeClr val="tx1"/>
                </a:solidFill>
                <a:effectLst/>
                <a:latin typeface="Arial" panose="020B0604020202020204" pitchFamily="34" charset="0"/>
              </a:rPr>
            </a:br>
            <a:endParaRPr kumimoji="0" lang="de-DE" altLang="de-DE"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831850" algn="l"/>
              </a:tabLst>
            </a:pPr>
            <a:r>
              <a:rPr kumimoji="0" lang="de-DE" altLang="de-DE"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831850" algn="l"/>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grpSp>
        <p:nvGrpSpPr>
          <p:cNvPr id="56" name="Gruppieren 55">
            <a:extLst>
              <a:ext uri="{FF2B5EF4-FFF2-40B4-BE49-F238E27FC236}">
                <a16:creationId xmlns:a16="http://schemas.microsoft.com/office/drawing/2014/main" id="{829FB595-5DAF-4EA8-9929-91DF38B055E8}"/>
              </a:ext>
            </a:extLst>
          </p:cNvPr>
          <p:cNvGrpSpPr/>
          <p:nvPr/>
        </p:nvGrpSpPr>
        <p:grpSpPr>
          <a:xfrm>
            <a:off x="4300707" y="3510926"/>
            <a:ext cx="5335361" cy="3163712"/>
            <a:chOff x="1327749" y="3512115"/>
            <a:chExt cx="5335361" cy="3163712"/>
          </a:xfrm>
        </p:grpSpPr>
        <p:grpSp>
          <p:nvGrpSpPr>
            <p:cNvPr id="38" name="Group 39">
              <a:extLst>
                <a:ext uri="{FF2B5EF4-FFF2-40B4-BE49-F238E27FC236}">
                  <a16:creationId xmlns:a16="http://schemas.microsoft.com/office/drawing/2014/main" id="{F23D5C48-ABC1-4F7D-890A-2F5E5DDEA5F0}"/>
                </a:ext>
              </a:extLst>
            </p:cNvPr>
            <p:cNvGrpSpPr>
              <a:grpSpLocks/>
            </p:cNvGrpSpPr>
            <p:nvPr/>
          </p:nvGrpSpPr>
          <p:grpSpPr bwMode="auto">
            <a:xfrm>
              <a:off x="1820874" y="3971599"/>
              <a:ext cx="4275125" cy="2636746"/>
              <a:chOff x="2580" y="10846"/>
              <a:chExt cx="4774" cy="3077"/>
            </a:xfrm>
          </p:grpSpPr>
          <p:grpSp>
            <p:nvGrpSpPr>
              <p:cNvPr id="39" name="Group 41">
                <a:extLst>
                  <a:ext uri="{FF2B5EF4-FFF2-40B4-BE49-F238E27FC236}">
                    <a16:creationId xmlns:a16="http://schemas.microsoft.com/office/drawing/2014/main" id="{5B6060C5-2EAB-4EB5-89BF-C53F524301E4}"/>
                  </a:ext>
                </a:extLst>
              </p:cNvPr>
              <p:cNvGrpSpPr>
                <a:grpSpLocks/>
              </p:cNvGrpSpPr>
              <p:nvPr/>
            </p:nvGrpSpPr>
            <p:grpSpPr bwMode="auto">
              <a:xfrm>
                <a:off x="2624" y="10846"/>
                <a:ext cx="4675" cy="3064"/>
                <a:chOff x="2624" y="10829"/>
                <a:chExt cx="4675" cy="3064"/>
              </a:xfrm>
            </p:grpSpPr>
            <p:sp>
              <p:nvSpPr>
                <p:cNvPr id="42" name="Line 43">
                  <a:extLst>
                    <a:ext uri="{FF2B5EF4-FFF2-40B4-BE49-F238E27FC236}">
                      <a16:creationId xmlns:a16="http://schemas.microsoft.com/office/drawing/2014/main" id="{FA9C451E-92BF-494F-B9E7-950E6D95AD35}"/>
                    </a:ext>
                  </a:extLst>
                </p:cNvPr>
                <p:cNvSpPr>
                  <a:spLocks noChangeShapeType="1"/>
                </p:cNvSpPr>
                <p:nvPr/>
              </p:nvSpPr>
              <p:spPr bwMode="auto">
                <a:xfrm>
                  <a:off x="2630" y="10829"/>
                  <a:ext cx="0" cy="3048"/>
                </a:xfrm>
                <a:prstGeom prst="line">
                  <a:avLst/>
                </a:prstGeom>
                <a:noFill/>
                <a:ln w="9525">
                  <a:solidFill>
                    <a:srgbClr val="000000"/>
                  </a:solidFill>
                  <a:round/>
                  <a:headEnd type="triangle" w="sm" len="med"/>
                  <a:tailEnd type="none" w="sm"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3" name="Line 42">
                  <a:extLst>
                    <a:ext uri="{FF2B5EF4-FFF2-40B4-BE49-F238E27FC236}">
                      <a16:creationId xmlns:a16="http://schemas.microsoft.com/office/drawing/2014/main" id="{EB5A52B5-220E-4DD3-9054-D911D05F5FFE}"/>
                    </a:ext>
                  </a:extLst>
                </p:cNvPr>
                <p:cNvSpPr>
                  <a:spLocks noChangeShapeType="1"/>
                </p:cNvSpPr>
                <p:nvPr/>
              </p:nvSpPr>
              <p:spPr bwMode="auto">
                <a:xfrm>
                  <a:off x="2624" y="13893"/>
                  <a:ext cx="4675" cy="0"/>
                </a:xfrm>
                <a:prstGeom prst="line">
                  <a:avLst/>
                </a:prstGeom>
                <a:noFill/>
                <a:ln w="9525">
                  <a:solidFill>
                    <a:srgbClr val="000000"/>
                  </a:solidFill>
                  <a:round/>
                  <a:headEnd type="none" w="sm" len="med"/>
                  <a:tailEnd type="triangle" w="sm"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grpSp>
          <p:graphicFrame>
            <p:nvGraphicFramePr>
              <p:cNvPr id="41" name="Objekt 40">
                <a:extLst>
                  <a:ext uri="{FF2B5EF4-FFF2-40B4-BE49-F238E27FC236}">
                    <a16:creationId xmlns:a16="http://schemas.microsoft.com/office/drawing/2014/main" id="{F542E36E-2DFF-4E16-BD10-C0254D059182}"/>
                  </a:ext>
                </a:extLst>
              </p:cNvPr>
              <p:cNvGraphicFramePr>
                <a:graphicFrameLocks noChangeAspect="1"/>
              </p:cNvGraphicFramePr>
              <p:nvPr>
                <p:extLst>
                  <p:ext uri="{D42A27DB-BD31-4B8C-83A1-F6EECF244321}">
                    <p14:modId xmlns:p14="http://schemas.microsoft.com/office/powerpoint/2010/main" val="1977007951"/>
                  </p:ext>
                </p:extLst>
              </p:nvPr>
            </p:nvGraphicFramePr>
            <p:xfrm>
              <a:off x="2580" y="11663"/>
              <a:ext cx="4774" cy="2260"/>
            </p:xfrm>
            <a:graphic>
              <a:graphicData uri="http://schemas.openxmlformats.org/presentationml/2006/ole">
                <mc:AlternateContent xmlns:mc="http://schemas.openxmlformats.org/markup-compatibility/2006">
                  <mc:Choice xmlns:v="urn:schemas-microsoft-com:vml" Requires="v">
                    <p:oleObj name="ChemSketch" r:id="rId7" imgW="2895600" imgH="1368552" progId="ACD.ChemSketch.20">
                      <p:embed/>
                    </p:oleObj>
                  </mc:Choice>
                  <mc:Fallback>
                    <p:oleObj name="ChemSketch" r:id="rId7" imgW="2895600" imgH="1368552" progId="ACD.ChemSketch.20">
                      <p:embed/>
                      <p:pic>
                        <p:nvPicPr>
                          <p:cNvPr id="0" name="Object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80" y="11663"/>
                            <a:ext cx="4774" cy="2260"/>
                          </a:xfrm>
                          <a:prstGeom prst="rect">
                            <a:avLst/>
                          </a:prstGeom>
                          <a:noFill/>
                        </p:spPr>
                      </p:pic>
                    </p:oleObj>
                  </mc:Fallback>
                </mc:AlternateContent>
              </a:graphicData>
            </a:graphic>
          </p:graphicFrame>
        </p:grpSp>
        <p:sp>
          <p:nvSpPr>
            <p:cNvPr id="50" name="Rechteck 49">
              <a:extLst>
                <a:ext uri="{FF2B5EF4-FFF2-40B4-BE49-F238E27FC236}">
                  <a16:creationId xmlns:a16="http://schemas.microsoft.com/office/drawing/2014/main" id="{D98599E5-37DA-44E2-8582-55A38F8D2964}"/>
                </a:ext>
              </a:extLst>
            </p:cNvPr>
            <p:cNvSpPr/>
            <p:nvPr/>
          </p:nvSpPr>
          <p:spPr>
            <a:xfrm>
              <a:off x="2174007" y="4832339"/>
              <a:ext cx="546945" cy="369332"/>
            </a:xfrm>
            <a:prstGeom prst="rect">
              <a:avLst/>
            </a:prstGeom>
          </p:spPr>
          <p:txBody>
            <a:bodyPr wrap="none">
              <a:spAutoFit/>
            </a:bodyPr>
            <a:lstStyle/>
            <a:p>
              <a:r>
                <a:rPr lang="de-DE" altLang="de-DE" i="1" dirty="0" err="1">
                  <a:latin typeface="Arial" panose="020B0604020202020204" pitchFamily="34" charset="0"/>
                  <a:ea typeface="Times New Roman" panose="02020603050405020304" pitchFamily="18" charset="0"/>
                  <a:cs typeface="Arial" panose="020B0604020202020204" pitchFamily="34" charset="0"/>
                </a:rPr>
                <a:t>v</a:t>
              </a:r>
              <a:r>
                <a:rPr lang="de-DE" altLang="de-DE" i="1" baseline="-30000" dirty="0" err="1">
                  <a:latin typeface="Arial" panose="020B0604020202020204" pitchFamily="34" charset="0"/>
                  <a:ea typeface="Times New Roman" panose="02020603050405020304" pitchFamily="18" charset="0"/>
                  <a:cs typeface="Arial" panose="020B0604020202020204" pitchFamily="34" charset="0"/>
                </a:rPr>
                <a:t>hin</a:t>
              </a:r>
              <a:r>
                <a:rPr lang="de-DE" altLang="de-DE" i="1" baseline="-30000" dirty="0">
                  <a:latin typeface="Arial" panose="020B0604020202020204" pitchFamily="34" charset="0"/>
                  <a:ea typeface="Times New Roman" panose="02020603050405020304" pitchFamily="18" charset="0"/>
                  <a:cs typeface="Arial" panose="020B0604020202020204" pitchFamily="34" charset="0"/>
                </a:rPr>
                <a:t> </a:t>
              </a:r>
              <a:endParaRPr lang="de-DE" dirty="0"/>
            </a:p>
          </p:txBody>
        </p:sp>
        <p:sp>
          <p:nvSpPr>
            <p:cNvPr id="51" name="Rechteck 50">
              <a:extLst>
                <a:ext uri="{FF2B5EF4-FFF2-40B4-BE49-F238E27FC236}">
                  <a16:creationId xmlns:a16="http://schemas.microsoft.com/office/drawing/2014/main" id="{ABA871D1-AA3E-4E6D-A627-086E6531533B}"/>
                </a:ext>
              </a:extLst>
            </p:cNvPr>
            <p:cNvSpPr/>
            <p:nvPr/>
          </p:nvSpPr>
          <p:spPr>
            <a:xfrm>
              <a:off x="2300341" y="5942275"/>
              <a:ext cx="590226" cy="369332"/>
            </a:xfrm>
            <a:prstGeom prst="rect">
              <a:avLst/>
            </a:prstGeom>
          </p:spPr>
          <p:txBody>
            <a:bodyPr wrap="none">
              <a:spAutoFit/>
            </a:bodyPr>
            <a:lstStyle/>
            <a:p>
              <a:pPr lvl="0" eaLnBrk="0" fontAlgn="base" hangingPunct="0">
                <a:spcBef>
                  <a:spcPct val="0"/>
                </a:spcBef>
                <a:spcAft>
                  <a:spcPct val="0"/>
                </a:spcAft>
                <a:tabLst>
                  <a:tab pos="831850" algn="l"/>
                </a:tabLst>
              </a:pPr>
              <a:r>
                <a:rPr lang="de-DE" altLang="de-DE" i="1" dirty="0" err="1">
                  <a:latin typeface="Arial" panose="020B0604020202020204" pitchFamily="34" charset="0"/>
                  <a:ea typeface="Times New Roman" panose="02020603050405020304" pitchFamily="18" charset="0"/>
                  <a:cs typeface="Arial" panose="020B0604020202020204" pitchFamily="34" charset="0"/>
                </a:rPr>
                <a:t>v</a:t>
              </a:r>
              <a:r>
                <a:rPr lang="de-DE" altLang="de-DE" i="1" baseline="-30000" dirty="0" err="1">
                  <a:latin typeface="Arial" panose="020B0604020202020204" pitchFamily="34" charset="0"/>
                  <a:ea typeface="Times New Roman" panose="02020603050405020304" pitchFamily="18" charset="0"/>
                  <a:cs typeface="Arial" panose="020B0604020202020204" pitchFamily="34" charset="0"/>
                </a:rPr>
                <a:t>rück</a:t>
              </a:r>
              <a:endParaRPr lang="de-DE" altLang="de-DE" sz="1100" dirty="0"/>
            </a:p>
          </p:txBody>
        </p:sp>
        <p:sp>
          <p:nvSpPr>
            <p:cNvPr id="52" name="Rechteck 51">
              <a:extLst>
                <a:ext uri="{FF2B5EF4-FFF2-40B4-BE49-F238E27FC236}">
                  <a16:creationId xmlns:a16="http://schemas.microsoft.com/office/drawing/2014/main" id="{B02F6695-0648-4CED-A086-D7288FB5973C}"/>
                </a:ext>
              </a:extLst>
            </p:cNvPr>
            <p:cNvSpPr/>
            <p:nvPr/>
          </p:nvSpPr>
          <p:spPr>
            <a:xfrm>
              <a:off x="6135401" y="6398828"/>
              <a:ext cx="527709" cy="276999"/>
            </a:xfrm>
            <a:prstGeom prst="rect">
              <a:avLst/>
            </a:prstGeom>
          </p:spPr>
          <p:txBody>
            <a:bodyPr wrap="none">
              <a:spAutoFit/>
            </a:bodyPr>
            <a:lstStyle/>
            <a:p>
              <a:pPr lvl="0" eaLnBrk="0" fontAlgn="base" hangingPunct="0">
                <a:spcBef>
                  <a:spcPct val="0"/>
                </a:spcBef>
                <a:spcAft>
                  <a:spcPct val="0"/>
                </a:spcAft>
                <a:tabLst>
                  <a:tab pos="831850" algn="l"/>
                </a:tabLst>
              </a:pPr>
              <a:r>
                <a:rPr lang="de-DE" altLang="de-DE" sz="1200" dirty="0">
                  <a:latin typeface="Arial" panose="020B0604020202020204" pitchFamily="34" charset="0"/>
                  <a:ea typeface="Times New Roman" panose="02020603050405020304" pitchFamily="18" charset="0"/>
                  <a:cs typeface="Arial" panose="020B0604020202020204" pitchFamily="34" charset="0"/>
                </a:rPr>
                <a:t>Zeit t</a:t>
              </a:r>
              <a:endParaRPr lang="de-DE" altLang="de-DE" sz="1100" dirty="0"/>
            </a:p>
          </p:txBody>
        </p:sp>
        <p:sp>
          <p:nvSpPr>
            <p:cNvPr id="53" name="Rechteck 52">
              <a:extLst>
                <a:ext uri="{FF2B5EF4-FFF2-40B4-BE49-F238E27FC236}">
                  <a16:creationId xmlns:a16="http://schemas.microsoft.com/office/drawing/2014/main" id="{97E485AA-4474-4D9E-B537-85359AB5F329}"/>
                </a:ext>
              </a:extLst>
            </p:cNvPr>
            <p:cNvSpPr/>
            <p:nvPr/>
          </p:nvSpPr>
          <p:spPr>
            <a:xfrm>
              <a:off x="1327749" y="3512115"/>
              <a:ext cx="1404702" cy="507831"/>
            </a:xfrm>
            <a:prstGeom prst="rect">
              <a:avLst/>
            </a:prstGeom>
          </p:spPr>
          <p:txBody>
            <a:bodyPr wrap="square">
              <a:spAutoFit/>
            </a:bodyPr>
            <a:lstStyle/>
            <a:p>
              <a:pPr lvl="0" eaLnBrk="0" fontAlgn="base" hangingPunct="0">
                <a:spcBef>
                  <a:spcPct val="0"/>
                </a:spcBef>
                <a:spcAft>
                  <a:spcPct val="0"/>
                </a:spcAft>
              </a:pPr>
              <a:r>
                <a:rPr lang="de-DE" altLang="de-DE" sz="1100" dirty="0">
                  <a:latin typeface="Arial" panose="020B0604020202020204" pitchFamily="34" charset="0"/>
                  <a:ea typeface="Times New Roman" panose="02020603050405020304" pitchFamily="18" charset="0"/>
                  <a:cs typeface="Arial" panose="020B0604020202020204" pitchFamily="34" charset="0"/>
                </a:rPr>
                <a:t>Reaktions-</a:t>
              </a:r>
              <a:endParaRPr lang="de-DE" altLang="de-DE" sz="1050" dirty="0"/>
            </a:p>
            <a:p>
              <a:pPr lvl="0" eaLnBrk="0" fontAlgn="base" hangingPunct="0">
                <a:spcBef>
                  <a:spcPct val="0"/>
                </a:spcBef>
                <a:spcAft>
                  <a:spcPct val="0"/>
                </a:spcAft>
              </a:pPr>
              <a:r>
                <a:rPr lang="de-DE" altLang="de-DE" sz="1100" dirty="0">
                  <a:latin typeface="Arial" panose="020B0604020202020204" pitchFamily="34" charset="0"/>
                  <a:ea typeface="Times New Roman" panose="02020603050405020304" pitchFamily="18" charset="0"/>
                  <a:cs typeface="Arial" panose="020B0604020202020204" pitchFamily="34" charset="0"/>
                </a:rPr>
                <a:t>Geschwindigkeit</a:t>
              </a:r>
              <a:r>
                <a:rPr lang="de-DE" altLang="de-DE" sz="1600" dirty="0">
                  <a:latin typeface="Arial" panose="020B0604020202020204" pitchFamily="34" charset="0"/>
                  <a:ea typeface="Times New Roman" panose="02020603050405020304" pitchFamily="18" charset="0"/>
                  <a:cs typeface="Arial" panose="020B0604020202020204" pitchFamily="34" charset="0"/>
                </a:rPr>
                <a:t> v</a:t>
              </a:r>
              <a:endParaRPr lang="de-DE" sz="1100" dirty="0"/>
            </a:p>
          </p:txBody>
        </p:sp>
      </p:grpSp>
      <p:sp>
        <p:nvSpPr>
          <p:cNvPr id="55" name="Rechteck 54">
            <a:extLst>
              <a:ext uri="{FF2B5EF4-FFF2-40B4-BE49-F238E27FC236}">
                <a16:creationId xmlns:a16="http://schemas.microsoft.com/office/drawing/2014/main" id="{A7B29658-3450-4053-894C-FC64CE0ED44B}"/>
              </a:ext>
            </a:extLst>
          </p:cNvPr>
          <p:cNvSpPr/>
          <p:nvPr/>
        </p:nvSpPr>
        <p:spPr>
          <a:xfrm>
            <a:off x="5660974" y="4446116"/>
            <a:ext cx="1459054" cy="338554"/>
          </a:xfrm>
          <a:prstGeom prst="rect">
            <a:avLst/>
          </a:prstGeom>
        </p:spPr>
        <p:txBody>
          <a:bodyPr wrap="none">
            <a:spAutoFit/>
          </a:bodyPr>
          <a:lstStyle/>
          <a:p>
            <a:pPr lvl="0" eaLnBrk="0" fontAlgn="base" hangingPunct="0">
              <a:spcBef>
                <a:spcPct val="0"/>
              </a:spcBef>
              <a:spcAft>
                <a:spcPct val="0"/>
              </a:spcAft>
              <a:tabLst>
                <a:tab pos="831850" algn="l"/>
              </a:tabLst>
            </a:pPr>
            <a:r>
              <a:rPr lang="de-DE" altLang="de-DE" sz="1600" i="1" dirty="0">
                <a:solidFill>
                  <a:srgbClr val="FF0000"/>
                </a:solidFill>
                <a:latin typeface="Arial" panose="020B0604020202020204" pitchFamily="34" charset="0"/>
                <a:ea typeface="Times New Roman" panose="02020603050405020304" pitchFamily="18" charset="0"/>
                <a:cs typeface="Arial" panose="020B0604020202020204" pitchFamily="34" charset="0"/>
              </a:rPr>
              <a:t>Gleichgewicht</a:t>
            </a:r>
            <a:endParaRPr lang="de-DE" altLang="de-DE" sz="1000" dirty="0">
              <a:solidFill>
                <a:srgbClr val="FF0000"/>
              </a:solidFill>
            </a:endParaRPr>
          </a:p>
        </p:txBody>
      </p:sp>
      <p:sp>
        <p:nvSpPr>
          <p:cNvPr id="63" name="Textfeld 62">
            <a:extLst>
              <a:ext uri="{FF2B5EF4-FFF2-40B4-BE49-F238E27FC236}">
                <a16:creationId xmlns:a16="http://schemas.microsoft.com/office/drawing/2014/main" id="{5CD77BF5-9C50-443E-919D-CC043C2118FD}"/>
              </a:ext>
            </a:extLst>
          </p:cNvPr>
          <p:cNvSpPr txBox="1"/>
          <p:nvPr/>
        </p:nvSpPr>
        <p:spPr>
          <a:xfrm>
            <a:off x="548756" y="5129011"/>
            <a:ext cx="3016553" cy="1200329"/>
          </a:xfrm>
          <a:prstGeom prst="rect">
            <a:avLst/>
          </a:prstGeom>
          <a:noFill/>
        </p:spPr>
        <p:txBody>
          <a:bodyPr wrap="square" rtlCol="0">
            <a:spAutoFit/>
          </a:bodyPr>
          <a:lstStyle/>
          <a:p>
            <a:r>
              <a:rPr lang="de-DE" dirty="0"/>
              <a:t>Die im Glasrohr transportierte Wassermenge entspricht der Geschwindigkeit v der Reaktion.</a:t>
            </a:r>
          </a:p>
        </p:txBody>
      </p:sp>
      <p:sp>
        <p:nvSpPr>
          <p:cNvPr id="57" name="Textfeld 56">
            <a:extLst>
              <a:ext uri="{FF2B5EF4-FFF2-40B4-BE49-F238E27FC236}">
                <a16:creationId xmlns:a16="http://schemas.microsoft.com/office/drawing/2014/main" id="{490C88DA-2E06-4A79-992D-B02E33E4E06B}"/>
              </a:ext>
            </a:extLst>
          </p:cNvPr>
          <p:cNvSpPr txBox="1"/>
          <p:nvPr/>
        </p:nvSpPr>
        <p:spPr>
          <a:xfrm>
            <a:off x="9562011" y="1237480"/>
            <a:ext cx="2454546" cy="1477328"/>
          </a:xfrm>
          <a:prstGeom prst="rect">
            <a:avLst/>
          </a:prstGeom>
          <a:noFill/>
          <a:ln w="28575">
            <a:solidFill>
              <a:srgbClr val="FF0000"/>
            </a:solidFill>
          </a:ln>
        </p:spPr>
        <p:txBody>
          <a:bodyPr wrap="square" rtlCol="0">
            <a:spAutoFit/>
          </a:bodyPr>
          <a:lstStyle/>
          <a:p>
            <a:r>
              <a:rPr lang="de-DE" dirty="0"/>
              <a:t>Im Gleichgewicht verändern sich die Stoffmengen/ Konzentrationen der Stoffe nicht mehr</a:t>
            </a:r>
          </a:p>
        </p:txBody>
      </p:sp>
      <p:sp>
        <p:nvSpPr>
          <p:cNvPr id="65" name="Textfeld 64">
            <a:extLst>
              <a:ext uri="{FF2B5EF4-FFF2-40B4-BE49-F238E27FC236}">
                <a16:creationId xmlns:a16="http://schemas.microsoft.com/office/drawing/2014/main" id="{1B98C592-B709-4D79-A4DF-ABBC9767CCE6}"/>
              </a:ext>
            </a:extLst>
          </p:cNvPr>
          <p:cNvSpPr txBox="1"/>
          <p:nvPr/>
        </p:nvSpPr>
        <p:spPr>
          <a:xfrm>
            <a:off x="9510544" y="4528846"/>
            <a:ext cx="2506013" cy="1200329"/>
          </a:xfrm>
          <a:prstGeom prst="rect">
            <a:avLst/>
          </a:prstGeom>
          <a:noFill/>
          <a:ln w="28575">
            <a:solidFill>
              <a:srgbClr val="FF0000"/>
            </a:solidFill>
          </a:ln>
        </p:spPr>
        <p:txBody>
          <a:bodyPr wrap="square" rtlCol="0">
            <a:spAutoFit/>
          </a:bodyPr>
          <a:lstStyle/>
          <a:p>
            <a:r>
              <a:rPr lang="de-DE" dirty="0"/>
              <a:t>Im Gleichgewicht sind die Geschwindigkeiten von Hin- und Rückreaktion gleich groß</a:t>
            </a:r>
          </a:p>
        </p:txBody>
      </p:sp>
      <mc:AlternateContent xmlns:mc="http://schemas.openxmlformats.org/markup-compatibility/2006" xmlns:a14="http://schemas.microsoft.com/office/drawing/2010/main">
        <mc:Choice Requires="a14">
          <p:sp>
            <p:nvSpPr>
              <p:cNvPr id="11" name="Textfeld 10">
                <a:extLst>
                  <a:ext uri="{FF2B5EF4-FFF2-40B4-BE49-F238E27FC236}">
                    <a16:creationId xmlns:a16="http://schemas.microsoft.com/office/drawing/2014/main" id="{BD917AB9-2183-4CAB-9689-A6CEC66B3E30}"/>
                  </a:ext>
                </a:extLst>
              </p:cNvPr>
              <p:cNvSpPr txBox="1"/>
              <p:nvPr/>
            </p:nvSpPr>
            <p:spPr>
              <a:xfrm>
                <a:off x="519969" y="6536138"/>
                <a:ext cx="3784486" cy="380682"/>
              </a:xfrm>
              <a:prstGeom prst="rect">
                <a:avLst/>
              </a:prstGeom>
              <a:noFill/>
            </p:spPr>
            <p:txBody>
              <a:bodyPr wrap="square" rtlCol="0">
                <a:spAutoFit/>
              </a:bodyPr>
              <a:lstStyle/>
              <a:p>
                <a:r>
                  <a:rPr lang="de-DE" sz="1400" i="1" dirty="0"/>
                  <a:t>*Stoffmenge n; Konzentration </a:t>
                </a:r>
                <a14:m>
                  <m:oMath xmlns:m="http://schemas.openxmlformats.org/officeDocument/2006/math">
                    <m:f>
                      <m:fPr>
                        <m:ctrlPr>
                          <a:rPr lang="de-DE" sz="1400" i="1" smtClean="0">
                            <a:latin typeface="Cambria Math" panose="02040503050406030204" pitchFamily="18" charset="0"/>
                          </a:rPr>
                        </m:ctrlPr>
                      </m:fPr>
                      <m:num>
                        <m:r>
                          <a:rPr lang="de-DE" sz="1400" b="0" i="1" smtClean="0">
                            <a:latin typeface="Cambria Math" panose="02040503050406030204" pitchFamily="18" charset="0"/>
                          </a:rPr>
                          <m:t>𝑛</m:t>
                        </m:r>
                      </m:num>
                      <m:den>
                        <m:r>
                          <a:rPr lang="de-DE" sz="1400" b="0" i="1" smtClean="0">
                            <a:latin typeface="Cambria Math" panose="02040503050406030204" pitchFamily="18" charset="0"/>
                          </a:rPr>
                          <m:t>𝑉</m:t>
                        </m:r>
                      </m:den>
                    </m:f>
                  </m:oMath>
                </a14:m>
                <a:endParaRPr lang="de-DE" sz="1400" i="1" dirty="0"/>
              </a:p>
            </p:txBody>
          </p:sp>
        </mc:Choice>
        <mc:Fallback xmlns="">
          <p:sp>
            <p:nvSpPr>
              <p:cNvPr id="11" name="Textfeld 10">
                <a:extLst>
                  <a:ext uri="{FF2B5EF4-FFF2-40B4-BE49-F238E27FC236}">
                    <a16:creationId xmlns:a16="http://schemas.microsoft.com/office/drawing/2014/main" id="{BD917AB9-2183-4CAB-9689-A6CEC66B3E30}"/>
                  </a:ext>
                </a:extLst>
              </p:cNvPr>
              <p:cNvSpPr txBox="1">
                <a:spLocks noRot="1" noChangeAspect="1" noMove="1" noResize="1" noEditPoints="1" noAdjustHandles="1" noChangeArrowheads="1" noChangeShapeType="1" noTextEdit="1"/>
              </p:cNvSpPr>
              <p:nvPr/>
            </p:nvSpPr>
            <p:spPr>
              <a:xfrm>
                <a:off x="519969" y="6536138"/>
                <a:ext cx="3784486" cy="380682"/>
              </a:xfrm>
              <a:prstGeom prst="rect">
                <a:avLst/>
              </a:prstGeom>
              <a:blipFill>
                <a:blip r:embed="rId9"/>
                <a:stretch>
                  <a:fillRect l="-483" b="-4762"/>
                </a:stretch>
              </a:blipFill>
            </p:spPr>
            <p:txBody>
              <a:bodyPr/>
              <a:lstStyle/>
              <a:p>
                <a:r>
                  <a:rPr lang="de-DE">
                    <a:noFill/>
                  </a:rPr>
                  <a:t> </a:t>
                </a:r>
              </a:p>
            </p:txBody>
          </p:sp>
        </mc:Fallback>
      </mc:AlternateContent>
    </p:spTree>
    <p:extLst>
      <p:ext uri="{BB962C8B-B14F-4D97-AF65-F5344CB8AC3E}">
        <p14:creationId xmlns:p14="http://schemas.microsoft.com/office/powerpoint/2010/main" val="1584489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40" grpId="0"/>
      <p:bldP spid="37" grpId="0"/>
      <p:bldP spid="55" grpId="0"/>
      <p:bldP spid="63" grpId="0"/>
      <p:bldP spid="57" grpId="0" animBg="1"/>
      <p:bldP spid="6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653D63E9-0F62-478E-9A6E-81E97AE553FE}"/>
              </a:ext>
            </a:extLst>
          </p:cNvPr>
          <p:cNvPicPr>
            <a:picLocks noChangeAspect="1"/>
          </p:cNvPicPr>
          <p:nvPr/>
        </p:nvPicPr>
        <p:blipFill>
          <a:blip r:embed="rId2"/>
          <a:stretch>
            <a:fillRect/>
          </a:stretch>
        </p:blipFill>
        <p:spPr>
          <a:xfrm>
            <a:off x="7802774" y="82170"/>
            <a:ext cx="4059150" cy="3221866"/>
          </a:xfrm>
          <a:prstGeom prst="rect">
            <a:avLst/>
          </a:prstGeom>
        </p:spPr>
      </p:pic>
      <p:pic>
        <p:nvPicPr>
          <p:cNvPr id="5" name="Grafik 4">
            <a:extLst>
              <a:ext uri="{FF2B5EF4-FFF2-40B4-BE49-F238E27FC236}">
                <a16:creationId xmlns:a16="http://schemas.microsoft.com/office/drawing/2014/main" id="{7E540874-3F48-414B-8408-6C25FB56E038}"/>
              </a:ext>
            </a:extLst>
          </p:cNvPr>
          <p:cNvPicPr>
            <a:picLocks noChangeAspect="1"/>
          </p:cNvPicPr>
          <p:nvPr/>
        </p:nvPicPr>
        <p:blipFill>
          <a:blip r:embed="rId3"/>
          <a:stretch>
            <a:fillRect/>
          </a:stretch>
        </p:blipFill>
        <p:spPr>
          <a:xfrm>
            <a:off x="4130875" y="3429000"/>
            <a:ext cx="4166172" cy="3303968"/>
          </a:xfrm>
          <a:prstGeom prst="rect">
            <a:avLst/>
          </a:prstGeom>
        </p:spPr>
      </p:pic>
      <p:pic>
        <p:nvPicPr>
          <p:cNvPr id="7" name="Grafik 6">
            <a:extLst>
              <a:ext uri="{FF2B5EF4-FFF2-40B4-BE49-F238E27FC236}">
                <a16:creationId xmlns:a16="http://schemas.microsoft.com/office/drawing/2014/main" id="{888A2984-4596-4DD7-8A6D-B5D331FC4D59}"/>
              </a:ext>
            </a:extLst>
          </p:cNvPr>
          <p:cNvPicPr>
            <a:picLocks noChangeAspect="1"/>
          </p:cNvPicPr>
          <p:nvPr/>
        </p:nvPicPr>
        <p:blipFill>
          <a:blip r:embed="rId4"/>
          <a:stretch>
            <a:fillRect/>
          </a:stretch>
        </p:blipFill>
        <p:spPr>
          <a:xfrm>
            <a:off x="330076" y="82170"/>
            <a:ext cx="4069372" cy="3221866"/>
          </a:xfrm>
          <a:prstGeom prst="rect">
            <a:avLst/>
          </a:prstGeom>
        </p:spPr>
      </p:pic>
      <p:sp>
        <p:nvSpPr>
          <p:cNvPr id="8" name="Textfeld 7">
            <a:extLst>
              <a:ext uri="{FF2B5EF4-FFF2-40B4-BE49-F238E27FC236}">
                <a16:creationId xmlns:a16="http://schemas.microsoft.com/office/drawing/2014/main" id="{D9132684-38B6-4E56-8CAC-F5C0B588C75C}"/>
              </a:ext>
            </a:extLst>
          </p:cNvPr>
          <p:cNvSpPr txBox="1"/>
          <p:nvPr/>
        </p:nvSpPr>
        <p:spPr>
          <a:xfrm>
            <a:off x="4772025" y="228600"/>
            <a:ext cx="2647950" cy="369332"/>
          </a:xfrm>
          <a:prstGeom prst="rect">
            <a:avLst/>
          </a:prstGeom>
          <a:noFill/>
        </p:spPr>
        <p:txBody>
          <a:bodyPr wrap="square" rtlCol="0">
            <a:spAutoFit/>
          </a:bodyPr>
          <a:lstStyle/>
          <a:p>
            <a:r>
              <a:rPr lang="de-DE" dirty="0"/>
              <a:t>Aufgabe: Simulation</a:t>
            </a:r>
          </a:p>
        </p:txBody>
      </p:sp>
    </p:spTree>
    <p:extLst>
      <p:ext uri="{BB962C8B-B14F-4D97-AF65-F5344CB8AC3E}">
        <p14:creationId xmlns:p14="http://schemas.microsoft.com/office/powerpoint/2010/main" val="1938738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E9AF12AB-4EF8-491D-9739-F86CF4E45313}"/>
              </a:ext>
            </a:extLst>
          </p:cNvPr>
          <p:cNvSpPr txBox="1"/>
          <p:nvPr/>
        </p:nvSpPr>
        <p:spPr>
          <a:xfrm>
            <a:off x="1349829" y="446540"/>
            <a:ext cx="9629684" cy="2754600"/>
          </a:xfrm>
          <a:prstGeom prst="rect">
            <a:avLst/>
          </a:prstGeom>
          <a:noFill/>
          <a:ln w="28575">
            <a:solidFill>
              <a:srgbClr val="FF0000"/>
            </a:solidFill>
          </a:ln>
        </p:spPr>
        <p:txBody>
          <a:bodyPr wrap="square" rtlCol="0">
            <a:spAutoFit/>
          </a:bodyPr>
          <a:lstStyle/>
          <a:p>
            <a:r>
              <a:rPr lang="de-DE" sz="2400" u="sng" dirty="0"/>
              <a:t>Merke:</a:t>
            </a:r>
          </a:p>
          <a:p>
            <a:pPr>
              <a:spcAft>
                <a:spcPts val="600"/>
              </a:spcAft>
            </a:pPr>
            <a:r>
              <a:rPr lang="de-DE" sz="2400" dirty="0"/>
              <a:t>Chemische Gleichgewichte sind </a:t>
            </a:r>
            <a:r>
              <a:rPr lang="de-DE" sz="2400" b="1" dirty="0"/>
              <a:t>dynamische Gleichgewichte</a:t>
            </a:r>
            <a:r>
              <a:rPr lang="de-DE" sz="2400" dirty="0"/>
              <a:t>: die Konzentrationen von Edukten und Produkten ändern sich nicht mehr, da Hin- und Rückreaktion nach wie vor, aber mit gleicher Geschwindigkeiten ablaufen.</a:t>
            </a:r>
          </a:p>
          <a:p>
            <a:r>
              <a:rPr lang="de-DE" sz="2400" dirty="0"/>
              <a:t>„Gleichgewicht liegt links“ </a:t>
            </a:r>
            <a:r>
              <a:rPr lang="de-DE" sz="2400" dirty="0">
                <a:sym typeface="Wingdings" panose="05000000000000000000" pitchFamily="2" charset="2"/>
              </a:rPr>
              <a:t> Produkte überwiegen</a:t>
            </a:r>
          </a:p>
          <a:p>
            <a:r>
              <a:rPr lang="de-DE" sz="2400" dirty="0">
                <a:sym typeface="Wingdings" panose="05000000000000000000" pitchFamily="2" charset="2"/>
              </a:rPr>
              <a:t>„Gleichgewicht liegt rechts“  Edukte überwiegen</a:t>
            </a:r>
            <a:r>
              <a:rPr lang="de-DE" sz="2400" dirty="0"/>
              <a:t> </a:t>
            </a:r>
          </a:p>
        </p:txBody>
      </p:sp>
      <p:sp>
        <p:nvSpPr>
          <p:cNvPr id="7" name="Textfeld 6">
            <a:extLst>
              <a:ext uri="{FF2B5EF4-FFF2-40B4-BE49-F238E27FC236}">
                <a16:creationId xmlns:a16="http://schemas.microsoft.com/office/drawing/2014/main" id="{047D0A89-1672-4753-B042-2C6754E14A30}"/>
              </a:ext>
            </a:extLst>
          </p:cNvPr>
          <p:cNvSpPr txBox="1"/>
          <p:nvPr/>
        </p:nvSpPr>
        <p:spPr>
          <a:xfrm>
            <a:off x="2836999" y="4658358"/>
            <a:ext cx="8142514" cy="1323439"/>
          </a:xfrm>
          <a:prstGeom prst="rect">
            <a:avLst/>
          </a:prstGeom>
          <a:noFill/>
        </p:spPr>
        <p:txBody>
          <a:bodyPr wrap="square" rtlCol="0">
            <a:spAutoFit/>
          </a:bodyPr>
          <a:lstStyle/>
          <a:p>
            <a:r>
              <a:rPr lang="de-DE" sz="2000" dirty="0"/>
              <a:t>Achtung:</a:t>
            </a:r>
          </a:p>
          <a:p>
            <a:r>
              <a:rPr lang="de-DE" sz="2000" dirty="0"/>
              <a:t>Ein Gleichgewichtszustand ist kein Stillstand!</a:t>
            </a:r>
          </a:p>
          <a:p>
            <a:r>
              <a:rPr lang="de-DE" sz="2000" dirty="0"/>
              <a:t>Die Konzentrationen von Edukten und Produkten sind nicht gleich groß!</a:t>
            </a:r>
          </a:p>
          <a:p>
            <a:endParaRPr lang="de-DE" sz="2000" dirty="0"/>
          </a:p>
        </p:txBody>
      </p:sp>
      <p:pic>
        <p:nvPicPr>
          <p:cNvPr id="9" name="Grafik 8" descr="Ein Bild, das Zeichnung enthält.&#10;&#10;Automatisch generierte Beschreibung">
            <a:extLst>
              <a:ext uri="{FF2B5EF4-FFF2-40B4-BE49-F238E27FC236}">
                <a16:creationId xmlns:a16="http://schemas.microsoft.com/office/drawing/2014/main" id="{9C4D403C-C732-4074-92D2-E5B2D21867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743" y="3758794"/>
            <a:ext cx="1574256" cy="1973301"/>
          </a:xfrm>
          <a:prstGeom prst="rect">
            <a:avLst/>
          </a:prstGeom>
        </p:spPr>
      </p:pic>
    </p:spTree>
    <p:extLst>
      <p:ext uri="{BB962C8B-B14F-4D97-AF65-F5344CB8AC3E}">
        <p14:creationId xmlns:p14="http://schemas.microsoft.com/office/powerpoint/2010/main" val="2901200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7ED2BB03-0A9E-41FB-A7D2-2E40A3CEF9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920" y="643466"/>
            <a:ext cx="7556159" cy="5571067"/>
          </a:xfrm>
          <a:prstGeom prst="rect">
            <a:avLst/>
          </a:prstGeom>
        </p:spPr>
      </p:pic>
      <p:sp>
        <p:nvSpPr>
          <p:cNvPr id="5" name="Rechteck 4">
            <a:extLst>
              <a:ext uri="{FF2B5EF4-FFF2-40B4-BE49-F238E27FC236}">
                <a16:creationId xmlns:a16="http://schemas.microsoft.com/office/drawing/2014/main" id="{601EC4E6-1F16-402A-BD33-AC519011988D}"/>
              </a:ext>
            </a:extLst>
          </p:cNvPr>
          <p:cNvSpPr/>
          <p:nvPr/>
        </p:nvSpPr>
        <p:spPr>
          <a:xfrm>
            <a:off x="113979" y="6596390"/>
            <a:ext cx="3616696" cy="261610"/>
          </a:xfrm>
          <a:prstGeom prst="rect">
            <a:avLst/>
          </a:prstGeom>
        </p:spPr>
        <p:txBody>
          <a:bodyPr wrap="none">
            <a:spAutoFit/>
          </a:bodyPr>
          <a:lstStyle/>
          <a:p>
            <a:r>
              <a:rPr lang="de-DE" sz="1100" dirty="0"/>
              <a:t>https://www.seilnacht.com/versuche/gleichg.html#Didaktik</a:t>
            </a:r>
          </a:p>
        </p:txBody>
      </p:sp>
    </p:spTree>
    <p:extLst>
      <p:ext uri="{BB962C8B-B14F-4D97-AF65-F5344CB8AC3E}">
        <p14:creationId xmlns:p14="http://schemas.microsoft.com/office/powerpoint/2010/main" val="315182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86DB01AF-8327-4C37-9EF4-F00BB1C8B8EB}"/>
              </a:ext>
            </a:extLst>
          </p:cNvPr>
          <p:cNvSpPr txBox="1"/>
          <p:nvPr/>
        </p:nvSpPr>
        <p:spPr>
          <a:xfrm>
            <a:off x="646638" y="344609"/>
            <a:ext cx="10711543" cy="2092881"/>
          </a:xfrm>
          <a:prstGeom prst="rect">
            <a:avLst/>
          </a:prstGeom>
          <a:noFill/>
        </p:spPr>
        <p:txBody>
          <a:bodyPr wrap="square" rtlCol="0">
            <a:spAutoFit/>
          </a:bodyPr>
          <a:lstStyle/>
          <a:p>
            <a:pPr>
              <a:spcAft>
                <a:spcPts val="1200"/>
              </a:spcAft>
            </a:pPr>
            <a:r>
              <a:rPr lang="de-DE" sz="2400" dirty="0"/>
              <a:t>Die Geschwindigkeiten von Hin- und Rückreaktion hängen von der Konzentration der Stoffe ab</a:t>
            </a:r>
          </a:p>
          <a:p>
            <a:r>
              <a:rPr lang="de-DE" sz="2400" dirty="0"/>
              <a:t>Bsp. </a:t>
            </a:r>
            <a:r>
              <a:rPr lang="de-DE" sz="2400" dirty="0" err="1"/>
              <a:t>Estergleichgewicht</a:t>
            </a:r>
            <a:endParaRPr lang="de-DE" sz="2400" dirty="0"/>
          </a:p>
          <a:p>
            <a:r>
              <a:rPr lang="de-DE" sz="2400" dirty="0"/>
              <a:t>		</a:t>
            </a:r>
            <a:r>
              <a:rPr lang="de-DE" sz="2400" dirty="0" err="1"/>
              <a:t>v</a:t>
            </a:r>
            <a:r>
              <a:rPr lang="de-DE" sz="2400" baseline="-25000" dirty="0" err="1"/>
              <a:t>hin</a:t>
            </a:r>
            <a:r>
              <a:rPr lang="de-DE" sz="2400" dirty="0"/>
              <a:t>  = </a:t>
            </a:r>
            <a:r>
              <a:rPr lang="de-DE" sz="2400" dirty="0" err="1">
                <a:solidFill>
                  <a:srgbClr val="0070C0"/>
                </a:solidFill>
              </a:rPr>
              <a:t>k</a:t>
            </a:r>
            <a:r>
              <a:rPr lang="de-DE" sz="2400" baseline="-25000" dirty="0" err="1">
                <a:solidFill>
                  <a:srgbClr val="0070C0"/>
                </a:solidFill>
              </a:rPr>
              <a:t>hin</a:t>
            </a:r>
            <a:r>
              <a:rPr lang="de-DE" sz="2400" dirty="0"/>
              <a:t> · c(Säure) · c(Alkohol) </a:t>
            </a:r>
          </a:p>
          <a:p>
            <a:r>
              <a:rPr lang="de-DE" sz="2400" dirty="0"/>
              <a:t>		</a:t>
            </a:r>
            <a:r>
              <a:rPr lang="de-DE" sz="2400" dirty="0" err="1"/>
              <a:t>v</a:t>
            </a:r>
            <a:r>
              <a:rPr lang="de-DE" sz="2400" baseline="-25000" dirty="0" err="1"/>
              <a:t>rück</a:t>
            </a:r>
            <a:r>
              <a:rPr lang="de-DE" sz="2400" dirty="0"/>
              <a:t> = </a:t>
            </a:r>
            <a:r>
              <a:rPr lang="de-DE" sz="2400" dirty="0" err="1">
                <a:solidFill>
                  <a:srgbClr val="0070C0"/>
                </a:solidFill>
              </a:rPr>
              <a:t>k</a:t>
            </a:r>
            <a:r>
              <a:rPr lang="de-DE" sz="2400" baseline="-25000" dirty="0" err="1">
                <a:solidFill>
                  <a:srgbClr val="0070C0"/>
                </a:solidFill>
              </a:rPr>
              <a:t>rück</a:t>
            </a:r>
            <a:r>
              <a:rPr lang="de-DE" sz="2400" dirty="0"/>
              <a:t> · c(Ester) · c(Wasser) </a:t>
            </a:r>
          </a:p>
        </p:txBody>
      </p:sp>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715B1942-CC04-470E-9002-021B39918497}"/>
                  </a:ext>
                </a:extLst>
              </p:cNvPr>
              <p:cNvSpPr txBox="1"/>
              <p:nvPr/>
            </p:nvSpPr>
            <p:spPr>
              <a:xfrm>
                <a:off x="646638" y="2715915"/>
                <a:ext cx="9527177" cy="2259658"/>
              </a:xfrm>
              <a:prstGeom prst="rect">
                <a:avLst/>
              </a:prstGeom>
              <a:noFill/>
            </p:spPr>
            <p:txBody>
              <a:bodyPr wrap="square" rtlCol="0">
                <a:spAutoFit/>
              </a:bodyPr>
              <a:lstStyle/>
              <a:p>
                <a:r>
                  <a:rPr lang="de-DE" sz="2400" dirty="0"/>
                  <a:t>Im Gleichgewicht sind beide Geschwindigkeiten gleich groß, es gilt   </a:t>
                </a:r>
              </a:p>
              <a:p>
                <a:r>
                  <a:rPr lang="de-DE" sz="2400" dirty="0"/>
                  <a:t>				 </a:t>
                </a:r>
                <a:r>
                  <a:rPr lang="de-DE" sz="2400" dirty="0" err="1"/>
                  <a:t>v</a:t>
                </a:r>
                <a:r>
                  <a:rPr lang="de-DE" sz="2400" baseline="-25000" dirty="0" err="1"/>
                  <a:t>hin</a:t>
                </a:r>
                <a:r>
                  <a:rPr lang="de-DE" sz="2400" dirty="0"/>
                  <a:t> = </a:t>
                </a:r>
                <a:r>
                  <a:rPr lang="de-DE" sz="2400" dirty="0" err="1"/>
                  <a:t>v</a:t>
                </a:r>
                <a:r>
                  <a:rPr lang="de-DE" sz="2400" baseline="-25000" dirty="0" err="1"/>
                  <a:t>rück</a:t>
                </a:r>
                <a:endParaRPr lang="de-DE" sz="2400" dirty="0"/>
              </a:p>
              <a:p>
                <a:r>
                  <a:rPr lang="de-DE" sz="2400" dirty="0"/>
                  <a:t> 	  </a:t>
                </a:r>
                <a:r>
                  <a:rPr lang="de-DE" sz="2400" dirty="0" err="1">
                    <a:solidFill>
                      <a:srgbClr val="0070C0"/>
                    </a:solidFill>
                  </a:rPr>
                  <a:t>k</a:t>
                </a:r>
                <a:r>
                  <a:rPr lang="de-DE" sz="2400" baseline="-25000" dirty="0" err="1">
                    <a:solidFill>
                      <a:srgbClr val="0070C0"/>
                    </a:solidFill>
                  </a:rPr>
                  <a:t>hin</a:t>
                </a:r>
                <a:r>
                  <a:rPr lang="de-DE" sz="2400" dirty="0"/>
                  <a:t> · c(Säure) · c(Alkohol) = </a:t>
                </a:r>
                <a:r>
                  <a:rPr lang="de-DE" sz="2400" dirty="0" err="1">
                    <a:solidFill>
                      <a:srgbClr val="0070C0"/>
                    </a:solidFill>
                  </a:rPr>
                  <a:t>k</a:t>
                </a:r>
                <a:r>
                  <a:rPr lang="de-DE" sz="2400" baseline="-25000" dirty="0" err="1">
                    <a:solidFill>
                      <a:srgbClr val="0070C0"/>
                    </a:solidFill>
                  </a:rPr>
                  <a:t>rück</a:t>
                </a:r>
                <a:r>
                  <a:rPr lang="de-DE" sz="2400" dirty="0"/>
                  <a:t> · c(Ester) · c(Wasser)</a:t>
                </a:r>
              </a:p>
              <a:p>
                <a:endParaRPr lang="de-DE" sz="2400" dirty="0"/>
              </a:p>
              <a:p>
                <a:r>
                  <a:rPr lang="de-DE" sz="2400" dirty="0"/>
                  <a:t>Umformung: 	              </a:t>
                </a:r>
                <a14:m>
                  <m:oMath xmlns:m="http://schemas.openxmlformats.org/officeDocument/2006/math">
                    <m:f>
                      <m:fPr>
                        <m:ctrlPr>
                          <a:rPr lang="de-DE" sz="2400" i="1" smtClean="0">
                            <a:solidFill>
                              <a:srgbClr val="0070C0"/>
                            </a:solidFill>
                            <a:latin typeface="Cambria Math" panose="02040503050406030204" pitchFamily="18" charset="0"/>
                          </a:rPr>
                        </m:ctrlPr>
                      </m:fPr>
                      <m:num>
                        <m:r>
                          <m:rPr>
                            <m:nor/>
                          </m:rPr>
                          <a:rPr lang="de-DE" sz="2400" b="0" i="0" dirty="0" smtClean="0">
                            <a:solidFill>
                              <a:srgbClr val="0070C0"/>
                            </a:solidFill>
                          </a:rPr>
                          <m:t>k</m:t>
                        </m:r>
                        <m:r>
                          <m:rPr>
                            <m:nor/>
                          </m:rPr>
                          <a:rPr lang="de-DE" sz="2400" baseline="-25000" dirty="0">
                            <a:solidFill>
                              <a:srgbClr val="0070C0"/>
                            </a:solidFill>
                          </a:rPr>
                          <m:t>hin</m:t>
                        </m:r>
                        <m:r>
                          <m:rPr>
                            <m:nor/>
                          </m:rPr>
                          <a:rPr lang="de-DE" sz="2400" dirty="0">
                            <a:solidFill>
                              <a:srgbClr val="0070C0"/>
                            </a:solidFill>
                          </a:rPr>
                          <m:t> </m:t>
                        </m:r>
                      </m:num>
                      <m:den>
                        <m:r>
                          <m:rPr>
                            <m:nor/>
                          </m:rPr>
                          <a:rPr lang="de-DE" sz="2400" b="0" i="0" smtClean="0">
                            <a:solidFill>
                              <a:srgbClr val="0070C0"/>
                            </a:solidFill>
                          </a:rPr>
                          <m:t>k</m:t>
                        </m:r>
                        <m:r>
                          <m:rPr>
                            <m:nor/>
                          </m:rPr>
                          <a:rPr lang="de-DE" sz="2400" baseline="-25000" dirty="0">
                            <a:solidFill>
                              <a:srgbClr val="0070C0"/>
                            </a:solidFill>
                          </a:rPr>
                          <m:t>r</m:t>
                        </m:r>
                        <m:r>
                          <m:rPr>
                            <m:nor/>
                          </m:rPr>
                          <a:rPr lang="de-DE" sz="2400" baseline="-25000" dirty="0">
                            <a:solidFill>
                              <a:srgbClr val="0070C0"/>
                            </a:solidFill>
                          </a:rPr>
                          <m:t>ü</m:t>
                        </m:r>
                        <m:r>
                          <m:rPr>
                            <m:nor/>
                          </m:rPr>
                          <a:rPr lang="de-DE" sz="2400" baseline="-25000" dirty="0">
                            <a:solidFill>
                              <a:srgbClr val="0070C0"/>
                            </a:solidFill>
                          </a:rPr>
                          <m:t>ck</m:t>
                        </m:r>
                      </m:den>
                    </m:f>
                  </m:oMath>
                </a14:m>
                <a:r>
                  <a:rPr lang="de-DE" sz="2000" dirty="0"/>
                  <a:t> </a:t>
                </a:r>
                <a:r>
                  <a:rPr lang="de-DE" sz="2400" dirty="0"/>
                  <a:t>=</a:t>
                </a:r>
                <a14:m>
                  <m:oMath xmlns:m="http://schemas.openxmlformats.org/officeDocument/2006/math">
                    <m:r>
                      <a:rPr lang="de-DE" sz="2400" b="0" i="0" dirty="0" smtClean="0">
                        <a:latin typeface="Cambria Math" panose="02040503050406030204" pitchFamily="18" charset="0"/>
                      </a:rPr>
                      <m:t>    </m:t>
                    </m:r>
                    <m:r>
                      <a:rPr lang="de-DE" sz="2400" b="1" i="1" dirty="0" smtClean="0">
                        <a:solidFill>
                          <a:srgbClr val="0070C0"/>
                        </a:solidFill>
                        <a:latin typeface="Cambria Math" panose="02040503050406030204" pitchFamily="18" charset="0"/>
                      </a:rPr>
                      <m:t>𝐊</m:t>
                    </m:r>
                    <m:r>
                      <a:rPr lang="de-DE" sz="2400" b="1" i="0" baseline="-25000" dirty="0" smtClean="0">
                        <a:solidFill>
                          <a:srgbClr val="0070C0"/>
                        </a:solidFill>
                        <a:latin typeface="Cambria Math" panose="02040503050406030204" pitchFamily="18" charset="0"/>
                      </a:rPr>
                      <m:t>𝐜</m:t>
                    </m:r>
                    <m:r>
                      <a:rPr lang="de-DE" sz="2400" b="0" i="0" dirty="0" smtClean="0">
                        <a:latin typeface="Cambria Math" panose="02040503050406030204" pitchFamily="18" charset="0"/>
                      </a:rPr>
                      <m:t> </m:t>
                    </m:r>
                    <m:r>
                      <a:rPr lang="en-US" sz="2400" i="1" dirty="0" smtClean="0">
                        <a:latin typeface="Cambria Math" panose="02040503050406030204" pitchFamily="18" charset="0"/>
                      </a:rPr>
                      <m:t>=</m:t>
                    </m:r>
                    <m:f>
                      <m:fPr>
                        <m:ctrlPr>
                          <a:rPr lang="en-US" sz="2400" i="1" dirty="0" smtClean="0">
                            <a:latin typeface="Cambria Math" panose="02040503050406030204" pitchFamily="18" charset="0"/>
                          </a:rPr>
                        </m:ctrlPr>
                      </m:fPr>
                      <m:num>
                        <m:r>
                          <m:rPr>
                            <m:nor/>
                          </m:rPr>
                          <a:rPr lang="de-DE" sz="2400" dirty="0"/>
                          <m:t> </m:t>
                        </m:r>
                        <m:r>
                          <m:rPr>
                            <m:nor/>
                          </m:rPr>
                          <a:rPr lang="de-DE" sz="2400" dirty="0"/>
                          <m:t>c</m:t>
                        </m:r>
                        <m:r>
                          <m:rPr>
                            <m:nor/>
                          </m:rPr>
                          <a:rPr lang="de-DE" sz="2400" dirty="0"/>
                          <m:t>(</m:t>
                        </m:r>
                        <m:r>
                          <m:rPr>
                            <m:nor/>
                          </m:rPr>
                          <a:rPr lang="de-DE" sz="2400" b="0" i="0" dirty="0" smtClean="0"/>
                          <m:t>Ester</m:t>
                        </m:r>
                        <m:r>
                          <m:rPr>
                            <m:nor/>
                          </m:rPr>
                          <a:rPr lang="de-DE" sz="2400" dirty="0"/>
                          <m:t>) · </m:t>
                        </m:r>
                        <m:r>
                          <m:rPr>
                            <m:nor/>
                          </m:rPr>
                          <a:rPr lang="de-DE" sz="2400" dirty="0"/>
                          <m:t>c</m:t>
                        </m:r>
                        <m:r>
                          <m:rPr>
                            <m:nor/>
                          </m:rPr>
                          <a:rPr lang="de-DE" sz="2400" dirty="0"/>
                          <m:t>(</m:t>
                        </m:r>
                        <m:r>
                          <m:rPr>
                            <m:nor/>
                          </m:rPr>
                          <a:rPr lang="de-DE" sz="2400" b="0" i="0" dirty="0" smtClean="0"/>
                          <m:t>Wasser</m:t>
                        </m:r>
                        <m:r>
                          <m:rPr>
                            <m:nor/>
                          </m:rPr>
                          <a:rPr lang="de-DE" sz="2400" dirty="0"/>
                          <m:t>)</m:t>
                        </m:r>
                      </m:num>
                      <m:den>
                        <m:r>
                          <m:rPr>
                            <m:nor/>
                          </m:rPr>
                          <a:rPr lang="de-DE" sz="2400" dirty="0"/>
                          <m:t>c</m:t>
                        </m:r>
                        <m:r>
                          <m:rPr>
                            <m:nor/>
                          </m:rPr>
                          <a:rPr lang="de-DE" sz="2400" dirty="0"/>
                          <m:t>(</m:t>
                        </m:r>
                        <m:r>
                          <m:rPr>
                            <m:nor/>
                          </m:rPr>
                          <a:rPr lang="de-DE" sz="2400" b="0" i="0" dirty="0" smtClean="0"/>
                          <m:t>S</m:t>
                        </m:r>
                        <m:r>
                          <m:rPr>
                            <m:nor/>
                          </m:rPr>
                          <a:rPr lang="de-DE" sz="2400" b="0" i="0" dirty="0" smtClean="0"/>
                          <m:t>ä</m:t>
                        </m:r>
                        <m:r>
                          <m:rPr>
                            <m:nor/>
                          </m:rPr>
                          <a:rPr lang="de-DE" sz="2400" b="0" i="0" dirty="0" smtClean="0"/>
                          <m:t>ure</m:t>
                        </m:r>
                        <m:r>
                          <m:rPr>
                            <m:nor/>
                          </m:rPr>
                          <a:rPr lang="de-DE" sz="2400" dirty="0"/>
                          <m:t>) · </m:t>
                        </m:r>
                        <m:r>
                          <m:rPr>
                            <m:nor/>
                          </m:rPr>
                          <a:rPr lang="de-DE" sz="2400" dirty="0"/>
                          <m:t>c</m:t>
                        </m:r>
                        <m:r>
                          <m:rPr>
                            <m:nor/>
                          </m:rPr>
                          <a:rPr lang="de-DE" sz="2400" dirty="0"/>
                          <m:t>(</m:t>
                        </m:r>
                        <m:r>
                          <m:rPr>
                            <m:nor/>
                          </m:rPr>
                          <a:rPr lang="de-DE" sz="2400" b="0" i="0" dirty="0" smtClean="0"/>
                          <m:t>Alkohol</m:t>
                        </m:r>
                        <m:r>
                          <m:rPr>
                            <m:nor/>
                          </m:rPr>
                          <a:rPr lang="de-DE" sz="2400" dirty="0"/>
                          <m:t>)</m:t>
                        </m:r>
                      </m:den>
                    </m:f>
                  </m:oMath>
                </a14:m>
                <a:endParaRPr lang="de-DE" sz="2400" dirty="0"/>
              </a:p>
            </p:txBody>
          </p:sp>
        </mc:Choice>
        <mc:Fallback xmlns="">
          <p:sp>
            <p:nvSpPr>
              <p:cNvPr id="4" name="Textfeld 3">
                <a:extLst>
                  <a:ext uri="{FF2B5EF4-FFF2-40B4-BE49-F238E27FC236}">
                    <a16:creationId xmlns:a16="http://schemas.microsoft.com/office/drawing/2014/main" id="{715B1942-CC04-470E-9002-021B39918497}"/>
                  </a:ext>
                </a:extLst>
              </p:cNvPr>
              <p:cNvSpPr txBox="1">
                <a:spLocks noRot="1" noChangeAspect="1" noMove="1" noResize="1" noEditPoints="1" noAdjustHandles="1" noChangeArrowheads="1" noChangeShapeType="1" noTextEdit="1"/>
              </p:cNvSpPr>
              <p:nvPr/>
            </p:nvSpPr>
            <p:spPr>
              <a:xfrm>
                <a:off x="646638" y="2715915"/>
                <a:ext cx="9527177" cy="2259658"/>
              </a:xfrm>
              <a:prstGeom prst="rect">
                <a:avLst/>
              </a:prstGeom>
              <a:blipFill>
                <a:blip r:embed="rId2"/>
                <a:stretch>
                  <a:fillRect l="-960" t="-2162"/>
                </a:stretch>
              </a:blipFill>
            </p:spPr>
            <p:txBody>
              <a:bodyPr/>
              <a:lstStyle/>
              <a:p>
                <a:r>
                  <a:rPr lang="de-DE">
                    <a:noFill/>
                  </a:rPr>
                  <a:t> </a:t>
                </a:r>
              </a:p>
            </p:txBody>
          </p:sp>
        </mc:Fallback>
      </mc:AlternateContent>
      <p:sp>
        <p:nvSpPr>
          <p:cNvPr id="6" name="Rechteck 5">
            <a:extLst>
              <a:ext uri="{FF2B5EF4-FFF2-40B4-BE49-F238E27FC236}">
                <a16:creationId xmlns:a16="http://schemas.microsoft.com/office/drawing/2014/main" id="{422272D7-FC78-46D5-9631-8E5F135BAD83}"/>
              </a:ext>
            </a:extLst>
          </p:cNvPr>
          <p:cNvSpPr/>
          <p:nvPr/>
        </p:nvSpPr>
        <p:spPr>
          <a:xfrm>
            <a:off x="4406537" y="4052464"/>
            <a:ext cx="3553097" cy="9318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a:extLst>
              <a:ext uri="{FF2B5EF4-FFF2-40B4-BE49-F238E27FC236}">
                <a16:creationId xmlns:a16="http://schemas.microsoft.com/office/drawing/2014/main" id="{9310DF45-5A0F-4E53-9F07-2BB55B59B00A}"/>
              </a:ext>
            </a:extLst>
          </p:cNvPr>
          <p:cNvSpPr txBox="1"/>
          <p:nvPr/>
        </p:nvSpPr>
        <p:spPr>
          <a:xfrm>
            <a:off x="7959634" y="1504542"/>
            <a:ext cx="3702167" cy="923330"/>
          </a:xfrm>
          <a:prstGeom prst="rect">
            <a:avLst/>
          </a:prstGeom>
          <a:noFill/>
        </p:spPr>
        <p:txBody>
          <a:bodyPr wrap="none" rtlCol="0">
            <a:spAutoFit/>
          </a:bodyPr>
          <a:lstStyle/>
          <a:p>
            <a:r>
              <a:rPr lang="de-DE" dirty="0"/>
              <a:t>v = Geschwindigkeit</a:t>
            </a:r>
          </a:p>
          <a:p>
            <a:r>
              <a:rPr lang="de-DE" dirty="0"/>
              <a:t>c = Stoffmengenkonzentration [</a:t>
            </a:r>
            <a:r>
              <a:rPr lang="de-DE" dirty="0" err="1"/>
              <a:t>mol</a:t>
            </a:r>
            <a:r>
              <a:rPr lang="de-DE" dirty="0"/>
              <a:t>/l]</a:t>
            </a:r>
          </a:p>
          <a:p>
            <a:r>
              <a:rPr lang="de-DE" dirty="0">
                <a:solidFill>
                  <a:srgbClr val="0070C0"/>
                </a:solidFill>
              </a:rPr>
              <a:t>k</a:t>
            </a:r>
            <a:r>
              <a:rPr lang="de-DE" dirty="0"/>
              <a:t> = Konstante</a:t>
            </a:r>
          </a:p>
        </p:txBody>
      </p:sp>
      <p:sp>
        <p:nvSpPr>
          <p:cNvPr id="8" name="Textfeld 7">
            <a:extLst>
              <a:ext uri="{FF2B5EF4-FFF2-40B4-BE49-F238E27FC236}">
                <a16:creationId xmlns:a16="http://schemas.microsoft.com/office/drawing/2014/main" id="{659D4C65-CB1E-45ED-9193-A614FAC52572}"/>
              </a:ext>
            </a:extLst>
          </p:cNvPr>
          <p:cNvSpPr txBox="1"/>
          <p:nvPr/>
        </p:nvSpPr>
        <p:spPr>
          <a:xfrm>
            <a:off x="646638" y="5232736"/>
            <a:ext cx="11364686" cy="1107996"/>
          </a:xfrm>
          <a:prstGeom prst="rect">
            <a:avLst/>
          </a:prstGeom>
          <a:noFill/>
        </p:spPr>
        <p:txBody>
          <a:bodyPr wrap="square" rtlCol="0">
            <a:spAutoFit/>
          </a:bodyPr>
          <a:lstStyle/>
          <a:p>
            <a:r>
              <a:rPr lang="de-DE" sz="2200" b="1" dirty="0" err="1">
                <a:solidFill>
                  <a:srgbClr val="0070C0"/>
                </a:solidFill>
              </a:rPr>
              <a:t>K</a:t>
            </a:r>
            <a:r>
              <a:rPr lang="de-DE" sz="2200" b="1" baseline="-25000" dirty="0" err="1">
                <a:solidFill>
                  <a:srgbClr val="0070C0"/>
                </a:solidFill>
              </a:rPr>
              <a:t>c</a:t>
            </a:r>
            <a:r>
              <a:rPr lang="de-DE" sz="2200" dirty="0"/>
              <a:t> ist die </a:t>
            </a:r>
            <a:r>
              <a:rPr lang="de-DE" sz="2200" b="1" dirty="0">
                <a:solidFill>
                  <a:srgbClr val="0070C0"/>
                </a:solidFill>
              </a:rPr>
              <a:t>Gleichgewichtskonstante</a:t>
            </a:r>
            <a:r>
              <a:rPr lang="de-DE" sz="2200" dirty="0"/>
              <a:t>, die auf die Konzentration c der beteiligten Stoffe bezogen ist: </a:t>
            </a:r>
          </a:p>
          <a:p>
            <a:r>
              <a:rPr lang="de-DE" sz="2200" dirty="0"/>
              <a:t>Der Quotient aus den Konzentrationen von Produkten und Edukten einer Reaktion ist im Gleichgewicht immer konstant! </a:t>
            </a:r>
          </a:p>
        </p:txBody>
      </p:sp>
    </p:spTree>
    <p:extLst>
      <p:ext uri="{BB962C8B-B14F-4D97-AF65-F5344CB8AC3E}">
        <p14:creationId xmlns:p14="http://schemas.microsoft.com/office/powerpoint/2010/main" val="3970054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6" grpId="0" animBg="1"/>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3C5D1A8-0548-4146-B653-CFE0CE260DF5}"/>
              </a:ext>
            </a:extLst>
          </p:cNvPr>
          <p:cNvSpPr txBox="1"/>
          <p:nvPr/>
        </p:nvSpPr>
        <p:spPr>
          <a:xfrm>
            <a:off x="681906" y="189940"/>
            <a:ext cx="5919625" cy="892552"/>
          </a:xfrm>
          <a:prstGeom prst="rect">
            <a:avLst/>
          </a:prstGeom>
          <a:noFill/>
        </p:spPr>
        <p:txBody>
          <a:bodyPr wrap="square" rtlCol="0">
            <a:spAutoFit/>
          </a:bodyPr>
          <a:lstStyle/>
          <a:p>
            <a:r>
              <a:rPr lang="de-DE" sz="2800" b="1" dirty="0"/>
              <a:t>Das Massenwirkungsgesetz (MWG)</a:t>
            </a:r>
          </a:p>
          <a:p>
            <a:r>
              <a:rPr lang="de-DE" sz="2400" dirty="0"/>
              <a:t>(</a:t>
            </a:r>
            <a:r>
              <a:rPr lang="de-DE" sz="2400" dirty="0" err="1"/>
              <a:t>Guldberg</a:t>
            </a:r>
            <a:r>
              <a:rPr lang="de-DE" sz="2400" dirty="0"/>
              <a:t>  und Waage, 1867)</a:t>
            </a:r>
          </a:p>
        </p:txBody>
      </p:sp>
      <p:sp>
        <p:nvSpPr>
          <p:cNvPr id="4" name="Textfeld 3">
            <a:extLst>
              <a:ext uri="{FF2B5EF4-FFF2-40B4-BE49-F238E27FC236}">
                <a16:creationId xmlns:a16="http://schemas.microsoft.com/office/drawing/2014/main" id="{12219860-771F-4414-BE18-5B0ACA89AA1B}"/>
              </a:ext>
            </a:extLst>
          </p:cNvPr>
          <p:cNvSpPr txBox="1"/>
          <p:nvPr/>
        </p:nvSpPr>
        <p:spPr>
          <a:xfrm>
            <a:off x="681906" y="1315774"/>
            <a:ext cx="9612061" cy="1569660"/>
          </a:xfrm>
          <a:prstGeom prst="rect">
            <a:avLst/>
          </a:prstGeom>
          <a:noFill/>
          <a:ln w="28575">
            <a:solidFill>
              <a:srgbClr val="FF0000"/>
            </a:solidFill>
          </a:ln>
        </p:spPr>
        <p:txBody>
          <a:bodyPr wrap="square" rtlCol="0">
            <a:spAutoFit/>
          </a:bodyPr>
          <a:lstStyle/>
          <a:p>
            <a:r>
              <a:rPr lang="de-DE" sz="2400" dirty="0"/>
              <a:t>Im chemischen Gleichgewicht ist der Quotient aus dem Produkt der Produktkonzentrationen und dem Produkt der </a:t>
            </a:r>
            <a:r>
              <a:rPr lang="de-DE" sz="2400" dirty="0" err="1"/>
              <a:t>Eduktkonzentrationen</a:t>
            </a:r>
            <a:r>
              <a:rPr lang="de-DE" sz="2400" dirty="0"/>
              <a:t> eine (temperaturabhängige) Konstante. Dieser Zusammenhang wird als Massenwirkungsgesetz bezeichnet.</a:t>
            </a:r>
          </a:p>
        </p:txBody>
      </p:sp>
      <p:sp>
        <p:nvSpPr>
          <p:cNvPr id="5" name="Textfeld 4">
            <a:extLst>
              <a:ext uri="{FF2B5EF4-FFF2-40B4-BE49-F238E27FC236}">
                <a16:creationId xmlns:a16="http://schemas.microsoft.com/office/drawing/2014/main" id="{5E24D7A5-2AA6-4329-865C-4F27E4BB2F2A}"/>
              </a:ext>
            </a:extLst>
          </p:cNvPr>
          <p:cNvSpPr txBox="1"/>
          <p:nvPr/>
        </p:nvSpPr>
        <p:spPr>
          <a:xfrm>
            <a:off x="1003688" y="3188387"/>
            <a:ext cx="9612061" cy="523220"/>
          </a:xfrm>
          <a:prstGeom prst="rect">
            <a:avLst/>
          </a:prstGeom>
          <a:noFill/>
        </p:spPr>
        <p:txBody>
          <a:bodyPr wrap="square" rtlCol="0">
            <a:spAutoFit/>
          </a:bodyPr>
          <a:lstStyle/>
          <a:p>
            <a:r>
              <a:rPr lang="de-DE" sz="2000" dirty="0"/>
              <a:t>Reaktionsgleichung:     	</a:t>
            </a:r>
            <a:r>
              <a:rPr lang="de-DE" sz="2800" dirty="0">
                <a:solidFill>
                  <a:srgbClr val="00B050"/>
                </a:solidFill>
              </a:rPr>
              <a:t>a</a:t>
            </a:r>
            <a:r>
              <a:rPr lang="de-DE" sz="2800" dirty="0"/>
              <a:t> A  + </a:t>
            </a:r>
            <a:r>
              <a:rPr lang="de-DE" sz="2800" dirty="0">
                <a:solidFill>
                  <a:srgbClr val="0070C0"/>
                </a:solidFill>
              </a:rPr>
              <a:t>b</a:t>
            </a:r>
            <a:r>
              <a:rPr lang="de-DE" sz="2800" dirty="0"/>
              <a:t> </a:t>
            </a:r>
            <a:r>
              <a:rPr lang="de-DE" sz="2800" dirty="0" err="1"/>
              <a:t>B</a:t>
            </a:r>
            <a:r>
              <a:rPr lang="de-DE" sz="2800" dirty="0"/>
              <a:t>        </a:t>
            </a:r>
            <a:r>
              <a:rPr lang="en-GB" sz="2800" dirty="0">
                <a:latin typeface="Arial" panose="020B0604020202020204" pitchFamily="34" charset="0"/>
                <a:ea typeface="Times New Roman" panose="02020603050405020304" pitchFamily="18" charset="0"/>
                <a:cs typeface="Arial" panose="020B0604020202020204" pitchFamily="34" charset="0"/>
                <a:sym typeface="Wingdings 3" panose="05040102010807070707" pitchFamily="18" charset="2"/>
              </a:rPr>
              <a:t></a:t>
            </a:r>
            <a:r>
              <a:rPr lang="de-DE" sz="2800" dirty="0"/>
              <a:t>       </a:t>
            </a:r>
            <a:r>
              <a:rPr lang="de-DE" sz="2800" dirty="0">
                <a:solidFill>
                  <a:schemeClr val="accent2">
                    <a:lumMod val="75000"/>
                  </a:schemeClr>
                </a:solidFill>
              </a:rPr>
              <a:t>c</a:t>
            </a:r>
            <a:r>
              <a:rPr lang="de-DE" sz="2800" dirty="0"/>
              <a:t> </a:t>
            </a:r>
            <a:r>
              <a:rPr lang="de-DE" sz="2800" dirty="0" err="1"/>
              <a:t>C</a:t>
            </a:r>
            <a:r>
              <a:rPr lang="de-DE" sz="2800" dirty="0"/>
              <a:t>   +  </a:t>
            </a:r>
            <a:r>
              <a:rPr lang="de-DE" sz="2800" dirty="0">
                <a:solidFill>
                  <a:srgbClr val="7030A0"/>
                </a:solidFill>
              </a:rPr>
              <a:t>d</a:t>
            </a:r>
            <a:r>
              <a:rPr lang="de-DE" sz="2800" dirty="0"/>
              <a:t> </a:t>
            </a:r>
            <a:r>
              <a:rPr lang="de-DE" sz="2800" dirty="0" err="1"/>
              <a:t>D</a:t>
            </a:r>
            <a:r>
              <a:rPr lang="de-DE" sz="2800" dirty="0"/>
              <a:t> </a:t>
            </a:r>
            <a:endParaRPr lang="de-DE" sz="2000" dirty="0"/>
          </a:p>
        </p:txBody>
      </p:sp>
      <p:sp>
        <p:nvSpPr>
          <p:cNvPr id="6" name="Textfeld 5">
            <a:extLst>
              <a:ext uri="{FF2B5EF4-FFF2-40B4-BE49-F238E27FC236}">
                <a16:creationId xmlns:a16="http://schemas.microsoft.com/office/drawing/2014/main" id="{506FD826-C075-4CD6-996F-08EFBFE26837}"/>
              </a:ext>
            </a:extLst>
          </p:cNvPr>
          <p:cNvSpPr txBox="1"/>
          <p:nvPr/>
        </p:nvSpPr>
        <p:spPr>
          <a:xfrm>
            <a:off x="4244993" y="3645228"/>
            <a:ext cx="3927566" cy="369332"/>
          </a:xfrm>
          <a:prstGeom prst="rect">
            <a:avLst/>
          </a:prstGeom>
          <a:noFill/>
        </p:spPr>
        <p:txBody>
          <a:bodyPr wrap="square" rtlCol="0">
            <a:spAutoFit/>
          </a:bodyPr>
          <a:lstStyle/>
          <a:p>
            <a:r>
              <a:rPr lang="de-DE" dirty="0"/>
              <a:t>Edukte                                      Produkte</a:t>
            </a:r>
          </a:p>
        </p:txBody>
      </p:sp>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22BFFA1B-5512-4BD7-BF8B-C18CF12C181D}"/>
                  </a:ext>
                </a:extLst>
              </p:cNvPr>
              <p:cNvSpPr txBox="1"/>
              <p:nvPr/>
            </p:nvSpPr>
            <p:spPr>
              <a:xfrm>
                <a:off x="876517" y="4110837"/>
                <a:ext cx="7862970" cy="889795"/>
              </a:xfrm>
              <a:prstGeom prst="rect">
                <a:avLst/>
              </a:prstGeom>
              <a:noFill/>
            </p:spPr>
            <p:txBody>
              <a:bodyPr wrap="square" rtlCol="0">
                <a:spAutoFit/>
              </a:bodyPr>
              <a:lstStyle/>
              <a:p>
                <a:r>
                  <a:rPr lang="de-DE" sz="2000" dirty="0"/>
                  <a:t>Im GG gilt das MWG:</a:t>
                </a:r>
                <a:r>
                  <a:rPr lang="de-DE" sz="2800" dirty="0"/>
                  <a:t>		</a:t>
                </a:r>
                <a:r>
                  <a:rPr lang="de-DE" sz="2800" dirty="0" err="1"/>
                  <a:t>K</a:t>
                </a:r>
                <a:r>
                  <a:rPr lang="de-DE" sz="2800" baseline="-25000" dirty="0" err="1"/>
                  <a:t>c</a:t>
                </a:r>
                <a:r>
                  <a:rPr lang="de-DE" sz="2800" dirty="0"/>
                  <a:t>  </a:t>
                </a:r>
                <a14:m>
                  <m:oMath xmlns:m="http://schemas.openxmlformats.org/officeDocument/2006/math">
                    <m:r>
                      <a:rPr lang="en-US" sz="3200" i="1" smtClean="0">
                        <a:latin typeface="Cambria Math" panose="02040503050406030204" pitchFamily="18" charset="0"/>
                      </a:rPr>
                      <m:t>=</m:t>
                    </m:r>
                    <m:f>
                      <m:fPr>
                        <m:ctrlPr>
                          <a:rPr lang="en-US" sz="3200" i="1" smtClean="0">
                            <a:latin typeface="Cambria Math" panose="02040503050406030204" pitchFamily="18" charset="0"/>
                          </a:rPr>
                        </m:ctrlPr>
                      </m:fPr>
                      <m:num>
                        <m:r>
                          <m:rPr>
                            <m:sty m:val="p"/>
                          </m:rPr>
                          <a:rPr lang="de-DE" sz="3200" b="0" i="0" smtClean="0">
                            <a:latin typeface="Cambria Math" panose="02040503050406030204" pitchFamily="18" charset="0"/>
                          </a:rPr>
                          <m:t>c</m:t>
                        </m:r>
                        <m:r>
                          <a:rPr lang="de-DE" sz="3200" b="1" i="0" baseline="30000" smtClean="0">
                            <a:solidFill>
                              <a:schemeClr val="accent2">
                                <a:lumMod val="75000"/>
                              </a:schemeClr>
                            </a:solidFill>
                            <a:latin typeface="Cambria Math" panose="02040503050406030204" pitchFamily="18" charset="0"/>
                          </a:rPr>
                          <m:t>𝐜</m:t>
                        </m:r>
                        <m:d>
                          <m:dPr>
                            <m:ctrlPr>
                              <a:rPr lang="de-DE" sz="3200" b="0" i="1" smtClean="0">
                                <a:latin typeface="Cambria Math" panose="02040503050406030204" pitchFamily="18" charset="0"/>
                              </a:rPr>
                            </m:ctrlPr>
                          </m:dPr>
                          <m:e>
                            <m:r>
                              <m:rPr>
                                <m:sty m:val="p"/>
                              </m:rPr>
                              <a:rPr lang="de-DE" sz="3200" b="0" i="0" smtClean="0">
                                <a:latin typeface="Cambria Math" panose="02040503050406030204" pitchFamily="18" charset="0"/>
                              </a:rPr>
                              <m:t>C</m:t>
                            </m:r>
                          </m:e>
                        </m:d>
                        <m:r>
                          <a:rPr lang="de-DE" sz="3200" b="0" i="0" smtClean="0">
                            <a:latin typeface="Cambria Math" panose="02040503050406030204" pitchFamily="18" charset="0"/>
                          </a:rPr>
                          <m:t> ·</m:t>
                        </m:r>
                        <m:r>
                          <m:rPr>
                            <m:sty m:val="p"/>
                          </m:rPr>
                          <a:rPr lang="de-DE" sz="3200" b="0" i="0" smtClean="0">
                            <a:latin typeface="Cambria Math" panose="02040503050406030204" pitchFamily="18" charset="0"/>
                          </a:rPr>
                          <m:t>c</m:t>
                        </m:r>
                        <m:r>
                          <a:rPr lang="de-DE" sz="3200" b="1" i="0" baseline="30000" smtClean="0">
                            <a:solidFill>
                              <a:srgbClr val="7030A0"/>
                            </a:solidFill>
                            <a:latin typeface="Cambria Math" panose="02040503050406030204" pitchFamily="18" charset="0"/>
                          </a:rPr>
                          <m:t>𝐝</m:t>
                        </m:r>
                        <m:r>
                          <a:rPr lang="de-DE" sz="3200" b="0" i="0" smtClean="0">
                            <a:latin typeface="Cambria Math" panose="02040503050406030204" pitchFamily="18" charset="0"/>
                          </a:rPr>
                          <m:t>(</m:t>
                        </m:r>
                        <m:r>
                          <m:rPr>
                            <m:sty m:val="p"/>
                          </m:rPr>
                          <a:rPr lang="de-DE" sz="3200" b="0" i="0" smtClean="0">
                            <a:latin typeface="Cambria Math" panose="02040503050406030204" pitchFamily="18" charset="0"/>
                          </a:rPr>
                          <m:t>D</m:t>
                        </m:r>
                        <m:r>
                          <a:rPr lang="de-DE" sz="3200" b="0" i="0" smtClean="0">
                            <a:latin typeface="Cambria Math" panose="02040503050406030204" pitchFamily="18" charset="0"/>
                          </a:rPr>
                          <m:t>) </m:t>
                        </m:r>
                      </m:num>
                      <m:den>
                        <m:r>
                          <m:rPr>
                            <m:sty m:val="p"/>
                          </m:rPr>
                          <a:rPr lang="de-DE" sz="3200" b="0" i="0" smtClean="0">
                            <a:latin typeface="Cambria Math" panose="02040503050406030204" pitchFamily="18" charset="0"/>
                          </a:rPr>
                          <m:t>c</m:t>
                        </m:r>
                        <m:r>
                          <a:rPr lang="de-DE" sz="3200" b="1" i="0" baseline="30000" smtClean="0">
                            <a:solidFill>
                              <a:srgbClr val="00B050"/>
                            </a:solidFill>
                            <a:latin typeface="Cambria Math" panose="02040503050406030204" pitchFamily="18" charset="0"/>
                          </a:rPr>
                          <m:t>𝐚</m:t>
                        </m:r>
                        <m:d>
                          <m:dPr>
                            <m:ctrlPr>
                              <a:rPr lang="de-DE" sz="3200" b="0" i="1" smtClean="0">
                                <a:latin typeface="Cambria Math" panose="02040503050406030204" pitchFamily="18" charset="0"/>
                              </a:rPr>
                            </m:ctrlPr>
                          </m:dPr>
                          <m:e>
                            <m:r>
                              <m:rPr>
                                <m:sty m:val="p"/>
                              </m:rPr>
                              <a:rPr lang="de-DE" sz="3200" b="0" i="0" smtClean="0">
                                <a:latin typeface="Cambria Math" panose="02040503050406030204" pitchFamily="18" charset="0"/>
                              </a:rPr>
                              <m:t>A</m:t>
                            </m:r>
                          </m:e>
                        </m:d>
                        <m:r>
                          <a:rPr lang="de-DE" sz="3200" b="0" i="0" smtClean="0">
                            <a:latin typeface="Cambria Math" panose="02040503050406030204" pitchFamily="18" charset="0"/>
                          </a:rPr>
                          <m:t> ·</m:t>
                        </m:r>
                        <m:r>
                          <m:rPr>
                            <m:sty m:val="p"/>
                          </m:rPr>
                          <a:rPr lang="de-DE" sz="3200" i="0">
                            <a:latin typeface="Cambria Math" panose="02040503050406030204" pitchFamily="18" charset="0"/>
                          </a:rPr>
                          <m:t>c</m:t>
                        </m:r>
                        <m:r>
                          <a:rPr lang="de-DE" sz="3200" b="1" i="0" baseline="30000" smtClean="0">
                            <a:solidFill>
                              <a:srgbClr val="0070C0"/>
                            </a:solidFill>
                            <a:latin typeface="Cambria Math" panose="02040503050406030204" pitchFamily="18" charset="0"/>
                          </a:rPr>
                          <m:t>𝐛</m:t>
                        </m:r>
                        <m:r>
                          <a:rPr lang="de-DE" sz="3200" i="0">
                            <a:latin typeface="Cambria Math" panose="02040503050406030204" pitchFamily="18" charset="0"/>
                          </a:rPr>
                          <m:t>(</m:t>
                        </m:r>
                        <m:r>
                          <m:rPr>
                            <m:sty m:val="p"/>
                          </m:rPr>
                          <a:rPr lang="de-DE" sz="3200" b="0" i="0" smtClean="0">
                            <a:latin typeface="Cambria Math" panose="02040503050406030204" pitchFamily="18" charset="0"/>
                          </a:rPr>
                          <m:t>B</m:t>
                        </m:r>
                        <m:r>
                          <a:rPr lang="de-DE" sz="3200" i="0">
                            <a:latin typeface="Cambria Math" panose="02040503050406030204" pitchFamily="18" charset="0"/>
                          </a:rPr>
                          <m:t>)</m:t>
                        </m:r>
                      </m:den>
                    </m:f>
                  </m:oMath>
                </a14:m>
                <a:endParaRPr lang="de-DE" sz="2800" dirty="0"/>
              </a:p>
            </p:txBody>
          </p:sp>
        </mc:Choice>
        <mc:Fallback xmlns="">
          <p:sp>
            <p:nvSpPr>
              <p:cNvPr id="7" name="Textfeld 6">
                <a:extLst>
                  <a:ext uri="{FF2B5EF4-FFF2-40B4-BE49-F238E27FC236}">
                    <a16:creationId xmlns:a16="http://schemas.microsoft.com/office/drawing/2014/main" id="{22BFFA1B-5512-4BD7-BF8B-C18CF12C181D}"/>
                  </a:ext>
                </a:extLst>
              </p:cNvPr>
              <p:cNvSpPr txBox="1">
                <a:spLocks noRot="1" noChangeAspect="1" noMove="1" noResize="1" noEditPoints="1" noAdjustHandles="1" noChangeArrowheads="1" noChangeShapeType="1" noTextEdit="1"/>
              </p:cNvSpPr>
              <p:nvPr/>
            </p:nvSpPr>
            <p:spPr>
              <a:xfrm>
                <a:off x="876517" y="4110837"/>
                <a:ext cx="7862970" cy="889795"/>
              </a:xfrm>
              <a:prstGeom prst="rect">
                <a:avLst/>
              </a:prstGeom>
              <a:blipFill>
                <a:blip r:embed="rId2"/>
                <a:stretch>
                  <a:fillRect l="-853"/>
                </a:stretch>
              </a:blipFill>
            </p:spPr>
            <p:txBody>
              <a:bodyPr/>
              <a:lstStyle/>
              <a:p>
                <a:r>
                  <a:rPr lang="de-DE">
                    <a:noFill/>
                  </a:rPr>
                  <a:t> </a:t>
                </a:r>
              </a:p>
            </p:txBody>
          </p:sp>
        </mc:Fallback>
      </mc:AlternateContent>
      <p:sp>
        <p:nvSpPr>
          <p:cNvPr id="8" name="Rechteck 7">
            <a:extLst>
              <a:ext uri="{FF2B5EF4-FFF2-40B4-BE49-F238E27FC236}">
                <a16:creationId xmlns:a16="http://schemas.microsoft.com/office/drawing/2014/main" id="{50B2C467-0037-4AB0-BD34-74B1CF0D436A}"/>
              </a:ext>
            </a:extLst>
          </p:cNvPr>
          <p:cNvSpPr/>
          <p:nvPr/>
        </p:nvSpPr>
        <p:spPr>
          <a:xfrm>
            <a:off x="681906" y="5399862"/>
            <a:ext cx="11159574" cy="1400383"/>
          </a:xfrm>
          <a:prstGeom prst="rect">
            <a:avLst/>
          </a:prstGeom>
        </p:spPr>
        <p:txBody>
          <a:bodyPr wrap="square">
            <a:spAutoFit/>
          </a:bodyPr>
          <a:lstStyle/>
          <a:p>
            <a:pPr>
              <a:spcAft>
                <a:spcPts val="600"/>
              </a:spcAft>
            </a:pPr>
            <a:r>
              <a:rPr lang="de-DE" sz="2000" dirty="0">
                <a:ea typeface="Times New Roman" panose="02020603050405020304" pitchFamily="18" charset="0"/>
              </a:rPr>
              <a:t>Je größer der Zahlenwert von K, desto weiter liegt das Gleichgewicht auf der Seite der Produkte.</a:t>
            </a:r>
          </a:p>
          <a:p>
            <a:pPr>
              <a:spcAft>
                <a:spcPts val="0"/>
              </a:spcAft>
            </a:pPr>
            <a:r>
              <a:rPr lang="de-DE" sz="2000" dirty="0">
                <a:ea typeface="Times New Roman" panose="02020603050405020304" pitchFamily="18" charset="0"/>
              </a:rPr>
              <a:t>K &gt;&gt; 1: Gleichgewicht liegt auf der Seite der Produkte. </a:t>
            </a:r>
          </a:p>
          <a:p>
            <a:pPr>
              <a:spcAft>
                <a:spcPts val="0"/>
              </a:spcAft>
            </a:pPr>
            <a:r>
              <a:rPr lang="de-DE" sz="2000" dirty="0">
                <a:ea typeface="Times New Roman" panose="02020603050405020304" pitchFamily="18" charset="0"/>
              </a:rPr>
              <a:t>K  ≈  1: Gleichgewicht liegt etwa in der Mitte </a:t>
            </a:r>
          </a:p>
          <a:p>
            <a:pPr>
              <a:spcAft>
                <a:spcPts val="0"/>
              </a:spcAft>
            </a:pPr>
            <a:r>
              <a:rPr lang="de-DE" sz="2000" dirty="0">
                <a:ea typeface="Times New Roman" panose="02020603050405020304" pitchFamily="18" charset="0"/>
              </a:rPr>
              <a:t>K &lt;&lt; 1: Gleichgewicht liegt auf der Seite der Ausgangsstoffe</a:t>
            </a:r>
          </a:p>
        </p:txBody>
      </p:sp>
    </p:spTree>
    <p:extLst>
      <p:ext uri="{BB962C8B-B14F-4D97-AF65-F5344CB8AC3E}">
        <p14:creationId xmlns:p14="http://schemas.microsoft.com/office/powerpoint/2010/main" val="3064413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9A28ACBF-6F3E-4D9E-BD87-28D8151EE249}"/>
              </a:ext>
            </a:extLst>
          </p:cNvPr>
          <p:cNvSpPr/>
          <p:nvPr/>
        </p:nvSpPr>
        <p:spPr>
          <a:xfrm>
            <a:off x="917448" y="580751"/>
            <a:ext cx="6096000" cy="1354217"/>
          </a:xfrm>
          <a:prstGeom prst="rect">
            <a:avLst/>
          </a:prstGeom>
        </p:spPr>
        <p:txBody>
          <a:bodyPr>
            <a:spAutoFit/>
          </a:bodyPr>
          <a:lstStyle/>
          <a:p>
            <a:pPr>
              <a:spcAft>
                <a:spcPts val="600"/>
              </a:spcAft>
            </a:pPr>
            <a:r>
              <a:rPr lang="de-DE" sz="2400" i="1" u="sng" dirty="0">
                <a:latin typeface="Arial" panose="020B0604020202020204" pitchFamily="34" charset="0"/>
                <a:ea typeface="Times New Roman" panose="02020603050405020304" pitchFamily="18" charset="0"/>
              </a:rPr>
              <a:t>Übung – Stelle das MWG auf:</a:t>
            </a:r>
            <a:endParaRPr lang="de-DE" sz="2400" dirty="0">
              <a:latin typeface="Times New Roman" panose="02020603050405020304" pitchFamily="18" charset="0"/>
              <a:ea typeface="Times New Roman" panose="02020603050405020304" pitchFamily="18" charset="0"/>
            </a:endParaRPr>
          </a:p>
          <a:p>
            <a:pPr>
              <a:spcAft>
                <a:spcPts val="600"/>
              </a:spcAft>
            </a:pPr>
            <a:r>
              <a:rPr lang="en-US" sz="2400" dirty="0">
                <a:latin typeface="Arial" panose="020B0604020202020204" pitchFamily="34" charset="0"/>
                <a:ea typeface="Times New Roman" panose="02020603050405020304" pitchFamily="18" charset="0"/>
              </a:rPr>
              <a:t>a. Cl</a:t>
            </a:r>
            <a:r>
              <a:rPr lang="en-US" sz="2400" baseline="-25000" dirty="0">
                <a:latin typeface="Arial" panose="020B0604020202020204" pitchFamily="34" charset="0"/>
                <a:ea typeface="Times New Roman" panose="02020603050405020304" pitchFamily="18" charset="0"/>
              </a:rPr>
              <a:t>2</a:t>
            </a:r>
            <a:r>
              <a:rPr lang="en-US" sz="2400" dirty="0">
                <a:latin typeface="Arial" panose="020B0604020202020204" pitchFamily="34" charset="0"/>
                <a:ea typeface="Times New Roman" panose="02020603050405020304" pitchFamily="18" charset="0"/>
              </a:rPr>
              <a:t>(g)  +  PCl</a:t>
            </a:r>
            <a:r>
              <a:rPr lang="en-US" sz="2400" baseline="-25000" dirty="0">
                <a:latin typeface="Arial" panose="020B0604020202020204" pitchFamily="34" charset="0"/>
                <a:ea typeface="Times New Roman" panose="02020603050405020304" pitchFamily="18" charset="0"/>
              </a:rPr>
              <a:t>3</a:t>
            </a:r>
            <a:r>
              <a:rPr lang="en-US" sz="2400" dirty="0">
                <a:latin typeface="Arial" panose="020B0604020202020204" pitchFamily="34" charset="0"/>
                <a:ea typeface="Times New Roman" panose="02020603050405020304" pitchFamily="18" charset="0"/>
              </a:rPr>
              <a:t>(g)  </a:t>
            </a:r>
            <a:r>
              <a:rPr lang="de-DE" sz="2400" dirty="0">
                <a:latin typeface="Arial" panose="020B0604020202020204" pitchFamily="34" charset="0"/>
                <a:ea typeface="Times New Roman" panose="02020603050405020304" pitchFamily="18" charset="0"/>
                <a:cs typeface="Arial" panose="020B0604020202020204" pitchFamily="34" charset="0"/>
                <a:sym typeface="Wingdings 3" panose="05040102010807070707" pitchFamily="18" charset="2"/>
              </a:rPr>
              <a:t></a:t>
            </a:r>
            <a:r>
              <a:rPr lang="en-US" sz="2400" dirty="0">
                <a:latin typeface="Arial" panose="020B0604020202020204" pitchFamily="34" charset="0"/>
                <a:ea typeface="Times New Roman" panose="02020603050405020304" pitchFamily="18" charset="0"/>
              </a:rPr>
              <a:t>  PCl</a:t>
            </a:r>
            <a:r>
              <a:rPr lang="en-US" sz="2400" baseline="-25000" dirty="0">
                <a:latin typeface="Arial" panose="020B0604020202020204" pitchFamily="34" charset="0"/>
                <a:ea typeface="Times New Roman" panose="02020603050405020304" pitchFamily="18" charset="0"/>
              </a:rPr>
              <a:t>5</a:t>
            </a:r>
            <a:r>
              <a:rPr lang="en-US" sz="2400" dirty="0">
                <a:latin typeface="Arial" panose="020B0604020202020204" pitchFamily="34" charset="0"/>
                <a:ea typeface="Times New Roman" panose="02020603050405020304" pitchFamily="18" charset="0"/>
              </a:rPr>
              <a:t>(g)</a:t>
            </a:r>
            <a:endParaRPr lang="de-DE" sz="2400" dirty="0">
              <a:latin typeface="Times New Roman" panose="02020603050405020304" pitchFamily="18" charset="0"/>
              <a:ea typeface="Times New Roman" panose="02020603050405020304" pitchFamily="18" charset="0"/>
            </a:endParaRPr>
          </a:p>
          <a:p>
            <a:pPr>
              <a:spcAft>
                <a:spcPts val="600"/>
              </a:spcAft>
            </a:pPr>
            <a:r>
              <a:rPr lang="de-DE" sz="2400" dirty="0">
                <a:latin typeface="Arial" panose="020B0604020202020204" pitchFamily="34" charset="0"/>
                <a:ea typeface="Times New Roman" panose="02020603050405020304" pitchFamily="18" charset="0"/>
              </a:rPr>
              <a:t>b. N</a:t>
            </a:r>
            <a:r>
              <a:rPr lang="de-DE" sz="2400" baseline="-25000" dirty="0">
                <a:latin typeface="Arial" panose="020B0604020202020204" pitchFamily="34" charset="0"/>
                <a:ea typeface="Times New Roman" panose="02020603050405020304" pitchFamily="18" charset="0"/>
              </a:rPr>
              <a:t>2</a:t>
            </a:r>
            <a:r>
              <a:rPr lang="de-DE" sz="2400" dirty="0">
                <a:latin typeface="Arial" panose="020B0604020202020204" pitchFamily="34" charset="0"/>
                <a:ea typeface="Times New Roman" panose="02020603050405020304" pitchFamily="18" charset="0"/>
              </a:rPr>
              <a:t>(g)  +  </a:t>
            </a:r>
            <a:r>
              <a:rPr lang="de-DE" sz="2400" dirty="0">
                <a:solidFill>
                  <a:srgbClr val="FF0000"/>
                </a:solidFill>
                <a:latin typeface="Arial" panose="020B0604020202020204" pitchFamily="34" charset="0"/>
                <a:ea typeface="Times New Roman" panose="02020603050405020304" pitchFamily="18" charset="0"/>
              </a:rPr>
              <a:t>3</a:t>
            </a:r>
            <a:r>
              <a:rPr lang="de-DE" sz="2400" dirty="0">
                <a:latin typeface="Arial" panose="020B0604020202020204" pitchFamily="34" charset="0"/>
                <a:ea typeface="Times New Roman" panose="02020603050405020304" pitchFamily="18" charset="0"/>
              </a:rPr>
              <a:t> H</a:t>
            </a:r>
            <a:r>
              <a:rPr lang="de-DE" sz="2400" baseline="-25000" dirty="0">
                <a:latin typeface="Arial" panose="020B0604020202020204" pitchFamily="34" charset="0"/>
                <a:ea typeface="Times New Roman" panose="02020603050405020304" pitchFamily="18" charset="0"/>
              </a:rPr>
              <a:t>2</a:t>
            </a:r>
            <a:r>
              <a:rPr lang="de-DE" sz="2400" dirty="0">
                <a:latin typeface="Arial" panose="020B0604020202020204" pitchFamily="34" charset="0"/>
                <a:ea typeface="Times New Roman" panose="02020603050405020304" pitchFamily="18" charset="0"/>
              </a:rPr>
              <a:t>(g)  </a:t>
            </a:r>
            <a:r>
              <a:rPr lang="de-DE" sz="2400" dirty="0">
                <a:latin typeface="Arial" panose="020B0604020202020204" pitchFamily="34" charset="0"/>
                <a:ea typeface="Times New Roman" panose="02020603050405020304" pitchFamily="18" charset="0"/>
                <a:cs typeface="Arial" panose="020B0604020202020204" pitchFamily="34" charset="0"/>
                <a:sym typeface="Wingdings 3" panose="05040102010807070707" pitchFamily="18" charset="2"/>
              </a:rPr>
              <a:t></a:t>
            </a:r>
            <a:r>
              <a:rPr lang="de-DE" sz="2400" dirty="0">
                <a:latin typeface="Arial" panose="020B0604020202020204" pitchFamily="34" charset="0"/>
                <a:ea typeface="Times New Roman" panose="02020603050405020304" pitchFamily="18" charset="0"/>
              </a:rPr>
              <a:t>  </a:t>
            </a:r>
            <a:r>
              <a:rPr lang="de-DE" sz="2400" dirty="0">
                <a:solidFill>
                  <a:srgbClr val="FF0000"/>
                </a:solidFill>
                <a:latin typeface="Arial" panose="020B0604020202020204" pitchFamily="34" charset="0"/>
                <a:ea typeface="Times New Roman" panose="02020603050405020304" pitchFamily="18" charset="0"/>
              </a:rPr>
              <a:t>2</a:t>
            </a:r>
            <a:r>
              <a:rPr lang="de-DE" sz="2400" dirty="0">
                <a:latin typeface="Arial" panose="020B0604020202020204" pitchFamily="34" charset="0"/>
                <a:ea typeface="Times New Roman" panose="02020603050405020304" pitchFamily="18" charset="0"/>
              </a:rPr>
              <a:t> NH</a:t>
            </a:r>
            <a:r>
              <a:rPr lang="de-DE" sz="2400" baseline="-25000" dirty="0">
                <a:latin typeface="Arial" panose="020B0604020202020204" pitchFamily="34" charset="0"/>
                <a:ea typeface="Times New Roman" panose="02020603050405020304" pitchFamily="18" charset="0"/>
              </a:rPr>
              <a:t>3</a:t>
            </a:r>
            <a:r>
              <a:rPr lang="de-DE" sz="2400" dirty="0">
                <a:latin typeface="Arial" panose="020B0604020202020204" pitchFamily="34" charset="0"/>
                <a:ea typeface="Times New Roman" panose="02020603050405020304" pitchFamily="18" charset="0"/>
              </a:rPr>
              <a:t> (g)</a:t>
            </a:r>
            <a:endParaRPr lang="de-DE" sz="2400" dirty="0">
              <a:latin typeface="Times New Roman" panose="02020603050405020304" pitchFamily="18" charset="0"/>
              <a:ea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E20B35AC-63FE-47A6-B803-3CB179B0C1F7}"/>
                  </a:ext>
                </a:extLst>
              </p:cNvPr>
              <p:cNvSpPr txBox="1"/>
              <p:nvPr/>
            </p:nvSpPr>
            <p:spPr>
              <a:xfrm>
                <a:off x="917448" y="2539205"/>
                <a:ext cx="7862970" cy="898516"/>
              </a:xfrm>
              <a:prstGeom prst="rect">
                <a:avLst/>
              </a:prstGeom>
              <a:noFill/>
            </p:spPr>
            <p:txBody>
              <a:bodyPr wrap="square" rtlCol="0">
                <a:spAutoFit/>
              </a:bodyPr>
              <a:lstStyle/>
              <a:p>
                <a:r>
                  <a:rPr lang="de-DE" sz="2000" dirty="0"/>
                  <a:t>a. </a:t>
                </a:r>
                <a:r>
                  <a:rPr lang="de-DE" sz="2800" dirty="0"/>
                  <a:t>		</a:t>
                </a:r>
                <a:r>
                  <a:rPr lang="de-DE" sz="2800" dirty="0" err="1"/>
                  <a:t>K</a:t>
                </a:r>
                <a:r>
                  <a:rPr lang="de-DE" sz="2800" baseline="-25000" dirty="0" err="1"/>
                  <a:t>c</a:t>
                </a:r>
                <a:r>
                  <a:rPr lang="de-DE" sz="2800" dirty="0"/>
                  <a:t>  </a:t>
                </a:r>
                <a14:m>
                  <m:oMath xmlns:m="http://schemas.openxmlformats.org/officeDocument/2006/math">
                    <m:r>
                      <a:rPr lang="en-US" sz="3200" i="1" smtClean="0">
                        <a:latin typeface="Cambria Math" panose="02040503050406030204" pitchFamily="18" charset="0"/>
                      </a:rPr>
                      <m:t>=</m:t>
                    </m:r>
                    <m:f>
                      <m:fPr>
                        <m:ctrlPr>
                          <a:rPr lang="en-US" sz="3200" i="1" smtClean="0">
                            <a:latin typeface="Cambria Math" panose="02040503050406030204" pitchFamily="18" charset="0"/>
                          </a:rPr>
                        </m:ctrlPr>
                      </m:fPr>
                      <m:num>
                        <m:r>
                          <m:rPr>
                            <m:sty m:val="p"/>
                          </m:rPr>
                          <a:rPr lang="de-DE" sz="3200" b="0" i="0" smtClean="0">
                            <a:latin typeface="Cambria Math" panose="02040503050406030204" pitchFamily="18" charset="0"/>
                          </a:rPr>
                          <m:t>c</m:t>
                        </m:r>
                        <m:d>
                          <m:dPr>
                            <m:ctrlPr>
                              <a:rPr lang="de-DE" sz="3200" b="0" i="1" smtClean="0">
                                <a:latin typeface="Cambria Math" panose="02040503050406030204" pitchFamily="18" charset="0"/>
                              </a:rPr>
                            </m:ctrlPr>
                          </m:dPr>
                          <m:e>
                            <m:r>
                              <m:rPr>
                                <m:sty m:val="p"/>
                              </m:rPr>
                              <a:rPr lang="de-DE" sz="3200" b="0" i="0" smtClean="0">
                                <a:latin typeface="Cambria Math" panose="02040503050406030204" pitchFamily="18" charset="0"/>
                              </a:rPr>
                              <m:t>PCl</m:t>
                            </m:r>
                            <m:r>
                              <a:rPr lang="de-DE" sz="3200" b="0" i="0" baseline="-25000" smtClean="0">
                                <a:latin typeface="Cambria Math" panose="02040503050406030204" pitchFamily="18" charset="0"/>
                              </a:rPr>
                              <m:t>5</m:t>
                            </m:r>
                          </m:e>
                        </m:d>
                        <m:r>
                          <a:rPr lang="en-US" sz="3200" i="0" smtClean="0">
                            <a:latin typeface="Cambria Math" panose="02040503050406030204" pitchFamily="18" charset="0"/>
                          </a:rPr>
                          <m:t> </m:t>
                        </m:r>
                      </m:num>
                      <m:den>
                        <m:r>
                          <m:rPr>
                            <m:sty m:val="p"/>
                          </m:rPr>
                          <a:rPr lang="de-DE" sz="3200" b="0" i="0" smtClean="0">
                            <a:latin typeface="Cambria Math" panose="02040503050406030204" pitchFamily="18" charset="0"/>
                          </a:rPr>
                          <m:t>c</m:t>
                        </m:r>
                        <m:d>
                          <m:dPr>
                            <m:ctrlPr>
                              <a:rPr lang="de-DE" sz="3200" b="0" i="1" smtClean="0">
                                <a:latin typeface="Cambria Math" panose="02040503050406030204" pitchFamily="18" charset="0"/>
                              </a:rPr>
                            </m:ctrlPr>
                          </m:dPr>
                          <m:e>
                            <m:r>
                              <m:rPr>
                                <m:sty m:val="p"/>
                              </m:rPr>
                              <a:rPr lang="de-DE" sz="3200" b="0" i="0" smtClean="0">
                                <a:latin typeface="Cambria Math" panose="02040503050406030204" pitchFamily="18" charset="0"/>
                              </a:rPr>
                              <m:t>Cl</m:t>
                            </m:r>
                            <m:r>
                              <a:rPr lang="de-DE" sz="3200" b="0" i="0" baseline="-25000" smtClean="0">
                                <a:latin typeface="Cambria Math" panose="02040503050406030204" pitchFamily="18" charset="0"/>
                              </a:rPr>
                              <m:t>2</m:t>
                            </m:r>
                          </m:e>
                        </m:d>
                        <m:r>
                          <a:rPr lang="de-DE" sz="3200" b="0" i="0" smtClean="0">
                            <a:latin typeface="Cambria Math" panose="02040503050406030204" pitchFamily="18" charset="0"/>
                          </a:rPr>
                          <m:t> ·</m:t>
                        </m:r>
                        <m:r>
                          <m:rPr>
                            <m:sty m:val="p"/>
                          </m:rPr>
                          <a:rPr lang="de-DE" sz="3200" i="0">
                            <a:latin typeface="Cambria Math" panose="02040503050406030204" pitchFamily="18" charset="0"/>
                          </a:rPr>
                          <m:t>c</m:t>
                        </m:r>
                        <m:r>
                          <a:rPr lang="de-DE" sz="3200" i="0">
                            <a:latin typeface="Cambria Math" panose="02040503050406030204" pitchFamily="18" charset="0"/>
                          </a:rPr>
                          <m:t>(</m:t>
                        </m:r>
                        <m:r>
                          <m:rPr>
                            <m:sty m:val="p"/>
                          </m:rPr>
                          <a:rPr lang="de-DE" sz="3200" b="0" i="0" smtClean="0">
                            <a:latin typeface="Cambria Math" panose="02040503050406030204" pitchFamily="18" charset="0"/>
                          </a:rPr>
                          <m:t>PCl</m:t>
                        </m:r>
                        <m:r>
                          <a:rPr lang="de-DE" sz="3200" b="0" i="0" baseline="-25000" smtClean="0">
                            <a:latin typeface="Cambria Math" panose="02040503050406030204" pitchFamily="18" charset="0"/>
                          </a:rPr>
                          <m:t>3</m:t>
                        </m:r>
                        <m:r>
                          <a:rPr lang="de-DE" sz="3200" i="0">
                            <a:latin typeface="Cambria Math" panose="02040503050406030204" pitchFamily="18" charset="0"/>
                          </a:rPr>
                          <m:t>)</m:t>
                        </m:r>
                      </m:den>
                    </m:f>
                  </m:oMath>
                </a14:m>
                <a:endParaRPr lang="de-DE" sz="2800" dirty="0"/>
              </a:p>
            </p:txBody>
          </p:sp>
        </mc:Choice>
        <mc:Fallback xmlns="">
          <p:sp>
            <p:nvSpPr>
              <p:cNvPr id="3" name="Textfeld 2">
                <a:extLst>
                  <a:ext uri="{FF2B5EF4-FFF2-40B4-BE49-F238E27FC236}">
                    <a16:creationId xmlns:a16="http://schemas.microsoft.com/office/drawing/2014/main" id="{E20B35AC-63FE-47A6-B803-3CB179B0C1F7}"/>
                  </a:ext>
                </a:extLst>
              </p:cNvPr>
              <p:cNvSpPr txBox="1">
                <a:spLocks noRot="1" noChangeAspect="1" noMove="1" noResize="1" noEditPoints="1" noAdjustHandles="1" noChangeArrowheads="1" noChangeShapeType="1" noTextEdit="1"/>
              </p:cNvSpPr>
              <p:nvPr/>
            </p:nvSpPr>
            <p:spPr>
              <a:xfrm>
                <a:off x="917448" y="2539205"/>
                <a:ext cx="7862970" cy="898516"/>
              </a:xfrm>
              <a:prstGeom prst="rect">
                <a:avLst/>
              </a:prstGeom>
              <a:blipFill>
                <a:blip r:embed="rId2"/>
                <a:stretch>
                  <a:fillRect l="-85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AA19A43C-F3CB-4FCD-A1E1-E9C1188EFA9A}"/>
                  </a:ext>
                </a:extLst>
              </p:cNvPr>
              <p:cNvSpPr txBox="1"/>
              <p:nvPr/>
            </p:nvSpPr>
            <p:spPr>
              <a:xfrm>
                <a:off x="876517" y="4110837"/>
                <a:ext cx="7862970" cy="889795"/>
              </a:xfrm>
              <a:prstGeom prst="rect">
                <a:avLst/>
              </a:prstGeom>
              <a:noFill/>
            </p:spPr>
            <p:txBody>
              <a:bodyPr wrap="square" rtlCol="0">
                <a:spAutoFit/>
              </a:bodyPr>
              <a:lstStyle/>
              <a:p>
                <a:r>
                  <a:rPr lang="de-DE" sz="2000" dirty="0"/>
                  <a:t>b.</a:t>
                </a:r>
                <a:r>
                  <a:rPr lang="de-DE" sz="2800" dirty="0"/>
                  <a:t>		</a:t>
                </a:r>
                <a:r>
                  <a:rPr lang="de-DE" sz="2800" dirty="0" err="1"/>
                  <a:t>K</a:t>
                </a:r>
                <a:r>
                  <a:rPr lang="de-DE" sz="2800" baseline="-25000" dirty="0" err="1"/>
                  <a:t>c</a:t>
                </a:r>
                <a:r>
                  <a:rPr lang="de-DE" sz="2800" dirty="0"/>
                  <a:t>  </a:t>
                </a:r>
                <a14:m>
                  <m:oMath xmlns:m="http://schemas.openxmlformats.org/officeDocument/2006/math">
                    <m:r>
                      <a:rPr lang="en-US" sz="3200" i="1" smtClean="0">
                        <a:latin typeface="Cambria Math" panose="02040503050406030204" pitchFamily="18" charset="0"/>
                      </a:rPr>
                      <m:t>=</m:t>
                    </m:r>
                    <m:f>
                      <m:fPr>
                        <m:ctrlPr>
                          <a:rPr lang="en-US" sz="3200" i="1" smtClean="0">
                            <a:latin typeface="Cambria Math" panose="02040503050406030204" pitchFamily="18" charset="0"/>
                          </a:rPr>
                        </m:ctrlPr>
                      </m:fPr>
                      <m:num>
                        <m:r>
                          <m:rPr>
                            <m:sty m:val="p"/>
                          </m:rPr>
                          <a:rPr lang="de-DE" sz="3200" b="0" i="0" smtClean="0">
                            <a:latin typeface="Cambria Math" panose="02040503050406030204" pitchFamily="18" charset="0"/>
                          </a:rPr>
                          <m:t>c</m:t>
                        </m:r>
                        <m:r>
                          <a:rPr lang="de-DE" sz="3200" b="1" i="0" baseline="30000" smtClean="0">
                            <a:solidFill>
                              <a:srgbClr val="FF0000"/>
                            </a:solidFill>
                            <a:latin typeface="Cambria Math" panose="02040503050406030204" pitchFamily="18" charset="0"/>
                          </a:rPr>
                          <m:t>𝟐</m:t>
                        </m:r>
                        <m:d>
                          <m:dPr>
                            <m:ctrlPr>
                              <a:rPr lang="de-DE" sz="3200" b="0" i="1" smtClean="0">
                                <a:latin typeface="Cambria Math" panose="02040503050406030204" pitchFamily="18" charset="0"/>
                              </a:rPr>
                            </m:ctrlPr>
                          </m:dPr>
                          <m:e>
                            <m:r>
                              <m:rPr>
                                <m:sty m:val="p"/>
                              </m:rPr>
                              <a:rPr lang="de-DE" sz="3200" b="0" i="0" smtClean="0">
                                <a:latin typeface="Cambria Math" panose="02040503050406030204" pitchFamily="18" charset="0"/>
                              </a:rPr>
                              <m:t>NH</m:t>
                            </m:r>
                            <m:r>
                              <a:rPr lang="de-DE" sz="3200" b="0" i="0" baseline="-25000" smtClean="0">
                                <a:latin typeface="Cambria Math" panose="02040503050406030204" pitchFamily="18" charset="0"/>
                              </a:rPr>
                              <m:t>3</m:t>
                            </m:r>
                          </m:e>
                        </m:d>
                        <m:r>
                          <a:rPr lang="en-US" sz="3200" i="0" smtClean="0">
                            <a:latin typeface="Cambria Math" panose="02040503050406030204" pitchFamily="18" charset="0"/>
                          </a:rPr>
                          <m:t> </m:t>
                        </m:r>
                      </m:num>
                      <m:den>
                        <m:r>
                          <m:rPr>
                            <m:sty m:val="p"/>
                          </m:rPr>
                          <a:rPr lang="de-DE" sz="3200" b="0" i="0" smtClean="0">
                            <a:latin typeface="Cambria Math" panose="02040503050406030204" pitchFamily="18" charset="0"/>
                          </a:rPr>
                          <m:t>c</m:t>
                        </m:r>
                        <m:d>
                          <m:dPr>
                            <m:ctrlPr>
                              <a:rPr lang="de-DE" sz="3200" b="0" i="1" smtClean="0">
                                <a:latin typeface="Cambria Math" panose="02040503050406030204" pitchFamily="18" charset="0"/>
                              </a:rPr>
                            </m:ctrlPr>
                          </m:dPr>
                          <m:e>
                            <m:r>
                              <m:rPr>
                                <m:sty m:val="p"/>
                              </m:rPr>
                              <a:rPr lang="de-DE" sz="3200" b="0" i="0" smtClean="0">
                                <a:latin typeface="Cambria Math" panose="02040503050406030204" pitchFamily="18" charset="0"/>
                              </a:rPr>
                              <m:t>N</m:t>
                            </m:r>
                            <m:r>
                              <a:rPr lang="de-DE" sz="3200" b="0" i="0" baseline="-25000" smtClean="0">
                                <a:latin typeface="Cambria Math" panose="02040503050406030204" pitchFamily="18" charset="0"/>
                              </a:rPr>
                              <m:t>2</m:t>
                            </m:r>
                          </m:e>
                        </m:d>
                        <m:r>
                          <a:rPr lang="de-DE" sz="3200" b="0" i="0" smtClean="0">
                            <a:latin typeface="Cambria Math" panose="02040503050406030204" pitchFamily="18" charset="0"/>
                          </a:rPr>
                          <m:t> ·</m:t>
                        </m:r>
                        <m:r>
                          <m:rPr>
                            <m:sty m:val="p"/>
                          </m:rPr>
                          <a:rPr lang="de-DE" sz="3200" i="0">
                            <a:latin typeface="Cambria Math" panose="02040503050406030204" pitchFamily="18" charset="0"/>
                          </a:rPr>
                          <m:t>c</m:t>
                        </m:r>
                        <m:r>
                          <a:rPr lang="de-DE" sz="3200" b="1" i="0" baseline="30000" smtClean="0">
                            <a:solidFill>
                              <a:srgbClr val="FF0000"/>
                            </a:solidFill>
                            <a:latin typeface="Cambria Math" panose="02040503050406030204" pitchFamily="18" charset="0"/>
                          </a:rPr>
                          <m:t>𝟑</m:t>
                        </m:r>
                        <m:r>
                          <a:rPr lang="de-DE" sz="3200" i="0">
                            <a:latin typeface="Cambria Math" panose="02040503050406030204" pitchFamily="18" charset="0"/>
                          </a:rPr>
                          <m:t>(</m:t>
                        </m:r>
                        <m:r>
                          <m:rPr>
                            <m:sty m:val="p"/>
                          </m:rPr>
                          <a:rPr lang="de-DE" sz="3200" b="0" i="0" smtClean="0">
                            <a:latin typeface="Cambria Math" panose="02040503050406030204" pitchFamily="18" charset="0"/>
                          </a:rPr>
                          <m:t>H</m:t>
                        </m:r>
                        <m:r>
                          <a:rPr lang="de-DE" sz="3200" b="0" i="0" baseline="-25000" smtClean="0">
                            <a:latin typeface="Cambria Math" panose="02040503050406030204" pitchFamily="18" charset="0"/>
                          </a:rPr>
                          <m:t>2</m:t>
                        </m:r>
                        <m:r>
                          <a:rPr lang="de-DE" sz="3200" i="0">
                            <a:latin typeface="Cambria Math" panose="02040503050406030204" pitchFamily="18" charset="0"/>
                          </a:rPr>
                          <m:t>)</m:t>
                        </m:r>
                      </m:den>
                    </m:f>
                  </m:oMath>
                </a14:m>
                <a:endParaRPr lang="de-DE" sz="2800" dirty="0"/>
              </a:p>
            </p:txBody>
          </p:sp>
        </mc:Choice>
        <mc:Fallback xmlns="">
          <p:sp>
            <p:nvSpPr>
              <p:cNvPr id="5" name="Textfeld 4">
                <a:extLst>
                  <a:ext uri="{FF2B5EF4-FFF2-40B4-BE49-F238E27FC236}">
                    <a16:creationId xmlns:a16="http://schemas.microsoft.com/office/drawing/2014/main" id="{AA19A43C-F3CB-4FCD-A1E1-E9C1188EFA9A}"/>
                  </a:ext>
                </a:extLst>
              </p:cNvPr>
              <p:cNvSpPr txBox="1">
                <a:spLocks noRot="1" noChangeAspect="1" noMove="1" noResize="1" noEditPoints="1" noAdjustHandles="1" noChangeArrowheads="1" noChangeShapeType="1" noTextEdit="1"/>
              </p:cNvSpPr>
              <p:nvPr/>
            </p:nvSpPr>
            <p:spPr>
              <a:xfrm>
                <a:off x="876517" y="4110837"/>
                <a:ext cx="7862970" cy="889795"/>
              </a:xfrm>
              <a:prstGeom prst="rect">
                <a:avLst/>
              </a:prstGeom>
              <a:blipFill>
                <a:blip r:embed="rId3"/>
                <a:stretch>
                  <a:fillRect l="-853"/>
                </a:stretch>
              </a:blipFill>
            </p:spPr>
            <p:txBody>
              <a:bodyPr/>
              <a:lstStyle/>
              <a:p>
                <a:r>
                  <a:rPr lang="de-DE">
                    <a:noFill/>
                  </a:rPr>
                  <a:t> </a:t>
                </a:r>
              </a:p>
            </p:txBody>
          </p:sp>
        </mc:Fallback>
      </mc:AlternateContent>
    </p:spTree>
    <p:extLst>
      <p:ext uri="{BB962C8B-B14F-4D97-AF65-F5344CB8AC3E}">
        <p14:creationId xmlns:p14="http://schemas.microsoft.com/office/powerpoint/2010/main" val="222375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3949F431-AD94-45E9-996D-D6E578BFBA6C}"/>
              </a:ext>
            </a:extLst>
          </p:cNvPr>
          <p:cNvSpPr txBox="1"/>
          <p:nvPr/>
        </p:nvSpPr>
        <p:spPr>
          <a:xfrm>
            <a:off x="949234" y="487680"/>
            <a:ext cx="8525692" cy="1046440"/>
          </a:xfrm>
          <a:prstGeom prst="rect">
            <a:avLst/>
          </a:prstGeom>
          <a:noFill/>
        </p:spPr>
        <p:txBody>
          <a:bodyPr wrap="square" rtlCol="0">
            <a:spAutoFit/>
          </a:bodyPr>
          <a:lstStyle/>
          <a:p>
            <a:r>
              <a:rPr lang="de-DE" sz="2400" b="1" dirty="0"/>
              <a:t>Anwendung des MWG</a:t>
            </a:r>
          </a:p>
          <a:p>
            <a:endParaRPr lang="de-DE" dirty="0"/>
          </a:p>
          <a:p>
            <a:r>
              <a:rPr lang="de-DE" sz="2000" dirty="0"/>
              <a:t>Beispiel: Iodwasserstoff-Gleichgewicht</a:t>
            </a:r>
          </a:p>
        </p:txBody>
      </p:sp>
      <p:sp>
        <p:nvSpPr>
          <p:cNvPr id="3" name="Rechteck 2">
            <a:extLst>
              <a:ext uri="{FF2B5EF4-FFF2-40B4-BE49-F238E27FC236}">
                <a16:creationId xmlns:a16="http://schemas.microsoft.com/office/drawing/2014/main" id="{CE00B18D-90A5-4EDE-B0D1-786522410420}"/>
              </a:ext>
            </a:extLst>
          </p:cNvPr>
          <p:cNvSpPr/>
          <p:nvPr/>
        </p:nvSpPr>
        <p:spPr>
          <a:xfrm>
            <a:off x="949234" y="2669714"/>
            <a:ext cx="8068234" cy="646331"/>
          </a:xfrm>
          <a:prstGeom prst="rect">
            <a:avLst/>
          </a:prstGeom>
        </p:spPr>
        <p:txBody>
          <a:bodyPr wrap="none">
            <a:spAutoFit/>
          </a:bodyPr>
          <a:lstStyle/>
          <a:p>
            <a:r>
              <a:rPr lang="en-GB" sz="2800" dirty="0">
                <a:latin typeface="Arial" panose="020B0604020202020204" pitchFamily="34" charset="0"/>
                <a:ea typeface="Times New Roman" panose="02020603050405020304" pitchFamily="18" charset="0"/>
              </a:rPr>
              <a:t>I</a:t>
            </a:r>
            <a:r>
              <a:rPr lang="en-GB" sz="2800" baseline="-25000" dirty="0">
                <a:latin typeface="Arial" panose="020B0604020202020204" pitchFamily="34" charset="0"/>
                <a:ea typeface="Times New Roman" panose="02020603050405020304" pitchFamily="18" charset="0"/>
              </a:rPr>
              <a:t>2</a:t>
            </a:r>
            <a:r>
              <a:rPr lang="en-GB" sz="2800" dirty="0">
                <a:latin typeface="Arial" panose="020B0604020202020204" pitchFamily="34" charset="0"/>
                <a:ea typeface="Times New Roman" panose="02020603050405020304" pitchFamily="18" charset="0"/>
              </a:rPr>
              <a:t>(g)   +   H</a:t>
            </a:r>
            <a:r>
              <a:rPr lang="en-GB" sz="2800" baseline="-25000" dirty="0">
                <a:latin typeface="Arial" panose="020B0604020202020204" pitchFamily="34" charset="0"/>
                <a:ea typeface="Times New Roman" panose="02020603050405020304" pitchFamily="18" charset="0"/>
              </a:rPr>
              <a:t>2</a:t>
            </a:r>
            <a:r>
              <a:rPr lang="en-GB" sz="2800" dirty="0">
                <a:latin typeface="Arial" panose="020B0604020202020204" pitchFamily="34" charset="0"/>
                <a:ea typeface="Times New Roman" panose="02020603050405020304" pitchFamily="18" charset="0"/>
              </a:rPr>
              <a:t>(g)         </a:t>
            </a:r>
            <a:r>
              <a:rPr lang="en-GB" sz="3600" dirty="0">
                <a:latin typeface="Arial" panose="020B0604020202020204" pitchFamily="34" charset="0"/>
                <a:ea typeface="Times New Roman" panose="02020603050405020304" pitchFamily="18" charset="0"/>
                <a:cs typeface="Arial" panose="020B0604020202020204" pitchFamily="34" charset="0"/>
                <a:sym typeface="Wingdings 3" panose="05040102010807070707" pitchFamily="18" charset="2"/>
              </a:rPr>
              <a:t></a:t>
            </a:r>
            <a:r>
              <a:rPr lang="en-GB" sz="2800" dirty="0">
                <a:latin typeface="Arial" panose="020B0604020202020204" pitchFamily="34" charset="0"/>
                <a:ea typeface="Times New Roman" panose="02020603050405020304" pitchFamily="18" charset="0"/>
              </a:rPr>
              <a:t>	  </a:t>
            </a:r>
            <a:r>
              <a:rPr lang="en-GB" sz="2800" dirty="0">
                <a:solidFill>
                  <a:srgbClr val="FF0000"/>
                </a:solidFill>
                <a:latin typeface="Arial" panose="020B0604020202020204" pitchFamily="34" charset="0"/>
                <a:ea typeface="Times New Roman" panose="02020603050405020304" pitchFamily="18" charset="0"/>
              </a:rPr>
              <a:t>2</a:t>
            </a:r>
            <a:r>
              <a:rPr lang="en-GB" sz="2800" dirty="0">
                <a:latin typeface="Arial" panose="020B0604020202020204" pitchFamily="34" charset="0"/>
                <a:ea typeface="Times New Roman" panose="02020603050405020304" pitchFamily="18" charset="0"/>
              </a:rPr>
              <a:t> HI (g)             exotherm</a:t>
            </a:r>
            <a:endParaRPr lang="de-DE" sz="2800" dirty="0"/>
          </a:p>
        </p:txBody>
      </p:sp>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FEB11FB6-5694-4A47-AA99-3901F93BDE4C}"/>
                  </a:ext>
                </a:extLst>
              </p:cNvPr>
              <p:cNvSpPr txBox="1"/>
              <p:nvPr/>
            </p:nvSpPr>
            <p:spPr>
              <a:xfrm>
                <a:off x="1014548" y="3962225"/>
                <a:ext cx="5660570" cy="1000659"/>
              </a:xfrm>
              <a:prstGeom prst="rect">
                <a:avLst/>
              </a:prstGeom>
              <a:noFill/>
            </p:spPr>
            <p:txBody>
              <a:bodyPr wrap="square" rtlCol="0">
                <a:spAutoFit/>
              </a:bodyPr>
              <a:lstStyle/>
              <a:p>
                <a:r>
                  <a:rPr lang="de-DE" sz="2400" dirty="0"/>
                  <a:t>MWG:</a:t>
                </a:r>
                <a:r>
                  <a:rPr lang="de-DE" sz="3200" dirty="0"/>
                  <a:t>		</a:t>
                </a:r>
                <a:r>
                  <a:rPr lang="de-DE" sz="3200" dirty="0" err="1"/>
                  <a:t>K</a:t>
                </a:r>
                <a:r>
                  <a:rPr lang="de-DE" sz="3200" baseline="-25000" dirty="0" err="1"/>
                  <a:t>c</a:t>
                </a:r>
                <a:r>
                  <a:rPr lang="de-DE" sz="3200" dirty="0"/>
                  <a:t>  </a:t>
                </a:r>
                <a14:m>
                  <m:oMath xmlns:m="http://schemas.openxmlformats.org/officeDocument/2006/math">
                    <m:r>
                      <a:rPr lang="en-US" sz="3200" i="1" smtClean="0">
                        <a:latin typeface="Cambria Math" panose="02040503050406030204" pitchFamily="18" charset="0"/>
                      </a:rPr>
                      <m:t>=</m:t>
                    </m:r>
                    <m:f>
                      <m:fPr>
                        <m:ctrlPr>
                          <a:rPr lang="en-US" sz="3200" i="1" smtClean="0">
                            <a:latin typeface="Cambria Math" panose="02040503050406030204" pitchFamily="18" charset="0"/>
                          </a:rPr>
                        </m:ctrlPr>
                      </m:fPr>
                      <m:num>
                        <m:r>
                          <m:rPr>
                            <m:sty m:val="p"/>
                          </m:rPr>
                          <a:rPr lang="de-DE" sz="3200" b="0" i="0" smtClean="0">
                            <a:latin typeface="Cambria Math" panose="02040503050406030204" pitchFamily="18" charset="0"/>
                          </a:rPr>
                          <m:t>c</m:t>
                        </m:r>
                        <m:r>
                          <a:rPr lang="de-DE" sz="3200" b="1" i="0" baseline="30000" smtClean="0">
                            <a:solidFill>
                              <a:srgbClr val="FF0000"/>
                            </a:solidFill>
                            <a:latin typeface="Cambria Math" panose="02040503050406030204" pitchFamily="18" charset="0"/>
                          </a:rPr>
                          <m:t>𝟐</m:t>
                        </m:r>
                        <m:d>
                          <m:dPr>
                            <m:ctrlPr>
                              <a:rPr lang="de-DE" sz="3200" b="0" i="1" smtClean="0">
                                <a:latin typeface="Cambria Math" panose="02040503050406030204" pitchFamily="18" charset="0"/>
                              </a:rPr>
                            </m:ctrlPr>
                          </m:dPr>
                          <m:e>
                            <m:r>
                              <m:rPr>
                                <m:nor/>
                              </m:rPr>
                              <a:rPr lang="en-GB" sz="3200" dirty="0">
                                <a:latin typeface="Arial" panose="020B0604020202020204" pitchFamily="34" charset="0"/>
                                <a:ea typeface="Times New Roman" panose="02020603050405020304" pitchFamily="18" charset="0"/>
                              </a:rPr>
                              <m:t>HI</m:t>
                            </m:r>
                          </m:e>
                        </m:d>
                        <m:r>
                          <a:rPr lang="de-DE" sz="3200" b="0" i="0" smtClean="0">
                            <a:latin typeface="Cambria Math" panose="02040503050406030204" pitchFamily="18" charset="0"/>
                          </a:rPr>
                          <m:t> </m:t>
                        </m:r>
                        <m:r>
                          <a:rPr lang="en-US" sz="3200" i="0" smtClean="0">
                            <a:latin typeface="Cambria Math" panose="02040503050406030204" pitchFamily="18" charset="0"/>
                          </a:rPr>
                          <m:t> </m:t>
                        </m:r>
                      </m:num>
                      <m:den>
                        <m:r>
                          <m:rPr>
                            <m:sty m:val="p"/>
                          </m:rPr>
                          <a:rPr lang="de-DE" sz="3200" b="0" i="0" smtClean="0">
                            <a:latin typeface="Cambria Math" panose="02040503050406030204" pitchFamily="18" charset="0"/>
                          </a:rPr>
                          <m:t>c</m:t>
                        </m:r>
                        <m:d>
                          <m:dPr>
                            <m:ctrlPr>
                              <a:rPr lang="de-DE" sz="3200" b="0" i="1" smtClean="0">
                                <a:latin typeface="Cambria Math" panose="02040503050406030204" pitchFamily="18" charset="0"/>
                              </a:rPr>
                            </m:ctrlPr>
                          </m:dPr>
                          <m:e>
                            <m:r>
                              <m:rPr>
                                <m:nor/>
                              </m:rPr>
                              <a:rPr lang="en-GB" sz="3200" dirty="0">
                                <a:ea typeface="Times New Roman" panose="02020603050405020304" pitchFamily="18" charset="0"/>
                              </a:rPr>
                              <m:t>I</m:t>
                            </m:r>
                            <m:r>
                              <m:rPr>
                                <m:nor/>
                              </m:rPr>
                              <a:rPr lang="en-GB" sz="3200" baseline="-25000" dirty="0">
                                <a:ea typeface="Times New Roman" panose="02020603050405020304" pitchFamily="18" charset="0"/>
                              </a:rPr>
                              <m:t>2</m:t>
                            </m:r>
                          </m:e>
                        </m:d>
                        <m:r>
                          <a:rPr lang="de-DE" sz="3200" b="0" i="0" smtClean="0">
                            <a:latin typeface="Cambria Math" panose="02040503050406030204" pitchFamily="18" charset="0"/>
                          </a:rPr>
                          <m:t> ·</m:t>
                        </m:r>
                        <m:r>
                          <m:rPr>
                            <m:sty m:val="p"/>
                          </m:rPr>
                          <a:rPr lang="de-DE" sz="3200" i="0">
                            <a:latin typeface="Cambria Math" panose="02040503050406030204" pitchFamily="18" charset="0"/>
                          </a:rPr>
                          <m:t>c</m:t>
                        </m:r>
                        <m:r>
                          <a:rPr lang="de-DE" sz="3200" i="0">
                            <a:latin typeface="Cambria Math" panose="02040503050406030204" pitchFamily="18" charset="0"/>
                          </a:rPr>
                          <m:t>(</m:t>
                        </m:r>
                        <m:r>
                          <m:rPr>
                            <m:nor/>
                          </m:rPr>
                          <a:rPr lang="en-GB" sz="3200" dirty="0">
                            <a:ea typeface="Times New Roman" panose="02020603050405020304" pitchFamily="18" charset="0"/>
                          </a:rPr>
                          <m:t>H</m:t>
                        </m:r>
                        <m:r>
                          <m:rPr>
                            <m:nor/>
                          </m:rPr>
                          <a:rPr lang="en-GB" sz="3200" baseline="-25000" dirty="0">
                            <a:ea typeface="Times New Roman" panose="02020603050405020304" pitchFamily="18" charset="0"/>
                          </a:rPr>
                          <m:t>2</m:t>
                        </m:r>
                        <m:r>
                          <a:rPr lang="de-DE" sz="3200" i="0">
                            <a:latin typeface="Cambria Math" panose="02040503050406030204" pitchFamily="18" charset="0"/>
                          </a:rPr>
                          <m:t>)</m:t>
                        </m:r>
                      </m:den>
                    </m:f>
                  </m:oMath>
                </a14:m>
                <a:endParaRPr lang="de-DE" sz="2800" dirty="0"/>
              </a:p>
            </p:txBody>
          </p:sp>
        </mc:Choice>
        <mc:Fallback xmlns="">
          <p:sp>
            <p:nvSpPr>
              <p:cNvPr id="5" name="Textfeld 4">
                <a:extLst>
                  <a:ext uri="{FF2B5EF4-FFF2-40B4-BE49-F238E27FC236}">
                    <a16:creationId xmlns:a16="http://schemas.microsoft.com/office/drawing/2014/main" id="{FEB11FB6-5694-4A47-AA99-3901F93BDE4C}"/>
                  </a:ext>
                </a:extLst>
              </p:cNvPr>
              <p:cNvSpPr txBox="1">
                <a:spLocks noRot="1" noChangeAspect="1" noMove="1" noResize="1" noEditPoints="1" noAdjustHandles="1" noChangeArrowheads="1" noChangeShapeType="1" noTextEdit="1"/>
              </p:cNvSpPr>
              <p:nvPr/>
            </p:nvSpPr>
            <p:spPr>
              <a:xfrm>
                <a:off x="1014548" y="3962225"/>
                <a:ext cx="5660570" cy="1000659"/>
              </a:xfrm>
              <a:prstGeom prst="rect">
                <a:avLst/>
              </a:prstGeom>
              <a:blipFill>
                <a:blip r:embed="rId2"/>
                <a:stretch>
                  <a:fillRect l="-1615" b="-610"/>
                </a:stretch>
              </a:blipFill>
            </p:spPr>
            <p:txBody>
              <a:bodyPr/>
              <a:lstStyle/>
              <a:p>
                <a:r>
                  <a:rPr lang="de-DE">
                    <a:noFill/>
                  </a:rPr>
                  <a:t> </a:t>
                </a:r>
              </a:p>
            </p:txBody>
          </p:sp>
        </mc:Fallback>
      </mc:AlternateContent>
      <p:sp>
        <p:nvSpPr>
          <p:cNvPr id="6" name="Textfeld 5">
            <a:extLst>
              <a:ext uri="{FF2B5EF4-FFF2-40B4-BE49-F238E27FC236}">
                <a16:creationId xmlns:a16="http://schemas.microsoft.com/office/drawing/2014/main" id="{170E2069-D92C-4DD5-9778-1F870206114C}"/>
              </a:ext>
            </a:extLst>
          </p:cNvPr>
          <p:cNvSpPr txBox="1"/>
          <p:nvPr/>
        </p:nvSpPr>
        <p:spPr>
          <a:xfrm>
            <a:off x="949234" y="1686024"/>
            <a:ext cx="4145281" cy="400110"/>
          </a:xfrm>
          <a:prstGeom prst="rect">
            <a:avLst/>
          </a:prstGeom>
          <a:noFill/>
        </p:spPr>
        <p:txBody>
          <a:bodyPr wrap="square" rtlCol="0">
            <a:spAutoFit/>
          </a:bodyPr>
          <a:lstStyle/>
          <a:p>
            <a:r>
              <a:rPr lang="de-DE" sz="2000" dirty="0"/>
              <a:t> </a:t>
            </a:r>
            <a:r>
              <a:rPr lang="de-DE" sz="2000" dirty="0">
                <a:sym typeface="Wingdings" panose="05000000000000000000" pitchFamily="2" charset="2"/>
              </a:rPr>
              <a:t> AB</a:t>
            </a:r>
            <a:endParaRPr lang="de-DE" sz="2000" dirty="0"/>
          </a:p>
        </p:txBody>
      </p:sp>
    </p:spTree>
    <p:extLst>
      <p:ext uri="{BB962C8B-B14F-4D97-AF65-F5344CB8AC3E}">
        <p14:creationId xmlns:p14="http://schemas.microsoft.com/office/powerpoint/2010/main" val="383782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le 1">
            <a:extLst>
              <a:ext uri="{FF2B5EF4-FFF2-40B4-BE49-F238E27FC236}">
                <a16:creationId xmlns:a16="http://schemas.microsoft.com/office/drawing/2014/main" id="{BFDA4870-CF11-4A50-84D6-BDC3636B134D}"/>
              </a:ext>
            </a:extLst>
          </p:cNvPr>
          <p:cNvGraphicFramePr>
            <a:graphicFrameLocks noGrp="1"/>
          </p:cNvGraphicFramePr>
          <p:nvPr>
            <p:extLst>
              <p:ext uri="{D42A27DB-BD31-4B8C-83A1-F6EECF244321}">
                <p14:modId xmlns:p14="http://schemas.microsoft.com/office/powerpoint/2010/main" val="2424735807"/>
              </p:ext>
            </p:extLst>
          </p:nvPr>
        </p:nvGraphicFramePr>
        <p:xfrm>
          <a:off x="964583" y="1682821"/>
          <a:ext cx="8103105" cy="1526398"/>
        </p:xfrm>
        <a:graphic>
          <a:graphicData uri="http://schemas.openxmlformats.org/drawingml/2006/table">
            <a:tbl>
              <a:tblPr>
                <a:tableStyleId>{5C22544A-7EE6-4342-B048-85BDC9FD1C3A}</a:tableStyleId>
              </a:tblPr>
              <a:tblGrid>
                <a:gridCol w="1447454">
                  <a:extLst>
                    <a:ext uri="{9D8B030D-6E8A-4147-A177-3AD203B41FA5}">
                      <a16:colId xmlns:a16="http://schemas.microsoft.com/office/drawing/2014/main" val="3147167729"/>
                    </a:ext>
                  </a:extLst>
                </a:gridCol>
                <a:gridCol w="1728146">
                  <a:extLst>
                    <a:ext uri="{9D8B030D-6E8A-4147-A177-3AD203B41FA5}">
                      <a16:colId xmlns:a16="http://schemas.microsoft.com/office/drawing/2014/main" val="4089670425"/>
                    </a:ext>
                  </a:extLst>
                </a:gridCol>
                <a:gridCol w="1728146">
                  <a:extLst>
                    <a:ext uri="{9D8B030D-6E8A-4147-A177-3AD203B41FA5}">
                      <a16:colId xmlns:a16="http://schemas.microsoft.com/office/drawing/2014/main" val="3812952088"/>
                    </a:ext>
                  </a:extLst>
                </a:gridCol>
                <a:gridCol w="1724627">
                  <a:extLst>
                    <a:ext uri="{9D8B030D-6E8A-4147-A177-3AD203B41FA5}">
                      <a16:colId xmlns:a16="http://schemas.microsoft.com/office/drawing/2014/main" val="2252876012"/>
                    </a:ext>
                  </a:extLst>
                </a:gridCol>
                <a:gridCol w="1474732">
                  <a:extLst>
                    <a:ext uri="{9D8B030D-6E8A-4147-A177-3AD203B41FA5}">
                      <a16:colId xmlns:a16="http://schemas.microsoft.com/office/drawing/2014/main" val="271415918"/>
                    </a:ext>
                  </a:extLst>
                </a:gridCol>
              </a:tblGrid>
              <a:tr h="0">
                <a:tc>
                  <a:txBody>
                    <a:bodyPr/>
                    <a:lstStyle/>
                    <a:p>
                      <a:pPr marL="220980" indent="-226695">
                        <a:spcBef>
                          <a:spcPts val="600"/>
                        </a:spcBef>
                        <a:spcAft>
                          <a:spcPts val="600"/>
                        </a:spcAft>
                      </a:pPr>
                      <a:r>
                        <a:rPr lang="de-DE" sz="2000" dirty="0">
                          <a:effectLst/>
                        </a:rPr>
                        <a:t> </a:t>
                      </a:r>
                      <a:endParaRPr lang="de-DE"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marL="228600" indent="-226695">
                        <a:spcBef>
                          <a:spcPts val="600"/>
                        </a:spcBef>
                        <a:spcAft>
                          <a:spcPts val="600"/>
                        </a:spcAft>
                      </a:pPr>
                      <a:r>
                        <a:rPr lang="it-IT" sz="2000" dirty="0">
                          <a:effectLst/>
                        </a:rPr>
                        <a:t>c (H</a:t>
                      </a:r>
                      <a:r>
                        <a:rPr lang="it-IT" sz="2000" baseline="-25000" dirty="0">
                          <a:effectLst/>
                        </a:rPr>
                        <a:t>2</a:t>
                      </a:r>
                      <a:r>
                        <a:rPr lang="it-IT" sz="2000" dirty="0">
                          <a:effectLst/>
                        </a:rPr>
                        <a:t>) in </a:t>
                      </a:r>
                      <a:r>
                        <a:rPr lang="it-IT" sz="2000" dirty="0" err="1">
                          <a:effectLst/>
                        </a:rPr>
                        <a:t>mol</a:t>
                      </a:r>
                      <a:r>
                        <a:rPr lang="it-IT" sz="2000" dirty="0">
                          <a:effectLst/>
                        </a:rPr>
                        <a:t>/l</a:t>
                      </a:r>
                      <a:endParaRPr lang="de-DE"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marL="220980" indent="-226695">
                        <a:spcBef>
                          <a:spcPts val="600"/>
                        </a:spcBef>
                        <a:spcAft>
                          <a:spcPts val="600"/>
                        </a:spcAft>
                      </a:pPr>
                      <a:r>
                        <a:rPr lang="it-IT" sz="2000" dirty="0">
                          <a:effectLst/>
                        </a:rPr>
                        <a:t>c (I</a:t>
                      </a:r>
                      <a:r>
                        <a:rPr lang="it-IT" sz="2000" baseline="-25000" dirty="0">
                          <a:effectLst/>
                        </a:rPr>
                        <a:t>2</a:t>
                      </a:r>
                      <a:r>
                        <a:rPr lang="it-IT" sz="2000" dirty="0">
                          <a:effectLst/>
                        </a:rPr>
                        <a:t>) in </a:t>
                      </a:r>
                      <a:r>
                        <a:rPr lang="it-IT" sz="2000" dirty="0" err="1">
                          <a:effectLst/>
                        </a:rPr>
                        <a:t>mol</a:t>
                      </a:r>
                      <a:r>
                        <a:rPr lang="it-IT" sz="2000" dirty="0">
                          <a:effectLst/>
                        </a:rPr>
                        <a:t>/l</a:t>
                      </a:r>
                      <a:endParaRPr lang="de-DE"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marL="212090" indent="-226695">
                        <a:spcBef>
                          <a:spcPts val="600"/>
                        </a:spcBef>
                        <a:spcAft>
                          <a:spcPts val="600"/>
                        </a:spcAft>
                      </a:pPr>
                      <a:r>
                        <a:rPr lang="de-DE" sz="2000">
                          <a:effectLst/>
                        </a:rPr>
                        <a:t>c (HI) in mol/l</a:t>
                      </a:r>
                      <a:endParaRPr lang="de-DE"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indent="-226695" algn="ctr">
                        <a:spcBef>
                          <a:spcPts val="600"/>
                        </a:spcBef>
                        <a:spcAft>
                          <a:spcPts val="600"/>
                        </a:spcAft>
                      </a:pPr>
                      <a:r>
                        <a:rPr lang="de-DE" sz="2000">
                          <a:effectLst/>
                        </a:rPr>
                        <a:t>K</a:t>
                      </a:r>
                      <a:endParaRPr lang="de-DE"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extLst>
                  <a:ext uri="{0D108BD9-81ED-4DB2-BD59-A6C34878D82A}">
                    <a16:rowId xmlns:a16="http://schemas.microsoft.com/office/drawing/2014/main" val="1678033304"/>
                  </a:ext>
                </a:extLst>
              </a:tr>
              <a:tr h="307198">
                <a:tc>
                  <a:txBody>
                    <a:bodyPr/>
                    <a:lstStyle/>
                    <a:p>
                      <a:pPr marL="220980" indent="-226695">
                        <a:spcBef>
                          <a:spcPts val="600"/>
                        </a:spcBef>
                        <a:spcAft>
                          <a:spcPts val="600"/>
                        </a:spcAft>
                      </a:pPr>
                      <a:r>
                        <a:rPr lang="de-DE" sz="2000" dirty="0">
                          <a:effectLst/>
                        </a:rPr>
                        <a:t>Ansatz 1</a:t>
                      </a:r>
                      <a:endParaRPr lang="de-DE"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marL="228600" indent="-226695">
                        <a:spcBef>
                          <a:spcPts val="600"/>
                        </a:spcBef>
                        <a:spcAft>
                          <a:spcPts val="600"/>
                        </a:spcAft>
                      </a:pPr>
                      <a:r>
                        <a:rPr lang="de-DE" sz="2000" dirty="0">
                          <a:effectLst/>
                        </a:rPr>
                        <a:t>1,8313 </a:t>
                      </a:r>
                      <a:r>
                        <a:rPr lang="de-DE" sz="2000" baseline="30000" dirty="0">
                          <a:effectLst/>
                        </a:rPr>
                        <a:t>.</a:t>
                      </a:r>
                      <a:r>
                        <a:rPr lang="de-DE" sz="2000" dirty="0">
                          <a:effectLst/>
                        </a:rPr>
                        <a:t> 10</a:t>
                      </a:r>
                      <a:r>
                        <a:rPr lang="de-DE" sz="2000" baseline="30000" dirty="0">
                          <a:effectLst/>
                        </a:rPr>
                        <a:t>-3</a:t>
                      </a:r>
                      <a:endParaRPr lang="de-DE"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marL="220980" indent="-226695">
                        <a:spcBef>
                          <a:spcPts val="600"/>
                        </a:spcBef>
                        <a:spcAft>
                          <a:spcPts val="600"/>
                        </a:spcAft>
                      </a:pPr>
                      <a:r>
                        <a:rPr lang="de-DE" sz="2000">
                          <a:effectLst/>
                        </a:rPr>
                        <a:t>3,1291 </a:t>
                      </a:r>
                      <a:r>
                        <a:rPr lang="de-DE" sz="2000" baseline="30000">
                          <a:effectLst/>
                        </a:rPr>
                        <a:t>.</a:t>
                      </a:r>
                      <a:r>
                        <a:rPr lang="de-DE" sz="2000">
                          <a:effectLst/>
                        </a:rPr>
                        <a:t> 10</a:t>
                      </a:r>
                      <a:r>
                        <a:rPr lang="de-DE" sz="2000" baseline="30000">
                          <a:effectLst/>
                        </a:rPr>
                        <a:t>-3</a:t>
                      </a:r>
                      <a:endParaRPr lang="de-DE"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marL="212090" indent="-226695">
                        <a:spcBef>
                          <a:spcPts val="600"/>
                        </a:spcBef>
                        <a:spcAft>
                          <a:spcPts val="600"/>
                        </a:spcAft>
                      </a:pPr>
                      <a:r>
                        <a:rPr lang="de-DE" sz="2000">
                          <a:effectLst/>
                        </a:rPr>
                        <a:t>17,671 </a:t>
                      </a:r>
                      <a:r>
                        <a:rPr lang="de-DE" sz="2000" baseline="30000">
                          <a:effectLst/>
                        </a:rPr>
                        <a:t>.</a:t>
                      </a:r>
                      <a:r>
                        <a:rPr lang="de-DE" sz="2000">
                          <a:effectLst/>
                        </a:rPr>
                        <a:t> 10</a:t>
                      </a:r>
                      <a:r>
                        <a:rPr lang="de-DE" sz="2000" baseline="30000">
                          <a:effectLst/>
                        </a:rPr>
                        <a:t>-3</a:t>
                      </a:r>
                      <a:endParaRPr lang="de-DE"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indent="-226695" algn="ctr">
                        <a:spcBef>
                          <a:spcPts val="600"/>
                        </a:spcBef>
                        <a:spcAft>
                          <a:spcPts val="600"/>
                        </a:spcAft>
                      </a:pPr>
                      <a:endParaRPr lang="de-DE"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extLst>
                  <a:ext uri="{0D108BD9-81ED-4DB2-BD59-A6C34878D82A}">
                    <a16:rowId xmlns:a16="http://schemas.microsoft.com/office/drawing/2014/main" val="4019229326"/>
                  </a:ext>
                </a:extLst>
              </a:tr>
              <a:tr h="0">
                <a:tc>
                  <a:txBody>
                    <a:bodyPr/>
                    <a:lstStyle/>
                    <a:p>
                      <a:pPr marL="220980" indent="-226695">
                        <a:spcBef>
                          <a:spcPts val="600"/>
                        </a:spcBef>
                        <a:spcAft>
                          <a:spcPts val="600"/>
                        </a:spcAft>
                      </a:pPr>
                      <a:r>
                        <a:rPr lang="de-DE" sz="2000">
                          <a:effectLst/>
                        </a:rPr>
                        <a:t>Ansatz 2</a:t>
                      </a:r>
                      <a:endParaRPr lang="de-DE"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marL="228600" indent="-226695">
                        <a:spcBef>
                          <a:spcPts val="600"/>
                        </a:spcBef>
                        <a:spcAft>
                          <a:spcPts val="600"/>
                        </a:spcAft>
                      </a:pPr>
                      <a:r>
                        <a:rPr lang="de-DE" sz="2000" dirty="0">
                          <a:effectLst/>
                        </a:rPr>
                        <a:t>3,5600 </a:t>
                      </a:r>
                      <a:r>
                        <a:rPr lang="de-DE" sz="2000" baseline="30000" dirty="0">
                          <a:effectLst/>
                        </a:rPr>
                        <a:t>.</a:t>
                      </a:r>
                      <a:r>
                        <a:rPr lang="de-DE" sz="2000" dirty="0">
                          <a:effectLst/>
                        </a:rPr>
                        <a:t> 10</a:t>
                      </a:r>
                      <a:r>
                        <a:rPr lang="de-DE" sz="2000" baseline="30000" dirty="0">
                          <a:effectLst/>
                        </a:rPr>
                        <a:t>-3</a:t>
                      </a:r>
                      <a:endParaRPr lang="de-DE"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marL="220980" indent="-226695">
                        <a:spcBef>
                          <a:spcPts val="600"/>
                        </a:spcBef>
                        <a:spcAft>
                          <a:spcPts val="600"/>
                        </a:spcAft>
                      </a:pPr>
                      <a:r>
                        <a:rPr lang="de-DE" sz="2000" dirty="0">
                          <a:effectLst/>
                        </a:rPr>
                        <a:t>1,2500 </a:t>
                      </a:r>
                      <a:r>
                        <a:rPr lang="de-DE" sz="2000" baseline="30000" dirty="0">
                          <a:effectLst/>
                        </a:rPr>
                        <a:t>.</a:t>
                      </a:r>
                      <a:r>
                        <a:rPr lang="de-DE" sz="2000" dirty="0">
                          <a:effectLst/>
                        </a:rPr>
                        <a:t> 10</a:t>
                      </a:r>
                      <a:r>
                        <a:rPr lang="de-DE" sz="2000" baseline="30000" dirty="0">
                          <a:effectLst/>
                        </a:rPr>
                        <a:t>-3</a:t>
                      </a:r>
                      <a:endParaRPr lang="de-DE"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marL="212090" indent="-226695">
                        <a:spcBef>
                          <a:spcPts val="600"/>
                        </a:spcBef>
                        <a:spcAft>
                          <a:spcPts val="600"/>
                        </a:spcAft>
                      </a:pPr>
                      <a:r>
                        <a:rPr lang="de-DE" sz="2000">
                          <a:effectLst/>
                        </a:rPr>
                        <a:t>15,588 </a:t>
                      </a:r>
                      <a:r>
                        <a:rPr lang="de-DE" sz="2000" baseline="30000">
                          <a:effectLst/>
                        </a:rPr>
                        <a:t>.</a:t>
                      </a:r>
                      <a:r>
                        <a:rPr lang="de-DE" sz="2000">
                          <a:effectLst/>
                        </a:rPr>
                        <a:t> 10</a:t>
                      </a:r>
                      <a:r>
                        <a:rPr lang="de-DE" sz="2000" baseline="30000">
                          <a:effectLst/>
                        </a:rPr>
                        <a:t>-3</a:t>
                      </a:r>
                      <a:endParaRPr lang="de-DE"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indent="-226695" algn="ctr">
                        <a:spcBef>
                          <a:spcPts val="600"/>
                        </a:spcBef>
                        <a:spcAft>
                          <a:spcPts val="600"/>
                        </a:spcAft>
                      </a:pPr>
                      <a:endParaRPr lang="de-DE"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extLst>
                  <a:ext uri="{0D108BD9-81ED-4DB2-BD59-A6C34878D82A}">
                    <a16:rowId xmlns:a16="http://schemas.microsoft.com/office/drawing/2014/main" val="982072831"/>
                  </a:ext>
                </a:extLst>
              </a:tr>
              <a:tr h="0">
                <a:tc>
                  <a:txBody>
                    <a:bodyPr/>
                    <a:lstStyle/>
                    <a:p>
                      <a:pPr marL="220980" indent="-226695">
                        <a:spcBef>
                          <a:spcPts val="600"/>
                        </a:spcBef>
                        <a:spcAft>
                          <a:spcPts val="600"/>
                        </a:spcAft>
                      </a:pPr>
                      <a:r>
                        <a:rPr lang="de-DE" sz="2000">
                          <a:effectLst/>
                        </a:rPr>
                        <a:t>Ansatz 3</a:t>
                      </a:r>
                      <a:endParaRPr lang="de-DE"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marL="228600" indent="-226695">
                        <a:spcBef>
                          <a:spcPts val="600"/>
                        </a:spcBef>
                        <a:spcAft>
                          <a:spcPts val="600"/>
                        </a:spcAft>
                      </a:pPr>
                      <a:r>
                        <a:rPr lang="de-DE" sz="2000" dirty="0">
                          <a:effectLst/>
                        </a:rPr>
                        <a:t>4,5674 </a:t>
                      </a:r>
                      <a:r>
                        <a:rPr lang="de-DE" sz="2000" baseline="30000" dirty="0">
                          <a:effectLst/>
                        </a:rPr>
                        <a:t>.</a:t>
                      </a:r>
                      <a:r>
                        <a:rPr lang="de-DE" sz="2000" dirty="0">
                          <a:effectLst/>
                        </a:rPr>
                        <a:t> 10</a:t>
                      </a:r>
                      <a:r>
                        <a:rPr lang="de-DE" sz="2000" baseline="30000" dirty="0">
                          <a:effectLst/>
                        </a:rPr>
                        <a:t>-3</a:t>
                      </a:r>
                      <a:endParaRPr lang="de-DE"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marL="220980" indent="-226695">
                        <a:spcBef>
                          <a:spcPts val="600"/>
                        </a:spcBef>
                        <a:spcAft>
                          <a:spcPts val="600"/>
                        </a:spcAft>
                      </a:pPr>
                      <a:r>
                        <a:rPr lang="de-DE" sz="2000" dirty="0">
                          <a:effectLst/>
                        </a:rPr>
                        <a:t>0,7378 </a:t>
                      </a:r>
                      <a:r>
                        <a:rPr lang="de-DE" sz="2000" baseline="30000" dirty="0">
                          <a:effectLst/>
                        </a:rPr>
                        <a:t>.</a:t>
                      </a:r>
                      <a:r>
                        <a:rPr lang="de-DE" sz="2000" dirty="0">
                          <a:effectLst/>
                        </a:rPr>
                        <a:t> 10</a:t>
                      </a:r>
                      <a:r>
                        <a:rPr lang="de-DE" sz="2000" baseline="30000" dirty="0">
                          <a:effectLst/>
                        </a:rPr>
                        <a:t>-3</a:t>
                      </a:r>
                      <a:endParaRPr lang="de-DE"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marL="212090" indent="-226695">
                        <a:spcBef>
                          <a:spcPts val="600"/>
                        </a:spcBef>
                        <a:spcAft>
                          <a:spcPts val="600"/>
                        </a:spcAft>
                      </a:pPr>
                      <a:r>
                        <a:rPr lang="de-DE" sz="2000" dirty="0">
                          <a:effectLst/>
                        </a:rPr>
                        <a:t>13,544 </a:t>
                      </a:r>
                      <a:r>
                        <a:rPr lang="de-DE" sz="2000" baseline="30000" dirty="0">
                          <a:effectLst/>
                        </a:rPr>
                        <a:t>.</a:t>
                      </a:r>
                      <a:r>
                        <a:rPr lang="de-DE" sz="2000" dirty="0">
                          <a:effectLst/>
                        </a:rPr>
                        <a:t> 10</a:t>
                      </a:r>
                      <a:r>
                        <a:rPr lang="de-DE" sz="2000" baseline="30000" dirty="0">
                          <a:effectLst/>
                        </a:rPr>
                        <a:t>-3</a:t>
                      </a:r>
                      <a:endParaRPr lang="de-DE"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indent="-226695" algn="ctr">
                        <a:spcBef>
                          <a:spcPts val="600"/>
                        </a:spcBef>
                        <a:spcAft>
                          <a:spcPts val="600"/>
                        </a:spcAft>
                      </a:pPr>
                      <a:endParaRPr lang="de-DE"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extLst>
                  <a:ext uri="{0D108BD9-81ED-4DB2-BD59-A6C34878D82A}">
                    <a16:rowId xmlns:a16="http://schemas.microsoft.com/office/drawing/2014/main" val="78180991"/>
                  </a:ext>
                </a:extLst>
              </a:tr>
              <a:tr h="0">
                <a:tc>
                  <a:txBody>
                    <a:bodyPr/>
                    <a:lstStyle/>
                    <a:p>
                      <a:pPr marL="220980" indent="-226695">
                        <a:spcBef>
                          <a:spcPts val="600"/>
                        </a:spcBef>
                        <a:spcAft>
                          <a:spcPts val="600"/>
                        </a:spcAft>
                      </a:pPr>
                      <a:r>
                        <a:rPr lang="de-DE" sz="2000">
                          <a:effectLst/>
                        </a:rPr>
                        <a:t>Ansatz 4</a:t>
                      </a:r>
                      <a:endParaRPr lang="de-DE"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marL="228600" indent="-226695">
                        <a:spcBef>
                          <a:spcPts val="600"/>
                        </a:spcBef>
                        <a:spcAft>
                          <a:spcPts val="600"/>
                        </a:spcAft>
                      </a:pPr>
                      <a:r>
                        <a:rPr lang="de-DE" sz="2000" dirty="0">
                          <a:effectLst/>
                        </a:rPr>
                        <a:t>0,9578 </a:t>
                      </a:r>
                      <a:r>
                        <a:rPr lang="de-DE" sz="2000" baseline="30000" dirty="0">
                          <a:effectLst/>
                        </a:rPr>
                        <a:t>.</a:t>
                      </a:r>
                      <a:r>
                        <a:rPr lang="de-DE" sz="2000" dirty="0">
                          <a:effectLst/>
                        </a:rPr>
                        <a:t> 10</a:t>
                      </a:r>
                      <a:r>
                        <a:rPr lang="de-DE" sz="2000" baseline="30000" dirty="0">
                          <a:effectLst/>
                        </a:rPr>
                        <a:t>-3</a:t>
                      </a:r>
                      <a:endParaRPr lang="de-DE"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marL="220980" indent="-226695">
                        <a:spcBef>
                          <a:spcPts val="600"/>
                        </a:spcBef>
                        <a:spcAft>
                          <a:spcPts val="600"/>
                        </a:spcAft>
                      </a:pPr>
                      <a:r>
                        <a:rPr lang="de-DE" sz="2000" dirty="0">
                          <a:effectLst/>
                        </a:rPr>
                        <a:t>0,9378 </a:t>
                      </a:r>
                      <a:r>
                        <a:rPr lang="de-DE" sz="2000" baseline="30000" dirty="0">
                          <a:effectLst/>
                        </a:rPr>
                        <a:t>.</a:t>
                      </a:r>
                      <a:r>
                        <a:rPr lang="de-DE" sz="2000" dirty="0">
                          <a:effectLst/>
                        </a:rPr>
                        <a:t> 10</a:t>
                      </a:r>
                      <a:r>
                        <a:rPr lang="de-DE" sz="2000" baseline="30000" dirty="0">
                          <a:effectLst/>
                        </a:rPr>
                        <a:t>-3</a:t>
                      </a:r>
                      <a:endParaRPr lang="de-DE"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marL="212090" indent="-226695">
                        <a:spcBef>
                          <a:spcPts val="600"/>
                        </a:spcBef>
                        <a:spcAft>
                          <a:spcPts val="600"/>
                        </a:spcAft>
                      </a:pPr>
                      <a:r>
                        <a:rPr lang="de-DE" sz="2000" dirty="0">
                          <a:effectLst/>
                        </a:rPr>
                        <a:t>6,997 </a:t>
                      </a:r>
                      <a:r>
                        <a:rPr lang="de-DE" sz="2000" baseline="30000" dirty="0">
                          <a:effectLst/>
                        </a:rPr>
                        <a:t>.</a:t>
                      </a:r>
                      <a:r>
                        <a:rPr lang="de-DE" sz="2000" dirty="0">
                          <a:effectLst/>
                        </a:rPr>
                        <a:t> 10</a:t>
                      </a:r>
                      <a:r>
                        <a:rPr lang="de-DE" sz="2000" baseline="30000" dirty="0">
                          <a:effectLst/>
                        </a:rPr>
                        <a:t>-3</a:t>
                      </a:r>
                      <a:endParaRPr lang="de-DE"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indent="-226695" algn="ctr">
                        <a:spcBef>
                          <a:spcPts val="600"/>
                        </a:spcBef>
                        <a:spcAft>
                          <a:spcPts val="600"/>
                        </a:spcAft>
                      </a:pPr>
                      <a:endParaRPr lang="de-DE"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extLst>
                  <a:ext uri="{0D108BD9-81ED-4DB2-BD59-A6C34878D82A}">
                    <a16:rowId xmlns:a16="http://schemas.microsoft.com/office/drawing/2014/main" val="1673959340"/>
                  </a:ext>
                </a:extLst>
              </a:tr>
            </a:tbl>
          </a:graphicData>
        </a:graphic>
      </p:graphicFrame>
      <p:sp>
        <p:nvSpPr>
          <p:cNvPr id="4" name="Rechteck 3">
            <a:extLst>
              <a:ext uri="{FF2B5EF4-FFF2-40B4-BE49-F238E27FC236}">
                <a16:creationId xmlns:a16="http://schemas.microsoft.com/office/drawing/2014/main" id="{6050FE05-9F33-4A27-8FD5-2A179D35521B}"/>
              </a:ext>
            </a:extLst>
          </p:cNvPr>
          <p:cNvSpPr/>
          <p:nvPr/>
        </p:nvSpPr>
        <p:spPr>
          <a:xfrm>
            <a:off x="839397" y="563410"/>
            <a:ext cx="10067108" cy="923330"/>
          </a:xfrm>
          <a:prstGeom prst="rect">
            <a:avLst/>
          </a:prstGeom>
        </p:spPr>
        <p:txBody>
          <a:bodyPr wrap="square">
            <a:spAutoFit/>
          </a:bodyPr>
          <a:lstStyle/>
          <a:p>
            <a:pPr lvl="0" eaLnBrk="0" fontAlgn="base" hangingPunct="0">
              <a:spcBef>
                <a:spcPct val="0"/>
              </a:spcBef>
              <a:spcAft>
                <a:spcPct val="0"/>
              </a:spcAft>
            </a:pPr>
            <a:r>
              <a:rPr lang="de-DE" altLang="de-DE" dirty="0">
                <a:latin typeface="Arial" panose="020B0604020202020204" pitchFamily="34" charset="0"/>
                <a:ea typeface="Times New Roman" panose="02020603050405020304" pitchFamily="18" charset="0"/>
                <a:cs typeface="Arial" panose="020B0604020202020204" pitchFamily="34" charset="0"/>
              </a:rPr>
              <a:t>Berechne für die verschiedenen Ansätze aus den GG-Konzentrationen die GG-Konstante.</a:t>
            </a:r>
          </a:p>
          <a:p>
            <a:pPr lvl="0" eaLnBrk="0" fontAlgn="base" hangingPunct="0">
              <a:spcBef>
                <a:spcPct val="0"/>
              </a:spcBef>
              <a:spcAft>
                <a:spcPct val="0"/>
              </a:spcAft>
            </a:pPr>
            <a:r>
              <a:rPr lang="de-DE" altLang="de-DE" dirty="0">
                <a:latin typeface="Arial" panose="020B0604020202020204" pitchFamily="34" charset="0"/>
                <a:ea typeface="Times New Roman" panose="02020603050405020304" pitchFamily="18" charset="0"/>
                <a:cs typeface="Arial" panose="020B0604020202020204" pitchFamily="34" charset="0"/>
              </a:rPr>
              <a:t>Erkläre mit dem MWG, wie sich Konzentrationsänderungen der Reaktionspartner auf das Gleichgewicht auswirken.</a:t>
            </a:r>
            <a:endParaRPr lang="de-DE" altLang="de-DE" sz="1050" dirty="0"/>
          </a:p>
        </p:txBody>
      </p:sp>
      <p:sp>
        <p:nvSpPr>
          <p:cNvPr id="5" name="Textfeld 4">
            <a:extLst>
              <a:ext uri="{FF2B5EF4-FFF2-40B4-BE49-F238E27FC236}">
                <a16:creationId xmlns:a16="http://schemas.microsoft.com/office/drawing/2014/main" id="{57B72089-E127-4FD8-9511-0E779AEEB3F2}"/>
              </a:ext>
            </a:extLst>
          </p:cNvPr>
          <p:cNvSpPr txBox="1"/>
          <p:nvPr/>
        </p:nvSpPr>
        <p:spPr>
          <a:xfrm>
            <a:off x="7946136" y="1938528"/>
            <a:ext cx="1121553" cy="400110"/>
          </a:xfrm>
          <a:prstGeom prst="rect">
            <a:avLst/>
          </a:prstGeom>
          <a:noFill/>
        </p:spPr>
        <p:txBody>
          <a:bodyPr wrap="square" rtlCol="0">
            <a:spAutoFit/>
          </a:bodyPr>
          <a:lstStyle/>
          <a:p>
            <a:r>
              <a:rPr lang="de-DE" sz="2000" dirty="0"/>
              <a:t>54,49</a:t>
            </a:r>
          </a:p>
        </p:txBody>
      </p:sp>
      <p:sp>
        <p:nvSpPr>
          <p:cNvPr id="6" name="Textfeld 5">
            <a:extLst>
              <a:ext uri="{FF2B5EF4-FFF2-40B4-BE49-F238E27FC236}">
                <a16:creationId xmlns:a16="http://schemas.microsoft.com/office/drawing/2014/main" id="{2167011F-AC36-49BC-B14D-CB145619CF6C}"/>
              </a:ext>
            </a:extLst>
          </p:cNvPr>
          <p:cNvSpPr txBox="1"/>
          <p:nvPr/>
        </p:nvSpPr>
        <p:spPr>
          <a:xfrm>
            <a:off x="7946135" y="2245965"/>
            <a:ext cx="1121553" cy="400110"/>
          </a:xfrm>
          <a:prstGeom prst="rect">
            <a:avLst/>
          </a:prstGeom>
          <a:noFill/>
        </p:spPr>
        <p:txBody>
          <a:bodyPr wrap="square" rtlCol="0">
            <a:spAutoFit/>
          </a:bodyPr>
          <a:lstStyle/>
          <a:p>
            <a:r>
              <a:rPr lang="de-DE" sz="2000" dirty="0"/>
              <a:t>54,60</a:t>
            </a:r>
          </a:p>
        </p:txBody>
      </p:sp>
      <p:sp>
        <p:nvSpPr>
          <p:cNvPr id="7" name="Textfeld 6">
            <a:extLst>
              <a:ext uri="{FF2B5EF4-FFF2-40B4-BE49-F238E27FC236}">
                <a16:creationId xmlns:a16="http://schemas.microsoft.com/office/drawing/2014/main" id="{DE370C5C-FF21-45D4-9763-22F5522B0BFA}"/>
              </a:ext>
            </a:extLst>
          </p:cNvPr>
          <p:cNvSpPr txBox="1"/>
          <p:nvPr/>
        </p:nvSpPr>
        <p:spPr>
          <a:xfrm>
            <a:off x="7946134" y="2581024"/>
            <a:ext cx="1121553" cy="400110"/>
          </a:xfrm>
          <a:prstGeom prst="rect">
            <a:avLst/>
          </a:prstGeom>
          <a:noFill/>
        </p:spPr>
        <p:txBody>
          <a:bodyPr wrap="square" rtlCol="0">
            <a:spAutoFit/>
          </a:bodyPr>
          <a:lstStyle/>
          <a:p>
            <a:r>
              <a:rPr lang="de-DE" sz="2000" dirty="0"/>
              <a:t>54,47</a:t>
            </a:r>
          </a:p>
        </p:txBody>
      </p:sp>
      <p:sp>
        <p:nvSpPr>
          <p:cNvPr id="8" name="Textfeld 7">
            <a:extLst>
              <a:ext uri="{FF2B5EF4-FFF2-40B4-BE49-F238E27FC236}">
                <a16:creationId xmlns:a16="http://schemas.microsoft.com/office/drawing/2014/main" id="{8A5F30D0-7A18-44F5-A76C-D2E851ED18D0}"/>
              </a:ext>
            </a:extLst>
          </p:cNvPr>
          <p:cNvSpPr txBox="1"/>
          <p:nvPr/>
        </p:nvSpPr>
        <p:spPr>
          <a:xfrm>
            <a:off x="7946133" y="2890626"/>
            <a:ext cx="1121553" cy="400110"/>
          </a:xfrm>
          <a:prstGeom prst="rect">
            <a:avLst/>
          </a:prstGeom>
          <a:noFill/>
        </p:spPr>
        <p:txBody>
          <a:bodyPr wrap="square" rtlCol="0">
            <a:spAutoFit/>
          </a:bodyPr>
          <a:lstStyle/>
          <a:p>
            <a:r>
              <a:rPr lang="de-DE" sz="2000" dirty="0"/>
              <a:t>54,50</a:t>
            </a:r>
          </a:p>
        </p:txBody>
      </p:sp>
      <p:sp>
        <p:nvSpPr>
          <p:cNvPr id="13" name="Textfeld 12">
            <a:extLst>
              <a:ext uri="{FF2B5EF4-FFF2-40B4-BE49-F238E27FC236}">
                <a16:creationId xmlns:a16="http://schemas.microsoft.com/office/drawing/2014/main" id="{7CF60BFA-977D-4399-956B-90B977C093D2}"/>
              </a:ext>
            </a:extLst>
          </p:cNvPr>
          <p:cNvSpPr txBox="1"/>
          <p:nvPr/>
        </p:nvSpPr>
        <p:spPr>
          <a:xfrm>
            <a:off x="9423110" y="1609015"/>
            <a:ext cx="1453896" cy="369332"/>
          </a:xfrm>
          <a:prstGeom prst="rect">
            <a:avLst/>
          </a:prstGeom>
          <a:noFill/>
        </p:spPr>
        <p:txBody>
          <a:bodyPr wrap="square" rtlCol="0">
            <a:spAutoFit/>
          </a:bodyPr>
          <a:lstStyle/>
          <a:p>
            <a:r>
              <a:rPr lang="de-DE" dirty="0"/>
              <a:t>T = konstant</a:t>
            </a:r>
          </a:p>
        </p:txBody>
      </p:sp>
      <p:sp>
        <p:nvSpPr>
          <p:cNvPr id="14" name="Textfeld 13">
            <a:extLst>
              <a:ext uri="{FF2B5EF4-FFF2-40B4-BE49-F238E27FC236}">
                <a16:creationId xmlns:a16="http://schemas.microsoft.com/office/drawing/2014/main" id="{A094C942-53D5-4EE7-A697-03F8CCFCF0A8}"/>
              </a:ext>
            </a:extLst>
          </p:cNvPr>
          <p:cNvSpPr txBox="1"/>
          <p:nvPr/>
        </p:nvSpPr>
        <p:spPr>
          <a:xfrm>
            <a:off x="964583" y="3925546"/>
            <a:ext cx="10218529" cy="1323439"/>
          </a:xfrm>
          <a:prstGeom prst="rect">
            <a:avLst/>
          </a:prstGeom>
          <a:noFill/>
        </p:spPr>
        <p:txBody>
          <a:bodyPr wrap="square" rtlCol="0">
            <a:spAutoFit/>
          </a:bodyPr>
          <a:lstStyle/>
          <a:p>
            <a:r>
              <a:rPr lang="de-DE" sz="2000" b="1" dirty="0"/>
              <a:t>Merke:</a:t>
            </a:r>
          </a:p>
          <a:p>
            <a:r>
              <a:rPr lang="de-DE" sz="2000" dirty="0"/>
              <a:t>Im Gleichgewicht stellen sich die Konzentrationen der beteiligten Stoffe einer bestimmten Reaktion immer so ein, dass die Gleichgewichtskonstante K gleich bleibt (bei einer konstanten Temperatur).  </a:t>
            </a:r>
          </a:p>
        </p:txBody>
      </p:sp>
    </p:spTree>
    <p:extLst>
      <p:ext uri="{BB962C8B-B14F-4D97-AF65-F5344CB8AC3E}">
        <p14:creationId xmlns:p14="http://schemas.microsoft.com/office/powerpoint/2010/main" val="276520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EC768579-D593-4DDC-9CB6-2B95DBBC4646}"/>
              </a:ext>
            </a:extLst>
          </p:cNvPr>
          <p:cNvSpPr txBox="1"/>
          <p:nvPr/>
        </p:nvSpPr>
        <p:spPr>
          <a:xfrm>
            <a:off x="2858859" y="786191"/>
            <a:ext cx="6666141" cy="954107"/>
          </a:xfrm>
          <a:prstGeom prst="rect">
            <a:avLst/>
          </a:prstGeom>
          <a:noFill/>
        </p:spPr>
        <p:txBody>
          <a:bodyPr wrap="square" rtlCol="0">
            <a:spAutoFit/>
          </a:bodyPr>
          <a:lstStyle/>
          <a:p>
            <a:pPr algn="ctr"/>
            <a:r>
              <a:rPr lang="de-DE" sz="2800" dirty="0"/>
              <a:t>Wodurch kann die Lage des chemischen Gleichgewichts beeinflusst werden?</a:t>
            </a:r>
          </a:p>
        </p:txBody>
      </p:sp>
      <p:pic>
        <p:nvPicPr>
          <p:cNvPr id="3" name="Grafik 2">
            <a:extLst>
              <a:ext uri="{FF2B5EF4-FFF2-40B4-BE49-F238E27FC236}">
                <a16:creationId xmlns:a16="http://schemas.microsoft.com/office/drawing/2014/main" id="{3D0604DE-633C-4E7B-A444-B41189190CE9}"/>
              </a:ext>
            </a:extLst>
          </p:cNvPr>
          <p:cNvPicPr>
            <a:picLocks noChangeAspect="1"/>
          </p:cNvPicPr>
          <p:nvPr/>
        </p:nvPicPr>
        <p:blipFill>
          <a:blip r:embed="rId2"/>
          <a:stretch>
            <a:fillRect/>
          </a:stretch>
        </p:blipFill>
        <p:spPr>
          <a:xfrm>
            <a:off x="3052762" y="2645636"/>
            <a:ext cx="6086475" cy="2733675"/>
          </a:xfrm>
          <a:prstGeom prst="rect">
            <a:avLst/>
          </a:prstGeom>
        </p:spPr>
      </p:pic>
      <p:sp>
        <p:nvSpPr>
          <p:cNvPr id="4" name="Textfeld 3">
            <a:extLst>
              <a:ext uri="{FF2B5EF4-FFF2-40B4-BE49-F238E27FC236}">
                <a16:creationId xmlns:a16="http://schemas.microsoft.com/office/drawing/2014/main" id="{3A752429-757E-4521-A01C-25082145D768}"/>
              </a:ext>
            </a:extLst>
          </p:cNvPr>
          <p:cNvSpPr txBox="1"/>
          <p:nvPr/>
        </p:nvSpPr>
        <p:spPr>
          <a:xfrm>
            <a:off x="3952875" y="5514975"/>
            <a:ext cx="1333500" cy="369332"/>
          </a:xfrm>
          <a:prstGeom prst="rect">
            <a:avLst/>
          </a:prstGeom>
          <a:noFill/>
        </p:spPr>
        <p:txBody>
          <a:bodyPr wrap="square" rtlCol="0">
            <a:spAutoFit/>
          </a:bodyPr>
          <a:lstStyle/>
          <a:p>
            <a:r>
              <a:rPr lang="de-DE" dirty="0"/>
              <a:t>Edukte</a:t>
            </a:r>
          </a:p>
        </p:txBody>
      </p:sp>
      <p:sp>
        <p:nvSpPr>
          <p:cNvPr id="5" name="Textfeld 4">
            <a:extLst>
              <a:ext uri="{FF2B5EF4-FFF2-40B4-BE49-F238E27FC236}">
                <a16:creationId xmlns:a16="http://schemas.microsoft.com/office/drawing/2014/main" id="{CF3B259C-62BB-4CFE-8719-52E956FF779C}"/>
              </a:ext>
            </a:extLst>
          </p:cNvPr>
          <p:cNvSpPr txBox="1"/>
          <p:nvPr/>
        </p:nvSpPr>
        <p:spPr>
          <a:xfrm>
            <a:off x="6905627" y="5514975"/>
            <a:ext cx="1333500" cy="369332"/>
          </a:xfrm>
          <a:prstGeom prst="rect">
            <a:avLst/>
          </a:prstGeom>
          <a:noFill/>
        </p:spPr>
        <p:txBody>
          <a:bodyPr wrap="square" rtlCol="0">
            <a:spAutoFit/>
          </a:bodyPr>
          <a:lstStyle/>
          <a:p>
            <a:r>
              <a:rPr lang="de-DE" dirty="0"/>
              <a:t>Produkte</a:t>
            </a:r>
          </a:p>
        </p:txBody>
      </p:sp>
    </p:spTree>
    <p:extLst>
      <p:ext uri="{BB962C8B-B14F-4D97-AF65-F5344CB8AC3E}">
        <p14:creationId xmlns:p14="http://schemas.microsoft.com/office/powerpoint/2010/main" val="2855288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DDF32AE5-AA3A-4673-8921-9590D7BB8263}"/>
              </a:ext>
            </a:extLst>
          </p:cNvPr>
          <p:cNvSpPr txBox="1"/>
          <p:nvPr/>
        </p:nvSpPr>
        <p:spPr>
          <a:xfrm>
            <a:off x="992777" y="493385"/>
            <a:ext cx="9239794" cy="584775"/>
          </a:xfrm>
          <a:prstGeom prst="rect">
            <a:avLst/>
          </a:prstGeom>
          <a:noFill/>
        </p:spPr>
        <p:txBody>
          <a:bodyPr wrap="square" rtlCol="0">
            <a:spAutoFit/>
          </a:bodyPr>
          <a:lstStyle/>
          <a:p>
            <a:r>
              <a:rPr lang="de-DE" sz="3200" b="1" dirty="0"/>
              <a:t>Umkehrbare Reaktionen</a:t>
            </a:r>
          </a:p>
        </p:txBody>
      </p:sp>
      <p:sp>
        <p:nvSpPr>
          <p:cNvPr id="4" name="Textfeld 3">
            <a:extLst>
              <a:ext uri="{FF2B5EF4-FFF2-40B4-BE49-F238E27FC236}">
                <a16:creationId xmlns:a16="http://schemas.microsoft.com/office/drawing/2014/main" id="{4261EA71-B627-4562-ACD2-608CCBB77BB0}"/>
              </a:ext>
            </a:extLst>
          </p:cNvPr>
          <p:cNvSpPr txBox="1"/>
          <p:nvPr/>
        </p:nvSpPr>
        <p:spPr>
          <a:xfrm>
            <a:off x="992777" y="1256824"/>
            <a:ext cx="8577943" cy="954107"/>
          </a:xfrm>
          <a:prstGeom prst="rect">
            <a:avLst/>
          </a:prstGeom>
          <a:noFill/>
        </p:spPr>
        <p:txBody>
          <a:bodyPr wrap="square" rtlCol="0">
            <a:spAutoFit/>
          </a:bodyPr>
          <a:lstStyle/>
          <a:p>
            <a:r>
              <a:rPr lang="de-DE" sz="2000" b="1" dirty="0"/>
              <a:t>Versuch</a:t>
            </a:r>
            <a:r>
              <a:rPr lang="de-DE" sz="2000" dirty="0"/>
              <a:t>:  Erhitzen von Kupfersulfat</a:t>
            </a:r>
          </a:p>
          <a:p>
            <a:r>
              <a:rPr lang="de-DE" dirty="0">
                <a:hlinkClick r:id="rId2"/>
              </a:rPr>
              <a:t>https://www.youtube.com/watch?v=Ebu7N6nAmZY</a:t>
            </a:r>
            <a:endParaRPr lang="de-DE" dirty="0"/>
          </a:p>
          <a:p>
            <a:endParaRPr lang="de-DE" dirty="0"/>
          </a:p>
        </p:txBody>
      </p:sp>
    </p:spTree>
    <p:extLst>
      <p:ext uri="{BB962C8B-B14F-4D97-AF65-F5344CB8AC3E}">
        <p14:creationId xmlns:p14="http://schemas.microsoft.com/office/powerpoint/2010/main" val="3913270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feld 14">
            <a:extLst>
              <a:ext uri="{FF2B5EF4-FFF2-40B4-BE49-F238E27FC236}">
                <a16:creationId xmlns:a16="http://schemas.microsoft.com/office/drawing/2014/main" id="{DE710438-01B3-4ABD-9BBE-778452FDA7D9}"/>
              </a:ext>
            </a:extLst>
          </p:cNvPr>
          <p:cNvSpPr txBox="1"/>
          <p:nvPr/>
        </p:nvSpPr>
        <p:spPr>
          <a:xfrm>
            <a:off x="556920" y="538776"/>
            <a:ext cx="6392092" cy="369332"/>
          </a:xfrm>
          <a:prstGeom prst="rect">
            <a:avLst/>
          </a:prstGeom>
          <a:noFill/>
        </p:spPr>
        <p:txBody>
          <a:bodyPr wrap="square" rtlCol="0">
            <a:spAutoFit/>
          </a:bodyPr>
          <a:lstStyle/>
          <a:p>
            <a:r>
              <a:rPr lang="de-DE" b="1" dirty="0"/>
              <a:t>Durch Konzentrationsänderung</a:t>
            </a:r>
          </a:p>
        </p:txBody>
      </p:sp>
      <p:sp>
        <p:nvSpPr>
          <p:cNvPr id="16" name="Textfeld 15">
            <a:extLst>
              <a:ext uri="{FF2B5EF4-FFF2-40B4-BE49-F238E27FC236}">
                <a16:creationId xmlns:a16="http://schemas.microsoft.com/office/drawing/2014/main" id="{0C54D758-0F4A-44D0-BE25-961715F92BBC}"/>
              </a:ext>
            </a:extLst>
          </p:cNvPr>
          <p:cNvSpPr txBox="1"/>
          <p:nvPr/>
        </p:nvSpPr>
        <p:spPr>
          <a:xfrm>
            <a:off x="527373" y="105494"/>
            <a:ext cx="8786949" cy="400110"/>
          </a:xfrm>
          <a:prstGeom prst="rect">
            <a:avLst/>
          </a:prstGeom>
          <a:noFill/>
        </p:spPr>
        <p:txBody>
          <a:bodyPr wrap="square" rtlCol="0">
            <a:spAutoFit/>
          </a:bodyPr>
          <a:lstStyle/>
          <a:p>
            <a:r>
              <a:rPr lang="de-DE" sz="2000" b="1" dirty="0">
                <a:solidFill>
                  <a:schemeClr val="bg1">
                    <a:lumMod val="65000"/>
                  </a:schemeClr>
                </a:solidFill>
              </a:rPr>
              <a:t>Beeinflussung der Lage des chemischen Gleichgewichts</a:t>
            </a:r>
          </a:p>
        </p:txBody>
      </p:sp>
      <p:sp>
        <p:nvSpPr>
          <p:cNvPr id="17" name="Textfeld 16">
            <a:extLst>
              <a:ext uri="{FF2B5EF4-FFF2-40B4-BE49-F238E27FC236}">
                <a16:creationId xmlns:a16="http://schemas.microsoft.com/office/drawing/2014/main" id="{2F1845C2-C3C1-4D4D-B03F-ACEA0FCEEF79}"/>
              </a:ext>
            </a:extLst>
          </p:cNvPr>
          <p:cNvSpPr txBox="1"/>
          <p:nvPr/>
        </p:nvSpPr>
        <p:spPr>
          <a:xfrm>
            <a:off x="556920" y="898398"/>
            <a:ext cx="4545875" cy="369332"/>
          </a:xfrm>
          <a:prstGeom prst="rect">
            <a:avLst/>
          </a:prstGeom>
          <a:noFill/>
        </p:spPr>
        <p:txBody>
          <a:bodyPr wrap="square" rtlCol="0">
            <a:spAutoFit/>
          </a:bodyPr>
          <a:lstStyle/>
          <a:p>
            <a:r>
              <a:rPr lang="de-DE" b="1" dirty="0"/>
              <a:t>V:</a:t>
            </a:r>
            <a:r>
              <a:rPr lang="de-DE" dirty="0"/>
              <a:t> </a:t>
            </a:r>
            <a:r>
              <a:rPr lang="de-DE" dirty="0" err="1"/>
              <a:t>Eisenthiocyanat</a:t>
            </a:r>
            <a:r>
              <a:rPr lang="de-DE" dirty="0"/>
              <a:t>-Gleichgewicht</a:t>
            </a:r>
          </a:p>
        </p:txBody>
      </p:sp>
      <p:sp>
        <p:nvSpPr>
          <p:cNvPr id="18" name="Textfeld 17">
            <a:extLst>
              <a:ext uri="{FF2B5EF4-FFF2-40B4-BE49-F238E27FC236}">
                <a16:creationId xmlns:a16="http://schemas.microsoft.com/office/drawing/2014/main" id="{A950BF8C-51F8-4093-B68A-8416BE0AC221}"/>
              </a:ext>
            </a:extLst>
          </p:cNvPr>
          <p:cNvSpPr txBox="1"/>
          <p:nvPr/>
        </p:nvSpPr>
        <p:spPr>
          <a:xfrm>
            <a:off x="714803" y="2243793"/>
            <a:ext cx="550585" cy="369332"/>
          </a:xfrm>
          <a:prstGeom prst="rect">
            <a:avLst/>
          </a:prstGeom>
          <a:noFill/>
        </p:spPr>
        <p:txBody>
          <a:bodyPr wrap="square" rtlCol="0">
            <a:spAutoFit/>
          </a:bodyPr>
          <a:lstStyle/>
          <a:p>
            <a:r>
              <a:rPr lang="de-DE" b="1" dirty="0"/>
              <a:t>B1:</a:t>
            </a:r>
            <a:endParaRPr lang="de-DE" dirty="0"/>
          </a:p>
        </p:txBody>
      </p:sp>
      <p:sp>
        <p:nvSpPr>
          <p:cNvPr id="19" name="Rectangle 2">
            <a:extLst>
              <a:ext uri="{FF2B5EF4-FFF2-40B4-BE49-F238E27FC236}">
                <a16:creationId xmlns:a16="http://schemas.microsoft.com/office/drawing/2014/main" id="{4170079F-3CB5-4C73-A760-9F53B21A5B6D}"/>
              </a:ext>
            </a:extLst>
          </p:cNvPr>
          <p:cNvSpPr>
            <a:spLocks noChangeArrowheads="1"/>
          </p:cNvSpPr>
          <p:nvPr/>
        </p:nvSpPr>
        <p:spPr bwMode="auto">
          <a:xfrm>
            <a:off x="1295400" y="124898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
        <p:nvSpPr>
          <p:cNvPr id="21" name="Rectangle 3">
            <a:extLst>
              <a:ext uri="{FF2B5EF4-FFF2-40B4-BE49-F238E27FC236}">
                <a16:creationId xmlns:a16="http://schemas.microsoft.com/office/drawing/2014/main" id="{A1287FD1-181F-4699-BB84-55913B2A4C93}"/>
              </a:ext>
            </a:extLst>
          </p:cNvPr>
          <p:cNvSpPr>
            <a:spLocks noChangeArrowheads="1"/>
          </p:cNvSpPr>
          <p:nvPr/>
        </p:nvSpPr>
        <p:spPr bwMode="auto">
          <a:xfrm>
            <a:off x="4371975" y="915678"/>
            <a:ext cx="486543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60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Fe</a:t>
            </a:r>
            <a:r>
              <a:rPr kumimoji="0" lang="de-DE" altLang="de-DE" sz="1600" i="0" u="none" strike="noStrike" cap="none" normalizeH="0" baseline="3000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3+</a:t>
            </a:r>
            <a:r>
              <a:rPr kumimoji="0" lang="de-DE" altLang="de-DE" sz="1600" i="0" u="none" strike="noStrike" cap="none" normalizeH="0" baseline="-2500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r>
              <a:rPr kumimoji="0" lang="de-DE" altLang="de-DE" sz="1600" i="0" u="none" strike="noStrike" cap="none" normalizeH="0" baseline="-25000" dirty="0" err="1">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aq</a:t>
            </a:r>
            <a:r>
              <a:rPr kumimoji="0" lang="de-DE" altLang="de-DE" sz="1600" i="0" u="none" strike="noStrike" cap="none" normalizeH="0" baseline="-2500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r>
              <a:rPr kumimoji="0" lang="de-DE" altLang="de-DE" sz="160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+ 3 SCN</a:t>
            </a:r>
            <a:r>
              <a:rPr kumimoji="0" lang="de-DE" altLang="de-DE" sz="1600" b="1" i="0" u="none" strike="noStrike" cap="none" normalizeH="0" baseline="3000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r>
              <a:rPr kumimoji="0" lang="de-DE" altLang="de-DE" sz="1600" i="0" u="none" strike="noStrike" cap="none" normalizeH="0" baseline="-2500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r>
              <a:rPr kumimoji="0" lang="de-DE" altLang="de-DE" sz="1600" i="0" u="none" strike="noStrike" cap="none" normalizeH="0" baseline="-25000" dirty="0" err="1">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aq</a:t>
            </a:r>
            <a:r>
              <a:rPr kumimoji="0" lang="de-DE" altLang="de-DE" sz="1600" i="0" u="none" strike="noStrike" cap="none" normalizeH="0" baseline="-2500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r>
              <a:rPr kumimoji="0" lang="de-DE" altLang="de-DE" sz="160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de-DE" altLang="de-DE" sz="160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Fe</a:t>
            </a:r>
            <a:r>
              <a:rPr kumimoji="0" lang="de-DE" altLang="de-DE" sz="160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(SCN)</a:t>
            </a:r>
            <a:r>
              <a:rPr kumimoji="0" lang="de-DE" altLang="de-DE" sz="1600" i="0" u="none" strike="noStrike" cap="none" normalizeH="0" baseline="-3000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3</a:t>
            </a:r>
            <a:r>
              <a:rPr kumimoji="0" lang="de-DE" altLang="de-DE" sz="160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de-DE" altLang="de-DE" sz="1600" i="0" u="none" strike="noStrike" cap="none" normalizeH="0" baseline="-2500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r>
              <a:rPr kumimoji="0" lang="de-DE" altLang="de-DE" sz="1600" i="0" u="none" strike="noStrike" cap="none" normalizeH="0" baseline="-25000" dirty="0" err="1">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aq</a:t>
            </a:r>
            <a:r>
              <a:rPr kumimoji="0" lang="de-DE" altLang="de-DE" sz="1600" i="0" u="none" strike="noStrike" cap="none" normalizeH="0" baseline="-2500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endParaRPr kumimoji="0" lang="de-DE" altLang="de-DE" sz="2400" i="0" u="none" strike="noStrike" cap="none" normalizeH="0" baseline="-25000" dirty="0">
              <a:ln>
                <a:noFill/>
              </a:ln>
              <a:solidFill>
                <a:schemeClr val="tx1"/>
              </a:solidFill>
              <a:effectLst/>
              <a:latin typeface="Arial" panose="020B0604020202020204" pitchFamily="34" charset="0"/>
            </a:endParaRPr>
          </a:p>
        </p:txBody>
      </p:sp>
      <p:cxnSp>
        <p:nvCxnSpPr>
          <p:cNvPr id="22" name="Gerade Verbindung mit Pfeil 21">
            <a:extLst>
              <a:ext uri="{FF2B5EF4-FFF2-40B4-BE49-F238E27FC236}">
                <a16:creationId xmlns:a16="http://schemas.microsoft.com/office/drawing/2014/main" id="{20B98BAE-469E-43AB-AF1C-F3F8C8AD3BE4}"/>
              </a:ext>
            </a:extLst>
          </p:cNvPr>
          <p:cNvCxnSpPr/>
          <p:nvPr/>
        </p:nvCxnSpPr>
        <p:spPr>
          <a:xfrm>
            <a:off x="6559390" y="1038445"/>
            <a:ext cx="95432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BD93661F-FFED-498B-955E-7A591E051F46}"/>
              </a:ext>
            </a:extLst>
          </p:cNvPr>
          <p:cNvCxnSpPr/>
          <p:nvPr/>
        </p:nvCxnSpPr>
        <p:spPr>
          <a:xfrm>
            <a:off x="6539314" y="1194377"/>
            <a:ext cx="954328" cy="0"/>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139A13F2-EAFA-4E0B-AFB4-27F05CD7A2FE}"/>
              </a:ext>
            </a:extLst>
          </p:cNvPr>
          <p:cNvSpPr txBox="1"/>
          <p:nvPr/>
        </p:nvSpPr>
        <p:spPr>
          <a:xfrm>
            <a:off x="4286250" y="1288798"/>
            <a:ext cx="781050" cy="338554"/>
          </a:xfrm>
          <a:prstGeom prst="rect">
            <a:avLst/>
          </a:prstGeom>
          <a:noFill/>
        </p:spPr>
        <p:txBody>
          <a:bodyPr wrap="square" rtlCol="0">
            <a:spAutoFit/>
          </a:bodyPr>
          <a:lstStyle/>
          <a:p>
            <a:r>
              <a:rPr lang="de-DE" sz="1600" i="1" dirty="0">
                <a:solidFill>
                  <a:schemeClr val="accent4">
                    <a:lumMod val="60000"/>
                    <a:lumOff val="40000"/>
                  </a:schemeClr>
                </a:solidFill>
              </a:rPr>
              <a:t>gelb</a:t>
            </a:r>
          </a:p>
        </p:txBody>
      </p:sp>
      <p:sp>
        <p:nvSpPr>
          <p:cNvPr id="25" name="Textfeld 24">
            <a:extLst>
              <a:ext uri="{FF2B5EF4-FFF2-40B4-BE49-F238E27FC236}">
                <a16:creationId xmlns:a16="http://schemas.microsoft.com/office/drawing/2014/main" id="{425E779A-0C83-4592-9269-887BCA73E7F5}"/>
              </a:ext>
            </a:extLst>
          </p:cNvPr>
          <p:cNvSpPr txBox="1"/>
          <p:nvPr/>
        </p:nvSpPr>
        <p:spPr>
          <a:xfrm>
            <a:off x="5314950" y="1288798"/>
            <a:ext cx="781050" cy="338554"/>
          </a:xfrm>
          <a:prstGeom prst="rect">
            <a:avLst/>
          </a:prstGeom>
          <a:noFill/>
        </p:spPr>
        <p:txBody>
          <a:bodyPr wrap="square" rtlCol="0">
            <a:spAutoFit/>
          </a:bodyPr>
          <a:lstStyle/>
          <a:p>
            <a:r>
              <a:rPr lang="de-DE" sz="1600" i="1" dirty="0">
                <a:solidFill>
                  <a:schemeClr val="bg1">
                    <a:lumMod val="50000"/>
                  </a:schemeClr>
                </a:solidFill>
              </a:rPr>
              <a:t>farblos</a:t>
            </a:r>
          </a:p>
        </p:txBody>
      </p:sp>
      <p:sp>
        <p:nvSpPr>
          <p:cNvPr id="26" name="Textfeld 25">
            <a:extLst>
              <a:ext uri="{FF2B5EF4-FFF2-40B4-BE49-F238E27FC236}">
                <a16:creationId xmlns:a16="http://schemas.microsoft.com/office/drawing/2014/main" id="{C8B5D203-3B5D-4113-AF38-E6CDDBE5D5D6}"/>
              </a:ext>
            </a:extLst>
          </p:cNvPr>
          <p:cNvSpPr txBox="1"/>
          <p:nvPr/>
        </p:nvSpPr>
        <p:spPr>
          <a:xfrm>
            <a:off x="7805290" y="1321470"/>
            <a:ext cx="781050" cy="338554"/>
          </a:xfrm>
          <a:prstGeom prst="rect">
            <a:avLst/>
          </a:prstGeom>
          <a:noFill/>
        </p:spPr>
        <p:txBody>
          <a:bodyPr wrap="square" rtlCol="0">
            <a:spAutoFit/>
          </a:bodyPr>
          <a:lstStyle/>
          <a:p>
            <a:r>
              <a:rPr lang="de-DE" sz="1600" i="1" dirty="0">
                <a:solidFill>
                  <a:srgbClr val="C00000"/>
                </a:solidFill>
              </a:rPr>
              <a:t>blutrot</a:t>
            </a:r>
          </a:p>
        </p:txBody>
      </p:sp>
      <p:pic>
        <p:nvPicPr>
          <p:cNvPr id="29" name="Grafik 28">
            <a:extLst>
              <a:ext uri="{FF2B5EF4-FFF2-40B4-BE49-F238E27FC236}">
                <a16:creationId xmlns:a16="http://schemas.microsoft.com/office/drawing/2014/main" id="{59CD9026-446D-46B8-870F-9709AD5D5855}"/>
              </a:ext>
            </a:extLst>
          </p:cNvPr>
          <p:cNvPicPr>
            <a:picLocks noChangeAspect="1"/>
          </p:cNvPicPr>
          <p:nvPr/>
        </p:nvPicPr>
        <p:blipFill>
          <a:blip r:embed="rId2"/>
          <a:stretch>
            <a:fillRect/>
          </a:stretch>
        </p:blipFill>
        <p:spPr>
          <a:xfrm>
            <a:off x="2987709" y="2523793"/>
            <a:ext cx="439260" cy="1569492"/>
          </a:xfrm>
          <a:prstGeom prst="rect">
            <a:avLst/>
          </a:prstGeom>
        </p:spPr>
      </p:pic>
      <p:pic>
        <p:nvPicPr>
          <p:cNvPr id="30" name="Grafik 29">
            <a:extLst>
              <a:ext uri="{FF2B5EF4-FFF2-40B4-BE49-F238E27FC236}">
                <a16:creationId xmlns:a16="http://schemas.microsoft.com/office/drawing/2014/main" id="{30826FD6-4189-4A55-A4D9-58219B9BB3FD}"/>
              </a:ext>
            </a:extLst>
          </p:cNvPr>
          <p:cNvPicPr>
            <a:picLocks noChangeAspect="1"/>
          </p:cNvPicPr>
          <p:nvPr/>
        </p:nvPicPr>
        <p:blipFill>
          <a:blip r:embed="rId3"/>
          <a:stretch>
            <a:fillRect/>
          </a:stretch>
        </p:blipFill>
        <p:spPr>
          <a:xfrm>
            <a:off x="1497913" y="2447705"/>
            <a:ext cx="427360" cy="1645580"/>
          </a:xfrm>
          <a:prstGeom prst="rect">
            <a:avLst/>
          </a:prstGeom>
        </p:spPr>
      </p:pic>
      <p:pic>
        <p:nvPicPr>
          <p:cNvPr id="31" name="Grafik 30">
            <a:extLst>
              <a:ext uri="{FF2B5EF4-FFF2-40B4-BE49-F238E27FC236}">
                <a16:creationId xmlns:a16="http://schemas.microsoft.com/office/drawing/2014/main" id="{F806E38D-6E12-4196-B3CB-90DCB9DC9475}"/>
              </a:ext>
            </a:extLst>
          </p:cNvPr>
          <p:cNvPicPr>
            <a:picLocks noChangeAspect="1"/>
          </p:cNvPicPr>
          <p:nvPr/>
        </p:nvPicPr>
        <p:blipFill>
          <a:blip r:embed="rId4"/>
          <a:stretch>
            <a:fillRect/>
          </a:stretch>
        </p:blipFill>
        <p:spPr>
          <a:xfrm>
            <a:off x="4589132" y="2506650"/>
            <a:ext cx="427360" cy="1586636"/>
          </a:xfrm>
          <a:prstGeom prst="rect">
            <a:avLst/>
          </a:prstGeom>
        </p:spPr>
      </p:pic>
      <p:sp>
        <p:nvSpPr>
          <p:cNvPr id="32" name="Textfeld 31">
            <a:extLst>
              <a:ext uri="{FF2B5EF4-FFF2-40B4-BE49-F238E27FC236}">
                <a16:creationId xmlns:a16="http://schemas.microsoft.com/office/drawing/2014/main" id="{4333AD99-9C81-46CA-9A59-668E32FDD50B}"/>
              </a:ext>
            </a:extLst>
          </p:cNvPr>
          <p:cNvSpPr txBox="1"/>
          <p:nvPr/>
        </p:nvSpPr>
        <p:spPr>
          <a:xfrm>
            <a:off x="2792142" y="4282469"/>
            <a:ext cx="1140511" cy="523220"/>
          </a:xfrm>
          <a:prstGeom prst="rect">
            <a:avLst/>
          </a:prstGeom>
          <a:noFill/>
        </p:spPr>
        <p:txBody>
          <a:bodyPr wrap="square" rtlCol="0">
            <a:spAutoFit/>
          </a:bodyPr>
          <a:lstStyle/>
          <a:p>
            <a:pPr algn="ctr"/>
            <a:r>
              <a:rPr lang="de-DE" sz="1400" dirty="0"/>
              <a:t>Ausgangs-lösung</a:t>
            </a:r>
          </a:p>
        </p:txBody>
      </p:sp>
      <p:sp>
        <p:nvSpPr>
          <p:cNvPr id="33" name="Textfeld 32">
            <a:extLst>
              <a:ext uri="{FF2B5EF4-FFF2-40B4-BE49-F238E27FC236}">
                <a16:creationId xmlns:a16="http://schemas.microsoft.com/office/drawing/2014/main" id="{56ABD5CA-EF99-4B1E-A028-3DC3698D7FA5}"/>
              </a:ext>
            </a:extLst>
          </p:cNvPr>
          <p:cNvSpPr txBox="1"/>
          <p:nvPr/>
        </p:nvSpPr>
        <p:spPr>
          <a:xfrm>
            <a:off x="1222541" y="4282469"/>
            <a:ext cx="1140511" cy="523220"/>
          </a:xfrm>
          <a:prstGeom prst="rect">
            <a:avLst/>
          </a:prstGeom>
          <a:noFill/>
        </p:spPr>
        <p:txBody>
          <a:bodyPr wrap="square" rtlCol="0">
            <a:spAutoFit/>
          </a:bodyPr>
          <a:lstStyle/>
          <a:p>
            <a:r>
              <a:rPr lang="de-DE" sz="1400" dirty="0"/>
              <a:t>Nach Zugabe von </a:t>
            </a:r>
            <a:r>
              <a:rPr lang="de-DE" altLang="de-DE" sz="1400" dirty="0">
                <a:latin typeface="Arial" panose="020B0604020202020204" pitchFamily="34" charset="0"/>
                <a:ea typeface="Times New Roman" panose="02020603050405020304" pitchFamily="18" charset="0"/>
                <a:cs typeface="Arial" panose="020B0604020202020204" pitchFamily="34" charset="0"/>
              </a:rPr>
              <a:t>Fe</a:t>
            </a:r>
            <a:r>
              <a:rPr lang="de-DE" altLang="de-DE" sz="1400" baseline="30000" dirty="0">
                <a:latin typeface="Arial" panose="020B0604020202020204" pitchFamily="34" charset="0"/>
                <a:ea typeface="Times New Roman" panose="02020603050405020304" pitchFamily="18" charset="0"/>
                <a:cs typeface="Arial" panose="020B0604020202020204" pitchFamily="34" charset="0"/>
              </a:rPr>
              <a:t>3+</a:t>
            </a:r>
            <a:endParaRPr lang="de-DE" sz="1400" dirty="0"/>
          </a:p>
        </p:txBody>
      </p:sp>
      <p:sp>
        <p:nvSpPr>
          <p:cNvPr id="34" name="Textfeld 33">
            <a:extLst>
              <a:ext uri="{FF2B5EF4-FFF2-40B4-BE49-F238E27FC236}">
                <a16:creationId xmlns:a16="http://schemas.microsoft.com/office/drawing/2014/main" id="{E5DADFFE-3C18-431B-94E4-761B83D011E4}"/>
              </a:ext>
            </a:extLst>
          </p:cNvPr>
          <p:cNvSpPr txBox="1"/>
          <p:nvPr/>
        </p:nvSpPr>
        <p:spPr>
          <a:xfrm>
            <a:off x="4397218" y="4299612"/>
            <a:ext cx="1140511" cy="553998"/>
          </a:xfrm>
          <a:prstGeom prst="rect">
            <a:avLst/>
          </a:prstGeom>
          <a:noFill/>
        </p:spPr>
        <p:txBody>
          <a:bodyPr wrap="square" rtlCol="0">
            <a:spAutoFit/>
          </a:bodyPr>
          <a:lstStyle/>
          <a:p>
            <a:r>
              <a:rPr lang="de-DE" sz="1400" dirty="0"/>
              <a:t>Nach Zugabe von </a:t>
            </a:r>
            <a:r>
              <a:rPr lang="de-DE" altLang="de-DE" sz="1400" dirty="0">
                <a:latin typeface="Arial" panose="020B0604020202020204" pitchFamily="34" charset="0"/>
                <a:ea typeface="Times New Roman" panose="02020603050405020304" pitchFamily="18" charset="0"/>
                <a:cs typeface="Arial" panose="020B0604020202020204" pitchFamily="34" charset="0"/>
              </a:rPr>
              <a:t>SCN </a:t>
            </a:r>
            <a:r>
              <a:rPr lang="de-DE" altLang="de-DE" sz="1600" b="1" baseline="30000" dirty="0">
                <a:latin typeface="Arial" panose="020B0604020202020204" pitchFamily="34" charset="0"/>
                <a:ea typeface="Times New Roman" panose="02020603050405020304" pitchFamily="18" charset="0"/>
                <a:cs typeface="Arial" panose="020B0604020202020204" pitchFamily="34" charset="0"/>
              </a:rPr>
              <a:t>-</a:t>
            </a:r>
            <a:endParaRPr lang="de-DE" sz="1400" b="1" dirty="0"/>
          </a:p>
        </p:txBody>
      </p:sp>
      <p:cxnSp>
        <p:nvCxnSpPr>
          <p:cNvPr id="36" name="Gerade Verbindung mit Pfeil 35">
            <a:extLst>
              <a:ext uri="{FF2B5EF4-FFF2-40B4-BE49-F238E27FC236}">
                <a16:creationId xmlns:a16="http://schemas.microsoft.com/office/drawing/2014/main" id="{E709B308-599A-4E3F-A43E-9172F1D09CCC}"/>
              </a:ext>
            </a:extLst>
          </p:cNvPr>
          <p:cNvCxnSpPr>
            <a:endCxn id="34" idx="1"/>
          </p:cNvCxnSpPr>
          <p:nvPr/>
        </p:nvCxnSpPr>
        <p:spPr>
          <a:xfrm>
            <a:off x="3870491" y="4576611"/>
            <a:ext cx="52672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6BBFC516-C4FA-4A71-9FA9-0CBEB985F1D2}"/>
              </a:ext>
            </a:extLst>
          </p:cNvPr>
          <p:cNvCxnSpPr>
            <a:stCxn id="32" idx="1"/>
            <a:endCxn id="33" idx="3"/>
          </p:cNvCxnSpPr>
          <p:nvPr/>
        </p:nvCxnSpPr>
        <p:spPr>
          <a:xfrm flipH="1">
            <a:off x="2363052" y="4544079"/>
            <a:ext cx="4290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feld 38">
            <a:extLst>
              <a:ext uri="{FF2B5EF4-FFF2-40B4-BE49-F238E27FC236}">
                <a16:creationId xmlns:a16="http://schemas.microsoft.com/office/drawing/2014/main" id="{887DC24F-B132-46AA-8BCA-9FC8014A9435}"/>
              </a:ext>
            </a:extLst>
          </p:cNvPr>
          <p:cNvSpPr txBox="1"/>
          <p:nvPr/>
        </p:nvSpPr>
        <p:spPr>
          <a:xfrm>
            <a:off x="6026979" y="2243793"/>
            <a:ext cx="550585" cy="369332"/>
          </a:xfrm>
          <a:prstGeom prst="rect">
            <a:avLst/>
          </a:prstGeom>
          <a:noFill/>
        </p:spPr>
        <p:txBody>
          <a:bodyPr wrap="square" rtlCol="0">
            <a:spAutoFit/>
          </a:bodyPr>
          <a:lstStyle/>
          <a:p>
            <a:r>
              <a:rPr lang="de-DE" b="1" dirty="0"/>
              <a:t>B2:</a:t>
            </a:r>
            <a:endParaRPr lang="de-DE" dirty="0"/>
          </a:p>
        </p:txBody>
      </p:sp>
      <p:pic>
        <p:nvPicPr>
          <p:cNvPr id="40" name="Grafik 39">
            <a:extLst>
              <a:ext uri="{FF2B5EF4-FFF2-40B4-BE49-F238E27FC236}">
                <a16:creationId xmlns:a16="http://schemas.microsoft.com/office/drawing/2014/main" id="{6A0F87E8-3660-4FDC-BDDF-BFC635FCBE7F}"/>
              </a:ext>
            </a:extLst>
          </p:cNvPr>
          <p:cNvPicPr>
            <a:picLocks noChangeAspect="1"/>
          </p:cNvPicPr>
          <p:nvPr/>
        </p:nvPicPr>
        <p:blipFill>
          <a:blip r:embed="rId5"/>
          <a:stretch>
            <a:fillRect/>
          </a:stretch>
        </p:blipFill>
        <p:spPr>
          <a:xfrm>
            <a:off x="8933566" y="2444844"/>
            <a:ext cx="370206" cy="1710247"/>
          </a:xfrm>
          <a:prstGeom prst="rect">
            <a:avLst/>
          </a:prstGeom>
        </p:spPr>
      </p:pic>
      <p:sp>
        <p:nvSpPr>
          <p:cNvPr id="43" name="Textfeld 42">
            <a:extLst>
              <a:ext uri="{FF2B5EF4-FFF2-40B4-BE49-F238E27FC236}">
                <a16:creationId xmlns:a16="http://schemas.microsoft.com/office/drawing/2014/main" id="{FB0B7136-0CC0-4AC9-9951-1049195256D0}"/>
              </a:ext>
            </a:extLst>
          </p:cNvPr>
          <p:cNvSpPr txBox="1"/>
          <p:nvPr/>
        </p:nvSpPr>
        <p:spPr>
          <a:xfrm>
            <a:off x="7025565" y="4257042"/>
            <a:ext cx="1140511" cy="523220"/>
          </a:xfrm>
          <a:prstGeom prst="rect">
            <a:avLst/>
          </a:prstGeom>
          <a:noFill/>
        </p:spPr>
        <p:txBody>
          <a:bodyPr wrap="square" rtlCol="0">
            <a:spAutoFit/>
          </a:bodyPr>
          <a:lstStyle/>
          <a:p>
            <a:pPr algn="ctr"/>
            <a:r>
              <a:rPr lang="de-DE" sz="1400" dirty="0"/>
              <a:t>Ausgangs-lösung</a:t>
            </a:r>
          </a:p>
        </p:txBody>
      </p:sp>
      <p:pic>
        <p:nvPicPr>
          <p:cNvPr id="46" name="Grafik 45">
            <a:extLst>
              <a:ext uri="{FF2B5EF4-FFF2-40B4-BE49-F238E27FC236}">
                <a16:creationId xmlns:a16="http://schemas.microsoft.com/office/drawing/2014/main" id="{1A4CA313-DCAE-4D07-899D-A939FDB8AF09}"/>
              </a:ext>
            </a:extLst>
          </p:cNvPr>
          <p:cNvPicPr>
            <a:picLocks noChangeAspect="1"/>
          </p:cNvPicPr>
          <p:nvPr/>
        </p:nvPicPr>
        <p:blipFill>
          <a:blip r:embed="rId4"/>
          <a:stretch>
            <a:fillRect/>
          </a:stretch>
        </p:blipFill>
        <p:spPr>
          <a:xfrm>
            <a:off x="7407888" y="2523793"/>
            <a:ext cx="439259" cy="1630812"/>
          </a:xfrm>
          <a:prstGeom prst="rect">
            <a:avLst/>
          </a:prstGeom>
        </p:spPr>
      </p:pic>
      <p:sp>
        <p:nvSpPr>
          <p:cNvPr id="47" name="Textfeld 46">
            <a:extLst>
              <a:ext uri="{FF2B5EF4-FFF2-40B4-BE49-F238E27FC236}">
                <a16:creationId xmlns:a16="http://schemas.microsoft.com/office/drawing/2014/main" id="{4F6781C5-6967-46A2-9098-6B49EAA0CCE6}"/>
              </a:ext>
            </a:extLst>
          </p:cNvPr>
          <p:cNvSpPr txBox="1"/>
          <p:nvPr/>
        </p:nvSpPr>
        <p:spPr>
          <a:xfrm>
            <a:off x="8665629" y="4282469"/>
            <a:ext cx="1426257" cy="523220"/>
          </a:xfrm>
          <a:prstGeom prst="rect">
            <a:avLst/>
          </a:prstGeom>
          <a:noFill/>
        </p:spPr>
        <p:txBody>
          <a:bodyPr wrap="square" rtlCol="0">
            <a:spAutoFit/>
          </a:bodyPr>
          <a:lstStyle/>
          <a:p>
            <a:r>
              <a:rPr lang="de-DE" sz="1400" dirty="0"/>
              <a:t>Nach Zugabe von </a:t>
            </a:r>
            <a:r>
              <a:rPr lang="de-DE" altLang="de-DE" sz="1400" dirty="0" err="1">
                <a:latin typeface="Arial" panose="020B0604020202020204" pitchFamily="34" charset="0"/>
                <a:ea typeface="Times New Roman" panose="02020603050405020304" pitchFamily="18" charset="0"/>
                <a:cs typeface="Arial" panose="020B0604020202020204" pitchFamily="34" charset="0"/>
              </a:rPr>
              <a:t>NaOH</a:t>
            </a:r>
            <a:endParaRPr lang="de-DE" sz="1400" b="1" dirty="0"/>
          </a:p>
        </p:txBody>
      </p:sp>
      <p:cxnSp>
        <p:nvCxnSpPr>
          <p:cNvPr id="48" name="Gerade Verbindung mit Pfeil 47">
            <a:extLst>
              <a:ext uri="{FF2B5EF4-FFF2-40B4-BE49-F238E27FC236}">
                <a16:creationId xmlns:a16="http://schemas.microsoft.com/office/drawing/2014/main" id="{C13625E1-AFD8-4B8A-B7F9-32E345F92578}"/>
              </a:ext>
            </a:extLst>
          </p:cNvPr>
          <p:cNvCxnSpPr>
            <a:cxnSpLocks/>
            <a:endCxn id="47" idx="1"/>
          </p:cNvCxnSpPr>
          <p:nvPr/>
        </p:nvCxnSpPr>
        <p:spPr>
          <a:xfrm>
            <a:off x="8031307" y="4544079"/>
            <a:ext cx="6343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CAA58A9C-E063-4035-A074-C0C781F10948}"/>
              </a:ext>
            </a:extLst>
          </p:cNvPr>
          <p:cNvSpPr txBox="1"/>
          <p:nvPr/>
        </p:nvSpPr>
        <p:spPr>
          <a:xfrm>
            <a:off x="253214" y="5097685"/>
            <a:ext cx="1140512" cy="369332"/>
          </a:xfrm>
          <a:prstGeom prst="rect">
            <a:avLst/>
          </a:prstGeom>
          <a:noFill/>
        </p:spPr>
        <p:txBody>
          <a:bodyPr wrap="square" rtlCol="0">
            <a:spAutoFit/>
          </a:bodyPr>
          <a:lstStyle/>
          <a:p>
            <a:r>
              <a:rPr lang="de-DE" b="1" dirty="0"/>
              <a:t>Ergebnis:</a:t>
            </a:r>
          </a:p>
        </p:txBody>
      </p:sp>
      <p:sp>
        <p:nvSpPr>
          <p:cNvPr id="35" name="Textfeld 34">
            <a:extLst>
              <a:ext uri="{FF2B5EF4-FFF2-40B4-BE49-F238E27FC236}">
                <a16:creationId xmlns:a16="http://schemas.microsoft.com/office/drawing/2014/main" id="{163FF5FC-A7A1-4B37-B1C8-F214EA912113}"/>
              </a:ext>
            </a:extLst>
          </p:cNvPr>
          <p:cNvSpPr txBox="1"/>
          <p:nvPr/>
        </p:nvSpPr>
        <p:spPr>
          <a:xfrm>
            <a:off x="1393726" y="5108557"/>
            <a:ext cx="4415674" cy="1554272"/>
          </a:xfrm>
          <a:prstGeom prst="rect">
            <a:avLst/>
          </a:prstGeom>
          <a:noFill/>
        </p:spPr>
        <p:txBody>
          <a:bodyPr wrap="square">
            <a:spAutoFit/>
          </a:bodyPr>
          <a:lstStyle/>
          <a:p>
            <a:pPr>
              <a:spcAft>
                <a:spcPts val="600"/>
              </a:spcAft>
            </a:pPr>
            <a:r>
              <a:rPr lang="de-DE" sz="1800" dirty="0"/>
              <a:t> </a:t>
            </a:r>
            <a:r>
              <a:rPr lang="de-DE" sz="1800" b="1" dirty="0"/>
              <a:t>1.</a:t>
            </a:r>
            <a:r>
              <a:rPr lang="de-DE" sz="1800" dirty="0"/>
              <a:t> Gleichgewicht verschiebt sich bei </a:t>
            </a:r>
            <a:r>
              <a:rPr lang="de-DE" sz="1800" b="1" dirty="0"/>
              <a:t>Erhöhung der Konzentration </a:t>
            </a:r>
            <a:r>
              <a:rPr lang="de-DE" sz="1800" dirty="0"/>
              <a:t>eines der  Edukte auf die Seite der Produkte. </a:t>
            </a:r>
          </a:p>
          <a:p>
            <a:r>
              <a:rPr lang="de-DE" sz="1800" dirty="0"/>
              <a:t>Es wird also die Reaktion begünstigt, bei der dieser Stoff verbraucht wird.</a:t>
            </a:r>
          </a:p>
        </p:txBody>
      </p:sp>
      <p:sp>
        <p:nvSpPr>
          <p:cNvPr id="37" name="Textfeld 36">
            <a:extLst>
              <a:ext uri="{FF2B5EF4-FFF2-40B4-BE49-F238E27FC236}">
                <a16:creationId xmlns:a16="http://schemas.microsoft.com/office/drawing/2014/main" id="{38363F2A-D22A-4D0C-8DD4-509BA8AF03BF}"/>
              </a:ext>
            </a:extLst>
          </p:cNvPr>
          <p:cNvSpPr txBox="1"/>
          <p:nvPr/>
        </p:nvSpPr>
        <p:spPr>
          <a:xfrm>
            <a:off x="6949010" y="5097685"/>
            <a:ext cx="4415675" cy="1554272"/>
          </a:xfrm>
          <a:prstGeom prst="rect">
            <a:avLst/>
          </a:prstGeom>
          <a:noFill/>
        </p:spPr>
        <p:txBody>
          <a:bodyPr wrap="square">
            <a:spAutoFit/>
          </a:bodyPr>
          <a:lstStyle/>
          <a:p>
            <a:pPr>
              <a:spcAft>
                <a:spcPts val="600"/>
              </a:spcAft>
            </a:pPr>
            <a:r>
              <a:rPr lang="de-DE" sz="1800" b="1" dirty="0"/>
              <a:t>2. </a:t>
            </a:r>
            <a:r>
              <a:rPr lang="de-DE" sz="1800" dirty="0"/>
              <a:t>Bei Verringerung der Konzentration eines Edukts verschiebt sich das Gleichgewicht auf die Seite der Edukte.</a:t>
            </a:r>
          </a:p>
          <a:p>
            <a:pPr>
              <a:spcAft>
                <a:spcPts val="600"/>
              </a:spcAft>
            </a:pPr>
            <a:r>
              <a:rPr lang="de-DE" sz="1800" dirty="0"/>
              <a:t>Es wird also die Reaktion begünstigt, bei der dieser Stoff gebildet wird. </a:t>
            </a:r>
          </a:p>
        </p:txBody>
      </p:sp>
    </p:spTree>
    <p:extLst>
      <p:ext uri="{BB962C8B-B14F-4D97-AF65-F5344CB8AC3E}">
        <p14:creationId xmlns:p14="http://schemas.microsoft.com/office/powerpoint/2010/main" val="409618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5">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2" grpId="0"/>
      <p:bldP spid="33" grpId="0"/>
      <p:bldP spid="34" grpId="0"/>
      <p:bldP spid="39" grpId="0"/>
      <p:bldP spid="43" grpId="0"/>
      <p:bldP spid="47" grpId="0"/>
      <p:bldP spid="27" grpId="0"/>
      <p:bldP spid="35" grpId="0" build="p"/>
      <p:bldP spid="3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1A08F23-63D8-4A87-85FF-12A3180AA3CE}"/>
              </a:ext>
            </a:extLst>
          </p:cNvPr>
          <p:cNvPicPr>
            <a:picLocks noChangeAspect="1"/>
          </p:cNvPicPr>
          <p:nvPr/>
        </p:nvPicPr>
        <p:blipFill>
          <a:blip r:embed="rId2"/>
          <a:stretch>
            <a:fillRect/>
          </a:stretch>
        </p:blipFill>
        <p:spPr>
          <a:xfrm rot="1904700">
            <a:off x="1685317" y="1572026"/>
            <a:ext cx="539010" cy="1705634"/>
          </a:xfrm>
          <a:prstGeom prst="rect">
            <a:avLst/>
          </a:prstGeom>
        </p:spPr>
      </p:pic>
      <p:sp>
        <p:nvSpPr>
          <p:cNvPr id="2" name="Textfeld 1">
            <a:extLst>
              <a:ext uri="{FF2B5EF4-FFF2-40B4-BE49-F238E27FC236}">
                <a16:creationId xmlns:a16="http://schemas.microsoft.com/office/drawing/2014/main" id="{7A804BA8-58FC-41B5-AADB-BE6F2EA9A1F6}"/>
              </a:ext>
            </a:extLst>
          </p:cNvPr>
          <p:cNvSpPr txBox="1"/>
          <p:nvPr/>
        </p:nvSpPr>
        <p:spPr>
          <a:xfrm>
            <a:off x="573365" y="669548"/>
            <a:ext cx="6392092" cy="369332"/>
          </a:xfrm>
          <a:prstGeom prst="rect">
            <a:avLst/>
          </a:prstGeom>
          <a:noFill/>
        </p:spPr>
        <p:txBody>
          <a:bodyPr wrap="square" rtlCol="0">
            <a:spAutoFit/>
          </a:bodyPr>
          <a:lstStyle/>
          <a:p>
            <a:r>
              <a:rPr lang="de-DE" b="1" dirty="0"/>
              <a:t>Durch Temperaturänderung</a:t>
            </a:r>
          </a:p>
        </p:txBody>
      </p:sp>
      <p:sp>
        <p:nvSpPr>
          <p:cNvPr id="3" name="Textfeld 2">
            <a:extLst>
              <a:ext uri="{FF2B5EF4-FFF2-40B4-BE49-F238E27FC236}">
                <a16:creationId xmlns:a16="http://schemas.microsoft.com/office/drawing/2014/main" id="{B65117FE-A1B8-49A6-9807-D0A060D20E2B}"/>
              </a:ext>
            </a:extLst>
          </p:cNvPr>
          <p:cNvSpPr txBox="1"/>
          <p:nvPr/>
        </p:nvSpPr>
        <p:spPr>
          <a:xfrm>
            <a:off x="566057" y="237417"/>
            <a:ext cx="8786949" cy="400110"/>
          </a:xfrm>
          <a:prstGeom prst="rect">
            <a:avLst/>
          </a:prstGeom>
          <a:noFill/>
        </p:spPr>
        <p:txBody>
          <a:bodyPr wrap="square" rtlCol="0">
            <a:spAutoFit/>
          </a:bodyPr>
          <a:lstStyle/>
          <a:p>
            <a:r>
              <a:rPr lang="de-DE" sz="2000" b="1" dirty="0"/>
              <a:t>Beeinflussung der Lage des chemischen Gleichgewichts</a:t>
            </a:r>
          </a:p>
        </p:txBody>
      </p:sp>
      <p:sp>
        <p:nvSpPr>
          <p:cNvPr id="4" name="Textfeld 3">
            <a:extLst>
              <a:ext uri="{FF2B5EF4-FFF2-40B4-BE49-F238E27FC236}">
                <a16:creationId xmlns:a16="http://schemas.microsoft.com/office/drawing/2014/main" id="{3371E72D-8F26-402D-8714-9D171985A12F}"/>
              </a:ext>
            </a:extLst>
          </p:cNvPr>
          <p:cNvSpPr txBox="1"/>
          <p:nvPr/>
        </p:nvSpPr>
        <p:spPr>
          <a:xfrm>
            <a:off x="573365" y="1105290"/>
            <a:ext cx="4545875" cy="369332"/>
          </a:xfrm>
          <a:prstGeom prst="rect">
            <a:avLst/>
          </a:prstGeom>
          <a:noFill/>
        </p:spPr>
        <p:txBody>
          <a:bodyPr wrap="square" rtlCol="0">
            <a:spAutoFit/>
          </a:bodyPr>
          <a:lstStyle/>
          <a:p>
            <a:r>
              <a:rPr lang="de-DE" b="1" dirty="0"/>
              <a:t>V:</a:t>
            </a:r>
            <a:r>
              <a:rPr lang="de-DE" dirty="0"/>
              <a:t> </a:t>
            </a:r>
            <a:r>
              <a:rPr lang="de-DE" dirty="0" err="1"/>
              <a:t>Iodstärke</a:t>
            </a:r>
            <a:r>
              <a:rPr lang="de-DE" dirty="0"/>
              <a:t>-Gleichgewicht</a:t>
            </a:r>
          </a:p>
        </p:txBody>
      </p:sp>
      <p:sp>
        <p:nvSpPr>
          <p:cNvPr id="7" name="Rechteck 6">
            <a:extLst>
              <a:ext uri="{FF2B5EF4-FFF2-40B4-BE49-F238E27FC236}">
                <a16:creationId xmlns:a16="http://schemas.microsoft.com/office/drawing/2014/main" id="{5E1C0C72-7DC3-4C7E-8A2F-A2707B28DA12}"/>
              </a:ext>
            </a:extLst>
          </p:cNvPr>
          <p:cNvSpPr/>
          <p:nvPr/>
        </p:nvSpPr>
        <p:spPr>
          <a:xfrm>
            <a:off x="0" y="6620583"/>
            <a:ext cx="6167073" cy="230832"/>
          </a:xfrm>
          <a:prstGeom prst="rect">
            <a:avLst/>
          </a:prstGeom>
        </p:spPr>
        <p:txBody>
          <a:bodyPr wrap="none">
            <a:spAutoFit/>
          </a:bodyPr>
          <a:lstStyle/>
          <a:p>
            <a:r>
              <a:rPr lang="de-DE" sz="900" dirty="0">
                <a:solidFill>
                  <a:srgbClr val="171717"/>
                </a:solidFill>
                <a:latin typeface="Cambria" panose="02040503050406030204" pitchFamily="18" charset="0"/>
              </a:rPr>
              <a:t>Bildnachweise: </a:t>
            </a:r>
            <a:r>
              <a:rPr lang="de-DE" sz="900" dirty="0">
                <a:solidFill>
                  <a:srgbClr val="171717"/>
                </a:solidFill>
                <a:latin typeface="Cambria" panose="02040503050406030204" pitchFamily="18" charset="0"/>
                <a:hlinkClick r:id="rId3"/>
              </a:rPr>
              <a:t>http://www.seilnacht.com/versuche/gleichg.html#2</a:t>
            </a:r>
            <a:r>
              <a:rPr lang="de-DE" sz="900" dirty="0">
                <a:solidFill>
                  <a:srgbClr val="171717"/>
                </a:solidFill>
                <a:latin typeface="Cambria" panose="02040503050406030204" pitchFamily="18" charset="0"/>
              </a:rPr>
              <a:t>; https://www.seilnacht.com/versuche/gleichg.html</a:t>
            </a:r>
            <a:endParaRPr lang="de-DE" sz="900" dirty="0"/>
          </a:p>
        </p:txBody>
      </p:sp>
      <p:grpSp>
        <p:nvGrpSpPr>
          <p:cNvPr id="15" name="Gruppieren 14">
            <a:extLst>
              <a:ext uri="{FF2B5EF4-FFF2-40B4-BE49-F238E27FC236}">
                <a16:creationId xmlns:a16="http://schemas.microsoft.com/office/drawing/2014/main" id="{BECB4E69-DC80-4B7E-B7F9-77CBF66E74EA}"/>
              </a:ext>
            </a:extLst>
          </p:cNvPr>
          <p:cNvGrpSpPr/>
          <p:nvPr/>
        </p:nvGrpSpPr>
        <p:grpSpPr>
          <a:xfrm>
            <a:off x="2511294" y="2224220"/>
            <a:ext cx="6738723" cy="646331"/>
            <a:chOff x="670559" y="1860813"/>
            <a:chExt cx="8403772" cy="646331"/>
          </a:xfrm>
        </p:grpSpPr>
        <p:sp>
          <p:nvSpPr>
            <p:cNvPr id="10" name="Textfeld 9">
              <a:extLst>
                <a:ext uri="{FF2B5EF4-FFF2-40B4-BE49-F238E27FC236}">
                  <a16:creationId xmlns:a16="http://schemas.microsoft.com/office/drawing/2014/main" id="{FE1CF970-798C-4F9E-959F-87F5ADD07DFA}"/>
                </a:ext>
              </a:extLst>
            </p:cNvPr>
            <p:cNvSpPr txBox="1"/>
            <p:nvPr/>
          </p:nvSpPr>
          <p:spPr>
            <a:xfrm>
              <a:off x="670559" y="1860813"/>
              <a:ext cx="8403772" cy="646331"/>
            </a:xfrm>
            <a:prstGeom prst="rect">
              <a:avLst/>
            </a:prstGeom>
            <a:noFill/>
          </p:spPr>
          <p:txBody>
            <a:bodyPr wrap="square" rtlCol="0">
              <a:spAutoFit/>
            </a:bodyPr>
            <a:lstStyle/>
            <a:p>
              <a:r>
                <a:rPr lang="de-DE" dirty="0"/>
                <a:t>Iod-Kaliumiodidlösung    +    Stärke   			</a:t>
              </a:r>
              <a:r>
                <a:rPr lang="de-DE" dirty="0" err="1"/>
                <a:t>Iodstärke</a:t>
              </a:r>
              <a:endParaRPr lang="de-DE" dirty="0"/>
            </a:p>
            <a:p>
              <a:r>
                <a:rPr lang="de-DE" dirty="0"/>
                <a:t>		</a:t>
              </a:r>
              <a:r>
                <a:rPr lang="de-DE" i="1" dirty="0"/>
                <a:t>				</a:t>
              </a:r>
              <a:endParaRPr lang="de-DE" i="1" dirty="0">
                <a:solidFill>
                  <a:schemeClr val="accent5">
                    <a:lumMod val="75000"/>
                  </a:schemeClr>
                </a:solidFill>
              </a:endParaRPr>
            </a:p>
          </p:txBody>
        </p:sp>
        <p:cxnSp>
          <p:nvCxnSpPr>
            <p:cNvPr id="12" name="Gerade Verbindung mit Pfeil 11">
              <a:extLst>
                <a:ext uri="{FF2B5EF4-FFF2-40B4-BE49-F238E27FC236}">
                  <a16:creationId xmlns:a16="http://schemas.microsoft.com/office/drawing/2014/main" id="{655F9D09-D4FA-4277-89A7-346D41BF5239}"/>
                </a:ext>
              </a:extLst>
            </p:cNvPr>
            <p:cNvCxnSpPr/>
            <p:nvPr/>
          </p:nvCxnSpPr>
          <p:spPr>
            <a:xfrm>
              <a:off x="5572397" y="1966161"/>
              <a:ext cx="90569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1ABE70F6-DA2D-4F08-88F7-5A66551A32FB}"/>
                </a:ext>
              </a:extLst>
            </p:cNvPr>
            <p:cNvCxnSpPr/>
            <p:nvPr/>
          </p:nvCxnSpPr>
          <p:spPr>
            <a:xfrm>
              <a:off x="5553345" y="2122093"/>
              <a:ext cx="905691" cy="0"/>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pic>
        <p:nvPicPr>
          <p:cNvPr id="20" name="Grafik 19">
            <a:extLst>
              <a:ext uri="{FF2B5EF4-FFF2-40B4-BE49-F238E27FC236}">
                <a16:creationId xmlns:a16="http://schemas.microsoft.com/office/drawing/2014/main" id="{892FB3CC-D664-4565-85E9-58A39759CEAA}"/>
              </a:ext>
            </a:extLst>
          </p:cNvPr>
          <p:cNvPicPr>
            <a:picLocks noChangeAspect="1"/>
          </p:cNvPicPr>
          <p:nvPr/>
        </p:nvPicPr>
        <p:blipFill>
          <a:blip r:embed="rId4"/>
          <a:stretch>
            <a:fillRect/>
          </a:stretch>
        </p:blipFill>
        <p:spPr>
          <a:xfrm rot="20203574">
            <a:off x="9894783" y="1511734"/>
            <a:ext cx="552111" cy="1811855"/>
          </a:xfrm>
          <a:prstGeom prst="rect">
            <a:avLst/>
          </a:prstGeom>
        </p:spPr>
      </p:pic>
      <p:sp>
        <p:nvSpPr>
          <p:cNvPr id="21" name="Textfeld 20">
            <a:extLst>
              <a:ext uri="{FF2B5EF4-FFF2-40B4-BE49-F238E27FC236}">
                <a16:creationId xmlns:a16="http://schemas.microsoft.com/office/drawing/2014/main" id="{642D20CB-7C2A-48CD-9D8E-938939803C2F}"/>
              </a:ext>
            </a:extLst>
          </p:cNvPr>
          <p:cNvSpPr txBox="1"/>
          <p:nvPr/>
        </p:nvSpPr>
        <p:spPr>
          <a:xfrm>
            <a:off x="652200" y="3447400"/>
            <a:ext cx="1057275" cy="369332"/>
          </a:xfrm>
          <a:prstGeom prst="rect">
            <a:avLst/>
          </a:prstGeom>
          <a:noFill/>
        </p:spPr>
        <p:txBody>
          <a:bodyPr wrap="square" rtlCol="0">
            <a:spAutoFit/>
          </a:bodyPr>
          <a:lstStyle/>
          <a:p>
            <a:r>
              <a:rPr lang="de-DE" b="1" dirty="0"/>
              <a:t>B:</a:t>
            </a:r>
          </a:p>
        </p:txBody>
      </p:sp>
      <p:sp>
        <p:nvSpPr>
          <p:cNvPr id="22" name="Textfeld 21">
            <a:extLst>
              <a:ext uri="{FF2B5EF4-FFF2-40B4-BE49-F238E27FC236}">
                <a16:creationId xmlns:a16="http://schemas.microsoft.com/office/drawing/2014/main" id="{2F4A7B1A-B440-4120-A766-FECB3ADD7AAD}"/>
              </a:ext>
            </a:extLst>
          </p:cNvPr>
          <p:cNvSpPr txBox="1"/>
          <p:nvPr/>
        </p:nvSpPr>
        <p:spPr>
          <a:xfrm>
            <a:off x="6111882" y="2531997"/>
            <a:ext cx="1355776" cy="338554"/>
          </a:xfrm>
          <a:prstGeom prst="rect">
            <a:avLst/>
          </a:prstGeom>
          <a:noFill/>
        </p:spPr>
        <p:txBody>
          <a:bodyPr wrap="square" rtlCol="0">
            <a:spAutoFit/>
          </a:bodyPr>
          <a:lstStyle/>
          <a:p>
            <a:pPr algn="ctr"/>
            <a:r>
              <a:rPr lang="de-DE" sz="1600" i="1" dirty="0"/>
              <a:t>endotherm</a:t>
            </a:r>
          </a:p>
        </p:txBody>
      </p:sp>
      <p:sp>
        <p:nvSpPr>
          <p:cNvPr id="23" name="Textfeld 22">
            <a:extLst>
              <a:ext uri="{FF2B5EF4-FFF2-40B4-BE49-F238E27FC236}">
                <a16:creationId xmlns:a16="http://schemas.microsoft.com/office/drawing/2014/main" id="{3257B6B3-4C37-405F-9FBE-4941D2789F20}"/>
              </a:ext>
            </a:extLst>
          </p:cNvPr>
          <p:cNvSpPr txBox="1"/>
          <p:nvPr/>
        </p:nvSpPr>
        <p:spPr>
          <a:xfrm>
            <a:off x="6193499" y="1945921"/>
            <a:ext cx="1223095" cy="338554"/>
          </a:xfrm>
          <a:prstGeom prst="rect">
            <a:avLst/>
          </a:prstGeom>
          <a:noFill/>
        </p:spPr>
        <p:txBody>
          <a:bodyPr wrap="square" rtlCol="0">
            <a:spAutoFit/>
          </a:bodyPr>
          <a:lstStyle/>
          <a:p>
            <a:pPr algn="ctr"/>
            <a:r>
              <a:rPr lang="de-DE" sz="1600" i="1" dirty="0"/>
              <a:t>exotherm</a:t>
            </a:r>
          </a:p>
        </p:txBody>
      </p:sp>
      <p:sp>
        <p:nvSpPr>
          <p:cNvPr id="24" name="Textfeld 23">
            <a:extLst>
              <a:ext uri="{FF2B5EF4-FFF2-40B4-BE49-F238E27FC236}">
                <a16:creationId xmlns:a16="http://schemas.microsoft.com/office/drawing/2014/main" id="{F642E3C6-B13B-4815-8C20-76BF94177DA0}"/>
              </a:ext>
            </a:extLst>
          </p:cNvPr>
          <p:cNvSpPr txBox="1"/>
          <p:nvPr/>
        </p:nvSpPr>
        <p:spPr>
          <a:xfrm>
            <a:off x="6111882" y="3543957"/>
            <a:ext cx="4781550" cy="2246769"/>
          </a:xfrm>
          <a:prstGeom prst="rect">
            <a:avLst/>
          </a:prstGeom>
          <a:noFill/>
          <a:ln>
            <a:solidFill>
              <a:srgbClr val="FF0000"/>
            </a:solidFill>
          </a:ln>
        </p:spPr>
        <p:txBody>
          <a:bodyPr wrap="square" rtlCol="0">
            <a:spAutoFit/>
          </a:bodyPr>
          <a:lstStyle/>
          <a:p>
            <a:r>
              <a:rPr lang="de-DE" sz="2000" dirty="0"/>
              <a:t>Das Gleichgewicht verschiebt sich bei </a:t>
            </a:r>
            <a:r>
              <a:rPr lang="de-DE" sz="2000" b="1" dirty="0"/>
              <a:t>Temperaturerhöhung</a:t>
            </a:r>
            <a:r>
              <a:rPr lang="de-DE" sz="2000" dirty="0"/>
              <a:t> auf die Seite der Edukte, es wird also die </a:t>
            </a:r>
            <a:r>
              <a:rPr lang="de-DE" sz="2000" b="1" dirty="0"/>
              <a:t>endotherme Reaktion </a:t>
            </a:r>
            <a:r>
              <a:rPr lang="de-DE" sz="2000" dirty="0"/>
              <a:t>begünstigt . </a:t>
            </a:r>
          </a:p>
          <a:p>
            <a:r>
              <a:rPr lang="de-DE" sz="2000" dirty="0"/>
              <a:t>Bei </a:t>
            </a:r>
            <a:r>
              <a:rPr lang="de-DE" sz="2000" b="1" dirty="0"/>
              <a:t>Temperaturerniedrigung</a:t>
            </a:r>
            <a:r>
              <a:rPr lang="de-DE" sz="2000" dirty="0"/>
              <a:t> verschiebt es sich auf die Seite der Produkte, es wird also die </a:t>
            </a:r>
            <a:r>
              <a:rPr lang="de-DE" sz="2000" b="1" dirty="0"/>
              <a:t>exotherme Reaktion </a:t>
            </a:r>
            <a:r>
              <a:rPr lang="de-DE" sz="2000" dirty="0"/>
              <a:t>begünstigt. </a:t>
            </a:r>
          </a:p>
        </p:txBody>
      </p:sp>
      <p:pic>
        <p:nvPicPr>
          <p:cNvPr id="25" name="Grafik 24">
            <a:extLst>
              <a:ext uri="{FF2B5EF4-FFF2-40B4-BE49-F238E27FC236}">
                <a16:creationId xmlns:a16="http://schemas.microsoft.com/office/drawing/2014/main" id="{9AA78DCC-1E43-4B9E-A430-8CC7C7B54382}"/>
              </a:ext>
            </a:extLst>
          </p:cNvPr>
          <p:cNvPicPr>
            <a:picLocks noChangeAspect="1"/>
          </p:cNvPicPr>
          <p:nvPr/>
        </p:nvPicPr>
        <p:blipFill>
          <a:blip r:embed="rId5"/>
          <a:stretch>
            <a:fillRect/>
          </a:stretch>
        </p:blipFill>
        <p:spPr>
          <a:xfrm>
            <a:off x="1281344" y="3477095"/>
            <a:ext cx="4106144" cy="2403175"/>
          </a:xfrm>
          <a:prstGeom prst="rect">
            <a:avLst/>
          </a:prstGeom>
        </p:spPr>
      </p:pic>
      <p:sp>
        <p:nvSpPr>
          <p:cNvPr id="5" name="Textfeld 4">
            <a:extLst>
              <a:ext uri="{FF2B5EF4-FFF2-40B4-BE49-F238E27FC236}">
                <a16:creationId xmlns:a16="http://schemas.microsoft.com/office/drawing/2014/main" id="{C29670FA-7BC1-416F-BD8A-E1D6A7548C56}"/>
              </a:ext>
            </a:extLst>
          </p:cNvPr>
          <p:cNvSpPr txBox="1"/>
          <p:nvPr/>
        </p:nvSpPr>
        <p:spPr>
          <a:xfrm>
            <a:off x="6111882" y="5911453"/>
            <a:ext cx="4963886" cy="307777"/>
          </a:xfrm>
          <a:prstGeom prst="rect">
            <a:avLst/>
          </a:prstGeom>
          <a:noFill/>
        </p:spPr>
        <p:txBody>
          <a:bodyPr wrap="square" rtlCol="0">
            <a:spAutoFit/>
          </a:bodyPr>
          <a:lstStyle/>
          <a:p>
            <a:r>
              <a:rPr lang="de-DE" sz="1400" dirty="0"/>
              <a:t>Bei Temperaturänderung verändert sich auch die GG-Konstante!</a:t>
            </a:r>
          </a:p>
        </p:txBody>
      </p:sp>
    </p:spTree>
    <p:extLst>
      <p:ext uri="{BB962C8B-B14F-4D97-AF65-F5344CB8AC3E}">
        <p14:creationId xmlns:p14="http://schemas.microsoft.com/office/powerpoint/2010/main" val="3352815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21" grpId="0"/>
      <p:bldP spid="22" grpId="0"/>
      <p:bldP spid="23" grpId="0"/>
      <p:bldP spid="24" grpId="0" animBg="1"/>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E320ADE-36F4-4848-8F24-17C10965A55E}"/>
              </a:ext>
            </a:extLst>
          </p:cNvPr>
          <p:cNvSpPr txBox="1"/>
          <p:nvPr/>
        </p:nvSpPr>
        <p:spPr>
          <a:xfrm>
            <a:off x="573365" y="669548"/>
            <a:ext cx="6392092" cy="369332"/>
          </a:xfrm>
          <a:prstGeom prst="rect">
            <a:avLst/>
          </a:prstGeom>
          <a:noFill/>
        </p:spPr>
        <p:txBody>
          <a:bodyPr wrap="square" rtlCol="0">
            <a:spAutoFit/>
          </a:bodyPr>
          <a:lstStyle/>
          <a:p>
            <a:r>
              <a:rPr lang="de-DE" b="1" u="sng" dirty="0"/>
              <a:t>Durch Druckänderung (bei Gasen)</a:t>
            </a:r>
          </a:p>
        </p:txBody>
      </p:sp>
      <p:sp>
        <p:nvSpPr>
          <p:cNvPr id="3" name="Textfeld 2">
            <a:extLst>
              <a:ext uri="{FF2B5EF4-FFF2-40B4-BE49-F238E27FC236}">
                <a16:creationId xmlns:a16="http://schemas.microsoft.com/office/drawing/2014/main" id="{6015A9C8-202A-4A08-B049-5F76E9E29D77}"/>
              </a:ext>
            </a:extLst>
          </p:cNvPr>
          <p:cNvSpPr txBox="1"/>
          <p:nvPr/>
        </p:nvSpPr>
        <p:spPr>
          <a:xfrm>
            <a:off x="566057" y="237417"/>
            <a:ext cx="8786949" cy="400110"/>
          </a:xfrm>
          <a:prstGeom prst="rect">
            <a:avLst/>
          </a:prstGeom>
          <a:noFill/>
        </p:spPr>
        <p:txBody>
          <a:bodyPr wrap="square" rtlCol="0">
            <a:spAutoFit/>
          </a:bodyPr>
          <a:lstStyle/>
          <a:p>
            <a:r>
              <a:rPr lang="de-DE" sz="2000" b="1" dirty="0">
                <a:solidFill>
                  <a:schemeClr val="bg1">
                    <a:lumMod val="65000"/>
                  </a:schemeClr>
                </a:solidFill>
              </a:rPr>
              <a:t>Beeinflussung der Lage des chemischen Gleichgewichts</a:t>
            </a:r>
          </a:p>
        </p:txBody>
      </p:sp>
      <p:sp>
        <p:nvSpPr>
          <p:cNvPr id="6" name="Textfeld 5">
            <a:extLst>
              <a:ext uri="{FF2B5EF4-FFF2-40B4-BE49-F238E27FC236}">
                <a16:creationId xmlns:a16="http://schemas.microsoft.com/office/drawing/2014/main" id="{2BE4A37B-4FB6-46BD-8466-2599FA67DF68}"/>
              </a:ext>
            </a:extLst>
          </p:cNvPr>
          <p:cNvSpPr txBox="1"/>
          <p:nvPr/>
        </p:nvSpPr>
        <p:spPr>
          <a:xfrm>
            <a:off x="573365" y="1105290"/>
            <a:ext cx="4545875" cy="369332"/>
          </a:xfrm>
          <a:prstGeom prst="rect">
            <a:avLst/>
          </a:prstGeom>
          <a:noFill/>
        </p:spPr>
        <p:txBody>
          <a:bodyPr wrap="square" rtlCol="0">
            <a:spAutoFit/>
          </a:bodyPr>
          <a:lstStyle/>
          <a:p>
            <a:r>
              <a:rPr lang="de-DE" b="1" dirty="0"/>
              <a:t>V:</a:t>
            </a:r>
            <a:r>
              <a:rPr lang="de-DE" dirty="0"/>
              <a:t> Stickstoffdioxid-Gleichgewicht</a:t>
            </a:r>
          </a:p>
        </p:txBody>
      </p:sp>
      <p:grpSp>
        <p:nvGrpSpPr>
          <p:cNvPr id="36" name="Gruppieren 35">
            <a:extLst>
              <a:ext uri="{FF2B5EF4-FFF2-40B4-BE49-F238E27FC236}">
                <a16:creationId xmlns:a16="http://schemas.microsoft.com/office/drawing/2014/main" id="{FD28C379-B6EA-4E01-A7AA-CAEFF21714F1}"/>
              </a:ext>
            </a:extLst>
          </p:cNvPr>
          <p:cNvGrpSpPr/>
          <p:nvPr/>
        </p:nvGrpSpPr>
        <p:grpSpPr>
          <a:xfrm>
            <a:off x="2763571" y="1447933"/>
            <a:ext cx="8855064" cy="923330"/>
            <a:chOff x="2763571" y="1632055"/>
            <a:chExt cx="8403772" cy="923330"/>
          </a:xfrm>
        </p:grpSpPr>
        <p:grpSp>
          <p:nvGrpSpPr>
            <p:cNvPr id="7" name="Gruppieren 6">
              <a:extLst>
                <a:ext uri="{FF2B5EF4-FFF2-40B4-BE49-F238E27FC236}">
                  <a16:creationId xmlns:a16="http://schemas.microsoft.com/office/drawing/2014/main" id="{F9AED400-3DF6-4534-ACF7-DB3C7B594784}"/>
                </a:ext>
              </a:extLst>
            </p:cNvPr>
            <p:cNvGrpSpPr/>
            <p:nvPr/>
          </p:nvGrpSpPr>
          <p:grpSpPr>
            <a:xfrm>
              <a:off x="2763571" y="1632055"/>
              <a:ext cx="8403772" cy="923330"/>
              <a:chOff x="670559" y="1890194"/>
              <a:chExt cx="8403772" cy="923330"/>
            </a:xfrm>
          </p:grpSpPr>
          <p:sp>
            <p:nvSpPr>
              <p:cNvPr id="8" name="Textfeld 7">
                <a:extLst>
                  <a:ext uri="{FF2B5EF4-FFF2-40B4-BE49-F238E27FC236}">
                    <a16:creationId xmlns:a16="http://schemas.microsoft.com/office/drawing/2014/main" id="{45B83A76-6572-4DC7-90E3-7AD27196F343}"/>
                  </a:ext>
                </a:extLst>
              </p:cNvPr>
              <p:cNvSpPr txBox="1"/>
              <p:nvPr/>
            </p:nvSpPr>
            <p:spPr>
              <a:xfrm>
                <a:off x="670559" y="1890194"/>
                <a:ext cx="8403772" cy="923330"/>
              </a:xfrm>
              <a:prstGeom prst="rect">
                <a:avLst/>
              </a:prstGeom>
              <a:noFill/>
              <a:ln>
                <a:noFill/>
              </a:ln>
            </p:spPr>
            <p:txBody>
              <a:bodyPr wrap="square" rtlCol="0">
                <a:spAutoFit/>
              </a:bodyPr>
              <a:lstStyle/>
              <a:p>
                <a:r>
                  <a:rPr lang="de-DE" dirty="0">
                    <a:solidFill>
                      <a:schemeClr val="accent2">
                        <a:lumMod val="75000"/>
                      </a:schemeClr>
                    </a:solidFill>
                  </a:rPr>
                  <a:t>2</a:t>
                </a:r>
                <a:r>
                  <a:rPr lang="de-DE" dirty="0"/>
                  <a:t>  NO</a:t>
                </a:r>
                <a:r>
                  <a:rPr lang="de-DE" baseline="-25000" dirty="0"/>
                  <a:t>2</a:t>
                </a:r>
                <a:r>
                  <a:rPr lang="de-DE" dirty="0"/>
                  <a:t> (g)			        N</a:t>
                </a:r>
                <a:r>
                  <a:rPr lang="de-DE" baseline="-25000" dirty="0"/>
                  <a:t>2</a:t>
                </a:r>
                <a:r>
                  <a:rPr lang="de-DE" dirty="0"/>
                  <a:t>O</a:t>
                </a:r>
                <a:r>
                  <a:rPr lang="de-DE" baseline="-25000" dirty="0"/>
                  <a:t>4</a:t>
                </a:r>
                <a:r>
                  <a:rPr lang="de-DE" dirty="0"/>
                  <a:t> (g)	+ Energie	              (exotherm)</a:t>
                </a:r>
              </a:p>
              <a:p>
                <a:r>
                  <a:rPr lang="de-DE" i="1" dirty="0">
                    <a:solidFill>
                      <a:schemeClr val="accent2">
                        <a:lumMod val="75000"/>
                      </a:schemeClr>
                    </a:solidFill>
                  </a:rPr>
                  <a:t>braun</a:t>
                </a:r>
                <a:r>
                  <a:rPr lang="de-DE" dirty="0">
                    <a:solidFill>
                      <a:schemeClr val="accent2">
                        <a:lumMod val="75000"/>
                      </a:schemeClr>
                    </a:solidFill>
                  </a:rPr>
                  <a:t>			          </a:t>
                </a:r>
                <a:r>
                  <a:rPr lang="de-DE" i="1" dirty="0">
                    <a:solidFill>
                      <a:schemeClr val="bg1">
                        <a:lumMod val="50000"/>
                      </a:schemeClr>
                    </a:solidFill>
                  </a:rPr>
                  <a:t>farblos</a:t>
                </a:r>
                <a:r>
                  <a:rPr lang="de-DE" dirty="0">
                    <a:solidFill>
                      <a:schemeClr val="accent2">
                        <a:lumMod val="75000"/>
                      </a:schemeClr>
                    </a:solidFill>
                  </a:rPr>
                  <a:t>	</a:t>
                </a:r>
                <a:r>
                  <a:rPr lang="de-DE" i="1" dirty="0">
                    <a:solidFill>
                      <a:schemeClr val="accent2">
                        <a:lumMod val="75000"/>
                      </a:schemeClr>
                    </a:solidFill>
                  </a:rPr>
                  <a:t>				</a:t>
                </a:r>
              </a:p>
            </p:txBody>
          </p:sp>
          <p:cxnSp>
            <p:nvCxnSpPr>
              <p:cNvPr id="9" name="Gerade Verbindung mit Pfeil 8">
                <a:extLst>
                  <a:ext uri="{FF2B5EF4-FFF2-40B4-BE49-F238E27FC236}">
                    <a16:creationId xmlns:a16="http://schemas.microsoft.com/office/drawing/2014/main" id="{2CCB6886-0A3F-4844-B6D7-6C6DB11251AF}"/>
                  </a:ext>
                </a:extLst>
              </p:cNvPr>
              <p:cNvCxnSpPr/>
              <p:nvPr/>
            </p:nvCxnSpPr>
            <p:spPr>
              <a:xfrm>
                <a:off x="2264540" y="1992609"/>
                <a:ext cx="905691" cy="0"/>
              </a:xfrm>
              <a:prstGeom prst="straightConnector1">
                <a:avLst/>
              </a:prstGeom>
              <a:ln w="19050">
                <a:noFill/>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a:extLst>
                  <a:ext uri="{FF2B5EF4-FFF2-40B4-BE49-F238E27FC236}">
                    <a16:creationId xmlns:a16="http://schemas.microsoft.com/office/drawing/2014/main" id="{009EFC77-107E-450F-8680-E71F6A6C9312}"/>
                  </a:ext>
                </a:extLst>
              </p:cNvPr>
              <p:cNvCxnSpPr/>
              <p:nvPr/>
            </p:nvCxnSpPr>
            <p:spPr>
              <a:xfrm>
                <a:off x="2245489" y="2104732"/>
                <a:ext cx="905691" cy="0"/>
              </a:xfrm>
              <a:prstGeom prst="straightConnector1">
                <a:avLst/>
              </a:prstGeom>
              <a:ln w="19050">
                <a:noFill/>
                <a:headEnd type="triangle"/>
                <a:tailEnd type="none"/>
              </a:ln>
            </p:spPr>
            <p:style>
              <a:lnRef idx="1">
                <a:schemeClr val="accent1"/>
              </a:lnRef>
              <a:fillRef idx="0">
                <a:schemeClr val="accent1"/>
              </a:fillRef>
              <a:effectRef idx="0">
                <a:schemeClr val="accent1"/>
              </a:effectRef>
              <a:fontRef idx="minor">
                <a:schemeClr val="tx1"/>
              </a:fontRef>
            </p:style>
          </p:cxnSp>
        </p:grpSp>
        <p:cxnSp>
          <p:nvCxnSpPr>
            <p:cNvPr id="24" name="Gerade Verbindung mit Pfeil 23">
              <a:extLst>
                <a:ext uri="{FF2B5EF4-FFF2-40B4-BE49-F238E27FC236}">
                  <a16:creationId xmlns:a16="http://schemas.microsoft.com/office/drawing/2014/main" id="{CE609020-92FB-4AB8-8B39-95832885B3A0}"/>
                </a:ext>
              </a:extLst>
            </p:cNvPr>
            <p:cNvCxnSpPr/>
            <p:nvPr/>
          </p:nvCxnSpPr>
          <p:spPr>
            <a:xfrm>
              <a:off x="4232601" y="1758068"/>
              <a:ext cx="90569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31911D50-7392-4BB2-B385-E8FC100FDE00}"/>
                </a:ext>
              </a:extLst>
            </p:cNvPr>
            <p:cNvCxnSpPr/>
            <p:nvPr/>
          </p:nvCxnSpPr>
          <p:spPr>
            <a:xfrm>
              <a:off x="4213549" y="1914000"/>
              <a:ext cx="905691" cy="0"/>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37" name="Gruppieren 36">
            <a:extLst>
              <a:ext uri="{FF2B5EF4-FFF2-40B4-BE49-F238E27FC236}">
                <a16:creationId xmlns:a16="http://schemas.microsoft.com/office/drawing/2014/main" id="{EF445597-A71D-4287-83C3-92EC98DCB6EF}"/>
              </a:ext>
            </a:extLst>
          </p:cNvPr>
          <p:cNvGrpSpPr/>
          <p:nvPr/>
        </p:nvGrpSpPr>
        <p:grpSpPr>
          <a:xfrm>
            <a:off x="2599026" y="2177265"/>
            <a:ext cx="4144674" cy="668856"/>
            <a:chOff x="2588303" y="2245814"/>
            <a:chExt cx="4452156" cy="770533"/>
          </a:xfrm>
        </p:grpSpPr>
        <p:grpSp>
          <p:nvGrpSpPr>
            <p:cNvPr id="34" name="Gruppieren 33">
              <a:extLst>
                <a:ext uri="{FF2B5EF4-FFF2-40B4-BE49-F238E27FC236}">
                  <a16:creationId xmlns:a16="http://schemas.microsoft.com/office/drawing/2014/main" id="{B3080A55-1925-4C6B-A842-608419698322}"/>
                </a:ext>
              </a:extLst>
            </p:cNvPr>
            <p:cNvGrpSpPr/>
            <p:nvPr/>
          </p:nvGrpSpPr>
          <p:grpSpPr>
            <a:xfrm>
              <a:off x="3500436" y="2311497"/>
              <a:ext cx="739136" cy="704850"/>
              <a:chOff x="3493465" y="2238799"/>
              <a:chExt cx="739136" cy="704850"/>
            </a:xfrm>
          </p:grpSpPr>
          <p:pic>
            <p:nvPicPr>
              <p:cNvPr id="27" name="Grafik 26">
                <a:extLst>
                  <a:ext uri="{FF2B5EF4-FFF2-40B4-BE49-F238E27FC236}">
                    <a16:creationId xmlns:a16="http://schemas.microsoft.com/office/drawing/2014/main" id="{72C39102-19A4-4FBC-AED6-3FBA86B4C752}"/>
                  </a:ext>
                </a:extLst>
              </p:cNvPr>
              <p:cNvPicPr>
                <a:picLocks noChangeAspect="1"/>
              </p:cNvPicPr>
              <p:nvPr/>
            </p:nvPicPr>
            <p:blipFill>
              <a:blip r:embed="rId2"/>
              <a:stretch>
                <a:fillRect/>
              </a:stretch>
            </p:blipFill>
            <p:spPr>
              <a:xfrm rot="18860684">
                <a:off x="3574427" y="2235281"/>
                <a:ext cx="523875" cy="685800"/>
              </a:xfrm>
              <a:prstGeom prst="rect">
                <a:avLst/>
              </a:prstGeom>
            </p:spPr>
          </p:pic>
          <p:sp>
            <p:nvSpPr>
              <p:cNvPr id="30" name="Ellipse 29">
                <a:extLst>
                  <a:ext uri="{FF2B5EF4-FFF2-40B4-BE49-F238E27FC236}">
                    <a16:creationId xmlns:a16="http://schemas.microsoft.com/office/drawing/2014/main" id="{F0C15B02-8475-49CD-9113-41380BEEE084}"/>
                  </a:ext>
                </a:extLst>
              </p:cNvPr>
              <p:cNvSpPr/>
              <p:nvPr/>
            </p:nvSpPr>
            <p:spPr>
              <a:xfrm>
                <a:off x="3500436" y="2238799"/>
                <a:ext cx="732165" cy="704850"/>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3" name="Gruppieren 32">
              <a:extLst>
                <a:ext uri="{FF2B5EF4-FFF2-40B4-BE49-F238E27FC236}">
                  <a16:creationId xmlns:a16="http://schemas.microsoft.com/office/drawing/2014/main" id="{82CA9D37-B1B5-4CFE-A4CB-AB54F97B7FA0}"/>
                </a:ext>
              </a:extLst>
            </p:cNvPr>
            <p:cNvGrpSpPr/>
            <p:nvPr/>
          </p:nvGrpSpPr>
          <p:grpSpPr>
            <a:xfrm>
              <a:off x="2588303" y="2274176"/>
              <a:ext cx="732165" cy="727548"/>
              <a:chOff x="2549537" y="2273752"/>
              <a:chExt cx="732165" cy="727548"/>
            </a:xfrm>
          </p:grpSpPr>
          <p:pic>
            <p:nvPicPr>
              <p:cNvPr id="26" name="Grafik 25">
                <a:extLst>
                  <a:ext uri="{FF2B5EF4-FFF2-40B4-BE49-F238E27FC236}">
                    <a16:creationId xmlns:a16="http://schemas.microsoft.com/office/drawing/2014/main" id="{9FDEDFC9-CBDC-481C-8F72-C64B72CBC439}"/>
                  </a:ext>
                </a:extLst>
              </p:cNvPr>
              <p:cNvPicPr>
                <a:picLocks noChangeAspect="1"/>
              </p:cNvPicPr>
              <p:nvPr/>
            </p:nvPicPr>
            <p:blipFill>
              <a:blip r:embed="rId2"/>
              <a:stretch>
                <a:fillRect/>
              </a:stretch>
            </p:blipFill>
            <p:spPr>
              <a:xfrm rot="2619169">
                <a:off x="2643186" y="2273752"/>
                <a:ext cx="523875" cy="685800"/>
              </a:xfrm>
              <a:prstGeom prst="rect">
                <a:avLst/>
              </a:prstGeom>
            </p:spPr>
          </p:pic>
          <p:sp>
            <p:nvSpPr>
              <p:cNvPr id="31" name="Ellipse 30">
                <a:extLst>
                  <a:ext uri="{FF2B5EF4-FFF2-40B4-BE49-F238E27FC236}">
                    <a16:creationId xmlns:a16="http://schemas.microsoft.com/office/drawing/2014/main" id="{B5FD3320-4FAB-480E-96CF-A44DD6DB3E25}"/>
                  </a:ext>
                </a:extLst>
              </p:cNvPr>
              <p:cNvSpPr/>
              <p:nvPr/>
            </p:nvSpPr>
            <p:spPr>
              <a:xfrm>
                <a:off x="2549537" y="2296450"/>
                <a:ext cx="732165" cy="704850"/>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5" name="Gruppieren 34">
              <a:extLst>
                <a:ext uri="{FF2B5EF4-FFF2-40B4-BE49-F238E27FC236}">
                  <a16:creationId xmlns:a16="http://schemas.microsoft.com/office/drawing/2014/main" id="{B9A6C5EA-826E-427A-B2FF-593334DC0303}"/>
                </a:ext>
              </a:extLst>
            </p:cNvPr>
            <p:cNvGrpSpPr/>
            <p:nvPr/>
          </p:nvGrpSpPr>
          <p:grpSpPr>
            <a:xfrm>
              <a:off x="5682387" y="2245814"/>
              <a:ext cx="1358072" cy="755910"/>
              <a:chOff x="5585619" y="2213269"/>
              <a:chExt cx="1358072" cy="755910"/>
            </a:xfrm>
          </p:grpSpPr>
          <p:pic>
            <p:nvPicPr>
              <p:cNvPr id="29" name="Grafik 28">
                <a:extLst>
                  <a:ext uri="{FF2B5EF4-FFF2-40B4-BE49-F238E27FC236}">
                    <a16:creationId xmlns:a16="http://schemas.microsoft.com/office/drawing/2014/main" id="{5C327263-23C8-4441-B869-EF2281904EA1}"/>
                  </a:ext>
                </a:extLst>
              </p:cNvPr>
              <p:cNvPicPr>
                <a:picLocks noChangeAspect="1"/>
              </p:cNvPicPr>
              <p:nvPr/>
            </p:nvPicPr>
            <p:blipFill>
              <a:blip r:embed="rId3"/>
              <a:stretch>
                <a:fillRect/>
              </a:stretch>
            </p:blipFill>
            <p:spPr>
              <a:xfrm>
                <a:off x="5639460" y="2238799"/>
                <a:ext cx="1209675" cy="704850"/>
              </a:xfrm>
              <a:prstGeom prst="rect">
                <a:avLst/>
              </a:prstGeom>
            </p:spPr>
          </p:pic>
          <p:sp>
            <p:nvSpPr>
              <p:cNvPr id="32" name="Ellipse 31">
                <a:extLst>
                  <a:ext uri="{FF2B5EF4-FFF2-40B4-BE49-F238E27FC236}">
                    <a16:creationId xmlns:a16="http://schemas.microsoft.com/office/drawing/2014/main" id="{C9F89E1D-B52E-4B6C-A45A-78175012653A}"/>
                  </a:ext>
                </a:extLst>
              </p:cNvPr>
              <p:cNvSpPr/>
              <p:nvPr/>
            </p:nvSpPr>
            <p:spPr>
              <a:xfrm>
                <a:off x="5585619" y="2213269"/>
                <a:ext cx="1358072" cy="75591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42" name="Rechteck 41">
            <a:extLst>
              <a:ext uri="{FF2B5EF4-FFF2-40B4-BE49-F238E27FC236}">
                <a16:creationId xmlns:a16="http://schemas.microsoft.com/office/drawing/2014/main" id="{852594B3-716D-4427-80CF-6303F02ED13B}"/>
              </a:ext>
            </a:extLst>
          </p:cNvPr>
          <p:cNvSpPr/>
          <p:nvPr/>
        </p:nvSpPr>
        <p:spPr>
          <a:xfrm>
            <a:off x="180257" y="7092554"/>
            <a:ext cx="3307316" cy="246221"/>
          </a:xfrm>
          <a:prstGeom prst="rect">
            <a:avLst/>
          </a:prstGeom>
        </p:spPr>
        <p:txBody>
          <a:bodyPr wrap="none">
            <a:spAutoFit/>
          </a:bodyPr>
          <a:lstStyle/>
          <a:p>
            <a:r>
              <a:rPr lang="de-DE" sz="1000" dirty="0"/>
              <a:t>https://www.chemieunterricht.de/dc2/mwg/no2-n2o4.htm</a:t>
            </a:r>
          </a:p>
        </p:txBody>
      </p:sp>
    </p:spTree>
    <p:extLst>
      <p:ext uri="{BB962C8B-B14F-4D97-AF65-F5344CB8AC3E}">
        <p14:creationId xmlns:p14="http://schemas.microsoft.com/office/powerpoint/2010/main" val="2938887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2BE4A37B-4FB6-46BD-8466-2599FA67DF68}"/>
              </a:ext>
            </a:extLst>
          </p:cNvPr>
          <p:cNvSpPr txBox="1"/>
          <p:nvPr/>
        </p:nvSpPr>
        <p:spPr>
          <a:xfrm>
            <a:off x="494707" y="2565853"/>
            <a:ext cx="4545875" cy="369332"/>
          </a:xfrm>
          <a:prstGeom prst="rect">
            <a:avLst/>
          </a:prstGeom>
          <a:noFill/>
        </p:spPr>
        <p:txBody>
          <a:bodyPr wrap="square" rtlCol="0">
            <a:spAutoFit/>
          </a:bodyPr>
          <a:lstStyle/>
          <a:p>
            <a:r>
              <a:rPr lang="de-DE" dirty="0"/>
              <a:t>Stickstoffdioxid-Gleichgewicht</a:t>
            </a:r>
          </a:p>
        </p:txBody>
      </p:sp>
      <p:sp>
        <p:nvSpPr>
          <p:cNvPr id="13" name="Textfeld 12">
            <a:extLst>
              <a:ext uri="{FF2B5EF4-FFF2-40B4-BE49-F238E27FC236}">
                <a16:creationId xmlns:a16="http://schemas.microsoft.com/office/drawing/2014/main" id="{15752D5C-11DF-498A-B85D-D7E795D115B1}"/>
              </a:ext>
            </a:extLst>
          </p:cNvPr>
          <p:cNvSpPr txBox="1"/>
          <p:nvPr/>
        </p:nvSpPr>
        <p:spPr>
          <a:xfrm>
            <a:off x="3801515" y="4930463"/>
            <a:ext cx="2766139" cy="584775"/>
          </a:xfrm>
          <a:prstGeom prst="rect">
            <a:avLst/>
          </a:prstGeom>
          <a:noFill/>
        </p:spPr>
        <p:txBody>
          <a:bodyPr wrap="square" rtlCol="0">
            <a:spAutoFit/>
          </a:bodyPr>
          <a:lstStyle/>
          <a:p>
            <a:r>
              <a:rPr lang="de-DE" sz="1600" i="1" dirty="0">
                <a:solidFill>
                  <a:schemeClr val="accent2">
                    <a:lumMod val="75000"/>
                  </a:schemeClr>
                </a:solidFill>
              </a:rPr>
              <a:t>2 Mol </a:t>
            </a:r>
            <a:r>
              <a:rPr lang="de-DE" sz="1600" i="1" dirty="0"/>
              <a:t>= </a:t>
            </a:r>
          </a:p>
          <a:p>
            <a:r>
              <a:rPr lang="de-DE" sz="1600" i="1" dirty="0">
                <a:solidFill>
                  <a:schemeClr val="accent2">
                    <a:lumMod val="75000"/>
                  </a:schemeClr>
                </a:solidFill>
              </a:rPr>
              <a:t>2·</a:t>
            </a:r>
            <a:r>
              <a:rPr lang="de-DE" sz="1600" i="1" dirty="0"/>
              <a:t> 602 Trilliarden Moleküle</a:t>
            </a:r>
          </a:p>
        </p:txBody>
      </p:sp>
      <p:sp>
        <p:nvSpPr>
          <p:cNvPr id="14" name="Textfeld 13">
            <a:extLst>
              <a:ext uri="{FF2B5EF4-FFF2-40B4-BE49-F238E27FC236}">
                <a16:creationId xmlns:a16="http://schemas.microsoft.com/office/drawing/2014/main" id="{F9823A37-B956-4179-83AA-DE3B94BC2710}"/>
              </a:ext>
            </a:extLst>
          </p:cNvPr>
          <p:cNvSpPr txBox="1"/>
          <p:nvPr/>
        </p:nvSpPr>
        <p:spPr>
          <a:xfrm>
            <a:off x="6953650" y="4904173"/>
            <a:ext cx="2284679" cy="584775"/>
          </a:xfrm>
          <a:prstGeom prst="rect">
            <a:avLst/>
          </a:prstGeom>
          <a:noFill/>
        </p:spPr>
        <p:txBody>
          <a:bodyPr wrap="square" rtlCol="0">
            <a:spAutoFit/>
          </a:bodyPr>
          <a:lstStyle/>
          <a:p>
            <a:r>
              <a:rPr lang="de-DE" sz="1600" i="1" dirty="0">
                <a:solidFill>
                  <a:schemeClr val="bg1">
                    <a:lumMod val="50000"/>
                  </a:schemeClr>
                </a:solidFill>
              </a:rPr>
              <a:t>1 Mol </a:t>
            </a:r>
            <a:r>
              <a:rPr lang="de-DE" sz="1600" i="1" dirty="0"/>
              <a:t>= </a:t>
            </a:r>
          </a:p>
          <a:p>
            <a:r>
              <a:rPr lang="de-DE" sz="1600" i="1" dirty="0"/>
              <a:t>602 Trilliarden Moleküle</a:t>
            </a:r>
          </a:p>
        </p:txBody>
      </p:sp>
      <p:sp>
        <p:nvSpPr>
          <p:cNvPr id="15" name="Textfeld 14">
            <a:extLst>
              <a:ext uri="{FF2B5EF4-FFF2-40B4-BE49-F238E27FC236}">
                <a16:creationId xmlns:a16="http://schemas.microsoft.com/office/drawing/2014/main" id="{A11145FD-E1AD-46A5-BBCF-B6D9A12E6665}"/>
              </a:ext>
            </a:extLst>
          </p:cNvPr>
          <p:cNvSpPr txBox="1"/>
          <p:nvPr/>
        </p:nvSpPr>
        <p:spPr>
          <a:xfrm>
            <a:off x="974661" y="4904172"/>
            <a:ext cx="2440858" cy="584775"/>
          </a:xfrm>
          <a:prstGeom prst="rect">
            <a:avLst/>
          </a:prstGeom>
          <a:noFill/>
        </p:spPr>
        <p:txBody>
          <a:bodyPr wrap="square" rtlCol="0">
            <a:spAutoFit/>
          </a:bodyPr>
          <a:lstStyle/>
          <a:p>
            <a:r>
              <a:rPr lang="de-DE" sz="1600" b="1" i="1" dirty="0"/>
              <a:t>Anzahl</a:t>
            </a:r>
            <a:r>
              <a:rPr lang="de-DE" sz="1600" i="1" dirty="0"/>
              <a:t> der Moleküle (Stoffmenge):</a:t>
            </a:r>
          </a:p>
        </p:txBody>
      </p:sp>
      <p:sp>
        <p:nvSpPr>
          <p:cNvPr id="19" name="Textfeld 18">
            <a:extLst>
              <a:ext uri="{FF2B5EF4-FFF2-40B4-BE49-F238E27FC236}">
                <a16:creationId xmlns:a16="http://schemas.microsoft.com/office/drawing/2014/main" id="{A3CEB22F-9618-43CB-88FB-5DDC9F38AF8F}"/>
              </a:ext>
            </a:extLst>
          </p:cNvPr>
          <p:cNvSpPr txBox="1"/>
          <p:nvPr/>
        </p:nvSpPr>
        <p:spPr>
          <a:xfrm>
            <a:off x="974661" y="5909240"/>
            <a:ext cx="2200274" cy="584775"/>
          </a:xfrm>
          <a:prstGeom prst="rect">
            <a:avLst/>
          </a:prstGeom>
          <a:noFill/>
        </p:spPr>
        <p:txBody>
          <a:bodyPr wrap="square" rtlCol="0">
            <a:spAutoFit/>
          </a:bodyPr>
          <a:lstStyle/>
          <a:p>
            <a:r>
              <a:rPr lang="de-DE" sz="1600" b="1" i="1" dirty="0"/>
              <a:t>Gasvolumen</a:t>
            </a:r>
            <a:r>
              <a:rPr lang="de-DE" sz="1600" i="1" dirty="0"/>
              <a:t> bei</a:t>
            </a:r>
          </a:p>
          <a:p>
            <a:r>
              <a:rPr lang="de-DE" sz="1600" i="1" dirty="0"/>
              <a:t>Standardbedingungen:</a:t>
            </a:r>
          </a:p>
        </p:txBody>
      </p:sp>
      <p:grpSp>
        <p:nvGrpSpPr>
          <p:cNvPr id="38" name="Gruppieren 37">
            <a:extLst>
              <a:ext uri="{FF2B5EF4-FFF2-40B4-BE49-F238E27FC236}">
                <a16:creationId xmlns:a16="http://schemas.microsoft.com/office/drawing/2014/main" id="{09DA7AC8-3AC6-4607-8533-5CA47E7D8448}"/>
              </a:ext>
            </a:extLst>
          </p:cNvPr>
          <p:cNvGrpSpPr/>
          <p:nvPr/>
        </p:nvGrpSpPr>
        <p:grpSpPr>
          <a:xfrm>
            <a:off x="4036161" y="5990914"/>
            <a:ext cx="1123950" cy="523220"/>
            <a:chOff x="2886074" y="4108972"/>
            <a:chExt cx="1123950" cy="523220"/>
          </a:xfrm>
        </p:grpSpPr>
        <p:sp>
          <p:nvSpPr>
            <p:cNvPr id="16" name="Rechteck 15">
              <a:extLst>
                <a:ext uri="{FF2B5EF4-FFF2-40B4-BE49-F238E27FC236}">
                  <a16:creationId xmlns:a16="http://schemas.microsoft.com/office/drawing/2014/main" id="{C1F8ACD1-6C0C-433C-86EA-B046B784403A}"/>
                </a:ext>
              </a:extLst>
            </p:cNvPr>
            <p:cNvSpPr/>
            <p:nvPr/>
          </p:nvSpPr>
          <p:spPr>
            <a:xfrm>
              <a:off x="2886074" y="4108972"/>
              <a:ext cx="1123950" cy="523220"/>
            </a:xfrm>
            <a:prstGeom prst="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a:p>
          </p:txBody>
        </p:sp>
        <p:sp>
          <p:nvSpPr>
            <p:cNvPr id="22" name="Textfeld 21">
              <a:extLst>
                <a:ext uri="{FF2B5EF4-FFF2-40B4-BE49-F238E27FC236}">
                  <a16:creationId xmlns:a16="http://schemas.microsoft.com/office/drawing/2014/main" id="{2D72CCED-F213-417F-82D9-6CFD56E01FB8}"/>
                </a:ext>
              </a:extLst>
            </p:cNvPr>
            <p:cNvSpPr txBox="1"/>
            <p:nvPr/>
          </p:nvSpPr>
          <p:spPr>
            <a:xfrm>
              <a:off x="3181349" y="4185916"/>
              <a:ext cx="666751" cy="400110"/>
            </a:xfrm>
            <a:prstGeom prst="rect">
              <a:avLst/>
            </a:prstGeom>
            <a:noFill/>
          </p:spPr>
          <p:txBody>
            <a:bodyPr wrap="square" rtlCol="0">
              <a:spAutoFit/>
            </a:bodyPr>
            <a:lstStyle/>
            <a:p>
              <a:r>
                <a:rPr lang="de-DE" sz="2000" dirty="0">
                  <a:solidFill>
                    <a:schemeClr val="accent2">
                      <a:lumMod val="75000"/>
                    </a:schemeClr>
                  </a:solidFill>
                </a:rPr>
                <a:t>48 L</a:t>
              </a:r>
            </a:p>
          </p:txBody>
        </p:sp>
      </p:grpSp>
      <p:grpSp>
        <p:nvGrpSpPr>
          <p:cNvPr id="39" name="Gruppieren 38">
            <a:extLst>
              <a:ext uri="{FF2B5EF4-FFF2-40B4-BE49-F238E27FC236}">
                <a16:creationId xmlns:a16="http://schemas.microsoft.com/office/drawing/2014/main" id="{A4DD0F3D-C3CF-41CC-8899-702A0FF3DE29}"/>
              </a:ext>
            </a:extLst>
          </p:cNvPr>
          <p:cNvGrpSpPr/>
          <p:nvPr/>
        </p:nvGrpSpPr>
        <p:grpSpPr>
          <a:xfrm>
            <a:off x="7046061" y="6021691"/>
            <a:ext cx="695326" cy="523220"/>
            <a:chOff x="5895974" y="4139749"/>
            <a:chExt cx="695326" cy="523220"/>
          </a:xfrm>
        </p:grpSpPr>
        <p:sp>
          <p:nvSpPr>
            <p:cNvPr id="18" name="Rechteck 17">
              <a:extLst>
                <a:ext uri="{FF2B5EF4-FFF2-40B4-BE49-F238E27FC236}">
                  <a16:creationId xmlns:a16="http://schemas.microsoft.com/office/drawing/2014/main" id="{DE316022-BD31-4682-BCE8-636B40EB2580}"/>
                </a:ext>
              </a:extLst>
            </p:cNvPr>
            <p:cNvSpPr/>
            <p:nvPr/>
          </p:nvSpPr>
          <p:spPr>
            <a:xfrm>
              <a:off x="5895974" y="4139749"/>
              <a:ext cx="561975" cy="523220"/>
            </a:xfrm>
            <a:prstGeom prst="rect">
              <a:avLst/>
            </a:prstGeom>
            <a:solidFill>
              <a:schemeClr val="bg1"/>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a:p>
          </p:txBody>
        </p:sp>
        <p:sp>
          <p:nvSpPr>
            <p:cNvPr id="23" name="Textfeld 22">
              <a:extLst>
                <a:ext uri="{FF2B5EF4-FFF2-40B4-BE49-F238E27FC236}">
                  <a16:creationId xmlns:a16="http://schemas.microsoft.com/office/drawing/2014/main" id="{B156FB0D-A3B8-4CBD-8401-DAC52CFF9083}"/>
                </a:ext>
              </a:extLst>
            </p:cNvPr>
            <p:cNvSpPr txBox="1"/>
            <p:nvPr/>
          </p:nvSpPr>
          <p:spPr>
            <a:xfrm>
              <a:off x="5895974" y="4185916"/>
              <a:ext cx="695326" cy="400110"/>
            </a:xfrm>
            <a:prstGeom prst="rect">
              <a:avLst/>
            </a:prstGeom>
            <a:noFill/>
          </p:spPr>
          <p:txBody>
            <a:bodyPr wrap="square" rtlCol="0">
              <a:spAutoFit/>
            </a:bodyPr>
            <a:lstStyle/>
            <a:p>
              <a:r>
                <a:rPr lang="de-DE" sz="2000" dirty="0">
                  <a:solidFill>
                    <a:schemeClr val="bg1">
                      <a:lumMod val="50000"/>
                    </a:schemeClr>
                  </a:solidFill>
                </a:rPr>
                <a:t>24 L</a:t>
              </a:r>
            </a:p>
          </p:txBody>
        </p:sp>
      </p:grpSp>
      <p:grpSp>
        <p:nvGrpSpPr>
          <p:cNvPr id="36" name="Gruppieren 35">
            <a:extLst>
              <a:ext uri="{FF2B5EF4-FFF2-40B4-BE49-F238E27FC236}">
                <a16:creationId xmlns:a16="http://schemas.microsoft.com/office/drawing/2014/main" id="{FD28C379-B6EA-4E01-A7AA-CAEFF21714F1}"/>
              </a:ext>
            </a:extLst>
          </p:cNvPr>
          <p:cNvGrpSpPr/>
          <p:nvPr/>
        </p:nvGrpSpPr>
        <p:grpSpPr>
          <a:xfrm>
            <a:off x="4155533" y="2963997"/>
            <a:ext cx="8403772" cy="646331"/>
            <a:chOff x="2763571" y="1632055"/>
            <a:chExt cx="8403772" cy="646331"/>
          </a:xfrm>
        </p:grpSpPr>
        <p:grpSp>
          <p:nvGrpSpPr>
            <p:cNvPr id="7" name="Gruppieren 6">
              <a:extLst>
                <a:ext uri="{FF2B5EF4-FFF2-40B4-BE49-F238E27FC236}">
                  <a16:creationId xmlns:a16="http://schemas.microsoft.com/office/drawing/2014/main" id="{F9AED400-3DF6-4534-ACF7-DB3C7B594784}"/>
                </a:ext>
              </a:extLst>
            </p:cNvPr>
            <p:cNvGrpSpPr/>
            <p:nvPr/>
          </p:nvGrpSpPr>
          <p:grpSpPr>
            <a:xfrm>
              <a:off x="2763571" y="1632055"/>
              <a:ext cx="8403772" cy="646331"/>
              <a:chOff x="670559" y="1890194"/>
              <a:chExt cx="8403772" cy="646331"/>
            </a:xfrm>
          </p:grpSpPr>
          <p:sp>
            <p:nvSpPr>
              <p:cNvPr id="8" name="Textfeld 7">
                <a:extLst>
                  <a:ext uri="{FF2B5EF4-FFF2-40B4-BE49-F238E27FC236}">
                    <a16:creationId xmlns:a16="http://schemas.microsoft.com/office/drawing/2014/main" id="{45B83A76-6572-4DC7-90E3-7AD27196F343}"/>
                  </a:ext>
                </a:extLst>
              </p:cNvPr>
              <p:cNvSpPr txBox="1"/>
              <p:nvPr/>
            </p:nvSpPr>
            <p:spPr>
              <a:xfrm>
                <a:off x="670559" y="1890194"/>
                <a:ext cx="8403772" cy="646331"/>
              </a:xfrm>
              <a:prstGeom prst="rect">
                <a:avLst/>
              </a:prstGeom>
              <a:noFill/>
              <a:ln>
                <a:noFill/>
              </a:ln>
            </p:spPr>
            <p:txBody>
              <a:bodyPr wrap="square" rtlCol="0">
                <a:spAutoFit/>
              </a:bodyPr>
              <a:lstStyle/>
              <a:p>
                <a:r>
                  <a:rPr lang="de-DE" dirty="0">
                    <a:solidFill>
                      <a:schemeClr val="accent2">
                        <a:lumMod val="75000"/>
                      </a:schemeClr>
                    </a:solidFill>
                  </a:rPr>
                  <a:t>2</a:t>
                </a:r>
                <a:r>
                  <a:rPr lang="de-DE" dirty="0"/>
                  <a:t>  NO</a:t>
                </a:r>
                <a:r>
                  <a:rPr lang="de-DE" baseline="-25000" dirty="0"/>
                  <a:t>2</a:t>
                </a:r>
                <a:r>
                  <a:rPr lang="de-DE" dirty="0"/>
                  <a:t> (g)			  N</a:t>
                </a:r>
                <a:r>
                  <a:rPr lang="de-DE" baseline="-25000" dirty="0"/>
                  <a:t>2</a:t>
                </a:r>
                <a:r>
                  <a:rPr lang="de-DE" dirty="0"/>
                  <a:t>O</a:t>
                </a:r>
                <a:r>
                  <a:rPr lang="de-DE" baseline="-25000" dirty="0"/>
                  <a:t>4</a:t>
                </a:r>
                <a:r>
                  <a:rPr lang="de-DE" dirty="0"/>
                  <a:t> (g)	+ Energie	              (exotherm)</a:t>
                </a:r>
              </a:p>
              <a:p>
                <a:r>
                  <a:rPr lang="de-DE" i="1" dirty="0">
                    <a:solidFill>
                      <a:schemeClr val="accent2">
                        <a:lumMod val="75000"/>
                      </a:schemeClr>
                    </a:solidFill>
                  </a:rPr>
                  <a:t>braun</a:t>
                </a:r>
                <a:r>
                  <a:rPr lang="de-DE" dirty="0">
                    <a:solidFill>
                      <a:schemeClr val="accent2">
                        <a:lumMod val="75000"/>
                      </a:schemeClr>
                    </a:solidFill>
                  </a:rPr>
                  <a:t>			  </a:t>
                </a:r>
                <a:r>
                  <a:rPr lang="de-DE" i="1" dirty="0">
                    <a:solidFill>
                      <a:schemeClr val="bg1">
                        <a:lumMod val="50000"/>
                      </a:schemeClr>
                    </a:solidFill>
                  </a:rPr>
                  <a:t>farblos</a:t>
                </a:r>
                <a:r>
                  <a:rPr lang="de-DE" dirty="0">
                    <a:solidFill>
                      <a:schemeClr val="accent2">
                        <a:lumMod val="75000"/>
                      </a:schemeClr>
                    </a:solidFill>
                  </a:rPr>
                  <a:t>	</a:t>
                </a:r>
                <a:r>
                  <a:rPr lang="de-DE" i="1" dirty="0">
                    <a:solidFill>
                      <a:schemeClr val="accent2">
                        <a:lumMod val="75000"/>
                      </a:schemeClr>
                    </a:solidFill>
                  </a:rPr>
                  <a:t>				</a:t>
                </a:r>
              </a:p>
            </p:txBody>
          </p:sp>
          <p:cxnSp>
            <p:nvCxnSpPr>
              <p:cNvPr id="9" name="Gerade Verbindung mit Pfeil 8">
                <a:extLst>
                  <a:ext uri="{FF2B5EF4-FFF2-40B4-BE49-F238E27FC236}">
                    <a16:creationId xmlns:a16="http://schemas.microsoft.com/office/drawing/2014/main" id="{2CCB6886-0A3F-4844-B6D7-6C6DB11251AF}"/>
                  </a:ext>
                </a:extLst>
              </p:cNvPr>
              <p:cNvCxnSpPr/>
              <p:nvPr/>
            </p:nvCxnSpPr>
            <p:spPr>
              <a:xfrm>
                <a:off x="2264540" y="1992609"/>
                <a:ext cx="905691" cy="0"/>
              </a:xfrm>
              <a:prstGeom prst="straightConnector1">
                <a:avLst/>
              </a:prstGeom>
              <a:ln w="19050">
                <a:noFill/>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a:extLst>
                  <a:ext uri="{FF2B5EF4-FFF2-40B4-BE49-F238E27FC236}">
                    <a16:creationId xmlns:a16="http://schemas.microsoft.com/office/drawing/2014/main" id="{009EFC77-107E-450F-8680-E71F6A6C9312}"/>
                  </a:ext>
                </a:extLst>
              </p:cNvPr>
              <p:cNvCxnSpPr/>
              <p:nvPr/>
            </p:nvCxnSpPr>
            <p:spPr>
              <a:xfrm>
                <a:off x="2245489" y="2104732"/>
                <a:ext cx="905691" cy="0"/>
              </a:xfrm>
              <a:prstGeom prst="straightConnector1">
                <a:avLst/>
              </a:prstGeom>
              <a:ln w="19050">
                <a:noFill/>
                <a:headEnd type="triangle"/>
                <a:tailEnd type="none"/>
              </a:ln>
            </p:spPr>
            <p:style>
              <a:lnRef idx="1">
                <a:schemeClr val="accent1"/>
              </a:lnRef>
              <a:fillRef idx="0">
                <a:schemeClr val="accent1"/>
              </a:fillRef>
              <a:effectRef idx="0">
                <a:schemeClr val="accent1"/>
              </a:effectRef>
              <a:fontRef idx="minor">
                <a:schemeClr val="tx1"/>
              </a:fontRef>
            </p:style>
          </p:cxnSp>
        </p:grpSp>
        <p:cxnSp>
          <p:nvCxnSpPr>
            <p:cNvPr id="24" name="Gerade Verbindung mit Pfeil 23">
              <a:extLst>
                <a:ext uri="{FF2B5EF4-FFF2-40B4-BE49-F238E27FC236}">
                  <a16:creationId xmlns:a16="http://schemas.microsoft.com/office/drawing/2014/main" id="{CE609020-92FB-4AB8-8B39-95832885B3A0}"/>
                </a:ext>
              </a:extLst>
            </p:cNvPr>
            <p:cNvCxnSpPr/>
            <p:nvPr/>
          </p:nvCxnSpPr>
          <p:spPr>
            <a:xfrm>
              <a:off x="4232601" y="1758068"/>
              <a:ext cx="90569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31911D50-7392-4BB2-B385-E8FC100FDE00}"/>
                </a:ext>
              </a:extLst>
            </p:cNvPr>
            <p:cNvCxnSpPr/>
            <p:nvPr/>
          </p:nvCxnSpPr>
          <p:spPr>
            <a:xfrm>
              <a:off x="4213549" y="1914000"/>
              <a:ext cx="905691" cy="0"/>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37" name="Gruppieren 36">
            <a:extLst>
              <a:ext uri="{FF2B5EF4-FFF2-40B4-BE49-F238E27FC236}">
                <a16:creationId xmlns:a16="http://schemas.microsoft.com/office/drawing/2014/main" id="{EF445597-A71D-4287-83C3-92EC98DCB6EF}"/>
              </a:ext>
            </a:extLst>
          </p:cNvPr>
          <p:cNvGrpSpPr/>
          <p:nvPr/>
        </p:nvGrpSpPr>
        <p:grpSpPr>
          <a:xfrm>
            <a:off x="3738390" y="3722335"/>
            <a:ext cx="4452156" cy="770533"/>
            <a:chOff x="2588303" y="2245814"/>
            <a:chExt cx="4452156" cy="770533"/>
          </a:xfrm>
        </p:grpSpPr>
        <p:grpSp>
          <p:nvGrpSpPr>
            <p:cNvPr id="34" name="Gruppieren 33">
              <a:extLst>
                <a:ext uri="{FF2B5EF4-FFF2-40B4-BE49-F238E27FC236}">
                  <a16:creationId xmlns:a16="http://schemas.microsoft.com/office/drawing/2014/main" id="{B3080A55-1925-4C6B-A842-608419698322}"/>
                </a:ext>
              </a:extLst>
            </p:cNvPr>
            <p:cNvGrpSpPr/>
            <p:nvPr/>
          </p:nvGrpSpPr>
          <p:grpSpPr>
            <a:xfrm>
              <a:off x="3500436" y="2311497"/>
              <a:ext cx="739136" cy="704850"/>
              <a:chOff x="3493465" y="2238799"/>
              <a:chExt cx="739136" cy="704850"/>
            </a:xfrm>
          </p:grpSpPr>
          <p:pic>
            <p:nvPicPr>
              <p:cNvPr id="27" name="Grafik 26">
                <a:extLst>
                  <a:ext uri="{FF2B5EF4-FFF2-40B4-BE49-F238E27FC236}">
                    <a16:creationId xmlns:a16="http://schemas.microsoft.com/office/drawing/2014/main" id="{72C39102-19A4-4FBC-AED6-3FBA86B4C752}"/>
                  </a:ext>
                </a:extLst>
              </p:cNvPr>
              <p:cNvPicPr>
                <a:picLocks noChangeAspect="1"/>
              </p:cNvPicPr>
              <p:nvPr/>
            </p:nvPicPr>
            <p:blipFill>
              <a:blip r:embed="rId2"/>
              <a:stretch>
                <a:fillRect/>
              </a:stretch>
            </p:blipFill>
            <p:spPr>
              <a:xfrm rot="18860684">
                <a:off x="3574427" y="2235281"/>
                <a:ext cx="523875" cy="685800"/>
              </a:xfrm>
              <a:prstGeom prst="rect">
                <a:avLst/>
              </a:prstGeom>
            </p:spPr>
          </p:pic>
          <p:sp>
            <p:nvSpPr>
              <p:cNvPr id="30" name="Ellipse 29">
                <a:extLst>
                  <a:ext uri="{FF2B5EF4-FFF2-40B4-BE49-F238E27FC236}">
                    <a16:creationId xmlns:a16="http://schemas.microsoft.com/office/drawing/2014/main" id="{F0C15B02-8475-49CD-9113-41380BEEE084}"/>
                  </a:ext>
                </a:extLst>
              </p:cNvPr>
              <p:cNvSpPr/>
              <p:nvPr/>
            </p:nvSpPr>
            <p:spPr>
              <a:xfrm>
                <a:off x="3500436" y="2238799"/>
                <a:ext cx="732165" cy="704850"/>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3" name="Gruppieren 32">
              <a:extLst>
                <a:ext uri="{FF2B5EF4-FFF2-40B4-BE49-F238E27FC236}">
                  <a16:creationId xmlns:a16="http://schemas.microsoft.com/office/drawing/2014/main" id="{82CA9D37-B1B5-4CFE-A4CB-AB54F97B7FA0}"/>
                </a:ext>
              </a:extLst>
            </p:cNvPr>
            <p:cNvGrpSpPr/>
            <p:nvPr/>
          </p:nvGrpSpPr>
          <p:grpSpPr>
            <a:xfrm>
              <a:off x="2588303" y="2274176"/>
              <a:ext cx="732165" cy="727548"/>
              <a:chOff x="2549537" y="2273752"/>
              <a:chExt cx="732165" cy="727548"/>
            </a:xfrm>
          </p:grpSpPr>
          <p:pic>
            <p:nvPicPr>
              <p:cNvPr id="26" name="Grafik 25">
                <a:extLst>
                  <a:ext uri="{FF2B5EF4-FFF2-40B4-BE49-F238E27FC236}">
                    <a16:creationId xmlns:a16="http://schemas.microsoft.com/office/drawing/2014/main" id="{9FDEDFC9-CBDC-481C-8F72-C64B72CBC439}"/>
                  </a:ext>
                </a:extLst>
              </p:cNvPr>
              <p:cNvPicPr>
                <a:picLocks noChangeAspect="1"/>
              </p:cNvPicPr>
              <p:nvPr/>
            </p:nvPicPr>
            <p:blipFill>
              <a:blip r:embed="rId2"/>
              <a:stretch>
                <a:fillRect/>
              </a:stretch>
            </p:blipFill>
            <p:spPr>
              <a:xfrm rot="2619169">
                <a:off x="2643186" y="2273752"/>
                <a:ext cx="523875" cy="685800"/>
              </a:xfrm>
              <a:prstGeom prst="rect">
                <a:avLst/>
              </a:prstGeom>
            </p:spPr>
          </p:pic>
          <p:sp>
            <p:nvSpPr>
              <p:cNvPr id="31" name="Ellipse 30">
                <a:extLst>
                  <a:ext uri="{FF2B5EF4-FFF2-40B4-BE49-F238E27FC236}">
                    <a16:creationId xmlns:a16="http://schemas.microsoft.com/office/drawing/2014/main" id="{B5FD3320-4FAB-480E-96CF-A44DD6DB3E25}"/>
                  </a:ext>
                </a:extLst>
              </p:cNvPr>
              <p:cNvSpPr/>
              <p:nvPr/>
            </p:nvSpPr>
            <p:spPr>
              <a:xfrm>
                <a:off x="2549537" y="2296450"/>
                <a:ext cx="732165" cy="704850"/>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5" name="Gruppieren 34">
              <a:extLst>
                <a:ext uri="{FF2B5EF4-FFF2-40B4-BE49-F238E27FC236}">
                  <a16:creationId xmlns:a16="http://schemas.microsoft.com/office/drawing/2014/main" id="{B9A6C5EA-826E-427A-B2FF-593334DC0303}"/>
                </a:ext>
              </a:extLst>
            </p:cNvPr>
            <p:cNvGrpSpPr/>
            <p:nvPr/>
          </p:nvGrpSpPr>
          <p:grpSpPr>
            <a:xfrm>
              <a:off x="5682387" y="2245814"/>
              <a:ext cx="1358072" cy="755910"/>
              <a:chOff x="5585619" y="2213269"/>
              <a:chExt cx="1358072" cy="755910"/>
            </a:xfrm>
          </p:grpSpPr>
          <p:pic>
            <p:nvPicPr>
              <p:cNvPr id="29" name="Grafik 28">
                <a:extLst>
                  <a:ext uri="{FF2B5EF4-FFF2-40B4-BE49-F238E27FC236}">
                    <a16:creationId xmlns:a16="http://schemas.microsoft.com/office/drawing/2014/main" id="{5C327263-23C8-4441-B869-EF2281904EA1}"/>
                  </a:ext>
                </a:extLst>
              </p:cNvPr>
              <p:cNvPicPr>
                <a:picLocks noChangeAspect="1"/>
              </p:cNvPicPr>
              <p:nvPr/>
            </p:nvPicPr>
            <p:blipFill>
              <a:blip r:embed="rId3"/>
              <a:stretch>
                <a:fillRect/>
              </a:stretch>
            </p:blipFill>
            <p:spPr>
              <a:xfrm>
                <a:off x="5639460" y="2238799"/>
                <a:ext cx="1209675" cy="704850"/>
              </a:xfrm>
              <a:prstGeom prst="rect">
                <a:avLst/>
              </a:prstGeom>
            </p:spPr>
          </p:pic>
          <p:sp>
            <p:nvSpPr>
              <p:cNvPr id="32" name="Ellipse 31">
                <a:extLst>
                  <a:ext uri="{FF2B5EF4-FFF2-40B4-BE49-F238E27FC236}">
                    <a16:creationId xmlns:a16="http://schemas.microsoft.com/office/drawing/2014/main" id="{C9F89E1D-B52E-4B6C-A45A-78175012653A}"/>
                  </a:ext>
                </a:extLst>
              </p:cNvPr>
              <p:cNvSpPr/>
              <p:nvPr/>
            </p:nvSpPr>
            <p:spPr>
              <a:xfrm>
                <a:off x="5585619" y="2213269"/>
                <a:ext cx="1358072" cy="75591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4" name="Textfeld 3">
            <a:extLst>
              <a:ext uri="{FF2B5EF4-FFF2-40B4-BE49-F238E27FC236}">
                <a16:creationId xmlns:a16="http://schemas.microsoft.com/office/drawing/2014/main" id="{EC28467A-AE5A-449C-97F5-1A3122C74BC1}"/>
              </a:ext>
            </a:extLst>
          </p:cNvPr>
          <p:cNvSpPr txBox="1"/>
          <p:nvPr/>
        </p:nvSpPr>
        <p:spPr>
          <a:xfrm>
            <a:off x="537174" y="1093543"/>
            <a:ext cx="9769120" cy="1077218"/>
          </a:xfrm>
          <a:prstGeom prst="rect">
            <a:avLst/>
          </a:prstGeom>
          <a:noFill/>
          <a:ln>
            <a:solidFill>
              <a:srgbClr val="FF0000"/>
            </a:solidFill>
          </a:ln>
        </p:spPr>
        <p:txBody>
          <a:bodyPr wrap="square" rtlCol="0">
            <a:spAutoFit/>
          </a:bodyPr>
          <a:lstStyle/>
          <a:p>
            <a:pPr>
              <a:spcAft>
                <a:spcPts val="600"/>
              </a:spcAft>
            </a:pPr>
            <a:r>
              <a:rPr lang="de-DE" b="1" dirty="0"/>
              <a:t>Molares Volumen (</a:t>
            </a:r>
            <a:r>
              <a:rPr lang="de-DE" b="1" dirty="0" err="1"/>
              <a:t>V</a:t>
            </a:r>
            <a:r>
              <a:rPr lang="de-DE" b="1" baseline="-25000" dirty="0" err="1"/>
              <a:t>m</a:t>
            </a:r>
            <a:r>
              <a:rPr lang="de-DE" b="1" dirty="0"/>
              <a:t>)</a:t>
            </a:r>
          </a:p>
          <a:p>
            <a:pPr>
              <a:spcAft>
                <a:spcPts val="600"/>
              </a:spcAft>
            </a:pPr>
            <a:r>
              <a:rPr lang="de-DE" dirty="0"/>
              <a:t>Die Stoffmenge von 1 Mol eines </a:t>
            </a:r>
            <a:r>
              <a:rPr lang="de-DE" u="sng" dirty="0"/>
              <a:t>Gases</a:t>
            </a:r>
            <a:r>
              <a:rPr lang="de-DE" dirty="0"/>
              <a:t> nimmt bei 0°C und 1013hPa immer das Volumen von 22,4 L ein.</a:t>
            </a:r>
          </a:p>
          <a:p>
            <a:r>
              <a:rPr lang="de-DE" dirty="0"/>
              <a:t>Bei Raumtemperatur (25°C und 1013 hPa) nimmt 1 Mol eines Gases 24 L ein.</a:t>
            </a:r>
          </a:p>
        </p:txBody>
      </p:sp>
      <p:sp>
        <p:nvSpPr>
          <p:cNvPr id="5" name="Textfeld 4">
            <a:extLst>
              <a:ext uri="{FF2B5EF4-FFF2-40B4-BE49-F238E27FC236}">
                <a16:creationId xmlns:a16="http://schemas.microsoft.com/office/drawing/2014/main" id="{26B6D883-85F6-4965-8F39-A80375698839}"/>
              </a:ext>
            </a:extLst>
          </p:cNvPr>
          <p:cNvSpPr txBox="1"/>
          <p:nvPr/>
        </p:nvSpPr>
        <p:spPr>
          <a:xfrm>
            <a:off x="435550" y="411488"/>
            <a:ext cx="7921869" cy="400110"/>
          </a:xfrm>
          <a:prstGeom prst="rect">
            <a:avLst/>
          </a:prstGeom>
          <a:noFill/>
        </p:spPr>
        <p:txBody>
          <a:bodyPr wrap="square" rtlCol="0">
            <a:spAutoFit/>
          </a:bodyPr>
          <a:lstStyle/>
          <a:p>
            <a:r>
              <a:rPr lang="de-DE" sz="2000" u="sng" dirty="0"/>
              <a:t>Zusammenhang zwischen der Stoffmenge und dem Volumen von Gasen:</a:t>
            </a:r>
          </a:p>
        </p:txBody>
      </p:sp>
    </p:spTree>
    <p:extLst>
      <p:ext uri="{BB962C8B-B14F-4D97-AF65-F5344CB8AC3E}">
        <p14:creationId xmlns:p14="http://schemas.microsoft.com/office/powerpoint/2010/main" val="467920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4" grpId="0"/>
      <p:bldP spid="15" grpId="0"/>
      <p:bldP spid="19" grpId="0"/>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E320ADE-36F4-4848-8F24-17C10965A55E}"/>
              </a:ext>
            </a:extLst>
          </p:cNvPr>
          <p:cNvSpPr txBox="1"/>
          <p:nvPr/>
        </p:nvSpPr>
        <p:spPr>
          <a:xfrm>
            <a:off x="573365" y="669548"/>
            <a:ext cx="6392092" cy="369332"/>
          </a:xfrm>
          <a:prstGeom prst="rect">
            <a:avLst/>
          </a:prstGeom>
          <a:noFill/>
        </p:spPr>
        <p:txBody>
          <a:bodyPr wrap="square" rtlCol="0">
            <a:spAutoFit/>
          </a:bodyPr>
          <a:lstStyle/>
          <a:p>
            <a:r>
              <a:rPr lang="de-DE" b="1" u="sng" dirty="0"/>
              <a:t>Durch Druckänderung (bei Gasen)</a:t>
            </a:r>
          </a:p>
        </p:txBody>
      </p:sp>
      <p:sp>
        <p:nvSpPr>
          <p:cNvPr id="3" name="Textfeld 2">
            <a:extLst>
              <a:ext uri="{FF2B5EF4-FFF2-40B4-BE49-F238E27FC236}">
                <a16:creationId xmlns:a16="http://schemas.microsoft.com/office/drawing/2014/main" id="{6015A9C8-202A-4A08-B049-5F76E9E29D77}"/>
              </a:ext>
            </a:extLst>
          </p:cNvPr>
          <p:cNvSpPr txBox="1"/>
          <p:nvPr/>
        </p:nvSpPr>
        <p:spPr>
          <a:xfrm>
            <a:off x="566057" y="237417"/>
            <a:ext cx="8786949" cy="400110"/>
          </a:xfrm>
          <a:prstGeom prst="rect">
            <a:avLst/>
          </a:prstGeom>
          <a:noFill/>
        </p:spPr>
        <p:txBody>
          <a:bodyPr wrap="square" rtlCol="0">
            <a:spAutoFit/>
          </a:bodyPr>
          <a:lstStyle/>
          <a:p>
            <a:r>
              <a:rPr lang="de-DE" sz="2000" b="1" dirty="0">
                <a:solidFill>
                  <a:schemeClr val="bg1">
                    <a:lumMod val="65000"/>
                  </a:schemeClr>
                </a:solidFill>
              </a:rPr>
              <a:t>Beeinflussung der Lage des chemischen Gleichgewichts</a:t>
            </a:r>
          </a:p>
        </p:txBody>
      </p:sp>
      <p:sp>
        <p:nvSpPr>
          <p:cNvPr id="6" name="Textfeld 5">
            <a:extLst>
              <a:ext uri="{FF2B5EF4-FFF2-40B4-BE49-F238E27FC236}">
                <a16:creationId xmlns:a16="http://schemas.microsoft.com/office/drawing/2014/main" id="{2BE4A37B-4FB6-46BD-8466-2599FA67DF68}"/>
              </a:ext>
            </a:extLst>
          </p:cNvPr>
          <p:cNvSpPr txBox="1"/>
          <p:nvPr/>
        </p:nvSpPr>
        <p:spPr>
          <a:xfrm>
            <a:off x="573365" y="1105290"/>
            <a:ext cx="4545875" cy="369332"/>
          </a:xfrm>
          <a:prstGeom prst="rect">
            <a:avLst/>
          </a:prstGeom>
          <a:noFill/>
        </p:spPr>
        <p:txBody>
          <a:bodyPr wrap="square" rtlCol="0">
            <a:spAutoFit/>
          </a:bodyPr>
          <a:lstStyle/>
          <a:p>
            <a:r>
              <a:rPr lang="de-DE" b="1" dirty="0"/>
              <a:t>V:</a:t>
            </a:r>
            <a:r>
              <a:rPr lang="de-DE" dirty="0"/>
              <a:t> Stickstoffdioxid-Gleichgewicht</a:t>
            </a:r>
          </a:p>
        </p:txBody>
      </p:sp>
      <p:grpSp>
        <p:nvGrpSpPr>
          <p:cNvPr id="36" name="Gruppieren 35">
            <a:extLst>
              <a:ext uri="{FF2B5EF4-FFF2-40B4-BE49-F238E27FC236}">
                <a16:creationId xmlns:a16="http://schemas.microsoft.com/office/drawing/2014/main" id="{FD28C379-B6EA-4E01-A7AA-CAEFF21714F1}"/>
              </a:ext>
            </a:extLst>
          </p:cNvPr>
          <p:cNvGrpSpPr/>
          <p:nvPr/>
        </p:nvGrpSpPr>
        <p:grpSpPr>
          <a:xfrm>
            <a:off x="2763571" y="1447933"/>
            <a:ext cx="8855064" cy="923330"/>
            <a:chOff x="2763571" y="1632055"/>
            <a:chExt cx="8403772" cy="923330"/>
          </a:xfrm>
        </p:grpSpPr>
        <p:grpSp>
          <p:nvGrpSpPr>
            <p:cNvPr id="7" name="Gruppieren 6">
              <a:extLst>
                <a:ext uri="{FF2B5EF4-FFF2-40B4-BE49-F238E27FC236}">
                  <a16:creationId xmlns:a16="http://schemas.microsoft.com/office/drawing/2014/main" id="{F9AED400-3DF6-4534-ACF7-DB3C7B594784}"/>
                </a:ext>
              </a:extLst>
            </p:cNvPr>
            <p:cNvGrpSpPr/>
            <p:nvPr/>
          </p:nvGrpSpPr>
          <p:grpSpPr>
            <a:xfrm>
              <a:off x="2763571" y="1632055"/>
              <a:ext cx="8403772" cy="923330"/>
              <a:chOff x="670559" y="1890194"/>
              <a:chExt cx="8403772" cy="923330"/>
            </a:xfrm>
          </p:grpSpPr>
          <p:sp>
            <p:nvSpPr>
              <p:cNvPr id="8" name="Textfeld 7">
                <a:extLst>
                  <a:ext uri="{FF2B5EF4-FFF2-40B4-BE49-F238E27FC236}">
                    <a16:creationId xmlns:a16="http://schemas.microsoft.com/office/drawing/2014/main" id="{45B83A76-6572-4DC7-90E3-7AD27196F343}"/>
                  </a:ext>
                </a:extLst>
              </p:cNvPr>
              <p:cNvSpPr txBox="1"/>
              <p:nvPr/>
            </p:nvSpPr>
            <p:spPr>
              <a:xfrm>
                <a:off x="670559" y="1890194"/>
                <a:ext cx="8403772" cy="923330"/>
              </a:xfrm>
              <a:prstGeom prst="rect">
                <a:avLst/>
              </a:prstGeom>
              <a:noFill/>
              <a:ln>
                <a:noFill/>
              </a:ln>
            </p:spPr>
            <p:txBody>
              <a:bodyPr wrap="square" rtlCol="0">
                <a:spAutoFit/>
              </a:bodyPr>
              <a:lstStyle/>
              <a:p>
                <a:r>
                  <a:rPr lang="de-DE" dirty="0">
                    <a:solidFill>
                      <a:schemeClr val="accent2">
                        <a:lumMod val="75000"/>
                      </a:schemeClr>
                    </a:solidFill>
                  </a:rPr>
                  <a:t>2</a:t>
                </a:r>
                <a:r>
                  <a:rPr lang="de-DE" dirty="0"/>
                  <a:t>  NO</a:t>
                </a:r>
                <a:r>
                  <a:rPr lang="de-DE" baseline="-25000" dirty="0"/>
                  <a:t>2</a:t>
                </a:r>
                <a:r>
                  <a:rPr lang="de-DE" dirty="0"/>
                  <a:t> (g)			        N</a:t>
                </a:r>
                <a:r>
                  <a:rPr lang="de-DE" baseline="-25000" dirty="0"/>
                  <a:t>2</a:t>
                </a:r>
                <a:r>
                  <a:rPr lang="de-DE" dirty="0"/>
                  <a:t>O</a:t>
                </a:r>
                <a:r>
                  <a:rPr lang="de-DE" baseline="-25000" dirty="0"/>
                  <a:t>4</a:t>
                </a:r>
                <a:r>
                  <a:rPr lang="de-DE" dirty="0"/>
                  <a:t> (g)	+ Energie	              (exotherm)</a:t>
                </a:r>
              </a:p>
              <a:p>
                <a:r>
                  <a:rPr lang="de-DE" i="1" dirty="0">
                    <a:solidFill>
                      <a:schemeClr val="accent2">
                        <a:lumMod val="75000"/>
                      </a:schemeClr>
                    </a:solidFill>
                  </a:rPr>
                  <a:t>braun</a:t>
                </a:r>
                <a:r>
                  <a:rPr lang="de-DE" dirty="0">
                    <a:solidFill>
                      <a:schemeClr val="accent2">
                        <a:lumMod val="75000"/>
                      </a:schemeClr>
                    </a:solidFill>
                  </a:rPr>
                  <a:t>			          </a:t>
                </a:r>
                <a:r>
                  <a:rPr lang="de-DE" i="1" dirty="0">
                    <a:solidFill>
                      <a:schemeClr val="bg1">
                        <a:lumMod val="50000"/>
                      </a:schemeClr>
                    </a:solidFill>
                  </a:rPr>
                  <a:t>farblos</a:t>
                </a:r>
                <a:r>
                  <a:rPr lang="de-DE" dirty="0">
                    <a:solidFill>
                      <a:schemeClr val="accent2">
                        <a:lumMod val="75000"/>
                      </a:schemeClr>
                    </a:solidFill>
                  </a:rPr>
                  <a:t>	</a:t>
                </a:r>
                <a:r>
                  <a:rPr lang="de-DE" i="1" dirty="0">
                    <a:solidFill>
                      <a:schemeClr val="accent2">
                        <a:lumMod val="75000"/>
                      </a:schemeClr>
                    </a:solidFill>
                  </a:rPr>
                  <a:t>				</a:t>
                </a:r>
              </a:p>
            </p:txBody>
          </p:sp>
          <p:cxnSp>
            <p:nvCxnSpPr>
              <p:cNvPr id="9" name="Gerade Verbindung mit Pfeil 8">
                <a:extLst>
                  <a:ext uri="{FF2B5EF4-FFF2-40B4-BE49-F238E27FC236}">
                    <a16:creationId xmlns:a16="http://schemas.microsoft.com/office/drawing/2014/main" id="{2CCB6886-0A3F-4844-B6D7-6C6DB11251AF}"/>
                  </a:ext>
                </a:extLst>
              </p:cNvPr>
              <p:cNvCxnSpPr/>
              <p:nvPr/>
            </p:nvCxnSpPr>
            <p:spPr>
              <a:xfrm>
                <a:off x="2264540" y="1992609"/>
                <a:ext cx="905691" cy="0"/>
              </a:xfrm>
              <a:prstGeom prst="straightConnector1">
                <a:avLst/>
              </a:prstGeom>
              <a:ln w="19050">
                <a:noFill/>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a:extLst>
                  <a:ext uri="{FF2B5EF4-FFF2-40B4-BE49-F238E27FC236}">
                    <a16:creationId xmlns:a16="http://schemas.microsoft.com/office/drawing/2014/main" id="{009EFC77-107E-450F-8680-E71F6A6C9312}"/>
                  </a:ext>
                </a:extLst>
              </p:cNvPr>
              <p:cNvCxnSpPr/>
              <p:nvPr/>
            </p:nvCxnSpPr>
            <p:spPr>
              <a:xfrm>
                <a:off x="2245489" y="2104732"/>
                <a:ext cx="905691" cy="0"/>
              </a:xfrm>
              <a:prstGeom prst="straightConnector1">
                <a:avLst/>
              </a:prstGeom>
              <a:ln w="19050">
                <a:noFill/>
                <a:headEnd type="triangle"/>
                <a:tailEnd type="none"/>
              </a:ln>
            </p:spPr>
            <p:style>
              <a:lnRef idx="1">
                <a:schemeClr val="accent1"/>
              </a:lnRef>
              <a:fillRef idx="0">
                <a:schemeClr val="accent1"/>
              </a:fillRef>
              <a:effectRef idx="0">
                <a:schemeClr val="accent1"/>
              </a:effectRef>
              <a:fontRef idx="minor">
                <a:schemeClr val="tx1"/>
              </a:fontRef>
            </p:style>
          </p:cxnSp>
        </p:grpSp>
        <p:cxnSp>
          <p:nvCxnSpPr>
            <p:cNvPr id="24" name="Gerade Verbindung mit Pfeil 23">
              <a:extLst>
                <a:ext uri="{FF2B5EF4-FFF2-40B4-BE49-F238E27FC236}">
                  <a16:creationId xmlns:a16="http://schemas.microsoft.com/office/drawing/2014/main" id="{CE609020-92FB-4AB8-8B39-95832885B3A0}"/>
                </a:ext>
              </a:extLst>
            </p:cNvPr>
            <p:cNvCxnSpPr/>
            <p:nvPr/>
          </p:nvCxnSpPr>
          <p:spPr>
            <a:xfrm>
              <a:off x="4232601" y="1758068"/>
              <a:ext cx="90569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31911D50-7392-4BB2-B385-E8FC100FDE00}"/>
                </a:ext>
              </a:extLst>
            </p:cNvPr>
            <p:cNvCxnSpPr/>
            <p:nvPr/>
          </p:nvCxnSpPr>
          <p:spPr>
            <a:xfrm>
              <a:off x="4213549" y="1914000"/>
              <a:ext cx="905691" cy="0"/>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37" name="Gruppieren 36">
            <a:extLst>
              <a:ext uri="{FF2B5EF4-FFF2-40B4-BE49-F238E27FC236}">
                <a16:creationId xmlns:a16="http://schemas.microsoft.com/office/drawing/2014/main" id="{EF445597-A71D-4287-83C3-92EC98DCB6EF}"/>
              </a:ext>
            </a:extLst>
          </p:cNvPr>
          <p:cNvGrpSpPr/>
          <p:nvPr/>
        </p:nvGrpSpPr>
        <p:grpSpPr>
          <a:xfrm>
            <a:off x="2599026" y="2177265"/>
            <a:ext cx="4144674" cy="668856"/>
            <a:chOff x="2588303" y="2245814"/>
            <a:chExt cx="4452156" cy="770533"/>
          </a:xfrm>
        </p:grpSpPr>
        <p:grpSp>
          <p:nvGrpSpPr>
            <p:cNvPr id="34" name="Gruppieren 33">
              <a:extLst>
                <a:ext uri="{FF2B5EF4-FFF2-40B4-BE49-F238E27FC236}">
                  <a16:creationId xmlns:a16="http://schemas.microsoft.com/office/drawing/2014/main" id="{B3080A55-1925-4C6B-A842-608419698322}"/>
                </a:ext>
              </a:extLst>
            </p:cNvPr>
            <p:cNvGrpSpPr/>
            <p:nvPr/>
          </p:nvGrpSpPr>
          <p:grpSpPr>
            <a:xfrm>
              <a:off x="3500436" y="2311497"/>
              <a:ext cx="739136" cy="704850"/>
              <a:chOff x="3493465" y="2238799"/>
              <a:chExt cx="739136" cy="704850"/>
            </a:xfrm>
          </p:grpSpPr>
          <p:pic>
            <p:nvPicPr>
              <p:cNvPr id="27" name="Grafik 26">
                <a:extLst>
                  <a:ext uri="{FF2B5EF4-FFF2-40B4-BE49-F238E27FC236}">
                    <a16:creationId xmlns:a16="http://schemas.microsoft.com/office/drawing/2014/main" id="{72C39102-19A4-4FBC-AED6-3FBA86B4C752}"/>
                  </a:ext>
                </a:extLst>
              </p:cNvPr>
              <p:cNvPicPr>
                <a:picLocks noChangeAspect="1"/>
              </p:cNvPicPr>
              <p:nvPr/>
            </p:nvPicPr>
            <p:blipFill>
              <a:blip r:embed="rId2"/>
              <a:stretch>
                <a:fillRect/>
              </a:stretch>
            </p:blipFill>
            <p:spPr>
              <a:xfrm rot="18860684">
                <a:off x="3574427" y="2235281"/>
                <a:ext cx="523875" cy="685800"/>
              </a:xfrm>
              <a:prstGeom prst="rect">
                <a:avLst/>
              </a:prstGeom>
            </p:spPr>
          </p:pic>
          <p:sp>
            <p:nvSpPr>
              <p:cNvPr id="30" name="Ellipse 29">
                <a:extLst>
                  <a:ext uri="{FF2B5EF4-FFF2-40B4-BE49-F238E27FC236}">
                    <a16:creationId xmlns:a16="http://schemas.microsoft.com/office/drawing/2014/main" id="{F0C15B02-8475-49CD-9113-41380BEEE084}"/>
                  </a:ext>
                </a:extLst>
              </p:cNvPr>
              <p:cNvSpPr/>
              <p:nvPr/>
            </p:nvSpPr>
            <p:spPr>
              <a:xfrm>
                <a:off x="3500436" y="2238799"/>
                <a:ext cx="732165" cy="704850"/>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3" name="Gruppieren 32">
              <a:extLst>
                <a:ext uri="{FF2B5EF4-FFF2-40B4-BE49-F238E27FC236}">
                  <a16:creationId xmlns:a16="http://schemas.microsoft.com/office/drawing/2014/main" id="{82CA9D37-B1B5-4CFE-A4CB-AB54F97B7FA0}"/>
                </a:ext>
              </a:extLst>
            </p:cNvPr>
            <p:cNvGrpSpPr/>
            <p:nvPr/>
          </p:nvGrpSpPr>
          <p:grpSpPr>
            <a:xfrm>
              <a:off x="2588303" y="2274176"/>
              <a:ext cx="732165" cy="727548"/>
              <a:chOff x="2549537" y="2273752"/>
              <a:chExt cx="732165" cy="727548"/>
            </a:xfrm>
          </p:grpSpPr>
          <p:pic>
            <p:nvPicPr>
              <p:cNvPr id="26" name="Grafik 25">
                <a:extLst>
                  <a:ext uri="{FF2B5EF4-FFF2-40B4-BE49-F238E27FC236}">
                    <a16:creationId xmlns:a16="http://schemas.microsoft.com/office/drawing/2014/main" id="{9FDEDFC9-CBDC-481C-8F72-C64B72CBC439}"/>
                  </a:ext>
                </a:extLst>
              </p:cNvPr>
              <p:cNvPicPr>
                <a:picLocks noChangeAspect="1"/>
              </p:cNvPicPr>
              <p:nvPr/>
            </p:nvPicPr>
            <p:blipFill>
              <a:blip r:embed="rId2"/>
              <a:stretch>
                <a:fillRect/>
              </a:stretch>
            </p:blipFill>
            <p:spPr>
              <a:xfrm rot="2619169">
                <a:off x="2643186" y="2273752"/>
                <a:ext cx="523875" cy="685800"/>
              </a:xfrm>
              <a:prstGeom prst="rect">
                <a:avLst/>
              </a:prstGeom>
            </p:spPr>
          </p:pic>
          <p:sp>
            <p:nvSpPr>
              <p:cNvPr id="31" name="Ellipse 30">
                <a:extLst>
                  <a:ext uri="{FF2B5EF4-FFF2-40B4-BE49-F238E27FC236}">
                    <a16:creationId xmlns:a16="http://schemas.microsoft.com/office/drawing/2014/main" id="{B5FD3320-4FAB-480E-96CF-A44DD6DB3E25}"/>
                  </a:ext>
                </a:extLst>
              </p:cNvPr>
              <p:cNvSpPr/>
              <p:nvPr/>
            </p:nvSpPr>
            <p:spPr>
              <a:xfrm>
                <a:off x="2549537" y="2296450"/>
                <a:ext cx="732165" cy="704850"/>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5" name="Gruppieren 34">
              <a:extLst>
                <a:ext uri="{FF2B5EF4-FFF2-40B4-BE49-F238E27FC236}">
                  <a16:creationId xmlns:a16="http://schemas.microsoft.com/office/drawing/2014/main" id="{B9A6C5EA-826E-427A-B2FF-593334DC0303}"/>
                </a:ext>
              </a:extLst>
            </p:cNvPr>
            <p:cNvGrpSpPr/>
            <p:nvPr/>
          </p:nvGrpSpPr>
          <p:grpSpPr>
            <a:xfrm>
              <a:off x="5682387" y="2245814"/>
              <a:ext cx="1358072" cy="755910"/>
              <a:chOff x="5585619" y="2213269"/>
              <a:chExt cx="1358072" cy="755910"/>
            </a:xfrm>
          </p:grpSpPr>
          <p:pic>
            <p:nvPicPr>
              <p:cNvPr id="29" name="Grafik 28">
                <a:extLst>
                  <a:ext uri="{FF2B5EF4-FFF2-40B4-BE49-F238E27FC236}">
                    <a16:creationId xmlns:a16="http://schemas.microsoft.com/office/drawing/2014/main" id="{5C327263-23C8-4441-B869-EF2281904EA1}"/>
                  </a:ext>
                </a:extLst>
              </p:cNvPr>
              <p:cNvPicPr>
                <a:picLocks noChangeAspect="1"/>
              </p:cNvPicPr>
              <p:nvPr/>
            </p:nvPicPr>
            <p:blipFill>
              <a:blip r:embed="rId3"/>
              <a:stretch>
                <a:fillRect/>
              </a:stretch>
            </p:blipFill>
            <p:spPr>
              <a:xfrm>
                <a:off x="5639460" y="2238799"/>
                <a:ext cx="1209675" cy="704850"/>
              </a:xfrm>
              <a:prstGeom prst="rect">
                <a:avLst/>
              </a:prstGeom>
            </p:spPr>
          </p:pic>
          <p:sp>
            <p:nvSpPr>
              <p:cNvPr id="32" name="Ellipse 31">
                <a:extLst>
                  <a:ext uri="{FF2B5EF4-FFF2-40B4-BE49-F238E27FC236}">
                    <a16:creationId xmlns:a16="http://schemas.microsoft.com/office/drawing/2014/main" id="{C9F89E1D-B52E-4B6C-A45A-78175012653A}"/>
                  </a:ext>
                </a:extLst>
              </p:cNvPr>
              <p:cNvSpPr/>
              <p:nvPr/>
            </p:nvSpPr>
            <p:spPr>
              <a:xfrm>
                <a:off x="5585619" y="2213269"/>
                <a:ext cx="1358072" cy="75591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pic>
        <p:nvPicPr>
          <p:cNvPr id="40" name="Grafik 39">
            <a:extLst>
              <a:ext uri="{FF2B5EF4-FFF2-40B4-BE49-F238E27FC236}">
                <a16:creationId xmlns:a16="http://schemas.microsoft.com/office/drawing/2014/main" id="{D7FD244D-12CF-4DBB-B45A-D5431CF2C608}"/>
              </a:ext>
            </a:extLst>
          </p:cNvPr>
          <p:cNvPicPr>
            <a:picLocks noChangeAspect="1"/>
          </p:cNvPicPr>
          <p:nvPr/>
        </p:nvPicPr>
        <p:blipFill>
          <a:blip r:embed="rId4"/>
          <a:stretch>
            <a:fillRect/>
          </a:stretch>
        </p:blipFill>
        <p:spPr>
          <a:xfrm>
            <a:off x="2453315" y="3366822"/>
            <a:ext cx="1441800" cy="3230091"/>
          </a:xfrm>
          <a:prstGeom prst="rect">
            <a:avLst/>
          </a:prstGeom>
        </p:spPr>
      </p:pic>
      <p:pic>
        <p:nvPicPr>
          <p:cNvPr id="41" name="Grafik 40">
            <a:extLst>
              <a:ext uri="{FF2B5EF4-FFF2-40B4-BE49-F238E27FC236}">
                <a16:creationId xmlns:a16="http://schemas.microsoft.com/office/drawing/2014/main" id="{AA62D569-F146-49D7-8427-2D85ABC51629}"/>
              </a:ext>
            </a:extLst>
          </p:cNvPr>
          <p:cNvPicPr>
            <a:picLocks noChangeAspect="1"/>
          </p:cNvPicPr>
          <p:nvPr/>
        </p:nvPicPr>
        <p:blipFill>
          <a:blip r:embed="rId5"/>
          <a:stretch>
            <a:fillRect/>
          </a:stretch>
        </p:blipFill>
        <p:spPr>
          <a:xfrm>
            <a:off x="5596921" y="3401792"/>
            <a:ext cx="1505448" cy="3230091"/>
          </a:xfrm>
          <a:prstGeom prst="rect">
            <a:avLst/>
          </a:prstGeom>
        </p:spPr>
      </p:pic>
      <p:sp>
        <p:nvSpPr>
          <p:cNvPr id="42" name="Rechteck 41">
            <a:extLst>
              <a:ext uri="{FF2B5EF4-FFF2-40B4-BE49-F238E27FC236}">
                <a16:creationId xmlns:a16="http://schemas.microsoft.com/office/drawing/2014/main" id="{852594B3-716D-4427-80CF-6303F02ED13B}"/>
              </a:ext>
            </a:extLst>
          </p:cNvPr>
          <p:cNvSpPr/>
          <p:nvPr/>
        </p:nvSpPr>
        <p:spPr>
          <a:xfrm>
            <a:off x="180257" y="7092554"/>
            <a:ext cx="3307316" cy="246221"/>
          </a:xfrm>
          <a:prstGeom prst="rect">
            <a:avLst/>
          </a:prstGeom>
        </p:spPr>
        <p:txBody>
          <a:bodyPr wrap="none">
            <a:spAutoFit/>
          </a:bodyPr>
          <a:lstStyle/>
          <a:p>
            <a:r>
              <a:rPr lang="de-DE" sz="1000" dirty="0"/>
              <a:t>https://www.chemieunterricht.de/dc2/mwg/no2-n2o4.htm</a:t>
            </a:r>
          </a:p>
        </p:txBody>
      </p:sp>
      <p:sp>
        <p:nvSpPr>
          <p:cNvPr id="43" name="Textfeld 42">
            <a:extLst>
              <a:ext uri="{FF2B5EF4-FFF2-40B4-BE49-F238E27FC236}">
                <a16:creationId xmlns:a16="http://schemas.microsoft.com/office/drawing/2014/main" id="{7F5FB8F0-0B31-4E37-88D3-8FCFB5FDA59B}"/>
              </a:ext>
            </a:extLst>
          </p:cNvPr>
          <p:cNvSpPr txBox="1"/>
          <p:nvPr/>
        </p:nvSpPr>
        <p:spPr>
          <a:xfrm>
            <a:off x="576505" y="3294997"/>
            <a:ext cx="4545875" cy="369332"/>
          </a:xfrm>
          <a:prstGeom prst="rect">
            <a:avLst/>
          </a:prstGeom>
          <a:noFill/>
        </p:spPr>
        <p:txBody>
          <a:bodyPr wrap="square" rtlCol="0">
            <a:spAutoFit/>
          </a:bodyPr>
          <a:lstStyle/>
          <a:p>
            <a:r>
              <a:rPr lang="de-DE" b="1" dirty="0"/>
              <a:t>B:</a:t>
            </a:r>
            <a:endParaRPr lang="de-DE" dirty="0"/>
          </a:p>
        </p:txBody>
      </p:sp>
      <p:sp>
        <p:nvSpPr>
          <p:cNvPr id="44" name="Textfeld 43">
            <a:extLst>
              <a:ext uri="{FF2B5EF4-FFF2-40B4-BE49-F238E27FC236}">
                <a16:creationId xmlns:a16="http://schemas.microsoft.com/office/drawing/2014/main" id="{C145E289-1CBD-4EF9-9FCC-79C96181CA3B}"/>
              </a:ext>
            </a:extLst>
          </p:cNvPr>
          <p:cNvSpPr txBox="1"/>
          <p:nvPr/>
        </p:nvSpPr>
        <p:spPr>
          <a:xfrm>
            <a:off x="870426" y="3328858"/>
            <a:ext cx="2181225" cy="523220"/>
          </a:xfrm>
          <a:prstGeom prst="rect">
            <a:avLst/>
          </a:prstGeom>
          <a:noFill/>
        </p:spPr>
        <p:txBody>
          <a:bodyPr wrap="square" rtlCol="0">
            <a:spAutoFit/>
          </a:bodyPr>
          <a:lstStyle/>
          <a:p>
            <a:r>
              <a:rPr lang="de-DE" sz="1400" dirty="0"/>
              <a:t>Gleichgewicht nach Druckverringerung</a:t>
            </a:r>
          </a:p>
        </p:txBody>
      </p:sp>
      <p:sp>
        <p:nvSpPr>
          <p:cNvPr id="46" name="Textfeld 45">
            <a:extLst>
              <a:ext uri="{FF2B5EF4-FFF2-40B4-BE49-F238E27FC236}">
                <a16:creationId xmlns:a16="http://schemas.microsoft.com/office/drawing/2014/main" id="{9CE9F071-A6FD-4130-8D78-B8310353B0AE}"/>
              </a:ext>
            </a:extLst>
          </p:cNvPr>
          <p:cNvSpPr txBox="1"/>
          <p:nvPr/>
        </p:nvSpPr>
        <p:spPr>
          <a:xfrm>
            <a:off x="4023586" y="3344179"/>
            <a:ext cx="2181225" cy="523220"/>
          </a:xfrm>
          <a:prstGeom prst="rect">
            <a:avLst/>
          </a:prstGeom>
          <a:noFill/>
        </p:spPr>
        <p:txBody>
          <a:bodyPr wrap="square" rtlCol="0">
            <a:spAutoFit/>
          </a:bodyPr>
          <a:lstStyle/>
          <a:p>
            <a:r>
              <a:rPr lang="de-DE" sz="1400" dirty="0"/>
              <a:t>Gleichgewicht nach Druckerhöhung</a:t>
            </a:r>
          </a:p>
        </p:txBody>
      </p:sp>
      <p:sp>
        <p:nvSpPr>
          <p:cNvPr id="47" name="Textfeld 46">
            <a:extLst>
              <a:ext uri="{FF2B5EF4-FFF2-40B4-BE49-F238E27FC236}">
                <a16:creationId xmlns:a16="http://schemas.microsoft.com/office/drawing/2014/main" id="{11D968BD-C13E-4333-AC49-4C6081A41241}"/>
              </a:ext>
            </a:extLst>
          </p:cNvPr>
          <p:cNvSpPr txBox="1"/>
          <p:nvPr/>
        </p:nvSpPr>
        <p:spPr>
          <a:xfrm>
            <a:off x="7440465" y="3401792"/>
            <a:ext cx="4596440" cy="2246769"/>
          </a:xfrm>
          <a:prstGeom prst="rect">
            <a:avLst/>
          </a:prstGeom>
          <a:noFill/>
          <a:ln>
            <a:solidFill>
              <a:srgbClr val="FF0000"/>
            </a:solidFill>
          </a:ln>
        </p:spPr>
        <p:txBody>
          <a:bodyPr wrap="square" rtlCol="0">
            <a:spAutoFit/>
          </a:bodyPr>
          <a:lstStyle/>
          <a:p>
            <a:r>
              <a:rPr lang="de-DE" sz="2000" dirty="0"/>
              <a:t>Das Gleichgewicht verschiebt sich bei </a:t>
            </a:r>
            <a:r>
              <a:rPr lang="de-DE" sz="2000" b="1" dirty="0"/>
              <a:t>Druckverringerung</a:t>
            </a:r>
            <a:r>
              <a:rPr lang="de-DE" sz="2000" dirty="0"/>
              <a:t> auf die Seite, bei der das größere Volumen (= mehr Gas-moleküle) erzeugt wird.</a:t>
            </a:r>
          </a:p>
          <a:p>
            <a:r>
              <a:rPr lang="de-DE" sz="2000" dirty="0"/>
              <a:t>Bei </a:t>
            </a:r>
            <a:r>
              <a:rPr lang="de-DE" sz="2000" b="1" dirty="0"/>
              <a:t>Druckerhöhung</a:t>
            </a:r>
            <a:r>
              <a:rPr lang="de-DE" sz="2000" dirty="0"/>
              <a:t> verschiebt es sich auf die Seite, bei der das geringere Volumen (=weniger Gasmoleküle) erzeugt wird. </a:t>
            </a:r>
          </a:p>
        </p:txBody>
      </p:sp>
      <p:sp>
        <p:nvSpPr>
          <p:cNvPr id="5" name="Textfeld 4">
            <a:extLst>
              <a:ext uri="{FF2B5EF4-FFF2-40B4-BE49-F238E27FC236}">
                <a16:creationId xmlns:a16="http://schemas.microsoft.com/office/drawing/2014/main" id="{67C4FC9C-4F80-428B-A2F3-B106EB1F4554}"/>
              </a:ext>
            </a:extLst>
          </p:cNvPr>
          <p:cNvSpPr txBox="1"/>
          <p:nvPr/>
        </p:nvSpPr>
        <p:spPr>
          <a:xfrm>
            <a:off x="4074267" y="1185250"/>
            <a:ext cx="1586026" cy="338554"/>
          </a:xfrm>
          <a:prstGeom prst="rect">
            <a:avLst/>
          </a:prstGeom>
          <a:noFill/>
        </p:spPr>
        <p:txBody>
          <a:bodyPr wrap="square" rtlCol="0">
            <a:spAutoFit/>
          </a:bodyPr>
          <a:lstStyle/>
          <a:p>
            <a:r>
              <a:rPr lang="de-DE" sz="1600" i="1" dirty="0">
                <a:solidFill>
                  <a:srgbClr val="FF0000"/>
                </a:solidFill>
              </a:rPr>
              <a:t>Druckerhöhung</a:t>
            </a:r>
          </a:p>
        </p:txBody>
      </p:sp>
      <p:sp>
        <p:nvSpPr>
          <p:cNvPr id="48" name="Textfeld 47">
            <a:extLst>
              <a:ext uri="{FF2B5EF4-FFF2-40B4-BE49-F238E27FC236}">
                <a16:creationId xmlns:a16="http://schemas.microsoft.com/office/drawing/2014/main" id="{BAADAA54-B200-4A82-80E9-1AB142513B5C}"/>
              </a:ext>
            </a:extLst>
          </p:cNvPr>
          <p:cNvSpPr txBox="1"/>
          <p:nvPr/>
        </p:nvSpPr>
        <p:spPr>
          <a:xfrm>
            <a:off x="3998333" y="1739759"/>
            <a:ext cx="1737895" cy="338554"/>
          </a:xfrm>
          <a:prstGeom prst="rect">
            <a:avLst/>
          </a:prstGeom>
          <a:noFill/>
        </p:spPr>
        <p:txBody>
          <a:bodyPr wrap="square" rtlCol="0">
            <a:spAutoFit/>
          </a:bodyPr>
          <a:lstStyle/>
          <a:p>
            <a:r>
              <a:rPr lang="de-DE" sz="1600" i="1" dirty="0">
                <a:solidFill>
                  <a:srgbClr val="FF0000"/>
                </a:solidFill>
              </a:rPr>
              <a:t>Druckverringerung</a:t>
            </a:r>
          </a:p>
        </p:txBody>
      </p:sp>
    </p:spTree>
    <p:extLst>
      <p:ext uri="{BB962C8B-B14F-4D97-AF65-F5344CB8AC3E}">
        <p14:creationId xmlns:p14="http://schemas.microsoft.com/office/powerpoint/2010/main" val="270314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6" grpId="0"/>
      <p:bldP spid="47" grpId="0" animBg="1"/>
      <p:bldP spid="5" grpId="0"/>
      <p:bldP spid="4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E243FDD7-37D2-4112-9840-5A407640DC2C}"/>
              </a:ext>
            </a:extLst>
          </p:cNvPr>
          <p:cNvPicPr>
            <a:picLocks noChangeAspect="1"/>
          </p:cNvPicPr>
          <p:nvPr/>
        </p:nvPicPr>
        <p:blipFill>
          <a:blip r:embed="rId2"/>
          <a:stretch>
            <a:fillRect/>
          </a:stretch>
        </p:blipFill>
        <p:spPr>
          <a:xfrm>
            <a:off x="451076" y="1409972"/>
            <a:ext cx="5062538" cy="3030239"/>
          </a:xfrm>
          <a:prstGeom prst="rect">
            <a:avLst/>
          </a:prstGeom>
        </p:spPr>
      </p:pic>
      <p:sp>
        <p:nvSpPr>
          <p:cNvPr id="4" name="Textfeld 3">
            <a:extLst>
              <a:ext uri="{FF2B5EF4-FFF2-40B4-BE49-F238E27FC236}">
                <a16:creationId xmlns:a16="http://schemas.microsoft.com/office/drawing/2014/main" id="{630A15A5-5C70-4200-8EA2-9D6DDA8C4BD3}"/>
              </a:ext>
            </a:extLst>
          </p:cNvPr>
          <p:cNvSpPr txBox="1"/>
          <p:nvPr/>
        </p:nvSpPr>
        <p:spPr>
          <a:xfrm>
            <a:off x="333375" y="342900"/>
            <a:ext cx="6200775" cy="369332"/>
          </a:xfrm>
          <a:prstGeom prst="rect">
            <a:avLst/>
          </a:prstGeom>
          <a:noFill/>
        </p:spPr>
        <p:txBody>
          <a:bodyPr wrap="square" rtlCol="0">
            <a:spAutoFit/>
          </a:bodyPr>
          <a:lstStyle/>
          <a:p>
            <a:r>
              <a:rPr lang="de-DE" dirty="0"/>
              <a:t>Verschiebung des Stickstoffdioxid-GG durch Druckänderung:</a:t>
            </a:r>
          </a:p>
        </p:txBody>
      </p:sp>
      <p:sp>
        <p:nvSpPr>
          <p:cNvPr id="6" name="Textfeld 5">
            <a:extLst>
              <a:ext uri="{FF2B5EF4-FFF2-40B4-BE49-F238E27FC236}">
                <a16:creationId xmlns:a16="http://schemas.microsoft.com/office/drawing/2014/main" id="{FFA66E35-A630-47B0-8E9E-62597AD9066D}"/>
              </a:ext>
            </a:extLst>
          </p:cNvPr>
          <p:cNvSpPr txBox="1"/>
          <p:nvPr/>
        </p:nvSpPr>
        <p:spPr>
          <a:xfrm>
            <a:off x="4162696" y="3524794"/>
            <a:ext cx="844731" cy="369332"/>
          </a:xfrm>
          <a:prstGeom prst="rect">
            <a:avLst/>
          </a:prstGeom>
          <a:noFill/>
        </p:spPr>
        <p:txBody>
          <a:bodyPr wrap="square">
            <a:spAutoFit/>
          </a:bodyPr>
          <a:lstStyle/>
          <a:p>
            <a:r>
              <a:rPr lang="de-DE" dirty="0"/>
              <a:t>2  NO</a:t>
            </a:r>
            <a:r>
              <a:rPr lang="de-DE" baseline="-25000" dirty="0"/>
              <a:t>2</a:t>
            </a:r>
            <a:r>
              <a:rPr lang="de-DE" dirty="0"/>
              <a:t> </a:t>
            </a:r>
          </a:p>
        </p:txBody>
      </p:sp>
      <p:sp>
        <p:nvSpPr>
          <p:cNvPr id="8" name="Textfeld 7">
            <a:extLst>
              <a:ext uri="{FF2B5EF4-FFF2-40B4-BE49-F238E27FC236}">
                <a16:creationId xmlns:a16="http://schemas.microsoft.com/office/drawing/2014/main" id="{7746A2C8-582F-4A93-A8DD-3E47C7DC54DF}"/>
              </a:ext>
            </a:extLst>
          </p:cNvPr>
          <p:cNvSpPr txBox="1"/>
          <p:nvPr/>
        </p:nvSpPr>
        <p:spPr>
          <a:xfrm>
            <a:off x="4162696" y="2481807"/>
            <a:ext cx="687977" cy="369332"/>
          </a:xfrm>
          <a:prstGeom prst="rect">
            <a:avLst/>
          </a:prstGeom>
          <a:noFill/>
        </p:spPr>
        <p:txBody>
          <a:bodyPr wrap="square">
            <a:spAutoFit/>
          </a:bodyPr>
          <a:lstStyle/>
          <a:p>
            <a:r>
              <a:rPr lang="de-DE" dirty="0"/>
              <a:t>N</a:t>
            </a:r>
            <a:r>
              <a:rPr lang="de-DE" baseline="-25000" dirty="0"/>
              <a:t>2</a:t>
            </a:r>
            <a:r>
              <a:rPr lang="de-DE" dirty="0"/>
              <a:t>O</a:t>
            </a:r>
            <a:r>
              <a:rPr lang="de-DE" baseline="-25000" dirty="0"/>
              <a:t>4</a:t>
            </a:r>
            <a:endParaRPr lang="de-DE" dirty="0"/>
          </a:p>
        </p:txBody>
      </p:sp>
      <p:pic>
        <p:nvPicPr>
          <p:cNvPr id="10" name="Grafik 9">
            <a:extLst>
              <a:ext uri="{FF2B5EF4-FFF2-40B4-BE49-F238E27FC236}">
                <a16:creationId xmlns:a16="http://schemas.microsoft.com/office/drawing/2014/main" id="{6E7C9664-C09B-43DE-8E79-B868242EBD82}"/>
              </a:ext>
            </a:extLst>
          </p:cNvPr>
          <p:cNvPicPr>
            <a:picLocks noChangeAspect="1"/>
          </p:cNvPicPr>
          <p:nvPr/>
        </p:nvPicPr>
        <p:blipFill>
          <a:blip r:embed="rId3"/>
          <a:stretch>
            <a:fillRect/>
          </a:stretch>
        </p:blipFill>
        <p:spPr>
          <a:xfrm>
            <a:off x="6380387" y="1409972"/>
            <a:ext cx="5228139" cy="3050427"/>
          </a:xfrm>
          <a:prstGeom prst="rect">
            <a:avLst/>
          </a:prstGeom>
        </p:spPr>
      </p:pic>
      <p:sp>
        <p:nvSpPr>
          <p:cNvPr id="11" name="Textfeld 10">
            <a:extLst>
              <a:ext uri="{FF2B5EF4-FFF2-40B4-BE49-F238E27FC236}">
                <a16:creationId xmlns:a16="http://schemas.microsoft.com/office/drawing/2014/main" id="{BD9300E5-A19F-4F2A-ACFE-E0D5F945A9F9}"/>
              </a:ext>
            </a:extLst>
          </p:cNvPr>
          <p:cNvSpPr txBox="1"/>
          <p:nvPr/>
        </p:nvSpPr>
        <p:spPr>
          <a:xfrm>
            <a:off x="10733313" y="2935185"/>
            <a:ext cx="687977" cy="369332"/>
          </a:xfrm>
          <a:prstGeom prst="rect">
            <a:avLst/>
          </a:prstGeom>
          <a:noFill/>
        </p:spPr>
        <p:txBody>
          <a:bodyPr wrap="square">
            <a:spAutoFit/>
          </a:bodyPr>
          <a:lstStyle/>
          <a:p>
            <a:r>
              <a:rPr lang="de-DE" dirty="0"/>
              <a:t>N</a:t>
            </a:r>
            <a:r>
              <a:rPr lang="de-DE" baseline="-25000" dirty="0"/>
              <a:t>2</a:t>
            </a:r>
            <a:r>
              <a:rPr lang="de-DE" dirty="0"/>
              <a:t>O</a:t>
            </a:r>
            <a:r>
              <a:rPr lang="de-DE" baseline="-25000" dirty="0"/>
              <a:t>4</a:t>
            </a:r>
            <a:endParaRPr lang="de-DE" dirty="0"/>
          </a:p>
        </p:txBody>
      </p:sp>
      <p:sp>
        <p:nvSpPr>
          <p:cNvPr id="12" name="Textfeld 11">
            <a:extLst>
              <a:ext uri="{FF2B5EF4-FFF2-40B4-BE49-F238E27FC236}">
                <a16:creationId xmlns:a16="http://schemas.microsoft.com/office/drawing/2014/main" id="{96B4B667-E824-415A-9492-44B4EEF0AAC5}"/>
              </a:ext>
            </a:extLst>
          </p:cNvPr>
          <p:cNvSpPr txBox="1"/>
          <p:nvPr/>
        </p:nvSpPr>
        <p:spPr>
          <a:xfrm>
            <a:off x="10733313" y="2740425"/>
            <a:ext cx="844731" cy="369332"/>
          </a:xfrm>
          <a:prstGeom prst="rect">
            <a:avLst/>
          </a:prstGeom>
          <a:noFill/>
        </p:spPr>
        <p:txBody>
          <a:bodyPr wrap="square">
            <a:spAutoFit/>
          </a:bodyPr>
          <a:lstStyle/>
          <a:p>
            <a:r>
              <a:rPr lang="de-DE" dirty="0"/>
              <a:t>2  NO</a:t>
            </a:r>
            <a:r>
              <a:rPr lang="de-DE" baseline="-25000" dirty="0"/>
              <a:t>2</a:t>
            </a:r>
            <a:r>
              <a:rPr lang="de-DE" dirty="0"/>
              <a:t> </a:t>
            </a:r>
          </a:p>
        </p:txBody>
      </p:sp>
      <p:sp>
        <p:nvSpPr>
          <p:cNvPr id="13" name="Pfeil: nach unten 12">
            <a:extLst>
              <a:ext uri="{FF2B5EF4-FFF2-40B4-BE49-F238E27FC236}">
                <a16:creationId xmlns:a16="http://schemas.microsoft.com/office/drawing/2014/main" id="{480829F2-EBF8-4C35-9E72-A993B8886091}"/>
              </a:ext>
            </a:extLst>
          </p:cNvPr>
          <p:cNvSpPr/>
          <p:nvPr/>
        </p:nvSpPr>
        <p:spPr>
          <a:xfrm rot="10800000">
            <a:off x="2820895" y="3876597"/>
            <a:ext cx="161450" cy="1168593"/>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Textfeld 14">
            <a:extLst>
              <a:ext uri="{FF2B5EF4-FFF2-40B4-BE49-F238E27FC236}">
                <a16:creationId xmlns:a16="http://schemas.microsoft.com/office/drawing/2014/main" id="{196E091F-B23D-4708-BD4C-2BE7F76FD81F}"/>
              </a:ext>
            </a:extLst>
          </p:cNvPr>
          <p:cNvSpPr txBox="1"/>
          <p:nvPr/>
        </p:nvSpPr>
        <p:spPr>
          <a:xfrm>
            <a:off x="1634355" y="2885591"/>
            <a:ext cx="1422354" cy="584775"/>
          </a:xfrm>
          <a:prstGeom prst="rect">
            <a:avLst/>
          </a:prstGeom>
          <a:noFill/>
        </p:spPr>
        <p:txBody>
          <a:bodyPr wrap="square" rtlCol="0">
            <a:spAutoFit/>
          </a:bodyPr>
          <a:lstStyle/>
          <a:p>
            <a:pPr algn="ctr"/>
            <a:r>
              <a:rPr lang="de-DE" sz="1600" dirty="0">
                <a:solidFill>
                  <a:srgbClr val="FF0000"/>
                </a:solidFill>
              </a:rPr>
              <a:t>Ursprüngliches GG</a:t>
            </a:r>
          </a:p>
        </p:txBody>
      </p:sp>
      <p:sp>
        <p:nvSpPr>
          <p:cNvPr id="16" name="Textfeld 15">
            <a:extLst>
              <a:ext uri="{FF2B5EF4-FFF2-40B4-BE49-F238E27FC236}">
                <a16:creationId xmlns:a16="http://schemas.microsoft.com/office/drawing/2014/main" id="{F8B5E3B5-9FAD-445F-B565-01E82D2BAC6D}"/>
              </a:ext>
            </a:extLst>
          </p:cNvPr>
          <p:cNvSpPr txBox="1"/>
          <p:nvPr/>
        </p:nvSpPr>
        <p:spPr>
          <a:xfrm>
            <a:off x="2982345" y="2898654"/>
            <a:ext cx="1422354" cy="584775"/>
          </a:xfrm>
          <a:prstGeom prst="rect">
            <a:avLst/>
          </a:prstGeom>
          <a:noFill/>
        </p:spPr>
        <p:txBody>
          <a:bodyPr wrap="square" rtlCol="0">
            <a:spAutoFit/>
          </a:bodyPr>
          <a:lstStyle/>
          <a:p>
            <a:pPr algn="ctr"/>
            <a:r>
              <a:rPr lang="de-DE" sz="1600" dirty="0">
                <a:solidFill>
                  <a:srgbClr val="FF0000"/>
                </a:solidFill>
              </a:rPr>
              <a:t>Neues</a:t>
            </a:r>
          </a:p>
          <a:p>
            <a:pPr algn="ctr"/>
            <a:r>
              <a:rPr lang="de-DE" sz="1600" dirty="0">
                <a:solidFill>
                  <a:srgbClr val="FF0000"/>
                </a:solidFill>
              </a:rPr>
              <a:t>GG</a:t>
            </a:r>
          </a:p>
        </p:txBody>
      </p:sp>
      <p:sp>
        <p:nvSpPr>
          <p:cNvPr id="17" name="Textfeld 16">
            <a:extLst>
              <a:ext uri="{FF2B5EF4-FFF2-40B4-BE49-F238E27FC236}">
                <a16:creationId xmlns:a16="http://schemas.microsoft.com/office/drawing/2014/main" id="{5ABF43CF-36F9-4433-BBEE-FD99852920E4}"/>
              </a:ext>
            </a:extLst>
          </p:cNvPr>
          <p:cNvSpPr txBox="1"/>
          <p:nvPr/>
        </p:nvSpPr>
        <p:spPr>
          <a:xfrm>
            <a:off x="2107474" y="5178396"/>
            <a:ext cx="2124892" cy="923330"/>
          </a:xfrm>
          <a:prstGeom prst="rect">
            <a:avLst/>
          </a:prstGeom>
          <a:noFill/>
        </p:spPr>
        <p:txBody>
          <a:bodyPr wrap="square" rtlCol="0">
            <a:spAutoFit/>
          </a:bodyPr>
          <a:lstStyle/>
          <a:p>
            <a:r>
              <a:rPr lang="de-DE" dirty="0"/>
              <a:t>Druckerhöhung: Vermehrte Bildung von N</a:t>
            </a:r>
            <a:r>
              <a:rPr lang="de-DE" baseline="-25000" dirty="0"/>
              <a:t>2</a:t>
            </a:r>
            <a:r>
              <a:rPr lang="de-DE" dirty="0"/>
              <a:t>O</a:t>
            </a:r>
            <a:r>
              <a:rPr lang="de-DE" baseline="-25000" dirty="0"/>
              <a:t>4</a:t>
            </a:r>
            <a:endParaRPr lang="de-DE" dirty="0"/>
          </a:p>
        </p:txBody>
      </p:sp>
      <p:sp>
        <p:nvSpPr>
          <p:cNvPr id="18" name="Pfeil: nach unten 17">
            <a:extLst>
              <a:ext uri="{FF2B5EF4-FFF2-40B4-BE49-F238E27FC236}">
                <a16:creationId xmlns:a16="http://schemas.microsoft.com/office/drawing/2014/main" id="{A06B04E8-71DC-4413-B4FB-CC98C25DCA3D}"/>
              </a:ext>
            </a:extLst>
          </p:cNvPr>
          <p:cNvSpPr/>
          <p:nvPr/>
        </p:nvSpPr>
        <p:spPr>
          <a:xfrm rot="10800000">
            <a:off x="9252175" y="3856340"/>
            <a:ext cx="161450" cy="1168593"/>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feld 18">
            <a:extLst>
              <a:ext uri="{FF2B5EF4-FFF2-40B4-BE49-F238E27FC236}">
                <a16:creationId xmlns:a16="http://schemas.microsoft.com/office/drawing/2014/main" id="{71802DB8-5B4E-4948-AA8B-1F703B5280A5}"/>
              </a:ext>
            </a:extLst>
          </p:cNvPr>
          <p:cNvSpPr txBox="1"/>
          <p:nvPr/>
        </p:nvSpPr>
        <p:spPr>
          <a:xfrm>
            <a:off x="8538754" y="5158139"/>
            <a:ext cx="2124892" cy="923330"/>
          </a:xfrm>
          <a:prstGeom prst="rect">
            <a:avLst/>
          </a:prstGeom>
          <a:noFill/>
        </p:spPr>
        <p:txBody>
          <a:bodyPr wrap="square" rtlCol="0">
            <a:spAutoFit/>
          </a:bodyPr>
          <a:lstStyle/>
          <a:p>
            <a:r>
              <a:rPr lang="de-DE" dirty="0"/>
              <a:t>Druckverringerung: Vermehrte Bildung von NO</a:t>
            </a:r>
            <a:r>
              <a:rPr lang="de-DE" baseline="-25000" dirty="0"/>
              <a:t>2</a:t>
            </a:r>
            <a:endParaRPr lang="de-DE" dirty="0"/>
          </a:p>
        </p:txBody>
      </p:sp>
      <p:sp>
        <p:nvSpPr>
          <p:cNvPr id="20" name="Textfeld 19">
            <a:extLst>
              <a:ext uri="{FF2B5EF4-FFF2-40B4-BE49-F238E27FC236}">
                <a16:creationId xmlns:a16="http://schemas.microsoft.com/office/drawing/2014/main" id="{0B545161-F574-403F-93E9-06BCE995CFF5}"/>
              </a:ext>
            </a:extLst>
          </p:cNvPr>
          <p:cNvSpPr txBox="1"/>
          <p:nvPr/>
        </p:nvSpPr>
        <p:spPr>
          <a:xfrm>
            <a:off x="7647523" y="2881265"/>
            <a:ext cx="1422354" cy="584775"/>
          </a:xfrm>
          <a:prstGeom prst="rect">
            <a:avLst/>
          </a:prstGeom>
          <a:noFill/>
        </p:spPr>
        <p:txBody>
          <a:bodyPr wrap="square" rtlCol="0">
            <a:spAutoFit/>
          </a:bodyPr>
          <a:lstStyle/>
          <a:p>
            <a:pPr algn="ctr"/>
            <a:r>
              <a:rPr lang="de-DE" sz="1600" dirty="0">
                <a:solidFill>
                  <a:srgbClr val="FF0000"/>
                </a:solidFill>
              </a:rPr>
              <a:t>Ursprüngliches GG</a:t>
            </a:r>
          </a:p>
        </p:txBody>
      </p:sp>
      <p:sp>
        <p:nvSpPr>
          <p:cNvPr id="21" name="Textfeld 20">
            <a:extLst>
              <a:ext uri="{FF2B5EF4-FFF2-40B4-BE49-F238E27FC236}">
                <a16:creationId xmlns:a16="http://schemas.microsoft.com/office/drawing/2014/main" id="{D8DEB2FC-B454-4997-A390-B08574CE5E36}"/>
              </a:ext>
            </a:extLst>
          </p:cNvPr>
          <p:cNvSpPr txBox="1"/>
          <p:nvPr/>
        </p:nvSpPr>
        <p:spPr>
          <a:xfrm>
            <a:off x="9507823" y="3012129"/>
            <a:ext cx="1422354" cy="584775"/>
          </a:xfrm>
          <a:prstGeom prst="rect">
            <a:avLst/>
          </a:prstGeom>
          <a:noFill/>
        </p:spPr>
        <p:txBody>
          <a:bodyPr wrap="square" rtlCol="0">
            <a:spAutoFit/>
          </a:bodyPr>
          <a:lstStyle/>
          <a:p>
            <a:pPr algn="ctr"/>
            <a:r>
              <a:rPr lang="de-DE" sz="1600" dirty="0">
                <a:solidFill>
                  <a:srgbClr val="FF0000"/>
                </a:solidFill>
              </a:rPr>
              <a:t>Neues</a:t>
            </a:r>
          </a:p>
          <a:p>
            <a:pPr algn="ctr"/>
            <a:r>
              <a:rPr lang="de-DE" sz="1600" dirty="0">
                <a:solidFill>
                  <a:srgbClr val="FF0000"/>
                </a:solidFill>
              </a:rPr>
              <a:t>GG</a:t>
            </a:r>
          </a:p>
        </p:txBody>
      </p:sp>
    </p:spTree>
    <p:extLst>
      <p:ext uri="{BB962C8B-B14F-4D97-AF65-F5344CB8AC3E}">
        <p14:creationId xmlns:p14="http://schemas.microsoft.com/office/powerpoint/2010/main" val="84780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5" grpId="0"/>
      <p:bldP spid="16" grpId="0"/>
      <p:bldP spid="17" grpId="0"/>
      <p:bldP spid="18" grpId="0" animBg="1"/>
      <p:bldP spid="19" grpId="0"/>
      <p:bldP spid="20" grpId="0"/>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EBE9D94-159A-4A2E-8445-14BF1E9EEBB8}"/>
              </a:ext>
            </a:extLst>
          </p:cNvPr>
          <p:cNvSpPr/>
          <p:nvPr/>
        </p:nvSpPr>
        <p:spPr>
          <a:xfrm>
            <a:off x="4591050" y="1678493"/>
            <a:ext cx="6096000" cy="3727559"/>
          </a:xfrm>
          <a:prstGeom prst="rect">
            <a:avLst/>
          </a:prstGeom>
          <a:ln>
            <a:solidFill>
              <a:srgbClr val="FF0000"/>
            </a:solidFill>
          </a:ln>
        </p:spPr>
        <p:txBody>
          <a:bodyPr>
            <a:spAutoFit/>
          </a:bodyPr>
          <a:lstStyle/>
          <a:p>
            <a:pPr>
              <a:lnSpc>
                <a:spcPct val="150000"/>
              </a:lnSpc>
              <a:spcAft>
                <a:spcPts val="0"/>
              </a:spcAft>
            </a:pPr>
            <a:r>
              <a:rPr lang="de-DE" sz="2000" dirty="0">
                <a:latin typeface="Arial" panose="020B0604020202020204" pitchFamily="34" charset="0"/>
                <a:ea typeface="Times New Roman" panose="02020603050405020304" pitchFamily="18" charset="0"/>
              </a:rPr>
              <a:t>Le Chatelier (1887): </a:t>
            </a:r>
          </a:p>
          <a:p>
            <a:pPr>
              <a:lnSpc>
                <a:spcPct val="150000"/>
              </a:lnSpc>
              <a:spcAft>
                <a:spcPts val="0"/>
              </a:spcAft>
            </a:pPr>
            <a:r>
              <a:rPr lang="de-DE" sz="2000" b="1" u="sng" dirty="0">
                <a:latin typeface="Arial" panose="020B0604020202020204" pitchFamily="34" charset="0"/>
                <a:ea typeface="Times New Roman" panose="02020603050405020304" pitchFamily="18" charset="0"/>
              </a:rPr>
              <a:t>Prinzip von der Verminderung des Zwangs</a:t>
            </a:r>
            <a:endParaRPr lang="de-DE" sz="1600" b="1" dirty="0">
              <a:latin typeface="Times New Roman" panose="02020603050405020304" pitchFamily="18" charset="0"/>
              <a:ea typeface="Times New Roman" panose="02020603050405020304" pitchFamily="18" charset="0"/>
            </a:endParaRPr>
          </a:p>
          <a:p>
            <a:pPr>
              <a:lnSpc>
                <a:spcPct val="150000"/>
              </a:lnSpc>
              <a:spcAft>
                <a:spcPts val="0"/>
              </a:spcAft>
            </a:pPr>
            <a:r>
              <a:rPr lang="de-DE" sz="2000" dirty="0">
                <a:latin typeface="Arial" panose="020B0604020202020204" pitchFamily="34" charset="0"/>
                <a:ea typeface="Times New Roman" panose="02020603050405020304" pitchFamily="18" charset="0"/>
              </a:rPr>
              <a:t>„Übt man auf ein im Gleichgewicht befindliches System durch Änderung der äußeren Bedingungen einen Zwang aus, so ändert sich das Gleichgewicht so, dass es dem äußeren Zwang ausweicht, d.h. es stellt sich eine neue Gleichgewichtslage mit vermindertem Zwang ein.“</a:t>
            </a:r>
            <a:endParaRPr lang="de-DE" sz="2000" dirty="0">
              <a:latin typeface="Tahoma" panose="020B0604030504040204" pitchFamily="34" charset="0"/>
              <a:ea typeface="Times New Roman" panose="02020603050405020304" pitchFamily="18" charset="0"/>
            </a:endParaRPr>
          </a:p>
        </p:txBody>
      </p:sp>
      <p:pic>
        <p:nvPicPr>
          <p:cNvPr id="3" name="Grafik 2">
            <a:extLst>
              <a:ext uri="{FF2B5EF4-FFF2-40B4-BE49-F238E27FC236}">
                <a16:creationId xmlns:a16="http://schemas.microsoft.com/office/drawing/2014/main" id="{7B007D91-D9EB-4293-A8EA-2EEFCDC1DAE1}"/>
              </a:ext>
            </a:extLst>
          </p:cNvPr>
          <p:cNvPicPr>
            <a:picLocks noChangeAspect="1"/>
          </p:cNvPicPr>
          <p:nvPr/>
        </p:nvPicPr>
        <p:blipFill>
          <a:blip r:embed="rId2"/>
          <a:stretch>
            <a:fillRect/>
          </a:stretch>
        </p:blipFill>
        <p:spPr>
          <a:xfrm>
            <a:off x="645328" y="1527462"/>
            <a:ext cx="3150384" cy="3671876"/>
          </a:xfrm>
          <a:prstGeom prst="rect">
            <a:avLst/>
          </a:prstGeom>
        </p:spPr>
      </p:pic>
      <p:sp>
        <p:nvSpPr>
          <p:cNvPr id="5" name="Textfeld 4">
            <a:extLst>
              <a:ext uri="{FF2B5EF4-FFF2-40B4-BE49-F238E27FC236}">
                <a16:creationId xmlns:a16="http://schemas.microsoft.com/office/drawing/2014/main" id="{DB48881A-1E30-465E-8A0B-B91869C3BC9C}"/>
              </a:ext>
            </a:extLst>
          </p:cNvPr>
          <p:cNvSpPr txBox="1"/>
          <p:nvPr/>
        </p:nvSpPr>
        <p:spPr>
          <a:xfrm>
            <a:off x="771525" y="5274757"/>
            <a:ext cx="2619375" cy="646331"/>
          </a:xfrm>
          <a:prstGeom prst="rect">
            <a:avLst/>
          </a:prstGeom>
          <a:noFill/>
        </p:spPr>
        <p:txBody>
          <a:bodyPr wrap="square" rtlCol="0">
            <a:spAutoFit/>
          </a:bodyPr>
          <a:lstStyle/>
          <a:p>
            <a:pPr algn="ctr"/>
            <a:r>
              <a:rPr lang="de-DE" dirty="0"/>
              <a:t>Henry Louis Le Chatelier (1850-1936)</a:t>
            </a:r>
          </a:p>
        </p:txBody>
      </p:sp>
    </p:spTree>
    <p:extLst>
      <p:ext uri="{BB962C8B-B14F-4D97-AF65-F5344CB8AC3E}">
        <p14:creationId xmlns:p14="http://schemas.microsoft.com/office/powerpoint/2010/main" val="928609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e 4">
            <a:extLst>
              <a:ext uri="{FF2B5EF4-FFF2-40B4-BE49-F238E27FC236}">
                <a16:creationId xmlns:a16="http://schemas.microsoft.com/office/drawing/2014/main" id="{B87B87BC-87F0-4D01-91C0-F53A0CE79CA0}"/>
              </a:ext>
            </a:extLst>
          </p:cNvPr>
          <p:cNvGraphicFramePr>
            <a:graphicFrameLocks noGrp="1"/>
          </p:cNvGraphicFramePr>
          <p:nvPr>
            <p:extLst>
              <p:ext uri="{D42A27DB-BD31-4B8C-83A1-F6EECF244321}">
                <p14:modId xmlns:p14="http://schemas.microsoft.com/office/powerpoint/2010/main" val="3310201467"/>
              </p:ext>
            </p:extLst>
          </p:nvPr>
        </p:nvGraphicFramePr>
        <p:xfrm>
          <a:off x="650874" y="1037907"/>
          <a:ext cx="9445625" cy="4485640"/>
        </p:xfrm>
        <a:graphic>
          <a:graphicData uri="http://schemas.openxmlformats.org/drawingml/2006/table">
            <a:tbl>
              <a:tblPr firstRow="1" bandRow="1">
                <a:tableStyleId>{93296810-A885-4BE3-A3E7-6D5BEEA58F35}</a:tableStyleId>
              </a:tblPr>
              <a:tblGrid>
                <a:gridCol w="3930651">
                  <a:extLst>
                    <a:ext uri="{9D8B030D-6E8A-4147-A177-3AD203B41FA5}">
                      <a16:colId xmlns:a16="http://schemas.microsoft.com/office/drawing/2014/main" val="3371650992"/>
                    </a:ext>
                  </a:extLst>
                </a:gridCol>
                <a:gridCol w="5514974">
                  <a:extLst>
                    <a:ext uri="{9D8B030D-6E8A-4147-A177-3AD203B41FA5}">
                      <a16:colId xmlns:a16="http://schemas.microsoft.com/office/drawing/2014/main" val="2412678365"/>
                    </a:ext>
                  </a:extLst>
                </a:gridCol>
              </a:tblGrid>
              <a:tr h="370840">
                <a:tc>
                  <a:txBody>
                    <a:bodyPr/>
                    <a:lstStyle/>
                    <a:p>
                      <a:r>
                        <a:rPr lang="de-DE" dirty="0"/>
                        <a:t>… durch</a:t>
                      </a:r>
                    </a:p>
                  </a:txBody>
                  <a:tcPr/>
                </a:tc>
                <a:tc>
                  <a:txBody>
                    <a:bodyPr/>
                    <a:lstStyle/>
                    <a:p>
                      <a:r>
                        <a:rPr lang="de-DE" dirty="0"/>
                        <a:t>bewirkt</a:t>
                      </a:r>
                    </a:p>
                  </a:txBody>
                  <a:tcPr/>
                </a:tc>
                <a:extLst>
                  <a:ext uri="{0D108BD9-81ED-4DB2-BD59-A6C34878D82A}">
                    <a16:rowId xmlns:a16="http://schemas.microsoft.com/office/drawing/2014/main" val="2519718375"/>
                  </a:ext>
                </a:extLst>
              </a:tr>
              <a:tr h="370840">
                <a:tc>
                  <a:txBody>
                    <a:bodyPr/>
                    <a:lstStyle/>
                    <a:p>
                      <a:r>
                        <a:rPr lang="de-DE" dirty="0"/>
                        <a:t>Temperaturerhöhung</a:t>
                      </a:r>
                    </a:p>
                  </a:txBody>
                  <a:tcPr/>
                </a:tc>
                <a:tc>
                  <a:txBody>
                    <a:bodyPr/>
                    <a:lstStyle/>
                    <a:p>
                      <a:r>
                        <a:rPr lang="de-DE" dirty="0"/>
                        <a:t>Verbrauch der zugeführten Wärme durch verstärkten Ablauf der endothermen Reaktion</a:t>
                      </a:r>
                    </a:p>
                  </a:txBody>
                  <a:tcPr/>
                </a:tc>
                <a:extLst>
                  <a:ext uri="{0D108BD9-81ED-4DB2-BD59-A6C34878D82A}">
                    <a16:rowId xmlns:a16="http://schemas.microsoft.com/office/drawing/2014/main" val="4037910748"/>
                  </a:ext>
                </a:extLst>
              </a:tr>
              <a:tr h="370840">
                <a:tc>
                  <a:txBody>
                    <a:bodyPr/>
                    <a:lstStyle/>
                    <a:p>
                      <a:r>
                        <a:rPr lang="de-DE" dirty="0"/>
                        <a:t>Temperaturabsenkung</a:t>
                      </a:r>
                    </a:p>
                  </a:txBody>
                  <a:tcPr/>
                </a:tc>
                <a:tc>
                  <a:txBody>
                    <a:bodyPr/>
                    <a:lstStyle/>
                    <a:p>
                      <a:r>
                        <a:rPr lang="de-DE" dirty="0"/>
                        <a:t>Freisetzung von Wärme durch verstärkten Ablauf der exothermen Reaktion</a:t>
                      </a:r>
                    </a:p>
                  </a:txBody>
                  <a:tcPr/>
                </a:tc>
                <a:extLst>
                  <a:ext uri="{0D108BD9-81ED-4DB2-BD59-A6C34878D82A}">
                    <a16:rowId xmlns:a16="http://schemas.microsoft.com/office/drawing/2014/main" val="2790278560"/>
                  </a:ext>
                </a:extLst>
              </a:tr>
              <a:tr h="370840">
                <a:tc>
                  <a:txBody>
                    <a:bodyPr/>
                    <a:lstStyle/>
                    <a:p>
                      <a:r>
                        <a:rPr lang="de-DE" dirty="0"/>
                        <a:t>Druckerhöhung (bei Gasen)</a:t>
                      </a:r>
                    </a:p>
                  </a:txBody>
                  <a:tcPr/>
                </a:tc>
                <a:tc>
                  <a:txBody>
                    <a:bodyPr/>
                    <a:lstStyle/>
                    <a:p>
                      <a:r>
                        <a:rPr lang="de-DE" dirty="0"/>
                        <a:t>Drucksenkung durch Bildung der Stoffe, die das geringere Volumen einnehmen (weniger gasförmige Teilchen bilden)</a:t>
                      </a:r>
                    </a:p>
                  </a:txBody>
                  <a:tcPr/>
                </a:tc>
                <a:extLst>
                  <a:ext uri="{0D108BD9-81ED-4DB2-BD59-A6C34878D82A}">
                    <a16:rowId xmlns:a16="http://schemas.microsoft.com/office/drawing/2014/main" val="3192064556"/>
                  </a:ext>
                </a:extLst>
              </a:tr>
              <a:tr h="370840">
                <a:tc>
                  <a:txBody>
                    <a:bodyPr/>
                    <a:lstStyle/>
                    <a:p>
                      <a:r>
                        <a:rPr lang="de-DE" dirty="0"/>
                        <a:t>Drucksenkung (bei Gasen)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Druckerhöhung durch Bildung der Stoffe, die das größere Volumen einnehmen (mehr gasförmige Teilchen bilden)</a:t>
                      </a:r>
                    </a:p>
                  </a:txBody>
                  <a:tcPr/>
                </a:tc>
                <a:extLst>
                  <a:ext uri="{0D108BD9-81ED-4DB2-BD59-A6C34878D82A}">
                    <a16:rowId xmlns:a16="http://schemas.microsoft.com/office/drawing/2014/main" val="2583359989"/>
                  </a:ext>
                </a:extLst>
              </a:tr>
              <a:tr h="370840">
                <a:tc>
                  <a:txBody>
                    <a:bodyPr/>
                    <a:lstStyle/>
                    <a:p>
                      <a:r>
                        <a:rPr lang="de-DE" dirty="0"/>
                        <a:t>Konzentrationserhöhung eines Stoffes</a:t>
                      </a:r>
                    </a:p>
                  </a:txBody>
                  <a:tcPr/>
                </a:tc>
                <a:tc>
                  <a:txBody>
                    <a:bodyPr/>
                    <a:lstStyle/>
                    <a:p>
                      <a:r>
                        <a:rPr lang="de-DE" dirty="0"/>
                        <a:t>Konzentrationssenkung dieses Stoffes durch dessen Verbrauch</a:t>
                      </a:r>
                    </a:p>
                  </a:txBody>
                  <a:tcPr/>
                </a:tc>
                <a:extLst>
                  <a:ext uri="{0D108BD9-81ED-4DB2-BD59-A6C34878D82A}">
                    <a16:rowId xmlns:a16="http://schemas.microsoft.com/office/drawing/2014/main" val="2507851290"/>
                  </a:ext>
                </a:extLst>
              </a:tr>
              <a:tr h="370840">
                <a:tc>
                  <a:txBody>
                    <a:bodyPr/>
                    <a:lstStyle/>
                    <a:p>
                      <a:r>
                        <a:rPr lang="de-DE" dirty="0"/>
                        <a:t>Konzentrationssenkung eines Stoffes</a:t>
                      </a:r>
                    </a:p>
                  </a:txBody>
                  <a:tcPr/>
                </a:tc>
                <a:tc>
                  <a:txBody>
                    <a:bodyPr/>
                    <a:lstStyle/>
                    <a:p>
                      <a:r>
                        <a:rPr lang="de-DE" dirty="0" err="1"/>
                        <a:t>Konzentrationserhöung</a:t>
                      </a:r>
                      <a:r>
                        <a:rPr lang="de-DE" dirty="0"/>
                        <a:t> dieses Stoffes durch dessen Bildung</a:t>
                      </a:r>
                    </a:p>
                  </a:txBody>
                  <a:tcPr/>
                </a:tc>
                <a:extLst>
                  <a:ext uri="{0D108BD9-81ED-4DB2-BD59-A6C34878D82A}">
                    <a16:rowId xmlns:a16="http://schemas.microsoft.com/office/drawing/2014/main" val="2528243786"/>
                  </a:ext>
                </a:extLst>
              </a:tr>
            </a:tbl>
          </a:graphicData>
        </a:graphic>
      </p:graphicFrame>
      <p:sp>
        <p:nvSpPr>
          <p:cNvPr id="6" name="Textfeld 5">
            <a:extLst>
              <a:ext uri="{FF2B5EF4-FFF2-40B4-BE49-F238E27FC236}">
                <a16:creationId xmlns:a16="http://schemas.microsoft.com/office/drawing/2014/main" id="{D7FBAFDB-56B6-41B7-A284-2B042FDB1BD4}"/>
              </a:ext>
            </a:extLst>
          </p:cNvPr>
          <p:cNvSpPr txBox="1"/>
          <p:nvPr/>
        </p:nvSpPr>
        <p:spPr>
          <a:xfrm>
            <a:off x="650874" y="419100"/>
            <a:ext cx="8645526" cy="400110"/>
          </a:xfrm>
          <a:prstGeom prst="rect">
            <a:avLst/>
          </a:prstGeom>
          <a:noFill/>
        </p:spPr>
        <p:txBody>
          <a:bodyPr wrap="square" rtlCol="0">
            <a:spAutoFit/>
          </a:bodyPr>
          <a:lstStyle/>
          <a:p>
            <a:r>
              <a:rPr lang="de-DE" sz="2000" b="1" dirty="0"/>
              <a:t>Störung des Gleichgewichtes…</a:t>
            </a:r>
          </a:p>
        </p:txBody>
      </p:sp>
      <p:sp>
        <p:nvSpPr>
          <p:cNvPr id="7" name="Rechteck 6">
            <a:extLst>
              <a:ext uri="{FF2B5EF4-FFF2-40B4-BE49-F238E27FC236}">
                <a16:creationId xmlns:a16="http://schemas.microsoft.com/office/drawing/2014/main" id="{D65B4D59-1D09-49EC-B1D1-5274C9CE2732}"/>
              </a:ext>
            </a:extLst>
          </p:cNvPr>
          <p:cNvSpPr/>
          <p:nvPr/>
        </p:nvSpPr>
        <p:spPr>
          <a:xfrm>
            <a:off x="4657725" y="1447800"/>
            <a:ext cx="5314950" cy="552450"/>
          </a:xfrm>
          <a:prstGeom prst="rect">
            <a:avLst/>
          </a:prstGeom>
          <a:solidFill>
            <a:srgbClr val="D5E3CF"/>
          </a:solidFill>
          <a:ln>
            <a:solidFill>
              <a:srgbClr val="D5E3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a:extLst>
              <a:ext uri="{FF2B5EF4-FFF2-40B4-BE49-F238E27FC236}">
                <a16:creationId xmlns:a16="http://schemas.microsoft.com/office/drawing/2014/main" id="{B5E3214F-6EFE-412F-98BA-8108A0233400}"/>
              </a:ext>
            </a:extLst>
          </p:cNvPr>
          <p:cNvSpPr/>
          <p:nvPr/>
        </p:nvSpPr>
        <p:spPr>
          <a:xfrm>
            <a:off x="4657725" y="2728276"/>
            <a:ext cx="5314950" cy="834073"/>
          </a:xfrm>
          <a:prstGeom prst="rect">
            <a:avLst/>
          </a:prstGeom>
          <a:solidFill>
            <a:srgbClr val="D5E3CF"/>
          </a:solidFill>
          <a:ln>
            <a:solidFill>
              <a:srgbClr val="D5E3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7954CCE5-DC83-4C56-9C10-80A8349A5315}"/>
              </a:ext>
            </a:extLst>
          </p:cNvPr>
          <p:cNvSpPr/>
          <p:nvPr/>
        </p:nvSpPr>
        <p:spPr>
          <a:xfrm>
            <a:off x="4657725" y="4266723"/>
            <a:ext cx="5314950" cy="552450"/>
          </a:xfrm>
          <a:prstGeom prst="rect">
            <a:avLst/>
          </a:prstGeom>
          <a:solidFill>
            <a:srgbClr val="D5E3CF"/>
          </a:solidFill>
          <a:ln>
            <a:solidFill>
              <a:srgbClr val="D5E3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F45E691F-6610-4D61-8137-3BFEED6477C2}"/>
              </a:ext>
            </a:extLst>
          </p:cNvPr>
          <p:cNvSpPr/>
          <p:nvPr/>
        </p:nvSpPr>
        <p:spPr>
          <a:xfrm>
            <a:off x="4657725" y="2114550"/>
            <a:ext cx="5124450" cy="485775"/>
          </a:xfrm>
          <a:prstGeom prst="rect">
            <a:avLst/>
          </a:prstGeom>
          <a:solidFill>
            <a:srgbClr val="EBF1E9"/>
          </a:solidFill>
          <a:ln>
            <a:solidFill>
              <a:srgbClr val="EBF1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B6B20EC7-78E4-4D42-A1F4-022BF2B04037}"/>
              </a:ext>
            </a:extLst>
          </p:cNvPr>
          <p:cNvSpPr/>
          <p:nvPr/>
        </p:nvSpPr>
        <p:spPr>
          <a:xfrm>
            <a:off x="4657724" y="3690300"/>
            <a:ext cx="5314949" cy="485775"/>
          </a:xfrm>
          <a:prstGeom prst="rect">
            <a:avLst/>
          </a:prstGeom>
          <a:solidFill>
            <a:srgbClr val="EBF1E9"/>
          </a:solidFill>
          <a:ln>
            <a:solidFill>
              <a:srgbClr val="EBF1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4A83906F-AD30-4381-B425-1C62CACC2C50}"/>
              </a:ext>
            </a:extLst>
          </p:cNvPr>
          <p:cNvSpPr/>
          <p:nvPr/>
        </p:nvSpPr>
        <p:spPr>
          <a:xfrm>
            <a:off x="4657724" y="4928472"/>
            <a:ext cx="5314949" cy="552450"/>
          </a:xfrm>
          <a:prstGeom prst="rect">
            <a:avLst/>
          </a:prstGeom>
          <a:solidFill>
            <a:srgbClr val="EBF1E9"/>
          </a:solidFill>
          <a:ln>
            <a:solidFill>
              <a:srgbClr val="EBF1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97128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FC5EFEB5-B109-4E99-A607-1E6E9EA0AE61}"/>
              </a:ext>
            </a:extLst>
          </p:cNvPr>
          <p:cNvSpPr txBox="1"/>
          <p:nvPr/>
        </p:nvSpPr>
        <p:spPr>
          <a:xfrm>
            <a:off x="992777" y="4927379"/>
            <a:ext cx="10354491" cy="1323439"/>
          </a:xfrm>
          <a:prstGeom prst="rect">
            <a:avLst/>
          </a:prstGeom>
          <a:noFill/>
          <a:ln w="28575">
            <a:solidFill>
              <a:srgbClr val="FF0000"/>
            </a:solidFill>
          </a:ln>
        </p:spPr>
        <p:txBody>
          <a:bodyPr wrap="square" rtlCol="0">
            <a:spAutoFit/>
          </a:bodyPr>
          <a:lstStyle/>
          <a:p>
            <a:r>
              <a:rPr lang="de-DE" sz="2000" dirty="0"/>
              <a:t>Merke: </a:t>
            </a:r>
          </a:p>
          <a:p>
            <a:r>
              <a:rPr lang="de-DE" sz="2000" dirty="0"/>
              <a:t>Chemische Reaktionen sind umkehrbar. Verläuft die Hinreaktion exotherm, so ist die Rückreaktion endotherm. Oft laufen chemische Reaktionen vollständig ab, d.h. am Ende der Reaktion liegen nur noch Produkte vor.</a:t>
            </a:r>
          </a:p>
        </p:txBody>
      </p:sp>
      <p:sp>
        <p:nvSpPr>
          <p:cNvPr id="3" name="Textfeld 2">
            <a:extLst>
              <a:ext uri="{FF2B5EF4-FFF2-40B4-BE49-F238E27FC236}">
                <a16:creationId xmlns:a16="http://schemas.microsoft.com/office/drawing/2014/main" id="{DDF32AE5-AA3A-4673-8921-9590D7BB8263}"/>
              </a:ext>
            </a:extLst>
          </p:cNvPr>
          <p:cNvSpPr txBox="1"/>
          <p:nvPr/>
        </p:nvSpPr>
        <p:spPr>
          <a:xfrm>
            <a:off x="992777" y="493385"/>
            <a:ext cx="9239794" cy="584775"/>
          </a:xfrm>
          <a:prstGeom prst="rect">
            <a:avLst/>
          </a:prstGeom>
          <a:noFill/>
        </p:spPr>
        <p:txBody>
          <a:bodyPr wrap="square" rtlCol="0">
            <a:spAutoFit/>
          </a:bodyPr>
          <a:lstStyle/>
          <a:p>
            <a:r>
              <a:rPr lang="de-DE" sz="3200" b="1" dirty="0"/>
              <a:t>Umkehrbare Reaktionen</a:t>
            </a:r>
          </a:p>
        </p:txBody>
      </p:sp>
      <p:sp>
        <p:nvSpPr>
          <p:cNvPr id="4" name="Textfeld 3">
            <a:extLst>
              <a:ext uri="{FF2B5EF4-FFF2-40B4-BE49-F238E27FC236}">
                <a16:creationId xmlns:a16="http://schemas.microsoft.com/office/drawing/2014/main" id="{4261EA71-B627-4562-ACD2-608CCBB77BB0}"/>
              </a:ext>
            </a:extLst>
          </p:cNvPr>
          <p:cNvSpPr txBox="1"/>
          <p:nvPr/>
        </p:nvSpPr>
        <p:spPr>
          <a:xfrm>
            <a:off x="992777" y="1256824"/>
            <a:ext cx="8577943" cy="954107"/>
          </a:xfrm>
          <a:prstGeom prst="rect">
            <a:avLst/>
          </a:prstGeom>
          <a:noFill/>
        </p:spPr>
        <p:txBody>
          <a:bodyPr wrap="square" rtlCol="0">
            <a:spAutoFit/>
          </a:bodyPr>
          <a:lstStyle/>
          <a:p>
            <a:r>
              <a:rPr lang="de-DE" sz="2000" b="1" dirty="0"/>
              <a:t>Versuch</a:t>
            </a:r>
            <a:r>
              <a:rPr lang="de-DE" sz="2000" dirty="0"/>
              <a:t>:  Erhitzen von Kupfersulfat</a:t>
            </a:r>
          </a:p>
          <a:p>
            <a:r>
              <a:rPr lang="de-DE" dirty="0">
                <a:hlinkClick r:id="rId2"/>
              </a:rPr>
              <a:t>https://www.youtube.com/watch?v=Ebu7N6nAmZY</a:t>
            </a:r>
            <a:endParaRPr lang="de-DE" dirty="0"/>
          </a:p>
          <a:p>
            <a:endParaRPr lang="de-DE" dirty="0"/>
          </a:p>
        </p:txBody>
      </p:sp>
      <p:pic>
        <p:nvPicPr>
          <p:cNvPr id="6" name="Grafik 5" descr="Ein Bild, das Zahnbürste enthält.&#10;&#10;Automatisch generierte Beschreibung">
            <a:extLst>
              <a:ext uri="{FF2B5EF4-FFF2-40B4-BE49-F238E27FC236}">
                <a16:creationId xmlns:a16="http://schemas.microsoft.com/office/drawing/2014/main" id="{4087CCC3-049A-4CEF-B6A1-497EE7B04D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2949" y="493385"/>
            <a:ext cx="2857500" cy="1600200"/>
          </a:xfrm>
          <a:prstGeom prst="rect">
            <a:avLst/>
          </a:prstGeom>
        </p:spPr>
      </p:pic>
      <p:sp>
        <p:nvSpPr>
          <p:cNvPr id="7" name="Rectangle 2">
            <a:extLst>
              <a:ext uri="{FF2B5EF4-FFF2-40B4-BE49-F238E27FC236}">
                <a16:creationId xmlns:a16="http://schemas.microsoft.com/office/drawing/2014/main" id="{48F06FFE-8DA5-4BB5-B916-28A71D177BC6}"/>
              </a:ext>
            </a:extLst>
          </p:cNvPr>
          <p:cNvSpPr>
            <a:spLocks noChangeArrowheads="1"/>
          </p:cNvSpPr>
          <p:nvPr/>
        </p:nvSpPr>
        <p:spPr bwMode="auto">
          <a:xfrm>
            <a:off x="1062446" y="2757039"/>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sz="2800"/>
          </a:p>
        </p:txBody>
      </p:sp>
      <p:grpSp>
        <p:nvGrpSpPr>
          <p:cNvPr id="16" name="Gruppieren 15">
            <a:extLst>
              <a:ext uri="{FF2B5EF4-FFF2-40B4-BE49-F238E27FC236}">
                <a16:creationId xmlns:a16="http://schemas.microsoft.com/office/drawing/2014/main" id="{FB7B16C3-B2CE-4568-B3B9-B8E9C7FFB778}"/>
              </a:ext>
            </a:extLst>
          </p:cNvPr>
          <p:cNvGrpSpPr/>
          <p:nvPr/>
        </p:nvGrpSpPr>
        <p:grpSpPr>
          <a:xfrm>
            <a:off x="1123406" y="2407671"/>
            <a:ext cx="6811480" cy="646331"/>
            <a:chOff x="1123406" y="2407671"/>
            <a:chExt cx="6811480" cy="646331"/>
          </a:xfrm>
        </p:grpSpPr>
        <p:sp>
          <p:nvSpPr>
            <p:cNvPr id="5" name="Rechteck 4">
              <a:extLst>
                <a:ext uri="{FF2B5EF4-FFF2-40B4-BE49-F238E27FC236}">
                  <a16:creationId xmlns:a16="http://schemas.microsoft.com/office/drawing/2014/main" id="{C30F6658-EBA4-45DA-A650-C7D1CA18E151}"/>
                </a:ext>
              </a:extLst>
            </p:cNvPr>
            <p:cNvSpPr/>
            <p:nvPr/>
          </p:nvSpPr>
          <p:spPr>
            <a:xfrm>
              <a:off x="1123406" y="2407671"/>
              <a:ext cx="6811480" cy="646331"/>
            </a:xfrm>
            <a:prstGeom prst="rect">
              <a:avLst/>
            </a:prstGeom>
          </p:spPr>
          <p:txBody>
            <a:bodyPr wrap="none">
              <a:spAutoFit/>
            </a:bodyPr>
            <a:lstStyle/>
            <a:p>
              <a:r>
                <a:rPr lang="it-IT" dirty="0" err="1">
                  <a:latin typeface="Arial" panose="020B0604020202020204" pitchFamily="34" charset="0"/>
                  <a:ea typeface="Times New Roman" panose="02020603050405020304" pitchFamily="18" charset="0"/>
                </a:rPr>
                <a:t>Hinreaktion</a:t>
              </a:r>
              <a:r>
                <a:rPr lang="it-IT" dirty="0">
                  <a:latin typeface="Arial" panose="020B0604020202020204" pitchFamily="34" charset="0"/>
                  <a:ea typeface="Times New Roman" panose="02020603050405020304" pitchFamily="18" charset="0"/>
                </a:rPr>
                <a:t>: 	CuSO</a:t>
              </a:r>
              <a:r>
                <a:rPr lang="it-IT" baseline="-25000" dirty="0">
                  <a:latin typeface="Arial" panose="020B0604020202020204" pitchFamily="34" charset="0"/>
                  <a:ea typeface="Times New Roman" panose="02020603050405020304" pitchFamily="18" charset="0"/>
                </a:rPr>
                <a:t>4</a:t>
              </a:r>
              <a:r>
                <a:rPr lang="it-IT" dirty="0">
                  <a:latin typeface="Arial" panose="020B0604020202020204" pitchFamily="34" charset="0"/>
                  <a:ea typeface="Times New Roman" panose="02020603050405020304" pitchFamily="18" charset="0"/>
                </a:rPr>
                <a:t> </a:t>
              </a:r>
              <a:r>
                <a:rPr lang="it-IT" b="1" baseline="30000" dirty="0">
                  <a:latin typeface="Arial" panose="020B0604020202020204" pitchFamily="34" charset="0"/>
                  <a:ea typeface="Times New Roman" panose="02020603050405020304" pitchFamily="18" charset="0"/>
                </a:rPr>
                <a:t>.</a:t>
              </a:r>
              <a:r>
                <a:rPr lang="it-IT" dirty="0">
                  <a:latin typeface="Arial" panose="020B0604020202020204" pitchFamily="34" charset="0"/>
                  <a:ea typeface="Times New Roman" panose="02020603050405020304" pitchFamily="18" charset="0"/>
                </a:rPr>
                <a:t> 5 H</a:t>
              </a:r>
              <a:r>
                <a:rPr lang="it-IT" baseline="-25000" dirty="0">
                  <a:latin typeface="Arial" panose="020B0604020202020204" pitchFamily="34" charset="0"/>
                  <a:ea typeface="Times New Roman" panose="02020603050405020304" pitchFamily="18" charset="0"/>
                </a:rPr>
                <a:t>2</a:t>
              </a:r>
              <a:r>
                <a:rPr lang="it-IT" dirty="0">
                  <a:latin typeface="Arial" panose="020B0604020202020204" pitchFamily="34" charset="0"/>
                  <a:ea typeface="Times New Roman" panose="02020603050405020304" pitchFamily="18" charset="0"/>
                </a:rPr>
                <a:t>O (s)		CuSO</a:t>
              </a:r>
              <a:r>
                <a:rPr lang="it-IT" baseline="-25000" dirty="0">
                  <a:latin typeface="Arial" panose="020B0604020202020204" pitchFamily="34" charset="0"/>
                  <a:ea typeface="Times New Roman" panose="02020603050405020304" pitchFamily="18" charset="0"/>
                </a:rPr>
                <a:t>4</a:t>
              </a:r>
              <a:r>
                <a:rPr lang="it-IT" dirty="0">
                  <a:latin typeface="Arial" panose="020B0604020202020204" pitchFamily="34" charset="0"/>
                  <a:ea typeface="Times New Roman" panose="02020603050405020304" pitchFamily="18" charset="0"/>
                </a:rPr>
                <a:t>  + 5 H</a:t>
              </a:r>
              <a:r>
                <a:rPr lang="it-IT" baseline="-25000" dirty="0">
                  <a:latin typeface="Arial" panose="020B0604020202020204" pitchFamily="34" charset="0"/>
                  <a:ea typeface="Times New Roman" panose="02020603050405020304" pitchFamily="18" charset="0"/>
                </a:rPr>
                <a:t>2</a:t>
              </a:r>
              <a:r>
                <a:rPr lang="it-IT" dirty="0">
                  <a:latin typeface="Arial" panose="020B0604020202020204" pitchFamily="34" charset="0"/>
                  <a:ea typeface="Times New Roman" panose="02020603050405020304" pitchFamily="18" charset="0"/>
                </a:rPr>
                <a:t>O (g)</a:t>
              </a:r>
            </a:p>
            <a:p>
              <a:r>
                <a:rPr lang="it-IT" dirty="0">
                  <a:latin typeface="Arial" panose="020B0604020202020204" pitchFamily="34" charset="0"/>
                  <a:ea typeface="Times New Roman" panose="02020603050405020304" pitchFamily="18" charset="0"/>
                </a:rPr>
                <a:t> 		          </a:t>
              </a:r>
              <a:r>
                <a:rPr lang="it-IT" dirty="0" err="1">
                  <a:latin typeface="Arial" panose="020B0604020202020204" pitchFamily="34" charset="0"/>
                  <a:ea typeface="Times New Roman" panose="02020603050405020304" pitchFamily="18" charset="0"/>
                </a:rPr>
                <a:t>blau</a:t>
              </a:r>
              <a:r>
                <a:rPr lang="it-IT" dirty="0">
                  <a:latin typeface="Arial" panose="020B0604020202020204" pitchFamily="34" charset="0"/>
                  <a:ea typeface="Times New Roman" panose="02020603050405020304" pitchFamily="18" charset="0"/>
                </a:rPr>
                <a:t>		 </a:t>
              </a:r>
              <a:r>
                <a:rPr lang="it-IT" dirty="0" err="1">
                  <a:latin typeface="Arial" panose="020B0604020202020204" pitchFamily="34" charset="0"/>
                  <a:ea typeface="Times New Roman" panose="02020603050405020304" pitchFamily="18" charset="0"/>
                </a:rPr>
                <a:t>weiß</a:t>
              </a:r>
              <a:endParaRPr lang="de-DE" dirty="0"/>
            </a:p>
          </p:txBody>
        </p:sp>
        <p:sp>
          <p:nvSpPr>
            <p:cNvPr id="8" name="Line 1">
              <a:extLst>
                <a:ext uri="{FF2B5EF4-FFF2-40B4-BE49-F238E27FC236}">
                  <a16:creationId xmlns:a16="http://schemas.microsoft.com/office/drawing/2014/main" id="{60BFD7AD-26C1-431A-AFC1-9CA8E1D9FDBF}"/>
                </a:ext>
              </a:extLst>
            </p:cNvPr>
            <p:cNvSpPr>
              <a:spLocks noChangeShapeType="1"/>
            </p:cNvSpPr>
            <p:nvPr/>
          </p:nvSpPr>
          <p:spPr bwMode="auto">
            <a:xfrm>
              <a:off x="5033010" y="2625534"/>
              <a:ext cx="5715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sz="2800"/>
            </a:p>
          </p:txBody>
        </p:sp>
      </p:grpSp>
      <p:grpSp>
        <p:nvGrpSpPr>
          <p:cNvPr id="17" name="Gruppieren 16">
            <a:extLst>
              <a:ext uri="{FF2B5EF4-FFF2-40B4-BE49-F238E27FC236}">
                <a16:creationId xmlns:a16="http://schemas.microsoft.com/office/drawing/2014/main" id="{2DBAD1C7-5390-416E-9000-1D48B62953DA}"/>
              </a:ext>
            </a:extLst>
          </p:cNvPr>
          <p:cNvGrpSpPr/>
          <p:nvPr/>
        </p:nvGrpSpPr>
        <p:grpSpPr>
          <a:xfrm>
            <a:off x="1123406" y="3065095"/>
            <a:ext cx="6309741" cy="1015663"/>
            <a:chOff x="1123406" y="3065095"/>
            <a:chExt cx="6309741" cy="1015663"/>
          </a:xfrm>
        </p:grpSpPr>
        <p:sp>
          <p:nvSpPr>
            <p:cNvPr id="9" name="Rectangle 3">
              <a:extLst>
                <a:ext uri="{FF2B5EF4-FFF2-40B4-BE49-F238E27FC236}">
                  <a16:creationId xmlns:a16="http://schemas.microsoft.com/office/drawing/2014/main" id="{052B4408-55BA-487D-B7AE-F033AFEBAAAA}"/>
                </a:ext>
              </a:extLst>
            </p:cNvPr>
            <p:cNvSpPr>
              <a:spLocks noChangeArrowheads="1"/>
            </p:cNvSpPr>
            <p:nvPr/>
          </p:nvSpPr>
          <p:spPr bwMode="auto">
            <a:xfrm>
              <a:off x="1123406" y="3065095"/>
              <a:ext cx="630974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de-DE"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Rückreaktion</a:t>
              </a:r>
              <a:r>
                <a:rPr kumimoji="0" lang="it-IT" altLang="de-DE"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CuSO</a:t>
              </a:r>
              <a:r>
                <a:rPr kumimoji="0" lang="it-IT" altLang="de-DE" b="0" i="0" u="none" strike="noStrike" cap="none" normalizeH="0" baseline="-3000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a:t>
              </a:r>
              <a:r>
                <a:rPr kumimoji="0" lang="it-IT" altLang="de-DE"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+ 5 H</a:t>
              </a:r>
              <a:r>
                <a:rPr kumimoji="0" lang="it-IT" altLang="de-DE" b="0" i="0" u="none" strike="noStrike" cap="none" normalizeH="0" baseline="-3000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a:t>
              </a:r>
              <a:r>
                <a:rPr kumimoji="0" lang="it-IT" altLang="de-DE"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O   	CuSO</a:t>
              </a:r>
              <a:r>
                <a:rPr kumimoji="0" lang="it-IT" altLang="de-DE" b="0" i="0" u="none" strike="noStrike" cap="none" normalizeH="0" baseline="-3000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a:t>
              </a:r>
              <a:r>
                <a:rPr kumimoji="0" lang="it-IT" altLang="de-DE"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it-IT" altLang="de-DE" b="1" i="0" u="none" strike="noStrike" cap="none" normalizeH="0" baseline="3000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r>
                <a:rPr kumimoji="0" lang="it-IT" altLang="de-DE"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5 H</a:t>
              </a:r>
              <a:r>
                <a:rPr kumimoji="0" lang="it-IT" altLang="de-DE" b="0" i="0" u="none" strike="noStrike" cap="none" normalizeH="0" baseline="-3000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a:t>
              </a:r>
              <a:r>
                <a:rPr kumimoji="0" lang="it-IT" altLang="de-DE"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O</a:t>
              </a:r>
            </a:p>
            <a:p>
              <a:pPr marL="0" marR="0" lvl="0" indent="0" algn="l" defTabSz="914400" rtl="0" eaLnBrk="0" fontAlgn="base" latinLnBrk="0" hangingPunct="0">
                <a:lnSpc>
                  <a:spcPct val="100000"/>
                </a:lnSpc>
                <a:spcBef>
                  <a:spcPct val="0"/>
                </a:spcBef>
                <a:spcAft>
                  <a:spcPct val="0"/>
                </a:spcAft>
                <a:buClrTx/>
                <a:buSzTx/>
                <a:buFontTx/>
                <a:buNone/>
                <a:tabLst/>
              </a:pPr>
              <a:r>
                <a:rPr lang="it-IT" altLang="de-DE" dirty="0">
                  <a:latin typeface="Arial" panose="020B0604020202020204" pitchFamily="34" charset="0"/>
                  <a:ea typeface="Times New Roman" panose="02020603050405020304" pitchFamily="18" charset="0"/>
                  <a:cs typeface="Arial" panose="020B0604020202020204" pitchFamily="34" charset="0"/>
                </a:rPr>
                <a:t>		</a:t>
              </a:r>
              <a:r>
                <a:rPr lang="it-IT" altLang="de-DE" dirty="0" err="1">
                  <a:latin typeface="Arial" panose="020B0604020202020204" pitchFamily="34" charset="0"/>
                  <a:ea typeface="Times New Roman" panose="02020603050405020304" pitchFamily="18" charset="0"/>
                  <a:cs typeface="Arial" panose="020B0604020202020204" pitchFamily="34" charset="0"/>
                </a:rPr>
                <a:t>weiß</a:t>
              </a:r>
              <a:r>
                <a:rPr lang="it-IT" altLang="de-DE" dirty="0">
                  <a:latin typeface="Arial" panose="020B0604020202020204" pitchFamily="34" charset="0"/>
                  <a:ea typeface="Times New Roman" panose="02020603050405020304" pitchFamily="18" charset="0"/>
                  <a:cs typeface="Arial" panose="020B0604020202020204" pitchFamily="34" charset="0"/>
                </a:rPr>
                <a:t>			        </a:t>
              </a:r>
              <a:r>
                <a:rPr lang="it-IT" altLang="de-DE" dirty="0" err="1">
                  <a:latin typeface="Arial" panose="020B0604020202020204" pitchFamily="34" charset="0"/>
                  <a:ea typeface="Times New Roman" panose="02020603050405020304" pitchFamily="18" charset="0"/>
                  <a:cs typeface="Arial" panose="020B0604020202020204" pitchFamily="34" charset="0"/>
                </a:rPr>
                <a:t>blau</a:t>
              </a:r>
              <a:endParaRPr kumimoji="0" lang="it-IT" altLang="de-DE"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de-DE" sz="2400" b="0" i="0" u="none" strike="noStrike" cap="none" normalizeH="0" baseline="0" dirty="0">
                <a:ln>
                  <a:noFill/>
                </a:ln>
                <a:solidFill>
                  <a:schemeClr val="tx1"/>
                </a:solidFill>
                <a:effectLst/>
                <a:latin typeface="Arial" panose="020B0604020202020204" pitchFamily="34" charset="0"/>
              </a:endParaRPr>
            </a:p>
          </p:txBody>
        </p:sp>
        <p:sp>
          <p:nvSpPr>
            <p:cNvPr id="10" name="Line 1">
              <a:extLst>
                <a:ext uri="{FF2B5EF4-FFF2-40B4-BE49-F238E27FC236}">
                  <a16:creationId xmlns:a16="http://schemas.microsoft.com/office/drawing/2014/main" id="{DFB8C0DE-2A86-4825-AC94-2503DB08EC51}"/>
                </a:ext>
              </a:extLst>
            </p:cNvPr>
            <p:cNvSpPr>
              <a:spLocks noChangeShapeType="1"/>
            </p:cNvSpPr>
            <p:nvPr/>
          </p:nvSpPr>
          <p:spPr bwMode="auto">
            <a:xfrm>
              <a:off x="4915445" y="3249848"/>
              <a:ext cx="5715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sz="2800"/>
            </a:p>
          </p:txBody>
        </p:sp>
      </p:grpSp>
      <p:grpSp>
        <p:nvGrpSpPr>
          <p:cNvPr id="18" name="Gruppieren 17">
            <a:extLst>
              <a:ext uri="{FF2B5EF4-FFF2-40B4-BE49-F238E27FC236}">
                <a16:creationId xmlns:a16="http://schemas.microsoft.com/office/drawing/2014/main" id="{15827E22-E881-4E82-B25E-E09F91534B2B}"/>
              </a:ext>
            </a:extLst>
          </p:cNvPr>
          <p:cNvGrpSpPr/>
          <p:nvPr/>
        </p:nvGrpSpPr>
        <p:grpSpPr>
          <a:xfrm>
            <a:off x="992777" y="4126880"/>
            <a:ext cx="9058003" cy="369332"/>
            <a:chOff x="992777" y="4126880"/>
            <a:chExt cx="9058003" cy="369332"/>
          </a:xfrm>
        </p:grpSpPr>
        <p:sp>
          <p:nvSpPr>
            <p:cNvPr id="11" name="Rechteck 10">
              <a:extLst>
                <a:ext uri="{FF2B5EF4-FFF2-40B4-BE49-F238E27FC236}">
                  <a16:creationId xmlns:a16="http://schemas.microsoft.com/office/drawing/2014/main" id="{6F0E2896-747F-4298-85D9-93664CE7A256}"/>
                </a:ext>
              </a:extLst>
            </p:cNvPr>
            <p:cNvSpPr/>
            <p:nvPr/>
          </p:nvSpPr>
          <p:spPr>
            <a:xfrm>
              <a:off x="992777" y="4126880"/>
              <a:ext cx="9058003" cy="369332"/>
            </a:xfrm>
            <a:prstGeom prst="rect">
              <a:avLst/>
            </a:prstGeom>
            <a:ln w="28575">
              <a:noFill/>
            </a:ln>
          </p:spPr>
          <p:txBody>
            <a:bodyPr wrap="square">
              <a:spAutoFit/>
            </a:bodyPr>
            <a:lstStyle/>
            <a:p>
              <a:r>
                <a:rPr lang="it-IT" u="sng" dirty="0" err="1">
                  <a:solidFill>
                    <a:srgbClr val="FF0000"/>
                  </a:solidFill>
                  <a:latin typeface="Arial" panose="020B0604020202020204" pitchFamily="34" charset="0"/>
                  <a:ea typeface="Times New Roman" panose="02020603050405020304" pitchFamily="18" charset="0"/>
                </a:rPr>
                <a:t>Umkehrbare</a:t>
              </a:r>
              <a:r>
                <a:rPr lang="it-IT" u="sng" dirty="0">
                  <a:solidFill>
                    <a:srgbClr val="FF0000"/>
                  </a:solidFill>
                  <a:latin typeface="Arial" panose="020B0604020202020204" pitchFamily="34" charset="0"/>
                  <a:ea typeface="Times New Roman" panose="02020603050405020304" pitchFamily="18" charset="0"/>
                </a:rPr>
                <a:t> </a:t>
              </a:r>
              <a:r>
                <a:rPr lang="it-IT" u="sng" dirty="0" err="1">
                  <a:solidFill>
                    <a:srgbClr val="FF0000"/>
                  </a:solidFill>
                  <a:latin typeface="Arial" panose="020B0604020202020204" pitchFamily="34" charset="0"/>
                  <a:ea typeface="Times New Roman" panose="02020603050405020304" pitchFamily="18" charset="0"/>
                </a:rPr>
                <a:t>Reaktion</a:t>
              </a:r>
              <a:r>
                <a:rPr lang="it-IT" u="sng" dirty="0">
                  <a:solidFill>
                    <a:srgbClr val="FF0000"/>
                  </a:solidFill>
                  <a:latin typeface="Arial" panose="020B0604020202020204" pitchFamily="34" charset="0"/>
                  <a:ea typeface="Times New Roman" panose="02020603050405020304" pitchFamily="18" charset="0"/>
                </a:rPr>
                <a:t>:</a:t>
              </a:r>
              <a:r>
                <a:rPr lang="it-IT" dirty="0">
                  <a:latin typeface="Arial" panose="020B0604020202020204" pitchFamily="34" charset="0"/>
                  <a:ea typeface="Times New Roman" panose="02020603050405020304" pitchFamily="18" charset="0"/>
                </a:rPr>
                <a:t>	CuSO</a:t>
              </a:r>
              <a:r>
                <a:rPr lang="it-IT" baseline="-25000" dirty="0">
                  <a:latin typeface="Arial" panose="020B0604020202020204" pitchFamily="34" charset="0"/>
                  <a:ea typeface="Times New Roman" panose="02020603050405020304" pitchFamily="18" charset="0"/>
                </a:rPr>
                <a:t>4</a:t>
              </a:r>
              <a:r>
                <a:rPr lang="it-IT" dirty="0">
                  <a:latin typeface="Arial" panose="020B0604020202020204" pitchFamily="34" charset="0"/>
                  <a:ea typeface="Times New Roman" panose="02020603050405020304" pitchFamily="18" charset="0"/>
                </a:rPr>
                <a:t> </a:t>
              </a:r>
              <a:r>
                <a:rPr lang="it-IT" b="1" baseline="30000" dirty="0">
                  <a:latin typeface="Arial" panose="020B0604020202020204" pitchFamily="34" charset="0"/>
                  <a:ea typeface="Times New Roman" panose="02020603050405020304" pitchFamily="18" charset="0"/>
                </a:rPr>
                <a:t>.</a:t>
              </a:r>
              <a:r>
                <a:rPr lang="it-IT" dirty="0">
                  <a:latin typeface="Arial" panose="020B0604020202020204" pitchFamily="34" charset="0"/>
                  <a:ea typeface="Times New Roman" panose="02020603050405020304" pitchFamily="18" charset="0"/>
                </a:rPr>
                <a:t> 5 H</a:t>
              </a:r>
              <a:r>
                <a:rPr lang="it-IT" baseline="-25000" dirty="0">
                  <a:latin typeface="Arial" panose="020B0604020202020204" pitchFamily="34" charset="0"/>
                  <a:ea typeface="Times New Roman" panose="02020603050405020304" pitchFamily="18" charset="0"/>
                </a:rPr>
                <a:t>2</a:t>
              </a:r>
              <a:r>
                <a:rPr lang="it-IT" dirty="0">
                  <a:latin typeface="Arial" panose="020B0604020202020204" pitchFamily="34" charset="0"/>
                  <a:ea typeface="Times New Roman" panose="02020603050405020304" pitchFamily="18" charset="0"/>
                </a:rPr>
                <a:t>O (s)		CuSO</a:t>
              </a:r>
              <a:r>
                <a:rPr lang="it-IT" baseline="-25000" dirty="0">
                  <a:latin typeface="Arial" panose="020B0604020202020204" pitchFamily="34" charset="0"/>
                  <a:ea typeface="Times New Roman" panose="02020603050405020304" pitchFamily="18" charset="0"/>
                </a:rPr>
                <a:t>4</a:t>
              </a:r>
              <a:r>
                <a:rPr lang="it-IT" dirty="0">
                  <a:latin typeface="Arial" panose="020B0604020202020204" pitchFamily="34" charset="0"/>
                  <a:ea typeface="Times New Roman" panose="02020603050405020304" pitchFamily="18" charset="0"/>
                </a:rPr>
                <a:t>  + 5 H</a:t>
              </a:r>
              <a:r>
                <a:rPr lang="it-IT" baseline="-25000" dirty="0">
                  <a:latin typeface="Arial" panose="020B0604020202020204" pitchFamily="34" charset="0"/>
                  <a:ea typeface="Times New Roman" panose="02020603050405020304" pitchFamily="18" charset="0"/>
                </a:rPr>
                <a:t>2</a:t>
              </a:r>
              <a:r>
                <a:rPr lang="it-IT" dirty="0">
                  <a:latin typeface="Arial" panose="020B0604020202020204" pitchFamily="34" charset="0"/>
                  <a:ea typeface="Times New Roman" panose="02020603050405020304" pitchFamily="18" charset="0"/>
                </a:rPr>
                <a:t>O (g)</a:t>
              </a:r>
            </a:p>
          </p:txBody>
        </p:sp>
        <p:cxnSp>
          <p:nvCxnSpPr>
            <p:cNvPr id="13" name="Gerade Verbindung mit Pfeil 12">
              <a:extLst>
                <a:ext uri="{FF2B5EF4-FFF2-40B4-BE49-F238E27FC236}">
                  <a16:creationId xmlns:a16="http://schemas.microsoft.com/office/drawing/2014/main" id="{BFBB9F9C-06D9-48BC-801F-888232F15A55}"/>
                </a:ext>
              </a:extLst>
            </p:cNvPr>
            <p:cNvCxnSpPr/>
            <p:nvPr/>
          </p:nvCxnSpPr>
          <p:spPr>
            <a:xfrm>
              <a:off x="5849711" y="4289262"/>
              <a:ext cx="49257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9C3CF1E0-55D6-439D-B892-E014590861E2}"/>
                </a:ext>
              </a:extLst>
            </p:cNvPr>
            <p:cNvCxnSpPr/>
            <p:nvPr/>
          </p:nvCxnSpPr>
          <p:spPr>
            <a:xfrm flipH="1">
              <a:off x="5849711" y="4397828"/>
              <a:ext cx="49257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6323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feld 13">
            <a:extLst>
              <a:ext uri="{FF2B5EF4-FFF2-40B4-BE49-F238E27FC236}">
                <a16:creationId xmlns:a16="http://schemas.microsoft.com/office/drawing/2014/main" id="{26AF2E8F-A82A-48BE-B053-69C8D6EC387F}"/>
              </a:ext>
            </a:extLst>
          </p:cNvPr>
          <p:cNvSpPr txBox="1"/>
          <p:nvPr/>
        </p:nvSpPr>
        <p:spPr>
          <a:xfrm>
            <a:off x="581025" y="723900"/>
            <a:ext cx="6562725" cy="1231106"/>
          </a:xfrm>
          <a:prstGeom prst="rect">
            <a:avLst/>
          </a:prstGeom>
          <a:noFill/>
        </p:spPr>
        <p:txBody>
          <a:bodyPr wrap="square" rtlCol="0">
            <a:spAutoFit/>
          </a:bodyPr>
          <a:lstStyle/>
          <a:p>
            <a:pPr>
              <a:spcAft>
                <a:spcPts val="1200"/>
              </a:spcAft>
            </a:pPr>
            <a:r>
              <a:rPr lang="de-DE" sz="2400" b="1" dirty="0"/>
              <a:t>Versuch</a:t>
            </a:r>
            <a:r>
              <a:rPr lang="de-DE" sz="2400" dirty="0"/>
              <a:t>: </a:t>
            </a:r>
            <a:r>
              <a:rPr lang="de-DE" sz="2400" dirty="0" err="1"/>
              <a:t>Esterkondensation</a:t>
            </a:r>
            <a:r>
              <a:rPr lang="de-DE" sz="2400" dirty="0"/>
              <a:t> und –</a:t>
            </a:r>
            <a:r>
              <a:rPr lang="de-DE" sz="2400" dirty="0" err="1"/>
              <a:t>hydrolyse</a:t>
            </a:r>
            <a:endParaRPr lang="de-DE" sz="2400" dirty="0"/>
          </a:p>
          <a:p>
            <a:r>
              <a:rPr lang="de-DE" sz="1600" dirty="0">
                <a:hlinkClick r:id="rId2"/>
              </a:rPr>
              <a:t>https://www.youtube.com/watch?v=91S8_eYd290</a:t>
            </a:r>
            <a:endParaRPr lang="de-DE" sz="1600" dirty="0"/>
          </a:p>
          <a:p>
            <a:r>
              <a:rPr lang="de-DE" sz="2400" dirty="0"/>
              <a:t> </a:t>
            </a:r>
          </a:p>
        </p:txBody>
      </p:sp>
    </p:spTree>
    <p:extLst>
      <p:ext uri="{BB962C8B-B14F-4D97-AF65-F5344CB8AC3E}">
        <p14:creationId xmlns:p14="http://schemas.microsoft.com/office/powerpoint/2010/main" val="3236299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feld 13">
            <a:extLst>
              <a:ext uri="{FF2B5EF4-FFF2-40B4-BE49-F238E27FC236}">
                <a16:creationId xmlns:a16="http://schemas.microsoft.com/office/drawing/2014/main" id="{26AF2E8F-A82A-48BE-B053-69C8D6EC387F}"/>
              </a:ext>
            </a:extLst>
          </p:cNvPr>
          <p:cNvSpPr txBox="1"/>
          <p:nvPr/>
        </p:nvSpPr>
        <p:spPr>
          <a:xfrm>
            <a:off x="581025" y="723900"/>
            <a:ext cx="6562725" cy="1231106"/>
          </a:xfrm>
          <a:prstGeom prst="rect">
            <a:avLst/>
          </a:prstGeom>
          <a:noFill/>
        </p:spPr>
        <p:txBody>
          <a:bodyPr wrap="square" rtlCol="0">
            <a:spAutoFit/>
          </a:bodyPr>
          <a:lstStyle/>
          <a:p>
            <a:pPr>
              <a:spcAft>
                <a:spcPts val="1200"/>
              </a:spcAft>
            </a:pPr>
            <a:r>
              <a:rPr lang="de-DE" sz="2400" b="1" dirty="0"/>
              <a:t>Versuch</a:t>
            </a:r>
            <a:r>
              <a:rPr lang="de-DE" sz="2400" dirty="0"/>
              <a:t>: </a:t>
            </a:r>
            <a:r>
              <a:rPr lang="de-DE" sz="2400" dirty="0" err="1"/>
              <a:t>Esterkondensation</a:t>
            </a:r>
            <a:r>
              <a:rPr lang="de-DE" sz="2400" dirty="0"/>
              <a:t> und –</a:t>
            </a:r>
            <a:r>
              <a:rPr lang="de-DE" sz="2400" dirty="0" err="1"/>
              <a:t>hydrolyse</a:t>
            </a:r>
            <a:endParaRPr lang="de-DE" sz="2400" dirty="0"/>
          </a:p>
          <a:p>
            <a:r>
              <a:rPr lang="de-DE" sz="1600" dirty="0">
                <a:hlinkClick r:id="rId2"/>
              </a:rPr>
              <a:t>https://www.youtube.com/watch?v=91S8_eYd290</a:t>
            </a:r>
            <a:endParaRPr lang="de-DE" sz="1600" dirty="0"/>
          </a:p>
          <a:p>
            <a:r>
              <a:rPr lang="de-DE" sz="2400" dirty="0"/>
              <a:t> </a:t>
            </a:r>
          </a:p>
        </p:txBody>
      </p:sp>
      <p:sp>
        <p:nvSpPr>
          <p:cNvPr id="8" name="Ellipse 7">
            <a:extLst>
              <a:ext uri="{FF2B5EF4-FFF2-40B4-BE49-F238E27FC236}">
                <a16:creationId xmlns:a16="http://schemas.microsoft.com/office/drawing/2014/main" id="{44285814-D2A7-4509-BB45-1F67AC0518EC}"/>
              </a:ext>
            </a:extLst>
          </p:cNvPr>
          <p:cNvSpPr/>
          <p:nvPr/>
        </p:nvSpPr>
        <p:spPr>
          <a:xfrm rot="20939672">
            <a:off x="1704209" y="3214858"/>
            <a:ext cx="1625137" cy="87501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Ellipse 9">
            <a:extLst>
              <a:ext uri="{FF2B5EF4-FFF2-40B4-BE49-F238E27FC236}">
                <a16:creationId xmlns:a16="http://schemas.microsoft.com/office/drawing/2014/main" id="{79F47F31-009B-43D8-92E3-A28AE63481C0}"/>
              </a:ext>
            </a:extLst>
          </p:cNvPr>
          <p:cNvSpPr/>
          <p:nvPr/>
        </p:nvSpPr>
        <p:spPr>
          <a:xfrm rot="20939672">
            <a:off x="8966990" y="3180866"/>
            <a:ext cx="1170358" cy="87501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749B6E6B-7DD1-4AEE-B940-1909877F0285}"/>
              </a:ext>
            </a:extLst>
          </p:cNvPr>
          <p:cNvSpPr/>
          <p:nvPr/>
        </p:nvSpPr>
        <p:spPr>
          <a:xfrm>
            <a:off x="6461760" y="2841554"/>
            <a:ext cx="783771" cy="11691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6" name="Gruppieren 15">
            <a:extLst>
              <a:ext uri="{FF2B5EF4-FFF2-40B4-BE49-F238E27FC236}">
                <a16:creationId xmlns:a16="http://schemas.microsoft.com/office/drawing/2014/main" id="{60B5554D-B2A3-48E3-9AD8-94966663C419}"/>
              </a:ext>
            </a:extLst>
          </p:cNvPr>
          <p:cNvGrpSpPr/>
          <p:nvPr/>
        </p:nvGrpSpPr>
        <p:grpSpPr>
          <a:xfrm>
            <a:off x="742281" y="2883116"/>
            <a:ext cx="9226956" cy="1091768"/>
            <a:chOff x="785824" y="2652108"/>
            <a:chExt cx="9226956" cy="1091768"/>
          </a:xfrm>
        </p:grpSpPr>
        <p:graphicFrame>
          <p:nvGraphicFramePr>
            <p:cNvPr id="6" name="Objekt 5">
              <a:extLst>
                <a:ext uri="{FF2B5EF4-FFF2-40B4-BE49-F238E27FC236}">
                  <a16:creationId xmlns:a16="http://schemas.microsoft.com/office/drawing/2014/main" id="{7837D750-765C-4DF5-BB9A-19F904EB7E13}"/>
                </a:ext>
              </a:extLst>
            </p:cNvPr>
            <p:cNvGraphicFramePr>
              <a:graphicFrameLocks noChangeAspect="1"/>
            </p:cNvGraphicFramePr>
            <p:nvPr/>
          </p:nvGraphicFramePr>
          <p:xfrm>
            <a:off x="785824" y="2652108"/>
            <a:ext cx="9226956" cy="1091768"/>
          </p:xfrm>
          <a:graphic>
            <a:graphicData uri="http://schemas.openxmlformats.org/presentationml/2006/ole">
              <mc:AlternateContent xmlns:mc="http://schemas.openxmlformats.org/markup-compatibility/2006">
                <mc:Choice xmlns:v="urn:schemas-microsoft-com:vml" Requires="v">
                  <p:oleObj name="ChemSketch" r:id="rId3" imgW="3864600" imgH="456480" progId="ACD.ChemSketch.20">
                    <p:embed/>
                  </p:oleObj>
                </mc:Choice>
                <mc:Fallback>
                  <p:oleObj name="ChemSketch" r:id="rId3" imgW="3864600" imgH="456480" progId="ACD.ChemSketch.20">
                    <p:embed/>
                    <p:pic>
                      <p:nvPicPr>
                        <p:cNvPr id="6" name="Objekt 5">
                          <a:extLst>
                            <a:ext uri="{FF2B5EF4-FFF2-40B4-BE49-F238E27FC236}">
                              <a16:creationId xmlns:a16="http://schemas.microsoft.com/office/drawing/2014/main" id="{7837D750-765C-4DF5-BB9A-19F904EB7E13}"/>
                            </a:ext>
                          </a:extLst>
                        </p:cNvPr>
                        <p:cNvPicPr/>
                        <p:nvPr/>
                      </p:nvPicPr>
                      <p:blipFill>
                        <a:blip r:embed="rId4"/>
                        <a:stretch>
                          <a:fillRect/>
                        </a:stretch>
                      </p:blipFill>
                      <p:spPr>
                        <a:xfrm>
                          <a:off x="785824" y="2652108"/>
                          <a:ext cx="9226956" cy="1091768"/>
                        </a:xfrm>
                        <a:prstGeom prst="rect">
                          <a:avLst/>
                        </a:prstGeom>
                      </p:spPr>
                    </p:pic>
                  </p:oleObj>
                </mc:Fallback>
              </mc:AlternateContent>
            </a:graphicData>
          </a:graphic>
        </p:graphicFrame>
        <p:pic>
          <p:nvPicPr>
            <p:cNvPr id="11" name="Grafik 10">
              <a:extLst>
                <a:ext uri="{FF2B5EF4-FFF2-40B4-BE49-F238E27FC236}">
                  <a16:creationId xmlns:a16="http://schemas.microsoft.com/office/drawing/2014/main" id="{A081FEB1-0D3E-466A-8977-CA2B77E34056}"/>
                </a:ext>
              </a:extLst>
            </p:cNvPr>
            <p:cNvPicPr>
              <a:picLocks noChangeAspect="1"/>
            </p:cNvPicPr>
            <p:nvPr/>
          </p:nvPicPr>
          <p:blipFill>
            <a:blip r:embed="rId5"/>
            <a:stretch>
              <a:fillRect/>
            </a:stretch>
          </p:blipFill>
          <p:spPr>
            <a:xfrm>
              <a:off x="5021536" y="3311219"/>
              <a:ext cx="797878" cy="235561"/>
            </a:xfrm>
            <a:prstGeom prst="rect">
              <a:avLst/>
            </a:prstGeom>
          </p:spPr>
        </p:pic>
      </p:grpSp>
      <p:grpSp>
        <p:nvGrpSpPr>
          <p:cNvPr id="15" name="Gruppieren 14">
            <a:extLst>
              <a:ext uri="{FF2B5EF4-FFF2-40B4-BE49-F238E27FC236}">
                <a16:creationId xmlns:a16="http://schemas.microsoft.com/office/drawing/2014/main" id="{CCB40C60-5271-4FFC-A859-4E1921FEEA23}"/>
              </a:ext>
            </a:extLst>
          </p:cNvPr>
          <p:cNvGrpSpPr/>
          <p:nvPr/>
        </p:nvGrpSpPr>
        <p:grpSpPr>
          <a:xfrm>
            <a:off x="2390503" y="2098110"/>
            <a:ext cx="7410994" cy="369332"/>
            <a:chOff x="2390503" y="2098110"/>
            <a:chExt cx="7410994" cy="369332"/>
          </a:xfrm>
        </p:grpSpPr>
        <p:grpSp>
          <p:nvGrpSpPr>
            <p:cNvPr id="7" name="Gruppieren 6">
              <a:extLst>
                <a:ext uri="{FF2B5EF4-FFF2-40B4-BE49-F238E27FC236}">
                  <a16:creationId xmlns:a16="http://schemas.microsoft.com/office/drawing/2014/main" id="{658B594F-0B46-4EBC-80D0-260AED3058CF}"/>
                </a:ext>
              </a:extLst>
            </p:cNvPr>
            <p:cNvGrpSpPr/>
            <p:nvPr/>
          </p:nvGrpSpPr>
          <p:grpSpPr>
            <a:xfrm>
              <a:off x="2390503" y="2098110"/>
              <a:ext cx="7410994" cy="369332"/>
              <a:chOff x="1619795" y="2297277"/>
              <a:chExt cx="7410994" cy="369332"/>
            </a:xfrm>
          </p:grpSpPr>
          <p:sp>
            <p:nvSpPr>
              <p:cNvPr id="3" name="Textfeld 2">
                <a:extLst>
                  <a:ext uri="{FF2B5EF4-FFF2-40B4-BE49-F238E27FC236}">
                    <a16:creationId xmlns:a16="http://schemas.microsoft.com/office/drawing/2014/main" id="{72CC3537-F6F4-4051-85F1-EA6571A7912E}"/>
                  </a:ext>
                </a:extLst>
              </p:cNvPr>
              <p:cNvSpPr txBox="1"/>
              <p:nvPr/>
            </p:nvSpPr>
            <p:spPr>
              <a:xfrm>
                <a:off x="1619795" y="2297277"/>
                <a:ext cx="7410994" cy="369332"/>
              </a:xfrm>
              <a:prstGeom prst="rect">
                <a:avLst/>
              </a:prstGeom>
              <a:noFill/>
            </p:spPr>
            <p:txBody>
              <a:bodyPr wrap="square" rtlCol="0">
                <a:spAutoFit/>
              </a:bodyPr>
              <a:lstStyle/>
              <a:p>
                <a:r>
                  <a:rPr lang="de-DE" dirty="0"/>
                  <a:t>Essigsäure   +    Ethanol 		Essigsäureethylester   +   Wasser</a:t>
                </a:r>
              </a:p>
            </p:txBody>
          </p:sp>
          <p:cxnSp>
            <p:nvCxnSpPr>
              <p:cNvPr id="5" name="Gerade Verbindung mit Pfeil 4">
                <a:extLst>
                  <a:ext uri="{FF2B5EF4-FFF2-40B4-BE49-F238E27FC236}">
                    <a16:creationId xmlns:a16="http://schemas.microsoft.com/office/drawing/2014/main" id="{61192219-542F-451B-BE62-A729EC917AD4}"/>
                  </a:ext>
                </a:extLst>
              </p:cNvPr>
              <p:cNvCxnSpPr/>
              <p:nvPr/>
            </p:nvCxnSpPr>
            <p:spPr>
              <a:xfrm>
                <a:off x="4127863" y="2481943"/>
                <a:ext cx="8708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3" name="Gerade Verbindung mit Pfeil 12">
              <a:extLst>
                <a:ext uri="{FF2B5EF4-FFF2-40B4-BE49-F238E27FC236}">
                  <a16:creationId xmlns:a16="http://schemas.microsoft.com/office/drawing/2014/main" id="{20F15F05-DB3A-4B42-ADB8-98C842177D1C}"/>
                </a:ext>
              </a:extLst>
            </p:cNvPr>
            <p:cNvCxnSpPr/>
            <p:nvPr/>
          </p:nvCxnSpPr>
          <p:spPr>
            <a:xfrm flipH="1">
              <a:off x="4898571" y="2394857"/>
              <a:ext cx="8708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61238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5">
            <a:extLst>
              <a:ext uri="{FF2B5EF4-FFF2-40B4-BE49-F238E27FC236}">
                <a16:creationId xmlns:a16="http://schemas.microsoft.com/office/drawing/2014/main" id="{0EFE3533-6027-402D-B058-DDA4C9A39EC4}"/>
              </a:ext>
            </a:extLst>
          </p:cNvPr>
          <p:cNvSpPr/>
          <p:nvPr/>
        </p:nvSpPr>
        <p:spPr>
          <a:xfrm>
            <a:off x="1301250" y="2703331"/>
            <a:ext cx="1162050" cy="1295400"/>
          </a:xfrm>
          <a:custGeom>
            <a:avLst/>
            <a:gdLst/>
            <a:ahLst/>
            <a:cxnLst/>
            <a:rect l="l" t="t" r="r" b="b"/>
            <a:pathLst>
              <a:path w="1439040" h="1801726">
                <a:moveTo>
                  <a:pt x="486337" y="0"/>
                </a:moveTo>
                <a:lnTo>
                  <a:pt x="952703" y="0"/>
                </a:lnTo>
                <a:lnTo>
                  <a:pt x="863350" y="376174"/>
                </a:lnTo>
                <a:lnTo>
                  <a:pt x="864528" y="376354"/>
                </a:lnTo>
                <a:cubicBezTo>
                  <a:pt x="1192402" y="443491"/>
                  <a:pt x="1439040" y="733787"/>
                  <a:pt x="1439040" y="1081726"/>
                </a:cubicBezTo>
                <a:cubicBezTo>
                  <a:pt x="1439040" y="1479371"/>
                  <a:pt x="1116900" y="1801726"/>
                  <a:pt x="719520" y="1801726"/>
                </a:cubicBezTo>
                <a:cubicBezTo>
                  <a:pt x="322140" y="1801726"/>
                  <a:pt x="0" y="1479371"/>
                  <a:pt x="0" y="1081726"/>
                </a:cubicBezTo>
                <a:cubicBezTo>
                  <a:pt x="0" y="733787"/>
                  <a:pt x="246639" y="443491"/>
                  <a:pt x="574512" y="376354"/>
                </a:cubicBezTo>
                <a:lnTo>
                  <a:pt x="575690" y="376174"/>
                </a:lnTo>
                <a:close/>
              </a:path>
            </a:pathLst>
          </a:custGeom>
          <a:solidFill>
            <a:schemeClr val="bg1">
              <a:alpha val="5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a:p>
        </p:txBody>
      </p:sp>
      <p:sp>
        <p:nvSpPr>
          <p:cNvPr id="3" name="Textfeld 2">
            <a:extLst>
              <a:ext uri="{FF2B5EF4-FFF2-40B4-BE49-F238E27FC236}">
                <a16:creationId xmlns:a16="http://schemas.microsoft.com/office/drawing/2014/main" id="{6254162E-2D30-44FA-845D-19BBEC6302C9}"/>
              </a:ext>
            </a:extLst>
          </p:cNvPr>
          <p:cNvSpPr txBox="1"/>
          <p:nvPr/>
        </p:nvSpPr>
        <p:spPr>
          <a:xfrm>
            <a:off x="241736" y="2247425"/>
            <a:ext cx="1225314" cy="31432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de-DE" sz="1600" dirty="0">
                <a:effectLst/>
                <a:latin typeface="Calibri" panose="020F0502020204030204" pitchFamily="34" charset="0"/>
                <a:ea typeface="Times New Roman" panose="02020603050405020304" pitchFamily="18" charset="0"/>
              </a:rPr>
              <a:t>Essigsäure</a:t>
            </a:r>
          </a:p>
          <a:p>
            <a:pPr>
              <a:spcAft>
                <a:spcPts val="0"/>
              </a:spcAft>
            </a:pPr>
            <a:r>
              <a:rPr lang="de-DE" sz="1600" dirty="0">
                <a:latin typeface="Calibri" panose="020F0502020204030204" pitchFamily="34" charset="0"/>
                <a:ea typeface="Times New Roman" panose="02020603050405020304" pitchFamily="18" charset="0"/>
              </a:rPr>
              <a:t>1 </a:t>
            </a:r>
            <a:r>
              <a:rPr lang="de-DE" sz="1600" dirty="0" err="1">
                <a:latin typeface="Calibri" panose="020F0502020204030204" pitchFamily="34" charset="0"/>
                <a:ea typeface="Times New Roman" panose="02020603050405020304" pitchFamily="18" charset="0"/>
              </a:rPr>
              <a:t>mol</a:t>
            </a:r>
            <a:endParaRPr lang="de-DE" sz="1600" dirty="0">
              <a:effectLst/>
              <a:latin typeface="Times New Roman" panose="02020603050405020304" pitchFamily="18" charset="0"/>
              <a:ea typeface="Times New Roman" panose="02020603050405020304" pitchFamily="18" charset="0"/>
            </a:endParaRPr>
          </a:p>
        </p:txBody>
      </p:sp>
      <p:sp>
        <p:nvSpPr>
          <p:cNvPr id="4" name="Textfeld 3">
            <a:extLst>
              <a:ext uri="{FF2B5EF4-FFF2-40B4-BE49-F238E27FC236}">
                <a16:creationId xmlns:a16="http://schemas.microsoft.com/office/drawing/2014/main" id="{BE9D8983-9D2A-4140-B83E-8A8B62CC8A74}"/>
              </a:ext>
            </a:extLst>
          </p:cNvPr>
          <p:cNvSpPr txBox="1"/>
          <p:nvPr/>
        </p:nvSpPr>
        <p:spPr>
          <a:xfrm>
            <a:off x="1550870" y="1746068"/>
            <a:ext cx="1225314" cy="31432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de-DE" sz="1600" dirty="0">
                <a:effectLst/>
                <a:latin typeface="Calibri" panose="020F0502020204030204" pitchFamily="34" charset="0"/>
                <a:ea typeface="Times New Roman" panose="02020603050405020304" pitchFamily="18" charset="0"/>
              </a:rPr>
              <a:t>Ethanol</a:t>
            </a:r>
          </a:p>
          <a:p>
            <a:pPr>
              <a:spcAft>
                <a:spcPts val="0"/>
              </a:spcAft>
            </a:pPr>
            <a:r>
              <a:rPr lang="de-DE" sz="1600" dirty="0">
                <a:effectLst/>
                <a:latin typeface="Calibri" panose="020F0502020204030204" pitchFamily="34" charset="0"/>
                <a:ea typeface="Times New Roman" panose="02020603050405020304" pitchFamily="18" charset="0"/>
              </a:rPr>
              <a:t>1 </a:t>
            </a:r>
            <a:r>
              <a:rPr lang="de-DE" sz="1600" dirty="0" err="1">
                <a:effectLst/>
                <a:latin typeface="Calibri" panose="020F0502020204030204" pitchFamily="34" charset="0"/>
                <a:ea typeface="Times New Roman" panose="02020603050405020304" pitchFamily="18" charset="0"/>
              </a:rPr>
              <a:t>mol</a:t>
            </a:r>
            <a:endParaRPr lang="de-DE" sz="1600" dirty="0">
              <a:effectLst/>
              <a:latin typeface="Times New Roman" panose="02020603050405020304" pitchFamily="18" charset="0"/>
              <a:ea typeface="Times New Roman" panose="02020603050405020304" pitchFamily="18" charset="0"/>
            </a:endParaRPr>
          </a:p>
        </p:txBody>
      </p:sp>
      <p:sp>
        <p:nvSpPr>
          <p:cNvPr id="5" name="Textfeld 4">
            <a:extLst>
              <a:ext uri="{FF2B5EF4-FFF2-40B4-BE49-F238E27FC236}">
                <a16:creationId xmlns:a16="http://schemas.microsoft.com/office/drawing/2014/main" id="{0F0F5B42-B1FD-47FF-B3A9-465068D5FA1A}"/>
              </a:ext>
            </a:extLst>
          </p:cNvPr>
          <p:cNvSpPr txBox="1"/>
          <p:nvPr/>
        </p:nvSpPr>
        <p:spPr>
          <a:xfrm>
            <a:off x="2430623" y="2042296"/>
            <a:ext cx="2128177" cy="52387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de-DE" sz="1600" dirty="0">
                <a:effectLst/>
                <a:latin typeface="Calibri" panose="020F0502020204030204" pitchFamily="34" charset="0"/>
                <a:ea typeface="Times New Roman" panose="02020603050405020304" pitchFamily="18" charset="0"/>
              </a:rPr>
              <a:t>3-4 Tropfen </a:t>
            </a:r>
            <a:r>
              <a:rPr lang="de-DE" sz="1600" dirty="0" err="1">
                <a:effectLst/>
                <a:latin typeface="Calibri" panose="020F0502020204030204" pitchFamily="34" charset="0"/>
                <a:ea typeface="Times New Roman" panose="02020603050405020304" pitchFamily="18" charset="0"/>
              </a:rPr>
              <a:t>konz</a:t>
            </a:r>
            <a:r>
              <a:rPr lang="de-DE" sz="1600" dirty="0">
                <a:effectLst/>
                <a:latin typeface="Calibri" panose="020F0502020204030204" pitchFamily="34" charset="0"/>
                <a:ea typeface="Times New Roman" panose="02020603050405020304" pitchFamily="18" charset="0"/>
              </a:rPr>
              <a:t>. Schwefelsäure</a:t>
            </a:r>
            <a:endParaRPr lang="de-DE" sz="1600" dirty="0">
              <a:effectLst/>
              <a:latin typeface="Times New Roman" panose="02020603050405020304" pitchFamily="18" charset="0"/>
              <a:ea typeface="Times New Roman" panose="02020603050405020304" pitchFamily="18" charset="0"/>
            </a:endParaRPr>
          </a:p>
        </p:txBody>
      </p:sp>
      <p:cxnSp>
        <p:nvCxnSpPr>
          <p:cNvPr id="6" name="Gerade Verbindung mit Pfeil 5">
            <a:extLst>
              <a:ext uri="{FF2B5EF4-FFF2-40B4-BE49-F238E27FC236}">
                <a16:creationId xmlns:a16="http://schemas.microsoft.com/office/drawing/2014/main" id="{483B1056-D942-4107-A3ED-8AF09D81B400}"/>
              </a:ext>
            </a:extLst>
          </p:cNvPr>
          <p:cNvCxnSpPr>
            <a:cxnSpLocks/>
          </p:cNvCxnSpPr>
          <p:nvPr/>
        </p:nvCxnSpPr>
        <p:spPr>
          <a:xfrm>
            <a:off x="1367925" y="2499496"/>
            <a:ext cx="476250" cy="133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Gerade Verbindung mit Pfeil 6">
            <a:extLst>
              <a:ext uri="{FF2B5EF4-FFF2-40B4-BE49-F238E27FC236}">
                <a16:creationId xmlns:a16="http://schemas.microsoft.com/office/drawing/2014/main" id="{8161A703-6B77-45C3-BE85-F71653C292AB}"/>
              </a:ext>
            </a:extLst>
          </p:cNvPr>
          <p:cNvCxnSpPr>
            <a:cxnSpLocks/>
          </p:cNvCxnSpPr>
          <p:nvPr/>
        </p:nvCxnSpPr>
        <p:spPr>
          <a:xfrm flipH="1">
            <a:off x="1987050" y="2493781"/>
            <a:ext cx="400050" cy="152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Gerader Verbinder 7">
            <a:extLst>
              <a:ext uri="{FF2B5EF4-FFF2-40B4-BE49-F238E27FC236}">
                <a16:creationId xmlns:a16="http://schemas.microsoft.com/office/drawing/2014/main" id="{56D8E187-E48F-41C3-B71C-354333D796BD}"/>
              </a:ext>
            </a:extLst>
          </p:cNvPr>
          <p:cNvCxnSpPr>
            <a:cxnSpLocks/>
          </p:cNvCxnSpPr>
          <p:nvPr/>
        </p:nvCxnSpPr>
        <p:spPr>
          <a:xfrm>
            <a:off x="1320300" y="3570106"/>
            <a:ext cx="1123950" cy="19050"/>
          </a:xfrm>
          <a:prstGeom prst="line">
            <a:avLst/>
          </a:prstGeom>
        </p:spPr>
        <p:style>
          <a:lnRef idx="1">
            <a:schemeClr val="dk1"/>
          </a:lnRef>
          <a:fillRef idx="0">
            <a:schemeClr val="dk1"/>
          </a:fillRef>
          <a:effectRef idx="0">
            <a:schemeClr val="dk1"/>
          </a:effectRef>
          <a:fontRef idx="minor">
            <a:schemeClr val="tx1"/>
          </a:fontRef>
        </p:style>
      </p:cxnSp>
      <p:cxnSp>
        <p:nvCxnSpPr>
          <p:cNvPr id="13" name="Gerade Verbindung mit Pfeil 12">
            <a:extLst>
              <a:ext uri="{FF2B5EF4-FFF2-40B4-BE49-F238E27FC236}">
                <a16:creationId xmlns:a16="http://schemas.microsoft.com/office/drawing/2014/main" id="{97CC5719-36A9-4B14-AAE0-478B0E8341D3}"/>
              </a:ext>
            </a:extLst>
          </p:cNvPr>
          <p:cNvCxnSpPr>
            <a:cxnSpLocks/>
          </p:cNvCxnSpPr>
          <p:nvPr/>
        </p:nvCxnSpPr>
        <p:spPr>
          <a:xfrm>
            <a:off x="1896429" y="2386149"/>
            <a:ext cx="0" cy="2466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feld 14">
            <a:extLst>
              <a:ext uri="{FF2B5EF4-FFF2-40B4-BE49-F238E27FC236}">
                <a16:creationId xmlns:a16="http://schemas.microsoft.com/office/drawing/2014/main" id="{83FA9A44-0788-41F4-80A7-8CAAFEB0C95C}"/>
              </a:ext>
            </a:extLst>
          </p:cNvPr>
          <p:cNvSpPr txBox="1"/>
          <p:nvPr/>
        </p:nvSpPr>
        <p:spPr>
          <a:xfrm>
            <a:off x="537265" y="338163"/>
            <a:ext cx="5775553" cy="461665"/>
          </a:xfrm>
          <a:prstGeom prst="rect">
            <a:avLst/>
          </a:prstGeom>
          <a:noFill/>
        </p:spPr>
        <p:txBody>
          <a:bodyPr wrap="square" rtlCol="0">
            <a:spAutoFit/>
          </a:bodyPr>
          <a:lstStyle/>
          <a:p>
            <a:r>
              <a:rPr lang="de-DE" sz="2400" b="1" dirty="0"/>
              <a:t>Stoffmengen im Reaktionsverlauf</a:t>
            </a:r>
          </a:p>
        </p:txBody>
      </p:sp>
      <p:graphicFrame>
        <p:nvGraphicFramePr>
          <p:cNvPr id="16" name="Tabelle 15">
            <a:extLst>
              <a:ext uri="{FF2B5EF4-FFF2-40B4-BE49-F238E27FC236}">
                <a16:creationId xmlns:a16="http://schemas.microsoft.com/office/drawing/2014/main" id="{751DA7C1-414E-4940-B02D-DC265ADD620C}"/>
              </a:ext>
            </a:extLst>
          </p:cNvPr>
          <p:cNvGraphicFramePr>
            <a:graphicFrameLocks noGrp="1"/>
          </p:cNvGraphicFramePr>
          <p:nvPr>
            <p:extLst>
              <p:ext uri="{D42A27DB-BD31-4B8C-83A1-F6EECF244321}">
                <p14:modId xmlns:p14="http://schemas.microsoft.com/office/powerpoint/2010/main" val="1454960991"/>
              </p:ext>
            </p:extLst>
          </p:nvPr>
        </p:nvGraphicFramePr>
        <p:xfrm>
          <a:off x="4635000" y="2140808"/>
          <a:ext cx="4387850" cy="3935222"/>
        </p:xfrm>
        <a:graphic>
          <a:graphicData uri="http://schemas.openxmlformats.org/drawingml/2006/table">
            <a:tbl>
              <a:tblPr>
                <a:tableStyleId>{5C22544A-7EE6-4342-B048-85BDC9FD1C3A}</a:tableStyleId>
              </a:tblPr>
              <a:tblGrid>
                <a:gridCol w="615950">
                  <a:extLst>
                    <a:ext uri="{9D8B030D-6E8A-4147-A177-3AD203B41FA5}">
                      <a16:colId xmlns:a16="http://schemas.microsoft.com/office/drawing/2014/main" val="3844800845"/>
                    </a:ext>
                  </a:extLst>
                </a:gridCol>
                <a:gridCol w="1828800">
                  <a:extLst>
                    <a:ext uri="{9D8B030D-6E8A-4147-A177-3AD203B41FA5}">
                      <a16:colId xmlns:a16="http://schemas.microsoft.com/office/drawing/2014/main" val="2098621434"/>
                    </a:ext>
                  </a:extLst>
                </a:gridCol>
                <a:gridCol w="1943100">
                  <a:extLst>
                    <a:ext uri="{9D8B030D-6E8A-4147-A177-3AD203B41FA5}">
                      <a16:colId xmlns:a16="http://schemas.microsoft.com/office/drawing/2014/main" val="4164918901"/>
                    </a:ext>
                  </a:extLst>
                </a:gridCol>
              </a:tblGrid>
              <a:tr h="0">
                <a:tc>
                  <a:txBody>
                    <a:bodyPr/>
                    <a:lstStyle/>
                    <a:p>
                      <a:pPr algn="ctr">
                        <a:lnSpc>
                          <a:spcPct val="107000"/>
                        </a:lnSpc>
                        <a:spcAft>
                          <a:spcPts val="0"/>
                        </a:spcAft>
                      </a:pPr>
                      <a:r>
                        <a:rPr lang="de-DE" sz="1800">
                          <a:effectLst/>
                        </a:rPr>
                        <a:t>Zeit</a:t>
                      </a:r>
                    </a:p>
                    <a:p>
                      <a:pPr algn="ctr">
                        <a:lnSpc>
                          <a:spcPct val="107000"/>
                        </a:lnSpc>
                        <a:spcAft>
                          <a:spcPts val="0"/>
                        </a:spcAft>
                      </a:pPr>
                      <a:r>
                        <a:rPr lang="de-DE" sz="1800">
                          <a:effectLst/>
                        </a:rPr>
                        <a:t>(min)</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algn="ctr">
                        <a:lnSpc>
                          <a:spcPct val="107000"/>
                        </a:lnSpc>
                        <a:spcAft>
                          <a:spcPts val="0"/>
                        </a:spcAft>
                      </a:pPr>
                      <a:r>
                        <a:rPr lang="de-DE" sz="1800" dirty="0">
                          <a:effectLst/>
                        </a:rPr>
                        <a:t>Stoffmenge Essigsäure</a:t>
                      </a:r>
                    </a:p>
                    <a:p>
                      <a:pPr algn="ctr">
                        <a:lnSpc>
                          <a:spcPct val="107000"/>
                        </a:lnSpc>
                        <a:spcAft>
                          <a:spcPts val="0"/>
                        </a:spcAft>
                      </a:pPr>
                      <a:r>
                        <a:rPr lang="de-DE" sz="1800" dirty="0">
                          <a:effectLst/>
                        </a:rPr>
                        <a:t>(</a:t>
                      </a:r>
                      <a:r>
                        <a:rPr lang="de-DE" sz="1800" dirty="0" err="1">
                          <a:effectLst/>
                        </a:rPr>
                        <a:t>mol</a:t>
                      </a:r>
                      <a:r>
                        <a:rPr lang="de-DE" sz="1800" dirty="0">
                          <a:effectLst/>
                        </a:rPr>
                        <a:t>)</a:t>
                      </a:r>
                      <a:endParaRPr lang="de-DE"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algn="ctr">
                        <a:lnSpc>
                          <a:spcPct val="107000"/>
                        </a:lnSpc>
                        <a:spcAft>
                          <a:spcPts val="0"/>
                        </a:spcAft>
                      </a:pPr>
                      <a:r>
                        <a:rPr lang="de-DE" sz="1800" dirty="0">
                          <a:effectLst/>
                        </a:rPr>
                        <a:t>Stoffmenge Ester</a:t>
                      </a:r>
                    </a:p>
                    <a:p>
                      <a:pPr algn="ctr">
                        <a:lnSpc>
                          <a:spcPct val="107000"/>
                        </a:lnSpc>
                        <a:spcAft>
                          <a:spcPts val="0"/>
                        </a:spcAft>
                      </a:pPr>
                      <a:r>
                        <a:rPr lang="de-DE" sz="1800" dirty="0">
                          <a:effectLst/>
                        </a:rPr>
                        <a:t>(</a:t>
                      </a:r>
                      <a:r>
                        <a:rPr lang="de-DE" sz="1800" dirty="0" err="1">
                          <a:effectLst/>
                        </a:rPr>
                        <a:t>mol</a:t>
                      </a:r>
                      <a:r>
                        <a:rPr lang="de-DE" sz="1800" dirty="0">
                          <a:effectLst/>
                        </a:rPr>
                        <a:t>)</a:t>
                      </a:r>
                      <a:endParaRPr lang="de-DE"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extLst>
                  <a:ext uri="{0D108BD9-81ED-4DB2-BD59-A6C34878D82A}">
                    <a16:rowId xmlns:a16="http://schemas.microsoft.com/office/drawing/2014/main" val="3183285453"/>
                  </a:ext>
                </a:extLst>
              </a:tr>
              <a:tr h="0">
                <a:tc>
                  <a:txBody>
                    <a:bodyPr/>
                    <a:lstStyle/>
                    <a:p>
                      <a:pPr algn="ctr">
                        <a:lnSpc>
                          <a:spcPct val="107000"/>
                        </a:lnSpc>
                        <a:spcAft>
                          <a:spcPts val="0"/>
                        </a:spcAft>
                      </a:pPr>
                      <a:r>
                        <a:rPr lang="de-DE" sz="1800">
                          <a:effectLst/>
                        </a:rPr>
                        <a:t>0</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algn="ctr">
                        <a:lnSpc>
                          <a:spcPct val="107000"/>
                        </a:lnSpc>
                        <a:spcAft>
                          <a:spcPts val="0"/>
                        </a:spcAft>
                      </a:pPr>
                      <a:r>
                        <a:rPr lang="de-DE" sz="1800">
                          <a:effectLst/>
                        </a:rPr>
                        <a:t>1</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algn="ctr">
                        <a:lnSpc>
                          <a:spcPct val="107000"/>
                        </a:lnSpc>
                        <a:spcAft>
                          <a:spcPts val="0"/>
                        </a:spcAft>
                      </a:pPr>
                      <a:r>
                        <a:rPr lang="de-DE" sz="1800">
                          <a:effectLst/>
                        </a:rPr>
                        <a:t>0</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extLst>
                  <a:ext uri="{0D108BD9-81ED-4DB2-BD59-A6C34878D82A}">
                    <a16:rowId xmlns:a16="http://schemas.microsoft.com/office/drawing/2014/main" val="2994127863"/>
                  </a:ext>
                </a:extLst>
              </a:tr>
              <a:tr h="0">
                <a:tc>
                  <a:txBody>
                    <a:bodyPr/>
                    <a:lstStyle/>
                    <a:p>
                      <a:pPr algn="ctr">
                        <a:lnSpc>
                          <a:spcPct val="107000"/>
                        </a:lnSpc>
                        <a:spcAft>
                          <a:spcPts val="0"/>
                        </a:spcAft>
                      </a:pPr>
                      <a:r>
                        <a:rPr lang="de-DE" sz="1800">
                          <a:effectLst/>
                        </a:rPr>
                        <a:t>1</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algn="ctr">
                        <a:lnSpc>
                          <a:spcPct val="107000"/>
                        </a:lnSpc>
                        <a:spcAft>
                          <a:spcPts val="0"/>
                        </a:spcAft>
                      </a:pPr>
                      <a:r>
                        <a:rPr lang="de-DE" sz="1800">
                          <a:effectLst/>
                        </a:rPr>
                        <a:t>0,9</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algn="ctr">
                        <a:lnSpc>
                          <a:spcPct val="107000"/>
                        </a:lnSpc>
                        <a:spcAft>
                          <a:spcPts val="0"/>
                        </a:spcAft>
                      </a:pPr>
                      <a:r>
                        <a:rPr lang="de-DE" sz="1800">
                          <a:effectLst/>
                        </a:rPr>
                        <a:t>0,1</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extLst>
                  <a:ext uri="{0D108BD9-81ED-4DB2-BD59-A6C34878D82A}">
                    <a16:rowId xmlns:a16="http://schemas.microsoft.com/office/drawing/2014/main" val="773516317"/>
                  </a:ext>
                </a:extLst>
              </a:tr>
              <a:tr h="0">
                <a:tc>
                  <a:txBody>
                    <a:bodyPr/>
                    <a:lstStyle/>
                    <a:p>
                      <a:pPr algn="ctr">
                        <a:lnSpc>
                          <a:spcPct val="107000"/>
                        </a:lnSpc>
                        <a:spcAft>
                          <a:spcPts val="0"/>
                        </a:spcAft>
                      </a:pPr>
                      <a:r>
                        <a:rPr lang="de-DE" sz="1800">
                          <a:effectLst/>
                        </a:rPr>
                        <a:t>2</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algn="ctr">
                        <a:lnSpc>
                          <a:spcPct val="107000"/>
                        </a:lnSpc>
                        <a:spcAft>
                          <a:spcPts val="0"/>
                        </a:spcAft>
                      </a:pPr>
                      <a:r>
                        <a:rPr lang="de-DE" sz="1800">
                          <a:effectLst/>
                        </a:rPr>
                        <a:t>0,8</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algn="ctr">
                        <a:lnSpc>
                          <a:spcPct val="107000"/>
                        </a:lnSpc>
                        <a:spcAft>
                          <a:spcPts val="0"/>
                        </a:spcAft>
                      </a:pPr>
                      <a:r>
                        <a:rPr lang="de-DE" sz="1800">
                          <a:effectLst/>
                        </a:rPr>
                        <a:t>0,2</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extLst>
                  <a:ext uri="{0D108BD9-81ED-4DB2-BD59-A6C34878D82A}">
                    <a16:rowId xmlns:a16="http://schemas.microsoft.com/office/drawing/2014/main" val="1114725632"/>
                  </a:ext>
                </a:extLst>
              </a:tr>
              <a:tr h="0">
                <a:tc>
                  <a:txBody>
                    <a:bodyPr/>
                    <a:lstStyle/>
                    <a:p>
                      <a:pPr algn="ctr">
                        <a:lnSpc>
                          <a:spcPct val="107000"/>
                        </a:lnSpc>
                        <a:spcAft>
                          <a:spcPts val="0"/>
                        </a:spcAft>
                      </a:pPr>
                      <a:r>
                        <a:rPr lang="de-DE" sz="1800">
                          <a:effectLst/>
                        </a:rPr>
                        <a:t>3</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algn="ctr">
                        <a:lnSpc>
                          <a:spcPct val="107000"/>
                        </a:lnSpc>
                        <a:spcAft>
                          <a:spcPts val="0"/>
                        </a:spcAft>
                      </a:pPr>
                      <a:r>
                        <a:rPr lang="de-DE" sz="1800">
                          <a:effectLst/>
                        </a:rPr>
                        <a:t>0,75</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algn="ctr">
                        <a:lnSpc>
                          <a:spcPct val="107000"/>
                        </a:lnSpc>
                        <a:spcAft>
                          <a:spcPts val="0"/>
                        </a:spcAft>
                      </a:pPr>
                      <a:r>
                        <a:rPr lang="de-DE" sz="1800">
                          <a:effectLst/>
                        </a:rPr>
                        <a:t>0,25</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extLst>
                  <a:ext uri="{0D108BD9-81ED-4DB2-BD59-A6C34878D82A}">
                    <a16:rowId xmlns:a16="http://schemas.microsoft.com/office/drawing/2014/main" val="4007699068"/>
                  </a:ext>
                </a:extLst>
              </a:tr>
              <a:tr h="0">
                <a:tc>
                  <a:txBody>
                    <a:bodyPr/>
                    <a:lstStyle/>
                    <a:p>
                      <a:pPr algn="ctr">
                        <a:lnSpc>
                          <a:spcPct val="107000"/>
                        </a:lnSpc>
                        <a:spcAft>
                          <a:spcPts val="0"/>
                        </a:spcAft>
                      </a:pPr>
                      <a:r>
                        <a:rPr lang="de-DE" sz="1800">
                          <a:effectLst/>
                        </a:rPr>
                        <a:t>4</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algn="ctr">
                        <a:lnSpc>
                          <a:spcPct val="107000"/>
                        </a:lnSpc>
                        <a:spcAft>
                          <a:spcPts val="0"/>
                        </a:spcAft>
                      </a:pPr>
                      <a:r>
                        <a:rPr lang="de-DE" sz="1800">
                          <a:effectLst/>
                        </a:rPr>
                        <a:t>0,7</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algn="ctr">
                        <a:lnSpc>
                          <a:spcPct val="107000"/>
                        </a:lnSpc>
                        <a:spcAft>
                          <a:spcPts val="0"/>
                        </a:spcAft>
                      </a:pPr>
                      <a:r>
                        <a:rPr lang="de-DE" sz="1800">
                          <a:effectLst/>
                        </a:rPr>
                        <a:t>0,30</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extLst>
                  <a:ext uri="{0D108BD9-81ED-4DB2-BD59-A6C34878D82A}">
                    <a16:rowId xmlns:a16="http://schemas.microsoft.com/office/drawing/2014/main" val="766250556"/>
                  </a:ext>
                </a:extLst>
              </a:tr>
              <a:tr h="0">
                <a:tc>
                  <a:txBody>
                    <a:bodyPr/>
                    <a:lstStyle/>
                    <a:p>
                      <a:pPr algn="ctr">
                        <a:lnSpc>
                          <a:spcPct val="107000"/>
                        </a:lnSpc>
                        <a:spcAft>
                          <a:spcPts val="0"/>
                        </a:spcAft>
                      </a:pPr>
                      <a:r>
                        <a:rPr lang="de-DE" sz="1800">
                          <a:effectLst/>
                        </a:rPr>
                        <a:t>5</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algn="ctr">
                        <a:lnSpc>
                          <a:spcPct val="107000"/>
                        </a:lnSpc>
                        <a:spcAft>
                          <a:spcPts val="0"/>
                        </a:spcAft>
                      </a:pPr>
                      <a:r>
                        <a:rPr lang="de-DE" sz="1800">
                          <a:effectLst/>
                        </a:rPr>
                        <a:t>0,65</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algn="ctr">
                        <a:lnSpc>
                          <a:spcPct val="107000"/>
                        </a:lnSpc>
                        <a:spcAft>
                          <a:spcPts val="0"/>
                        </a:spcAft>
                      </a:pPr>
                      <a:r>
                        <a:rPr lang="de-DE" sz="1800">
                          <a:effectLst/>
                        </a:rPr>
                        <a:t>0,35</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extLst>
                  <a:ext uri="{0D108BD9-81ED-4DB2-BD59-A6C34878D82A}">
                    <a16:rowId xmlns:a16="http://schemas.microsoft.com/office/drawing/2014/main" val="514635762"/>
                  </a:ext>
                </a:extLst>
              </a:tr>
              <a:tr h="0">
                <a:tc>
                  <a:txBody>
                    <a:bodyPr/>
                    <a:lstStyle/>
                    <a:p>
                      <a:pPr algn="ctr">
                        <a:lnSpc>
                          <a:spcPct val="107000"/>
                        </a:lnSpc>
                        <a:spcAft>
                          <a:spcPts val="0"/>
                        </a:spcAft>
                      </a:pPr>
                      <a:r>
                        <a:rPr lang="de-DE" sz="1800">
                          <a:effectLst/>
                        </a:rPr>
                        <a:t>10</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algn="ctr">
                        <a:lnSpc>
                          <a:spcPct val="107000"/>
                        </a:lnSpc>
                        <a:spcAft>
                          <a:spcPts val="0"/>
                        </a:spcAft>
                      </a:pPr>
                      <a:r>
                        <a:rPr lang="de-DE" sz="1800">
                          <a:effectLst/>
                        </a:rPr>
                        <a:t>0,5</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algn="ctr">
                        <a:lnSpc>
                          <a:spcPct val="107000"/>
                        </a:lnSpc>
                        <a:spcAft>
                          <a:spcPts val="0"/>
                        </a:spcAft>
                      </a:pPr>
                      <a:r>
                        <a:rPr lang="de-DE" sz="1800">
                          <a:effectLst/>
                        </a:rPr>
                        <a:t>0,5</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extLst>
                  <a:ext uri="{0D108BD9-81ED-4DB2-BD59-A6C34878D82A}">
                    <a16:rowId xmlns:a16="http://schemas.microsoft.com/office/drawing/2014/main" val="4155378060"/>
                  </a:ext>
                </a:extLst>
              </a:tr>
              <a:tr h="0">
                <a:tc>
                  <a:txBody>
                    <a:bodyPr/>
                    <a:lstStyle/>
                    <a:p>
                      <a:pPr algn="ctr">
                        <a:lnSpc>
                          <a:spcPct val="107000"/>
                        </a:lnSpc>
                        <a:spcAft>
                          <a:spcPts val="0"/>
                        </a:spcAft>
                      </a:pPr>
                      <a:r>
                        <a:rPr lang="de-DE" sz="1800">
                          <a:effectLst/>
                        </a:rPr>
                        <a:t>15</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algn="ctr">
                        <a:lnSpc>
                          <a:spcPct val="107000"/>
                        </a:lnSpc>
                        <a:spcAft>
                          <a:spcPts val="0"/>
                        </a:spcAft>
                      </a:pPr>
                      <a:r>
                        <a:rPr lang="de-DE" sz="1800">
                          <a:effectLst/>
                        </a:rPr>
                        <a:t>0,42</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algn="ctr">
                        <a:lnSpc>
                          <a:spcPct val="107000"/>
                        </a:lnSpc>
                        <a:spcAft>
                          <a:spcPts val="0"/>
                        </a:spcAft>
                      </a:pPr>
                      <a:r>
                        <a:rPr lang="de-DE" sz="1800">
                          <a:effectLst/>
                        </a:rPr>
                        <a:t>0,58</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extLst>
                  <a:ext uri="{0D108BD9-81ED-4DB2-BD59-A6C34878D82A}">
                    <a16:rowId xmlns:a16="http://schemas.microsoft.com/office/drawing/2014/main" val="3667999391"/>
                  </a:ext>
                </a:extLst>
              </a:tr>
              <a:tr h="0">
                <a:tc>
                  <a:txBody>
                    <a:bodyPr/>
                    <a:lstStyle/>
                    <a:p>
                      <a:pPr algn="ctr">
                        <a:lnSpc>
                          <a:spcPct val="107000"/>
                        </a:lnSpc>
                        <a:spcAft>
                          <a:spcPts val="0"/>
                        </a:spcAft>
                      </a:pPr>
                      <a:r>
                        <a:rPr lang="de-DE" sz="1800">
                          <a:effectLst/>
                        </a:rPr>
                        <a:t>20</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algn="ctr">
                        <a:lnSpc>
                          <a:spcPct val="107000"/>
                        </a:lnSpc>
                        <a:spcAft>
                          <a:spcPts val="0"/>
                        </a:spcAft>
                      </a:pPr>
                      <a:r>
                        <a:rPr lang="de-DE" sz="1800">
                          <a:effectLst/>
                        </a:rPr>
                        <a:t>0,35</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algn="ctr">
                        <a:lnSpc>
                          <a:spcPct val="107000"/>
                        </a:lnSpc>
                        <a:spcAft>
                          <a:spcPts val="0"/>
                        </a:spcAft>
                      </a:pPr>
                      <a:r>
                        <a:rPr lang="de-DE" sz="1800">
                          <a:effectLst/>
                        </a:rPr>
                        <a:t>0,65</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extLst>
                  <a:ext uri="{0D108BD9-81ED-4DB2-BD59-A6C34878D82A}">
                    <a16:rowId xmlns:a16="http://schemas.microsoft.com/office/drawing/2014/main" val="1015256440"/>
                  </a:ext>
                </a:extLst>
              </a:tr>
              <a:tr h="0">
                <a:tc>
                  <a:txBody>
                    <a:bodyPr/>
                    <a:lstStyle/>
                    <a:p>
                      <a:pPr algn="ctr">
                        <a:lnSpc>
                          <a:spcPct val="107000"/>
                        </a:lnSpc>
                        <a:spcAft>
                          <a:spcPts val="0"/>
                        </a:spcAft>
                      </a:pPr>
                      <a:r>
                        <a:rPr lang="de-DE" sz="1800">
                          <a:effectLst/>
                        </a:rPr>
                        <a:t>25</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algn="ctr">
                        <a:lnSpc>
                          <a:spcPct val="107000"/>
                        </a:lnSpc>
                        <a:spcAft>
                          <a:spcPts val="0"/>
                        </a:spcAft>
                      </a:pPr>
                      <a:r>
                        <a:rPr lang="de-DE" sz="1800">
                          <a:effectLst/>
                        </a:rPr>
                        <a:t>0,36</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algn="ctr">
                        <a:lnSpc>
                          <a:spcPct val="107000"/>
                        </a:lnSpc>
                        <a:spcAft>
                          <a:spcPts val="0"/>
                        </a:spcAft>
                      </a:pPr>
                      <a:r>
                        <a:rPr lang="de-DE" sz="1800">
                          <a:effectLst/>
                        </a:rPr>
                        <a:t>0,64</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extLst>
                  <a:ext uri="{0D108BD9-81ED-4DB2-BD59-A6C34878D82A}">
                    <a16:rowId xmlns:a16="http://schemas.microsoft.com/office/drawing/2014/main" val="3672243782"/>
                  </a:ext>
                </a:extLst>
              </a:tr>
              <a:tr h="0">
                <a:tc>
                  <a:txBody>
                    <a:bodyPr/>
                    <a:lstStyle/>
                    <a:p>
                      <a:pPr algn="ctr">
                        <a:lnSpc>
                          <a:spcPct val="107000"/>
                        </a:lnSpc>
                        <a:spcAft>
                          <a:spcPts val="0"/>
                        </a:spcAft>
                      </a:pPr>
                      <a:r>
                        <a:rPr lang="de-DE" sz="1800">
                          <a:effectLst/>
                        </a:rPr>
                        <a:t>30</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algn="ctr">
                        <a:lnSpc>
                          <a:spcPct val="107000"/>
                        </a:lnSpc>
                        <a:spcAft>
                          <a:spcPts val="0"/>
                        </a:spcAft>
                      </a:pPr>
                      <a:r>
                        <a:rPr lang="de-DE" sz="1800">
                          <a:effectLst/>
                        </a:rPr>
                        <a:t>0,33</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algn="ctr">
                        <a:lnSpc>
                          <a:spcPct val="107000"/>
                        </a:lnSpc>
                        <a:spcAft>
                          <a:spcPts val="0"/>
                        </a:spcAft>
                      </a:pPr>
                      <a:r>
                        <a:rPr lang="de-DE" sz="1800" dirty="0">
                          <a:effectLst/>
                        </a:rPr>
                        <a:t>0,67</a:t>
                      </a:r>
                      <a:endParaRPr lang="de-DE"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extLst>
                  <a:ext uri="{0D108BD9-81ED-4DB2-BD59-A6C34878D82A}">
                    <a16:rowId xmlns:a16="http://schemas.microsoft.com/office/drawing/2014/main" val="752451959"/>
                  </a:ext>
                </a:extLst>
              </a:tr>
            </a:tbl>
          </a:graphicData>
        </a:graphic>
      </p:graphicFrame>
      <p:sp>
        <p:nvSpPr>
          <p:cNvPr id="17" name="Rectangle 1">
            <a:extLst>
              <a:ext uri="{FF2B5EF4-FFF2-40B4-BE49-F238E27FC236}">
                <a16:creationId xmlns:a16="http://schemas.microsoft.com/office/drawing/2014/main" id="{08BA53A2-0272-431E-BD07-A6014B12CA3C}"/>
              </a:ext>
            </a:extLst>
          </p:cNvPr>
          <p:cNvSpPr>
            <a:spLocks noChangeArrowheads="1"/>
          </p:cNvSpPr>
          <p:nvPr/>
        </p:nvSpPr>
        <p:spPr bwMode="auto">
          <a:xfrm>
            <a:off x="4558800" y="1387419"/>
            <a:ext cx="591334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Veränderung der Stoffmengen von Essigsäure und Ester während der Reaktion</a:t>
            </a:r>
            <a:r>
              <a:rPr kumimoji="0" lang="de-DE" altLang="de-DE"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endParaRPr kumimoji="0" lang="de-DE" altLang="de-DE" sz="1000" b="0" i="0" u="none" strike="noStrike" cap="none" normalizeH="0" baseline="0" dirty="0">
              <a:ln>
                <a:noFill/>
              </a:ln>
              <a:solidFill>
                <a:schemeClr val="tx1"/>
              </a:solidFill>
              <a:effectLst/>
            </a:endParaRPr>
          </a:p>
        </p:txBody>
      </p:sp>
      <p:sp>
        <p:nvSpPr>
          <p:cNvPr id="18" name="Textfeld 17">
            <a:extLst>
              <a:ext uri="{FF2B5EF4-FFF2-40B4-BE49-F238E27FC236}">
                <a16:creationId xmlns:a16="http://schemas.microsoft.com/office/drawing/2014/main" id="{3B9B728E-380F-4C24-A09D-69BA3EBCFEE9}"/>
              </a:ext>
            </a:extLst>
          </p:cNvPr>
          <p:cNvSpPr txBox="1"/>
          <p:nvPr/>
        </p:nvSpPr>
        <p:spPr>
          <a:xfrm>
            <a:off x="537265" y="767711"/>
            <a:ext cx="3474720" cy="338554"/>
          </a:xfrm>
          <a:prstGeom prst="rect">
            <a:avLst/>
          </a:prstGeom>
          <a:noFill/>
        </p:spPr>
        <p:txBody>
          <a:bodyPr wrap="square" rtlCol="0">
            <a:spAutoFit/>
          </a:bodyPr>
          <a:lstStyle/>
          <a:p>
            <a:r>
              <a:rPr lang="de-DE" sz="1600" i="1" dirty="0">
                <a:sym typeface="Wingdings" panose="05000000000000000000" pitchFamily="2" charset="2"/>
              </a:rPr>
              <a:t> </a:t>
            </a:r>
            <a:r>
              <a:rPr lang="de-DE" sz="1600" i="1" dirty="0"/>
              <a:t>AB: </a:t>
            </a:r>
            <a:r>
              <a:rPr lang="de-DE" sz="1600" i="1" dirty="0" err="1"/>
              <a:t>Estergleichgewicht</a:t>
            </a:r>
            <a:endParaRPr lang="de-DE" sz="1600" i="1" dirty="0"/>
          </a:p>
        </p:txBody>
      </p:sp>
    </p:spTree>
    <p:extLst>
      <p:ext uri="{BB962C8B-B14F-4D97-AF65-F5344CB8AC3E}">
        <p14:creationId xmlns:p14="http://schemas.microsoft.com/office/powerpoint/2010/main" val="1319322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7D38EC6-FA27-4294-9011-91E354E81DB9}"/>
              </a:ext>
            </a:extLst>
          </p:cNvPr>
          <p:cNvSpPr>
            <a:spLocks noChangeArrowheads="1"/>
          </p:cNvSpPr>
          <p:nvPr/>
        </p:nvSpPr>
        <p:spPr bwMode="auto">
          <a:xfrm>
            <a:off x="1953088" y="674702"/>
            <a:ext cx="18561556" cy="52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de-DE"/>
          </a:p>
        </p:txBody>
      </p:sp>
      <p:sp>
        <p:nvSpPr>
          <p:cNvPr id="8" name="Textfeld 7">
            <a:extLst>
              <a:ext uri="{FF2B5EF4-FFF2-40B4-BE49-F238E27FC236}">
                <a16:creationId xmlns:a16="http://schemas.microsoft.com/office/drawing/2014/main" id="{E43C2596-E308-489B-A847-0CA5A3DDCE94}"/>
              </a:ext>
            </a:extLst>
          </p:cNvPr>
          <p:cNvSpPr txBox="1"/>
          <p:nvPr/>
        </p:nvSpPr>
        <p:spPr>
          <a:xfrm>
            <a:off x="9423646" y="2221579"/>
            <a:ext cx="896645" cy="369332"/>
          </a:xfrm>
          <a:prstGeom prst="rect">
            <a:avLst/>
          </a:prstGeom>
          <a:noFill/>
        </p:spPr>
        <p:txBody>
          <a:bodyPr wrap="square" rtlCol="0">
            <a:spAutoFit/>
          </a:bodyPr>
          <a:lstStyle/>
          <a:p>
            <a:r>
              <a:rPr lang="de-DE" b="1" dirty="0">
                <a:solidFill>
                  <a:schemeClr val="accent2">
                    <a:lumMod val="75000"/>
                  </a:schemeClr>
                </a:solidFill>
              </a:rPr>
              <a:t>Ester</a:t>
            </a:r>
          </a:p>
        </p:txBody>
      </p:sp>
      <p:sp>
        <p:nvSpPr>
          <p:cNvPr id="9" name="Textfeld 8">
            <a:extLst>
              <a:ext uri="{FF2B5EF4-FFF2-40B4-BE49-F238E27FC236}">
                <a16:creationId xmlns:a16="http://schemas.microsoft.com/office/drawing/2014/main" id="{4E4991AF-FB74-45DF-9A0F-AC345646E4B8}"/>
              </a:ext>
            </a:extLst>
          </p:cNvPr>
          <p:cNvSpPr txBox="1"/>
          <p:nvPr/>
        </p:nvSpPr>
        <p:spPr>
          <a:xfrm>
            <a:off x="9423645" y="3367832"/>
            <a:ext cx="896645" cy="369332"/>
          </a:xfrm>
          <a:prstGeom prst="rect">
            <a:avLst/>
          </a:prstGeom>
          <a:noFill/>
        </p:spPr>
        <p:txBody>
          <a:bodyPr wrap="square" rtlCol="0">
            <a:spAutoFit/>
          </a:bodyPr>
          <a:lstStyle/>
          <a:p>
            <a:r>
              <a:rPr lang="de-DE" b="1" dirty="0">
                <a:solidFill>
                  <a:srgbClr val="0070C0"/>
                </a:solidFill>
              </a:rPr>
              <a:t>Säure</a:t>
            </a:r>
          </a:p>
        </p:txBody>
      </p:sp>
      <p:graphicFrame>
        <p:nvGraphicFramePr>
          <p:cNvPr id="10" name="Diagramm 9">
            <a:extLst>
              <a:ext uri="{FF2B5EF4-FFF2-40B4-BE49-F238E27FC236}">
                <a16:creationId xmlns:a16="http://schemas.microsoft.com/office/drawing/2014/main" id="{360D5EF6-5815-402D-9829-CB2B4B3BFCA6}"/>
              </a:ext>
            </a:extLst>
          </p:cNvPr>
          <p:cNvGraphicFramePr>
            <a:graphicFrameLocks/>
          </p:cNvGraphicFramePr>
          <p:nvPr>
            <p:extLst>
              <p:ext uri="{D42A27DB-BD31-4B8C-83A1-F6EECF244321}">
                <p14:modId xmlns:p14="http://schemas.microsoft.com/office/powerpoint/2010/main" val="3355747351"/>
              </p:ext>
            </p:extLst>
          </p:nvPr>
        </p:nvGraphicFramePr>
        <p:xfrm>
          <a:off x="1429305" y="150680"/>
          <a:ext cx="8074241" cy="5102070"/>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a:extLst>
              <a:ext uri="{FF2B5EF4-FFF2-40B4-BE49-F238E27FC236}">
                <a16:creationId xmlns:a16="http://schemas.microsoft.com/office/drawing/2014/main" id="{F2FD1687-74A7-4B6A-A9CF-AA5190C054E3}"/>
              </a:ext>
            </a:extLst>
          </p:cNvPr>
          <p:cNvSpPr/>
          <p:nvPr/>
        </p:nvSpPr>
        <p:spPr>
          <a:xfrm>
            <a:off x="313678" y="5373867"/>
            <a:ext cx="11395968" cy="923330"/>
          </a:xfrm>
          <a:prstGeom prst="rect">
            <a:avLst/>
          </a:prstGeom>
        </p:spPr>
        <p:txBody>
          <a:bodyPr wrap="square">
            <a:spAutoFit/>
          </a:bodyPr>
          <a:lstStyle/>
          <a:p>
            <a:pPr>
              <a:spcAft>
                <a:spcPts val="600"/>
              </a:spcAft>
            </a:pPr>
            <a:r>
              <a:rPr lang="de-DE" dirty="0">
                <a:latin typeface="Arial" panose="020B0604020202020204" pitchFamily="34" charset="0"/>
                <a:ea typeface="Times New Roman" panose="02020603050405020304" pitchFamily="18" charset="0"/>
              </a:rPr>
              <a:t>Die Bildung und Spaltung von Essigsäureethylester ist eine umkehrbare Reaktion. Sie verläuft </a:t>
            </a:r>
            <a:r>
              <a:rPr lang="de-DE" b="1" dirty="0">
                <a:latin typeface="Arial" panose="020B0604020202020204" pitchFamily="34" charset="0"/>
                <a:ea typeface="Times New Roman" panose="02020603050405020304" pitchFamily="18" charset="0"/>
              </a:rPr>
              <a:t>unvollständig</a:t>
            </a:r>
            <a:r>
              <a:rPr lang="de-DE" dirty="0">
                <a:latin typeface="Arial" panose="020B0604020202020204" pitchFamily="34" charset="0"/>
                <a:ea typeface="Times New Roman" panose="02020603050405020304" pitchFamily="18" charset="0"/>
              </a:rPr>
              <a:t>, d.h. alle an der Reaktion beteiligten Stoffe liegen nebeneinander vor. Ihre Stoffmengen ändern sich nach einer gewissen Zeit nicht mehr: es hat sich ein </a:t>
            </a:r>
            <a:r>
              <a:rPr lang="de-DE" b="1" dirty="0">
                <a:latin typeface="Arial" panose="020B0604020202020204" pitchFamily="34" charset="0"/>
                <a:ea typeface="Times New Roman" panose="02020603050405020304" pitchFamily="18" charset="0"/>
              </a:rPr>
              <a:t>Gleichgewicht</a:t>
            </a:r>
            <a:r>
              <a:rPr lang="de-DE" dirty="0">
                <a:latin typeface="Arial" panose="020B0604020202020204" pitchFamily="34" charset="0"/>
                <a:ea typeface="Times New Roman" panose="02020603050405020304" pitchFamily="18" charset="0"/>
              </a:rPr>
              <a:t> eingestellt.</a:t>
            </a:r>
            <a:endParaRPr lang="de-DE"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90089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0C302725-0EE6-4C88-AA2F-CD034B752ED8}"/>
              </a:ext>
            </a:extLst>
          </p:cNvPr>
          <p:cNvPicPr>
            <a:picLocks noChangeAspect="1"/>
          </p:cNvPicPr>
          <p:nvPr/>
        </p:nvPicPr>
        <p:blipFill>
          <a:blip r:embed="rId2"/>
          <a:stretch>
            <a:fillRect/>
          </a:stretch>
        </p:blipFill>
        <p:spPr>
          <a:xfrm>
            <a:off x="504822" y="735015"/>
            <a:ext cx="2619375" cy="2307545"/>
          </a:xfrm>
          <a:prstGeom prst="rect">
            <a:avLst/>
          </a:prstGeom>
        </p:spPr>
      </p:pic>
      <p:pic>
        <p:nvPicPr>
          <p:cNvPr id="3" name="Grafik 2">
            <a:extLst>
              <a:ext uri="{FF2B5EF4-FFF2-40B4-BE49-F238E27FC236}">
                <a16:creationId xmlns:a16="http://schemas.microsoft.com/office/drawing/2014/main" id="{D8C580D2-A992-4AAE-9142-E1CB9E7514C3}"/>
              </a:ext>
            </a:extLst>
          </p:cNvPr>
          <p:cNvPicPr>
            <a:picLocks noChangeAspect="1"/>
          </p:cNvPicPr>
          <p:nvPr/>
        </p:nvPicPr>
        <p:blipFill>
          <a:blip r:embed="rId3"/>
          <a:stretch>
            <a:fillRect/>
          </a:stretch>
        </p:blipFill>
        <p:spPr>
          <a:xfrm>
            <a:off x="8390800" y="517413"/>
            <a:ext cx="2649399" cy="2307541"/>
          </a:xfrm>
          <a:prstGeom prst="rect">
            <a:avLst/>
          </a:prstGeom>
        </p:spPr>
      </p:pic>
      <p:cxnSp>
        <p:nvCxnSpPr>
          <p:cNvPr id="4" name="Gerade Verbindung mit Pfeil 3">
            <a:extLst>
              <a:ext uri="{FF2B5EF4-FFF2-40B4-BE49-F238E27FC236}">
                <a16:creationId xmlns:a16="http://schemas.microsoft.com/office/drawing/2014/main" id="{B67D3B31-4CB5-4C67-BA70-028BA9CBE52B}"/>
              </a:ext>
            </a:extLst>
          </p:cNvPr>
          <p:cNvCxnSpPr/>
          <p:nvPr/>
        </p:nvCxnSpPr>
        <p:spPr>
          <a:xfrm>
            <a:off x="3552822" y="1528585"/>
            <a:ext cx="4105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Gerade Verbindung mit Pfeil 4">
            <a:extLst>
              <a:ext uri="{FF2B5EF4-FFF2-40B4-BE49-F238E27FC236}">
                <a16:creationId xmlns:a16="http://schemas.microsoft.com/office/drawing/2014/main" id="{AEA03F79-2F54-4ACA-90FC-33341C5C8C98}"/>
              </a:ext>
            </a:extLst>
          </p:cNvPr>
          <p:cNvCxnSpPr/>
          <p:nvPr/>
        </p:nvCxnSpPr>
        <p:spPr>
          <a:xfrm>
            <a:off x="3552821" y="2060781"/>
            <a:ext cx="4105275" cy="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6" name="Grafik 5">
            <a:extLst>
              <a:ext uri="{FF2B5EF4-FFF2-40B4-BE49-F238E27FC236}">
                <a16:creationId xmlns:a16="http://schemas.microsoft.com/office/drawing/2014/main" id="{A3E1BA4B-35DC-4936-B016-A84204858ED3}"/>
              </a:ext>
            </a:extLst>
          </p:cNvPr>
          <p:cNvPicPr>
            <a:picLocks noChangeAspect="1"/>
          </p:cNvPicPr>
          <p:nvPr/>
        </p:nvPicPr>
        <p:blipFill>
          <a:blip r:embed="rId4"/>
          <a:stretch>
            <a:fillRect/>
          </a:stretch>
        </p:blipFill>
        <p:spPr>
          <a:xfrm>
            <a:off x="4434294" y="2691751"/>
            <a:ext cx="2690378" cy="2654979"/>
          </a:xfrm>
          <a:prstGeom prst="rect">
            <a:avLst/>
          </a:prstGeom>
        </p:spPr>
      </p:pic>
      <p:cxnSp>
        <p:nvCxnSpPr>
          <p:cNvPr id="7" name="Gerade Verbindung mit Pfeil 6">
            <a:extLst>
              <a:ext uri="{FF2B5EF4-FFF2-40B4-BE49-F238E27FC236}">
                <a16:creationId xmlns:a16="http://schemas.microsoft.com/office/drawing/2014/main" id="{9947A686-CD0F-4419-94E6-059560CD8426}"/>
              </a:ext>
            </a:extLst>
          </p:cNvPr>
          <p:cNvCxnSpPr>
            <a:cxnSpLocks/>
          </p:cNvCxnSpPr>
          <p:nvPr/>
        </p:nvCxnSpPr>
        <p:spPr>
          <a:xfrm>
            <a:off x="1678577" y="3174865"/>
            <a:ext cx="2562497" cy="10400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DF6E26DA-0B7A-4892-8E40-228868C6E8B4}"/>
              </a:ext>
            </a:extLst>
          </p:cNvPr>
          <p:cNvCxnSpPr/>
          <p:nvPr/>
        </p:nvCxnSpPr>
        <p:spPr>
          <a:xfrm flipH="1">
            <a:off x="7432765" y="3042560"/>
            <a:ext cx="2552700" cy="10953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hteck 8">
            <a:extLst>
              <a:ext uri="{FF2B5EF4-FFF2-40B4-BE49-F238E27FC236}">
                <a16:creationId xmlns:a16="http://schemas.microsoft.com/office/drawing/2014/main" id="{5C9BA52E-5B96-4961-97ED-54239F445426}"/>
              </a:ext>
            </a:extLst>
          </p:cNvPr>
          <p:cNvSpPr/>
          <p:nvPr/>
        </p:nvSpPr>
        <p:spPr>
          <a:xfrm>
            <a:off x="191312" y="6517557"/>
            <a:ext cx="6096000" cy="276999"/>
          </a:xfrm>
          <a:prstGeom prst="rect">
            <a:avLst/>
          </a:prstGeom>
        </p:spPr>
        <p:txBody>
          <a:bodyPr>
            <a:spAutoFit/>
          </a:bodyPr>
          <a:lstStyle/>
          <a:p>
            <a:r>
              <a:rPr lang="de-DE" sz="1200" dirty="0"/>
              <a:t>https://www.chemie-schule.de/Organische_Chemie/Veresterung_und_Verseifung.php</a:t>
            </a:r>
          </a:p>
        </p:txBody>
      </p:sp>
      <p:sp>
        <p:nvSpPr>
          <p:cNvPr id="13" name="Textfeld 12">
            <a:extLst>
              <a:ext uri="{FF2B5EF4-FFF2-40B4-BE49-F238E27FC236}">
                <a16:creationId xmlns:a16="http://schemas.microsoft.com/office/drawing/2014/main" id="{D494440B-BFE5-4B60-944F-9CEE316991F7}"/>
              </a:ext>
            </a:extLst>
          </p:cNvPr>
          <p:cNvSpPr txBox="1"/>
          <p:nvPr/>
        </p:nvSpPr>
        <p:spPr>
          <a:xfrm rot="1378723">
            <a:off x="2334451" y="3200478"/>
            <a:ext cx="2055223" cy="646331"/>
          </a:xfrm>
          <a:prstGeom prst="rect">
            <a:avLst/>
          </a:prstGeom>
          <a:noFill/>
        </p:spPr>
        <p:txBody>
          <a:bodyPr wrap="square" rtlCol="0">
            <a:spAutoFit/>
          </a:bodyPr>
          <a:lstStyle/>
          <a:p>
            <a:r>
              <a:rPr lang="de-DE" dirty="0"/>
              <a:t>Konzentrationen nehmen ab</a:t>
            </a:r>
          </a:p>
        </p:txBody>
      </p:sp>
      <p:sp>
        <p:nvSpPr>
          <p:cNvPr id="14" name="Textfeld 13">
            <a:extLst>
              <a:ext uri="{FF2B5EF4-FFF2-40B4-BE49-F238E27FC236}">
                <a16:creationId xmlns:a16="http://schemas.microsoft.com/office/drawing/2014/main" id="{847618DC-5543-4DDE-B68D-0AD8B5BF5EC5}"/>
              </a:ext>
            </a:extLst>
          </p:cNvPr>
          <p:cNvSpPr txBox="1"/>
          <p:nvPr/>
        </p:nvSpPr>
        <p:spPr>
          <a:xfrm rot="20205999">
            <a:off x="7407157" y="3033680"/>
            <a:ext cx="2055223" cy="646331"/>
          </a:xfrm>
          <a:prstGeom prst="rect">
            <a:avLst/>
          </a:prstGeom>
          <a:noFill/>
        </p:spPr>
        <p:txBody>
          <a:bodyPr wrap="square" rtlCol="0">
            <a:spAutoFit/>
          </a:bodyPr>
          <a:lstStyle/>
          <a:p>
            <a:r>
              <a:rPr lang="de-DE" dirty="0"/>
              <a:t>Konzentrationen nehmen zu</a:t>
            </a:r>
          </a:p>
        </p:txBody>
      </p:sp>
      <p:sp>
        <p:nvSpPr>
          <p:cNvPr id="15" name="Textfeld 14">
            <a:extLst>
              <a:ext uri="{FF2B5EF4-FFF2-40B4-BE49-F238E27FC236}">
                <a16:creationId xmlns:a16="http://schemas.microsoft.com/office/drawing/2014/main" id="{5B79B61E-8954-4C67-A79F-29551712D02E}"/>
              </a:ext>
            </a:extLst>
          </p:cNvPr>
          <p:cNvSpPr txBox="1"/>
          <p:nvPr/>
        </p:nvSpPr>
        <p:spPr>
          <a:xfrm>
            <a:off x="3509848" y="5447262"/>
            <a:ext cx="4476205" cy="923330"/>
          </a:xfrm>
          <a:prstGeom prst="rect">
            <a:avLst/>
          </a:prstGeom>
          <a:noFill/>
        </p:spPr>
        <p:txBody>
          <a:bodyPr wrap="square" rtlCol="0">
            <a:spAutoFit/>
          </a:bodyPr>
          <a:lstStyle/>
          <a:p>
            <a:pPr algn="ctr"/>
            <a:r>
              <a:rPr lang="de-DE" b="1" dirty="0"/>
              <a:t>Gleichgewichtszustand</a:t>
            </a:r>
          </a:p>
          <a:p>
            <a:pPr algn="ctr"/>
            <a:r>
              <a:rPr lang="de-DE" dirty="0"/>
              <a:t>Konzentrationen bleiben konstant (verändern sich nicht mehr)</a:t>
            </a:r>
          </a:p>
        </p:txBody>
      </p:sp>
      <p:sp>
        <p:nvSpPr>
          <p:cNvPr id="10" name="Textfeld 9">
            <a:extLst>
              <a:ext uri="{FF2B5EF4-FFF2-40B4-BE49-F238E27FC236}">
                <a16:creationId xmlns:a16="http://schemas.microsoft.com/office/drawing/2014/main" id="{16CD6811-5C70-40A4-8EDA-B413338441D4}"/>
              </a:ext>
            </a:extLst>
          </p:cNvPr>
          <p:cNvSpPr txBox="1"/>
          <p:nvPr/>
        </p:nvSpPr>
        <p:spPr>
          <a:xfrm>
            <a:off x="4676503" y="1058721"/>
            <a:ext cx="1419497" cy="369332"/>
          </a:xfrm>
          <a:prstGeom prst="rect">
            <a:avLst/>
          </a:prstGeom>
          <a:noFill/>
        </p:spPr>
        <p:txBody>
          <a:bodyPr wrap="square" rtlCol="0">
            <a:spAutoFit/>
          </a:bodyPr>
          <a:lstStyle/>
          <a:p>
            <a:r>
              <a:rPr lang="de-DE" dirty="0"/>
              <a:t>Hinreaktion</a:t>
            </a:r>
          </a:p>
        </p:txBody>
      </p:sp>
      <p:sp>
        <p:nvSpPr>
          <p:cNvPr id="16" name="Textfeld 15">
            <a:extLst>
              <a:ext uri="{FF2B5EF4-FFF2-40B4-BE49-F238E27FC236}">
                <a16:creationId xmlns:a16="http://schemas.microsoft.com/office/drawing/2014/main" id="{8833C806-6125-42DE-9931-B7D0976BDC5F}"/>
              </a:ext>
            </a:extLst>
          </p:cNvPr>
          <p:cNvSpPr txBox="1"/>
          <p:nvPr/>
        </p:nvSpPr>
        <p:spPr>
          <a:xfrm>
            <a:off x="4676502" y="1722219"/>
            <a:ext cx="1419497" cy="369332"/>
          </a:xfrm>
          <a:prstGeom prst="rect">
            <a:avLst/>
          </a:prstGeom>
          <a:noFill/>
        </p:spPr>
        <p:txBody>
          <a:bodyPr wrap="square" rtlCol="0">
            <a:spAutoFit/>
          </a:bodyPr>
          <a:lstStyle/>
          <a:p>
            <a:r>
              <a:rPr lang="de-DE" dirty="0"/>
              <a:t>Rückreaktion</a:t>
            </a:r>
          </a:p>
        </p:txBody>
      </p:sp>
    </p:spTree>
    <p:extLst>
      <p:ext uri="{BB962C8B-B14F-4D97-AF65-F5344CB8AC3E}">
        <p14:creationId xmlns:p14="http://schemas.microsoft.com/office/powerpoint/2010/main" val="378887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914154B2-1DB6-4C64-9474-DA0365678F28}"/>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tx1"/>
                </a:solidFill>
                <a:latin typeface="+mj-lt"/>
                <a:ea typeface="+mj-ea"/>
                <a:cs typeface="+mj-cs"/>
              </a:rPr>
              <a:t>Modellversuch zum chemischen Gleichgewicht</a:t>
            </a:r>
          </a:p>
        </p:txBody>
      </p:sp>
      <p:pic>
        <p:nvPicPr>
          <p:cNvPr id="3" name="Grafik 2" descr="Ein Bild, das Uhr enthält.&#10;&#10;Automatisch generierte Beschreibung">
            <a:extLst>
              <a:ext uri="{FF2B5EF4-FFF2-40B4-BE49-F238E27FC236}">
                <a16:creationId xmlns:a16="http://schemas.microsoft.com/office/drawing/2014/main" id="{4E5003DC-CAFD-463D-A00F-033CC1C6D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7440" y="1825626"/>
            <a:ext cx="6587595" cy="4351338"/>
          </a:xfrm>
          <a:prstGeom prst="rect">
            <a:avLst/>
          </a:prstGeom>
        </p:spPr>
      </p:pic>
    </p:spTree>
    <p:extLst>
      <p:ext uri="{BB962C8B-B14F-4D97-AF65-F5344CB8AC3E}">
        <p14:creationId xmlns:p14="http://schemas.microsoft.com/office/powerpoint/2010/main" val="370957755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1769</Words>
  <Application>Microsoft Office PowerPoint</Application>
  <PresentationFormat>Breitbild</PresentationFormat>
  <Paragraphs>276</Paragraphs>
  <Slides>27</Slides>
  <Notes>0</Notes>
  <HiddenSlides>0</HiddenSlides>
  <MMClips>0</MMClips>
  <ScaleCrop>false</ScaleCrop>
  <HeadingPairs>
    <vt:vector size="8" baseType="variant">
      <vt:variant>
        <vt:lpstr>Verwendete Schriftarten</vt:lpstr>
      </vt:variant>
      <vt:variant>
        <vt:i4>7</vt:i4>
      </vt:variant>
      <vt:variant>
        <vt:lpstr>Design</vt:lpstr>
      </vt:variant>
      <vt:variant>
        <vt:i4>1</vt:i4>
      </vt:variant>
      <vt:variant>
        <vt:lpstr>Eingebettete OLE-Server</vt:lpstr>
      </vt:variant>
      <vt:variant>
        <vt:i4>1</vt:i4>
      </vt:variant>
      <vt:variant>
        <vt:lpstr>Folientitel</vt:lpstr>
      </vt:variant>
      <vt:variant>
        <vt:i4>27</vt:i4>
      </vt:variant>
    </vt:vector>
  </HeadingPairs>
  <TitlesOfParts>
    <vt:vector size="36" baseType="lpstr">
      <vt:lpstr>Arial</vt:lpstr>
      <vt:lpstr>Calibri</vt:lpstr>
      <vt:lpstr>Calibri Light</vt:lpstr>
      <vt:lpstr>Cambria</vt:lpstr>
      <vt:lpstr>Cambria Math</vt:lpstr>
      <vt:lpstr>Tahoma</vt:lpstr>
      <vt:lpstr>Times New Roman</vt:lpstr>
      <vt:lpstr>Office</vt:lpstr>
      <vt:lpstr>ChemSketch</vt:lpstr>
      <vt:lpstr>Chemisches Gleichgewicht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Chemisches Gleichgewicht</dc:title>
  <dc:creator>Claudia Eysel</dc:creator>
  <cp:lastModifiedBy>Claudia Eysel</cp:lastModifiedBy>
  <cp:revision>47</cp:revision>
  <cp:lastPrinted>2020-09-07T13:49:30Z</cp:lastPrinted>
  <dcterms:created xsi:type="dcterms:W3CDTF">2020-06-26T13:39:44Z</dcterms:created>
  <dcterms:modified xsi:type="dcterms:W3CDTF">2021-10-03T16:13:18Z</dcterms:modified>
</cp:coreProperties>
</file>