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6" r:id="rId2"/>
    <p:sldId id="265" r:id="rId3"/>
    <p:sldId id="260" r:id="rId4"/>
    <p:sldId id="267" r:id="rId5"/>
    <p:sldId id="261" r:id="rId6"/>
    <p:sldId id="264" r:id="rId7"/>
    <p:sldId id="262" r:id="rId8"/>
    <p:sldId id="257" r:id="rId9"/>
  </p:sldIdLst>
  <p:sldSz cx="9144000" cy="6858000" type="screen4x3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F55E-DE3F-4BB4-AF22-92DBA504FBB2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C785E-E6D4-4CDA-A74F-6FA8E95C18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FEB2-9CBA-45BF-9607-5B615362EC7E}" type="datetimeFigureOut">
              <a:rPr lang="de-DE" smtClean="0"/>
              <a:pPr/>
              <a:t>09.09.2021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B6C9-6FE4-425D-8FBB-66B553B3F6F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2328EA-42AB-4374-ABF9-79E35DADE46D}"/>
              </a:ext>
            </a:extLst>
          </p:cNvPr>
          <p:cNvSpPr txBox="1"/>
          <p:nvPr/>
        </p:nvSpPr>
        <p:spPr>
          <a:xfrm>
            <a:off x="323528" y="26311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Lösungen - sauer, alkalisch oder neutral?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12C205-BD24-4D51-940F-50BE1C30E9CB}"/>
              </a:ext>
            </a:extLst>
          </p:cNvPr>
          <p:cNvSpPr txBox="1"/>
          <p:nvPr/>
        </p:nvSpPr>
        <p:spPr>
          <a:xfrm>
            <a:off x="394696" y="1917040"/>
            <a:ext cx="381642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Speiseessig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Zitronensaft</a:t>
            </a:r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hautneutrale Seifenlösung</a:t>
            </a:r>
            <a:endParaRPr lang="de-DE" sz="2000" b="1" i="0" u="none" strike="noStrike" baseline="0" dirty="0">
              <a:latin typeface="Verdana-Bold"/>
            </a:endParaRP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Leitungswasser</a:t>
            </a:r>
            <a:endParaRPr lang="de-DE" sz="2000" dirty="0"/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Zuckerwasser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Kernseifen-Lösung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Rohrreiniger-Lösung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3DEE7F-793E-41DF-8AE9-4A5271E6013D}"/>
              </a:ext>
            </a:extLst>
          </p:cNvPr>
          <p:cNvSpPr txBox="1"/>
          <p:nvPr/>
        </p:nvSpPr>
        <p:spPr>
          <a:xfrm>
            <a:off x="3893038" y="92214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Mit Universalindikator flüssig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D6FAB6-DA56-4FBD-B673-D791CBF2D508}"/>
              </a:ext>
            </a:extLst>
          </p:cNvPr>
          <p:cNvSpPr txBox="1"/>
          <p:nvPr/>
        </p:nvSpPr>
        <p:spPr>
          <a:xfrm>
            <a:off x="6012160" y="92214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Mit Bromthymolblau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7B31FC-AF50-418A-9CAB-C275BD240775}"/>
              </a:ext>
            </a:extLst>
          </p:cNvPr>
          <p:cNvSpPr txBox="1"/>
          <p:nvPr/>
        </p:nvSpPr>
        <p:spPr>
          <a:xfrm>
            <a:off x="4240890" y="1917040"/>
            <a:ext cx="169926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r</a:t>
            </a:r>
            <a:r>
              <a:rPr lang="de-DE" sz="2000" b="0" i="0" u="none" strike="noStrike" baseline="0" dirty="0">
                <a:latin typeface="Verdana" panose="020B0604030504040204" pitchFamily="34" charset="0"/>
              </a:rPr>
              <a:t>ot-orange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rot-orange</a:t>
            </a:r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gelb</a:t>
            </a:r>
            <a:endParaRPr lang="de-DE" sz="2000" b="1" i="0" u="none" strike="noStrike" baseline="0" dirty="0">
              <a:latin typeface="Verdana-Bold"/>
            </a:endParaRP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grün</a:t>
            </a:r>
            <a:endParaRPr lang="de-DE" sz="2000" dirty="0"/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grün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blau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blau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25EFEE-BEFD-418D-B1EF-032AFF349B9F}"/>
              </a:ext>
            </a:extLst>
          </p:cNvPr>
          <p:cNvSpPr txBox="1"/>
          <p:nvPr/>
        </p:nvSpPr>
        <p:spPr>
          <a:xfrm>
            <a:off x="6516216" y="1897645"/>
            <a:ext cx="104032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gelb</a:t>
            </a:r>
            <a:endParaRPr lang="de-DE" sz="2000" b="0" i="0" u="none" strike="noStrike" baseline="0" dirty="0">
              <a:latin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gelb</a:t>
            </a:r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gelb</a:t>
            </a:r>
            <a:endParaRPr lang="de-DE" sz="2000" b="1" i="0" u="none" strike="noStrike" baseline="0" dirty="0">
              <a:latin typeface="Verdana-Bold"/>
            </a:endParaRP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grün</a:t>
            </a:r>
            <a:endParaRPr lang="de-DE" sz="2000" dirty="0"/>
          </a:p>
          <a:p>
            <a:pPr algn="l">
              <a:spcAft>
                <a:spcPts val="600"/>
              </a:spcAft>
            </a:pPr>
            <a:r>
              <a:rPr lang="de-DE" sz="2000" b="0" i="0" u="none" strike="noStrike" baseline="0" dirty="0">
                <a:latin typeface="Verdana" panose="020B0604030504040204" pitchFamily="34" charset="0"/>
              </a:rPr>
              <a:t>grün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blau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Verdana" panose="020B0604030504040204" pitchFamily="34" charset="0"/>
              </a:rPr>
              <a:t>blau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9636D8-2A92-47C2-AE81-507A4AC081C2}"/>
              </a:ext>
            </a:extLst>
          </p:cNvPr>
          <p:cNvSpPr txBox="1"/>
          <p:nvPr/>
        </p:nvSpPr>
        <p:spPr>
          <a:xfrm>
            <a:off x="7670272" y="23239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sauer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A038D8-04B4-428D-97ED-5B232CF7F7EA}"/>
              </a:ext>
            </a:extLst>
          </p:cNvPr>
          <p:cNvSpPr txBox="1"/>
          <p:nvPr/>
        </p:nvSpPr>
        <p:spPr>
          <a:xfrm>
            <a:off x="7602948" y="3264689"/>
            <a:ext cx="95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neutral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5A8A08-C4D8-466C-B48F-9D6A5F03F4A3}"/>
              </a:ext>
            </a:extLst>
          </p:cNvPr>
          <p:cNvSpPr txBox="1"/>
          <p:nvPr/>
        </p:nvSpPr>
        <p:spPr>
          <a:xfrm>
            <a:off x="7602948" y="4048898"/>
            <a:ext cx="112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alkalisch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269B3D13-2163-45A1-8014-A0B2E57F6F3A}"/>
              </a:ext>
            </a:extLst>
          </p:cNvPr>
          <p:cNvSpPr/>
          <p:nvPr/>
        </p:nvSpPr>
        <p:spPr>
          <a:xfrm>
            <a:off x="7335097" y="1981283"/>
            <a:ext cx="234446" cy="100811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B607635-09C5-4CE1-9DBC-1B930A1CA90A}"/>
              </a:ext>
            </a:extLst>
          </p:cNvPr>
          <p:cNvCxnSpPr/>
          <p:nvPr/>
        </p:nvCxnSpPr>
        <p:spPr>
          <a:xfrm>
            <a:off x="467544" y="3068960"/>
            <a:ext cx="8018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DE13AF3-BBF1-4AC3-A16E-E4D75AA62934}"/>
              </a:ext>
            </a:extLst>
          </p:cNvPr>
          <p:cNvCxnSpPr/>
          <p:nvPr/>
        </p:nvCxnSpPr>
        <p:spPr>
          <a:xfrm>
            <a:off x="467544" y="3861048"/>
            <a:ext cx="8018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31F37A5A-B9CB-45F5-97DE-60A8C512F70D}"/>
              </a:ext>
            </a:extLst>
          </p:cNvPr>
          <p:cNvSpPr/>
          <p:nvPr/>
        </p:nvSpPr>
        <p:spPr>
          <a:xfrm>
            <a:off x="7330270" y="3111396"/>
            <a:ext cx="234446" cy="677644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DFE8F3B1-2333-4842-B074-99D212F867CD}"/>
              </a:ext>
            </a:extLst>
          </p:cNvPr>
          <p:cNvSpPr/>
          <p:nvPr/>
        </p:nvSpPr>
        <p:spPr>
          <a:xfrm>
            <a:off x="7345425" y="3901454"/>
            <a:ext cx="234446" cy="677644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2557A5-7BD2-4797-9CD4-500E10DAF907}"/>
              </a:ext>
            </a:extLst>
          </p:cNvPr>
          <p:cNvSpPr txBox="1"/>
          <p:nvPr/>
        </p:nvSpPr>
        <p:spPr>
          <a:xfrm>
            <a:off x="467544" y="5277951"/>
            <a:ext cx="830428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gibt saure, alkalische und neutrale Lösungen. Sie färben Indikatoren (</a:t>
            </a:r>
            <a:r>
              <a:rPr lang="de-DE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indicare</a:t>
            </a: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anzeigen) in charakteristischer Weise. </a:t>
            </a:r>
          </a:p>
        </p:txBody>
      </p:sp>
    </p:spTree>
    <p:extLst>
      <p:ext uri="{BB962C8B-B14F-4D97-AF65-F5344CB8AC3E}">
        <p14:creationId xmlns:p14="http://schemas.microsoft.com/office/powerpoint/2010/main" val="14577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946067" y="574706"/>
            <a:ext cx="6480720" cy="3960440"/>
            <a:chOff x="-69508" y="404664"/>
            <a:chExt cx="9761044" cy="6192838"/>
          </a:xfrm>
        </p:grpSpPr>
        <p:grpSp>
          <p:nvGrpSpPr>
            <p:cNvPr id="4" name="Gruppieren 66"/>
            <p:cNvGrpSpPr>
              <a:grpSpLocks/>
            </p:cNvGrpSpPr>
            <p:nvPr/>
          </p:nvGrpSpPr>
          <p:grpSpPr bwMode="auto">
            <a:xfrm>
              <a:off x="2699792" y="404664"/>
              <a:ext cx="3706813" cy="6192838"/>
              <a:chOff x="2810272" y="44624"/>
              <a:chExt cx="3705944" cy="6192688"/>
            </a:xfrm>
          </p:grpSpPr>
          <p:sp>
            <p:nvSpPr>
              <p:cNvPr id="5" name="Rectangle 123"/>
              <p:cNvSpPr>
                <a:spLocks noChangeArrowheads="1"/>
              </p:cNvSpPr>
              <p:nvPr/>
            </p:nvSpPr>
            <p:spPr bwMode="auto">
              <a:xfrm>
                <a:off x="4169172" y="3590803"/>
                <a:ext cx="508000" cy="228600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" name="Freeform 124"/>
              <p:cNvSpPr>
                <a:spLocks/>
              </p:cNvSpPr>
              <p:nvPr/>
            </p:nvSpPr>
            <p:spPr bwMode="auto">
              <a:xfrm>
                <a:off x="3329385" y="2971678"/>
                <a:ext cx="617537" cy="514350"/>
              </a:xfrm>
              <a:custGeom>
                <a:avLst/>
                <a:gdLst>
                  <a:gd name="T0" fmla="*/ 2147483647 w 426"/>
                  <a:gd name="T1" fmla="*/ 2147483647 h 438"/>
                  <a:gd name="T2" fmla="*/ 0 w 426"/>
                  <a:gd name="T3" fmla="*/ 2147483647 h 438"/>
                  <a:gd name="T4" fmla="*/ 2147483647 w 426"/>
                  <a:gd name="T5" fmla="*/ 2147483647 h 438"/>
                  <a:gd name="T6" fmla="*/ 2147483647 w 426"/>
                  <a:gd name="T7" fmla="*/ 0 h 438"/>
                  <a:gd name="T8" fmla="*/ 2147483647 w 426"/>
                  <a:gd name="T9" fmla="*/ 0 h 438"/>
                  <a:gd name="T10" fmla="*/ 2147483647 w 426"/>
                  <a:gd name="T11" fmla="*/ 2147483647 h 438"/>
                  <a:gd name="T12" fmla="*/ 2147483647 w 426"/>
                  <a:gd name="T13" fmla="*/ 2147483647 h 438"/>
                  <a:gd name="T14" fmla="*/ 2147483647 w 426"/>
                  <a:gd name="T15" fmla="*/ 2147483647 h 438"/>
                  <a:gd name="T16" fmla="*/ 2147483647 w 426"/>
                  <a:gd name="T17" fmla="*/ 2147483647 h 438"/>
                  <a:gd name="T18" fmla="*/ 2147483647 w 426"/>
                  <a:gd name="T19" fmla="*/ 2147483647 h 438"/>
                  <a:gd name="T20" fmla="*/ 2147483647 w 426"/>
                  <a:gd name="T21" fmla="*/ 2147483647 h 438"/>
                  <a:gd name="T22" fmla="*/ 2147483647 w 426"/>
                  <a:gd name="T23" fmla="*/ 2147483647 h 438"/>
                  <a:gd name="T24" fmla="*/ 2147483647 w 426"/>
                  <a:gd name="T25" fmla="*/ 2147483647 h 438"/>
                  <a:gd name="T26" fmla="*/ 2147483647 w 426"/>
                  <a:gd name="T27" fmla="*/ 2147483647 h 438"/>
                  <a:gd name="T28" fmla="*/ 2147483647 w 426"/>
                  <a:gd name="T29" fmla="*/ 2147483647 h 438"/>
                  <a:gd name="T30" fmla="*/ 2147483647 w 426"/>
                  <a:gd name="T31" fmla="*/ 2147483647 h 438"/>
                  <a:gd name="T32" fmla="*/ 2147483647 w 426"/>
                  <a:gd name="T33" fmla="*/ 2147483647 h 438"/>
                  <a:gd name="T34" fmla="*/ 2147483647 w 426"/>
                  <a:gd name="T35" fmla="*/ 2147483647 h 438"/>
                  <a:gd name="T36" fmla="*/ 2147483647 w 426"/>
                  <a:gd name="T37" fmla="*/ 2147483647 h 438"/>
                  <a:gd name="T38" fmla="*/ 2147483647 w 426"/>
                  <a:gd name="T39" fmla="*/ 2147483647 h 438"/>
                  <a:gd name="T40" fmla="*/ 2147483647 w 426"/>
                  <a:gd name="T41" fmla="*/ 2147483647 h 438"/>
                  <a:gd name="T42" fmla="*/ 2147483647 w 426"/>
                  <a:gd name="T43" fmla="*/ 2147483647 h 4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26"/>
                  <a:gd name="T67" fmla="*/ 0 h 438"/>
                  <a:gd name="T68" fmla="*/ 426 w 426"/>
                  <a:gd name="T69" fmla="*/ 438 h 43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26" h="438">
                    <a:moveTo>
                      <a:pt x="13" y="77"/>
                    </a:moveTo>
                    <a:lnTo>
                      <a:pt x="0" y="42"/>
                    </a:lnTo>
                    <a:lnTo>
                      <a:pt x="12" y="7"/>
                    </a:lnTo>
                    <a:lnTo>
                      <a:pt x="28" y="0"/>
                    </a:lnTo>
                    <a:lnTo>
                      <a:pt x="393" y="0"/>
                    </a:lnTo>
                    <a:lnTo>
                      <a:pt x="410" y="4"/>
                    </a:lnTo>
                    <a:lnTo>
                      <a:pt x="426" y="26"/>
                    </a:lnTo>
                    <a:lnTo>
                      <a:pt x="420" y="68"/>
                    </a:lnTo>
                    <a:lnTo>
                      <a:pt x="406" y="104"/>
                    </a:lnTo>
                    <a:lnTo>
                      <a:pt x="396" y="135"/>
                    </a:lnTo>
                    <a:lnTo>
                      <a:pt x="382" y="247"/>
                    </a:lnTo>
                    <a:lnTo>
                      <a:pt x="379" y="420"/>
                    </a:lnTo>
                    <a:lnTo>
                      <a:pt x="372" y="432"/>
                    </a:lnTo>
                    <a:lnTo>
                      <a:pt x="355" y="438"/>
                    </a:lnTo>
                    <a:lnTo>
                      <a:pt x="74" y="438"/>
                    </a:lnTo>
                    <a:lnTo>
                      <a:pt x="66" y="434"/>
                    </a:lnTo>
                    <a:lnTo>
                      <a:pt x="57" y="427"/>
                    </a:lnTo>
                    <a:lnTo>
                      <a:pt x="54" y="420"/>
                    </a:lnTo>
                    <a:lnTo>
                      <a:pt x="52" y="243"/>
                    </a:lnTo>
                    <a:lnTo>
                      <a:pt x="39" y="137"/>
                    </a:lnTo>
                    <a:lnTo>
                      <a:pt x="24" y="102"/>
                    </a:lnTo>
                    <a:lnTo>
                      <a:pt x="13" y="77"/>
                    </a:lnTo>
                    <a:close/>
                  </a:path>
                </a:pathLst>
              </a:custGeom>
              <a:solidFill>
                <a:srgbClr val="800000"/>
              </a:solidFill>
              <a:ln w="158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125"/>
              <p:cNvSpPr>
                <a:spLocks/>
              </p:cNvSpPr>
              <p:nvPr/>
            </p:nvSpPr>
            <p:spPr bwMode="auto">
              <a:xfrm>
                <a:off x="2810272" y="3212978"/>
                <a:ext cx="1727200" cy="2330450"/>
              </a:xfrm>
              <a:custGeom>
                <a:avLst/>
                <a:gdLst>
                  <a:gd name="T0" fmla="*/ 0 w 672"/>
                  <a:gd name="T1" fmla="*/ 2147483647 h 897"/>
                  <a:gd name="T2" fmla="*/ 2147483647 w 672"/>
                  <a:gd name="T3" fmla="*/ 2147483647 h 897"/>
                  <a:gd name="T4" fmla="*/ 2147483647 w 672"/>
                  <a:gd name="T5" fmla="*/ 2147483647 h 897"/>
                  <a:gd name="T6" fmla="*/ 2147483647 w 672"/>
                  <a:gd name="T7" fmla="*/ 2147483647 h 897"/>
                  <a:gd name="T8" fmla="*/ 2147483647 w 672"/>
                  <a:gd name="T9" fmla="*/ 2147483647 h 897"/>
                  <a:gd name="T10" fmla="*/ 2147483647 w 672"/>
                  <a:gd name="T11" fmla="*/ 2147483647 h 897"/>
                  <a:gd name="T12" fmla="*/ 2147483647 w 672"/>
                  <a:gd name="T13" fmla="*/ 2147483647 h 897"/>
                  <a:gd name="T14" fmla="*/ 2147483647 w 672"/>
                  <a:gd name="T15" fmla="*/ 2147483647 h 897"/>
                  <a:gd name="T16" fmla="*/ 2147483647 w 672"/>
                  <a:gd name="T17" fmla="*/ 2147483647 h 897"/>
                  <a:gd name="T18" fmla="*/ 2147483647 w 672"/>
                  <a:gd name="T19" fmla="*/ 2147483647 h 897"/>
                  <a:gd name="T20" fmla="*/ 2147483647 w 672"/>
                  <a:gd name="T21" fmla="*/ 2147483647 h 897"/>
                  <a:gd name="T22" fmla="*/ 2147483647 w 672"/>
                  <a:gd name="T23" fmla="*/ 2147483647 h 897"/>
                  <a:gd name="T24" fmla="*/ 2147483647 w 672"/>
                  <a:gd name="T25" fmla="*/ 2147483647 h 897"/>
                  <a:gd name="T26" fmla="*/ 2147483647 w 672"/>
                  <a:gd name="T27" fmla="*/ 0 h 897"/>
                  <a:gd name="T28" fmla="*/ 2147483647 w 672"/>
                  <a:gd name="T29" fmla="*/ 0 h 897"/>
                  <a:gd name="T30" fmla="*/ 2147483647 w 672"/>
                  <a:gd name="T31" fmla="*/ 0 h 897"/>
                  <a:gd name="T32" fmla="*/ 2147483647 w 672"/>
                  <a:gd name="T33" fmla="*/ 2147483647 h 897"/>
                  <a:gd name="T34" fmla="*/ 2147483647 w 672"/>
                  <a:gd name="T35" fmla="*/ 2147483647 h 897"/>
                  <a:gd name="T36" fmla="*/ 2147483647 w 672"/>
                  <a:gd name="T37" fmla="*/ 2147483647 h 897"/>
                  <a:gd name="T38" fmla="*/ 2147483647 w 672"/>
                  <a:gd name="T39" fmla="*/ 2147483647 h 897"/>
                  <a:gd name="T40" fmla="*/ 2147483647 w 672"/>
                  <a:gd name="T41" fmla="*/ 2147483647 h 897"/>
                  <a:gd name="T42" fmla="*/ 2147483647 w 672"/>
                  <a:gd name="T43" fmla="*/ 2147483647 h 897"/>
                  <a:gd name="T44" fmla="*/ 2147483647 w 672"/>
                  <a:gd name="T45" fmla="*/ 2147483647 h 897"/>
                  <a:gd name="T46" fmla="*/ 2147483647 w 672"/>
                  <a:gd name="T47" fmla="*/ 2147483647 h 897"/>
                  <a:gd name="T48" fmla="*/ 2147483647 w 672"/>
                  <a:gd name="T49" fmla="*/ 2147483647 h 897"/>
                  <a:gd name="T50" fmla="*/ 2147483647 w 672"/>
                  <a:gd name="T51" fmla="*/ 2147483647 h 897"/>
                  <a:gd name="T52" fmla="*/ 2147483647 w 672"/>
                  <a:gd name="T53" fmla="*/ 2147483647 h 897"/>
                  <a:gd name="T54" fmla="*/ 2147483647 w 672"/>
                  <a:gd name="T55" fmla="*/ 0 h 897"/>
                  <a:gd name="T56" fmla="*/ 2147483647 w 672"/>
                  <a:gd name="T57" fmla="*/ 0 h 897"/>
                  <a:gd name="T58" fmla="*/ 2147483647 w 672"/>
                  <a:gd name="T59" fmla="*/ 0 h 897"/>
                  <a:gd name="T60" fmla="*/ 2147483647 w 672"/>
                  <a:gd name="T61" fmla="*/ 2147483647 h 897"/>
                  <a:gd name="T62" fmla="*/ 2147483647 w 672"/>
                  <a:gd name="T63" fmla="*/ 2147483647 h 897"/>
                  <a:gd name="T64" fmla="*/ 2147483647 w 672"/>
                  <a:gd name="T65" fmla="*/ 2147483647 h 897"/>
                  <a:gd name="T66" fmla="*/ 0 w 672"/>
                  <a:gd name="T67" fmla="*/ 2147483647 h 89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72"/>
                  <a:gd name="T103" fmla="*/ 0 h 897"/>
                  <a:gd name="T104" fmla="*/ 672 w 672"/>
                  <a:gd name="T105" fmla="*/ 897 h 89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72" h="897">
                    <a:moveTo>
                      <a:pt x="0" y="819"/>
                    </a:moveTo>
                    <a:lnTo>
                      <a:pt x="5" y="860"/>
                    </a:lnTo>
                    <a:lnTo>
                      <a:pt x="44" y="897"/>
                    </a:lnTo>
                    <a:lnTo>
                      <a:pt x="621" y="897"/>
                    </a:lnTo>
                    <a:lnTo>
                      <a:pt x="665" y="857"/>
                    </a:lnTo>
                    <a:lnTo>
                      <a:pt x="672" y="812"/>
                    </a:lnTo>
                    <a:lnTo>
                      <a:pt x="444" y="314"/>
                    </a:lnTo>
                    <a:lnTo>
                      <a:pt x="443" y="230"/>
                    </a:lnTo>
                    <a:lnTo>
                      <a:pt x="590" y="219"/>
                    </a:lnTo>
                    <a:lnTo>
                      <a:pt x="588" y="159"/>
                    </a:lnTo>
                    <a:lnTo>
                      <a:pt x="443" y="152"/>
                    </a:lnTo>
                    <a:lnTo>
                      <a:pt x="445" y="35"/>
                    </a:lnTo>
                    <a:lnTo>
                      <a:pt x="457" y="16"/>
                    </a:lnTo>
                    <a:lnTo>
                      <a:pt x="452" y="0"/>
                    </a:lnTo>
                    <a:lnTo>
                      <a:pt x="433" y="0"/>
                    </a:lnTo>
                    <a:lnTo>
                      <a:pt x="417" y="0"/>
                    </a:lnTo>
                    <a:lnTo>
                      <a:pt x="417" y="168"/>
                    </a:lnTo>
                    <a:lnTo>
                      <a:pt x="588" y="171"/>
                    </a:lnTo>
                    <a:lnTo>
                      <a:pt x="588" y="206"/>
                    </a:lnTo>
                    <a:lnTo>
                      <a:pt x="419" y="216"/>
                    </a:lnTo>
                    <a:lnTo>
                      <a:pt x="419" y="323"/>
                    </a:lnTo>
                    <a:lnTo>
                      <a:pt x="423" y="320"/>
                    </a:lnTo>
                    <a:lnTo>
                      <a:pt x="643" y="825"/>
                    </a:lnTo>
                    <a:lnTo>
                      <a:pt x="621" y="860"/>
                    </a:lnTo>
                    <a:lnTo>
                      <a:pt x="46" y="860"/>
                    </a:lnTo>
                    <a:lnTo>
                      <a:pt x="29" y="825"/>
                    </a:lnTo>
                    <a:lnTo>
                      <a:pt x="236" y="323"/>
                    </a:lnTo>
                    <a:lnTo>
                      <a:pt x="235" y="0"/>
                    </a:lnTo>
                    <a:lnTo>
                      <a:pt x="445" y="0"/>
                    </a:lnTo>
                    <a:lnTo>
                      <a:pt x="195" y="0"/>
                    </a:lnTo>
                    <a:lnTo>
                      <a:pt x="190" y="16"/>
                    </a:lnTo>
                    <a:lnTo>
                      <a:pt x="205" y="41"/>
                    </a:lnTo>
                    <a:lnTo>
                      <a:pt x="206" y="321"/>
                    </a:ln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99CCFF">
                  <a:alpha val="50195"/>
                </a:srgbClr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126"/>
              <p:cNvSpPr>
                <a:spLocks/>
              </p:cNvSpPr>
              <p:nvPr/>
            </p:nvSpPr>
            <p:spPr bwMode="auto">
              <a:xfrm>
                <a:off x="3631010" y="4248028"/>
                <a:ext cx="71437" cy="201613"/>
              </a:xfrm>
              <a:custGeom>
                <a:avLst/>
                <a:gdLst>
                  <a:gd name="T0" fmla="*/ 2147483647 w 159"/>
                  <a:gd name="T1" fmla="*/ 2147483647 h 451"/>
                  <a:gd name="T2" fmla="*/ 0 w 159"/>
                  <a:gd name="T3" fmla="*/ 2147483647 h 451"/>
                  <a:gd name="T4" fmla="*/ 0 w 159"/>
                  <a:gd name="T5" fmla="*/ 2147483647 h 451"/>
                  <a:gd name="T6" fmla="*/ 0 w 159"/>
                  <a:gd name="T7" fmla="*/ 2147483647 h 451"/>
                  <a:gd name="T8" fmla="*/ 0 w 159"/>
                  <a:gd name="T9" fmla="*/ 2147483647 h 451"/>
                  <a:gd name="T10" fmla="*/ 2147483647 w 159"/>
                  <a:gd name="T11" fmla="*/ 2147483647 h 451"/>
                  <a:gd name="T12" fmla="*/ 2147483647 w 159"/>
                  <a:gd name="T13" fmla="*/ 2147483647 h 451"/>
                  <a:gd name="T14" fmla="*/ 2147483647 w 159"/>
                  <a:gd name="T15" fmla="*/ 2147483647 h 451"/>
                  <a:gd name="T16" fmla="*/ 2147483647 w 159"/>
                  <a:gd name="T17" fmla="*/ 2147483647 h 451"/>
                  <a:gd name="T18" fmla="*/ 2147483647 w 159"/>
                  <a:gd name="T19" fmla="*/ 2147483647 h 451"/>
                  <a:gd name="T20" fmla="*/ 2147483647 w 159"/>
                  <a:gd name="T21" fmla="*/ 2147483647 h 451"/>
                  <a:gd name="T22" fmla="*/ 2147483647 w 159"/>
                  <a:gd name="T23" fmla="*/ 2147483647 h 451"/>
                  <a:gd name="T24" fmla="*/ 2147483647 w 159"/>
                  <a:gd name="T25" fmla="*/ 2147483647 h 451"/>
                  <a:gd name="T26" fmla="*/ 2147483647 w 159"/>
                  <a:gd name="T27" fmla="*/ 2147483647 h 451"/>
                  <a:gd name="T28" fmla="*/ 2147483647 w 159"/>
                  <a:gd name="T29" fmla="*/ 0 h 451"/>
                  <a:gd name="T30" fmla="*/ 2147483647 w 159"/>
                  <a:gd name="T31" fmla="*/ 2147483647 h 4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9"/>
                  <a:gd name="T49" fmla="*/ 0 h 451"/>
                  <a:gd name="T50" fmla="*/ 159 w 159"/>
                  <a:gd name="T51" fmla="*/ 451 h 4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9" h="451">
                    <a:moveTo>
                      <a:pt x="31" y="114"/>
                    </a:moveTo>
                    <a:lnTo>
                      <a:pt x="0" y="301"/>
                    </a:lnTo>
                    <a:lnTo>
                      <a:pt x="0" y="338"/>
                    </a:lnTo>
                    <a:lnTo>
                      <a:pt x="0" y="376"/>
                    </a:lnTo>
                    <a:lnTo>
                      <a:pt x="0" y="414"/>
                    </a:lnTo>
                    <a:lnTo>
                      <a:pt x="31" y="451"/>
                    </a:lnTo>
                    <a:lnTo>
                      <a:pt x="63" y="451"/>
                    </a:lnTo>
                    <a:lnTo>
                      <a:pt x="95" y="451"/>
                    </a:lnTo>
                    <a:lnTo>
                      <a:pt x="128" y="451"/>
                    </a:lnTo>
                    <a:lnTo>
                      <a:pt x="159" y="414"/>
                    </a:lnTo>
                    <a:lnTo>
                      <a:pt x="159" y="376"/>
                    </a:lnTo>
                    <a:lnTo>
                      <a:pt x="128" y="301"/>
                    </a:lnTo>
                    <a:lnTo>
                      <a:pt x="128" y="226"/>
                    </a:lnTo>
                    <a:lnTo>
                      <a:pt x="95" y="114"/>
                    </a:lnTo>
                    <a:lnTo>
                      <a:pt x="63" y="0"/>
                    </a:lnTo>
                    <a:lnTo>
                      <a:pt x="31" y="114"/>
                    </a:lnTo>
                  </a:path>
                </a:pathLst>
              </a:custGeom>
              <a:solidFill>
                <a:srgbClr val="EAEAEA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575447" y="4473453"/>
                <a:ext cx="73025" cy="203200"/>
              </a:xfrm>
              <a:custGeom>
                <a:avLst/>
                <a:gdLst>
                  <a:gd name="T0" fmla="*/ 2147483647 w 160"/>
                  <a:gd name="T1" fmla="*/ 2147483647 h 451"/>
                  <a:gd name="T2" fmla="*/ 0 w 160"/>
                  <a:gd name="T3" fmla="*/ 2147483647 h 451"/>
                  <a:gd name="T4" fmla="*/ 0 w 160"/>
                  <a:gd name="T5" fmla="*/ 2147483647 h 451"/>
                  <a:gd name="T6" fmla="*/ 0 w 160"/>
                  <a:gd name="T7" fmla="*/ 2147483647 h 451"/>
                  <a:gd name="T8" fmla="*/ 0 w 160"/>
                  <a:gd name="T9" fmla="*/ 2147483647 h 451"/>
                  <a:gd name="T10" fmla="*/ 2147483647 w 160"/>
                  <a:gd name="T11" fmla="*/ 2147483647 h 451"/>
                  <a:gd name="T12" fmla="*/ 2147483647 w 160"/>
                  <a:gd name="T13" fmla="*/ 2147483647 h 451"/>
                  <a:gd name="T14" fmla="*/ 2147483647 w 160"/>
                  <a:gd name="T15" fmla="*/ 2147483647 h 451"/>
                  <a:gd name="T16" fmla="*/ 2147483647 w 160"/>
                  <a:gd name="T17" fmla="*/ 2147483647 h 451"/>
                  <a:gd name="T18" fmla="*/ 2147483647 w 160"/>
                  <a:gd name="T19" fmla="*/ 2147483647 h 451"/>
                  <a:gd name="T20" fmla="*/ 2147483647 w 160"/>
                  <a:gd name="T21" fmla="*/ 2147483647 h 451"/>
                  <a:gd name="T22" fmla="*/ 2147483647 w 160"/>
                  <a:gd name="T23" fmla="*/ 2147483647 h 451"/>
                  <a:gd name="T24" fmla="*/ 2147483647 w 160"/>
                  <a:gd name="T25" fmla="*/ 2147483647 h 451"/>
                  <a:gd name="T26" fmla="*/ 2147483647 w 160"/>
                  <a:gd name="T27" fmla="*/ 2147483647 h 451"/>
                  <a:gd name="T28" fmla="*/ 2147483647 w 160"/>
                  <a:gd name="T29" fmla="*/ 2147483647 h 451"/>
                  <a:gd name="T30" fmla="*/ 2147483647 w 160"/>
                  <a:gd name="T31" fmla="*/ 2147483647 h 451"/>
                  <a:gd name="T32" fmla="*/ 2147483647 w 160"/>
                  <a:gd name="T33" fmla="*/ 2147483647 h 451"/>
                  <a:gd name="T34" fmla="*/ 2147483647 w 160"/>
                  <a:gd name="T35" fmla="*/ 2147483647 h 451"/>
                  <a:gd name="T36" fmla="*/ 2147483647 w 160"/>
                  <a:gd name="T37" fmla="*/ 0 h 451"/>
                  <a:gd name="T38" fmla="*/ 2147483647 w 160"/>
                  <a:gd name="T39" fmla="*/ 2147483647 h 45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451"/>
                  <a:gd name="T62" fmla="*/ 160 w 160"/>
                  <a:gd name="T63" fmla="*/ 451 h 45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451">
                    <a:moveTo>
                      <a:pt x="32" y="113"/>
                    </a:moveTo>
                    <a:lnTo>
                      <a:pt x="0" y="300"/>
                    </a:lnTo>
                    <a:lnTo>
                      <a:pt x="0" y="337"/>
                    </a:lnTo>
                    <a:lnTo>
                      <a:pt x="0" y="376"/>
                    </a:lnTo>
                    <a:lnTo>
                      <a:pt x="0" y="412"/>
                    </a:lnTo>
                    <a:lnTo>
                      <a:pt x="32" y="451"/>
                    </a:lnTo>
                    <a:lnTo>
                      <a:pt x="63" y="451"/>
                    </a:lnTo>
                    <a:lnTo>
                      <a:pt x="95" y="451"/>
                    </a:lnTo>
                    <a:lnTo>
                      <a:pt x="128" y="451"/>
                    </a:lnTo>
                    <a:lnTo>
                      <a:pt x="160" y="412"/>
                    </a:lnTo>
                    <a:lnTo>
                      <a:pt x="160" y="376"/>
                    </a:lnTo>
                    <a:lnTo>
                      <a:pt x="128" y="300"/>
                    </a:lnTo>
                    <a:lnTo>
                      <a:pt x="128" y="225"/>
                    </a:lnTo>
                    <a:lnTo>
                      <a:pt x="95" y="113"/>
                    </a:lnTo>
                    <a:lnTo>
                      <a:pt x="63" y="0"/>
                    </a:lnTo>
                    <a:lnTo>
                      <a:pt x="32" y="113"/>
                    </a:ln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554810" y="4629028"/>
                <a:ext cx="73025" cy="204788"/>
              </a:xfrm>
              <a:custGeom>
                <a:avLst/>
                <a:gdLst>
                  <a:gd name="T0" fmla="*/ 2147483647 w 160"/>
                  <a:gd name="T1" fmla="*/ 2147483647 h 451"/>
                  <a:gd name="T2" fmla="*/ 0 w 160"/>
                  <a:gd name="T3" fmla="*/ 2147483647 h 451"/>
                  <a:gd name="T4" fmla="*/ 0 w 160"/>
                  <a:gd name="T5" fmla="*/ 2147483647 h 451"/>
                  <a:gd name="T6" fmla="*/ 0 w 160"/>
                  <a:gd name="T7" fmla="*/ 2147483647 h 451"/>
                  <a:gd name="T8" fmla="*/ 0 w 160"/>
                  <a:gd name="T9" fmla="*/ 2147483647 h 451"/>
                  <a:gd name="T10" fmla="*/ 2147483647 w 160"/>
                  <a:gd name="T11" fmla="*/ 2147483647 h 451"/>
                  <a:gd name="T12" fmla="*/ 2147483647 w 160"/>
                  <a:gd name="T13" fmla="*/ 2147483647 h 451"/>
                  <a:gd name="T14" fmla="*/ 2147483647 w 160"/>
                  <a:gd name="T15" fmla="*/ 2147483647 h 451"/>
                  <a:gd name="T16" fmla="*/ 2147483647 w 160"/>
                  <a:gd name="T17" fmla="*/ 2147483647 h 451"/>
                  <a:gd name="T18" fmla="*/ 2147483647 w 160"/>
                  <a:gd name="T19" fmla="*/ 2147483647 h 451"/>
                  <a:gd name="T20" fmla="*/ 2147483647 w 160"/>
                  <a:gd name="T21" fmla="*/ 2147483647 h 451"/>
                  <a:gd name="T22" fmla="*/ 2147483647 w 160"/>
                  <a:gd name="T23" fmla="*/ 2147483647 h 451"/>
                  <a:gd name="T24" fmla="*/ 2147483647 w 160"/>
                  <a:gd name="T25" fmla="*/ 2147483647 h 451"/>
                  <a:gd name="T26" fmla="*/ 2147483647 w 160"/>
                  <a:gd name="T27" fmla="*/ 2147483647 h 451"/>
                  <a:gd name="T28" fmla="*/ 2147483647 w 160"/>
                  <a:gd name="T29" fmla="*/ 0 h 451"/>
                  <a:gd name="T30" fmla="*/ 2147483647 w 160"/>
                  <a:gd name="T31" fmla="*/ 2147483647 h 4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0"/>
                  <a:gd name="T49" fmla="*/ 0 h 451"/>
                  <a:gd name="T50" fmla="*/ 160 w 160"/>
                  <a:gd name="T51" fmla="*/ 451 h 4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0" h="451">
                    <a:moveTo>
                      <a:pt x="32" y="113"/>
                    </a:moveTo>
                    <a:lnTo>
                      <a:pt x="0" y="300"/>
                    </a:lnTo>
                    <a:lnTo>
                      <a:pt x="0" y="337"/>
                    </a:lnTo>
                    <a:lnTo>
                      <a:pt x="0" y="376"/>
                    </a:lnTo>
                    <a:lnTo>
                      <a:pt x="0" y="412"/>
                    </a:lnTo>
                    <a:lnTo>
                      <a:pt x="32" y="451"/>
                    </a:lnTo>
                    <a:lnTo>
                      <a:pt x="63" y="451"/>
                    </a:lnTo>
                    <a:lnTo>
                      <a:pt x="95" y="451"/>
                    </a:lnTo>
                    <a:lnTo>
                      <a:pt x="128" y="451"/>
                    </a:lnTo>
                    <a:lnTo>
                      <a:pt x="160" y="412"/>
                    </a:lnTo>
                    <a:lnTo>
                      <a:pt x="160" y="376"/>
                    </a:lnTo>
                    <a:lnTo>
                      <a:pt x="128" y="300"/>
                    </a:lnTo>
                    <a:lnTo>
                      <a:pt x="128" y="225"/>
                    </a:lnTo>
                    <a:lnTo>
                      <a:pt x="95" y="113"/>
                    </a:lnTo>
                    <a:lnTo>
                      <a:pt x="63" y="0"/>
                    </a:lnTo>
                    <a:lnTo>
                      <a:pt x="32" y="11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" name="Freeform 129"/>
              <p:cNvSpPr>
                <a:spLocks/>
              </p:cNvSpPr>
              <p:nvPr/>
            </p:nvSpPr>
            <p:spPr bwMode="auto">
              <a:xfrm>
                <a:off x="3707210" y="4094041"/>
                <a:ext cx="71437" cy="201612"/>
              </a:xfrm>
              <a:custGeom>
                <a:avLst/>
                <a:gdLst>
                  <a:gd name="T0" fmla="*/ 2147483647 w 160"/>
                  <a:gd name="T1" fmla="*/ 2147483647 h 450"/>
                  <a:gd name="T2" fmla="*/ 0 w 160"/>
                  <a:gd name="T3" fmla="*/ 2147483647 h 450"/>
                  <a:gd name="T4" fmla="*/ 0 w 160"/>
                  <a:gd name="T5" fmla="*/ 2147483647 h 450"/>
                  <a:gd name="T6" fmla="*/ 0 w 160"/>
                  <a:gd name="T7" fmla="*/ 2147483647 h 450"/>
                  <a:gd name="T8" fmla="*/ 0 w 160"/>
                  <a:gd name="T9" fmla="*/ 2147483647 h 450"/>
                  <a:gd name="T10" fmla="*/ 2147483647 w 160"/>
                  <a:gd name="T11" fmla="*/ 2147483647 h 450"/>
                  <a:gd name="T12" fmla="*/ 2147483647 w 160"/>
                  <a:gd name="T13" fmla="*/ 2147483647 h 450"/>
                  <a:gd name="T14" fmla="*/ 2147483647 w 160"/>
                  <a:gd name="T15" fmla="*/ 2147483647 h 450"/>
                  <a:gd name="T16" fmla="*/ 2147483647 w 160"/>
                  <a:gd name="T17" fmla="*/ 2147483647 h 450"/>
                  <a:gd name="T18" fmla="*/ 2147483647 w 160"/>
                  <a:gd name="T19" fmla="*/ 2147483647 h 450"/>
                  <a:gd name="T20" fmla="*/ 2147483647 w 160"/>
                  <a:gd name="T21" fmla="*/ 2147483647 h 450"/>
                  <a:gd name="T22" fmla="*/ 2147483647 w 160"/>
                  <a:gd name="T23" fmla="*/ 2147483647 h 450"/>
                  <a:gd name="T24" fmla="*/ 2147483647 w 160"/>
                  <a:gd name="T25" fmla="*/ 2147483647 h 450"/>
                  <a:gd name="T26" fmla="*/ 2147483647 w 160"/>
                  <a:gd name="T27" fmla="*/ 2147483647 h 450"/>
                  <a:gd name="T28" fmla="*/ 2147483647 w 160"/>
                  <a:gd name="T29" fmla="*/ 2147483647 h 450"/>
                  <a:gd name="T30" fmla="*/ 2147483647 w 160"/>
                  <a:gd name="T31" fmla="*/ 2147483647 h 450"/>
                  <a:gd name="T32" fmla="*/ 2147483647 w 160"/>
                  <a:gd name="T33" fmla="*/ 2147483647 h 450"/>
                  <a:gd name="T34" fmla="*/ 2147483647 w 160"/>
                  <a:gd name="T35" fmla="*/ 2147483647 h 450"/>
                  <a:gd name="T36" fmla="*/ 2147483647 w 160"/>
                  <a:gd name="T37" fmla="*/ 0 h 450"/>
                  <a:gd name="T38" fmla="*/ 2147483647 w 160"/>
                  <a:gd name="T39" fmla="*/ 2147483647 h 4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"/>
                  <a:gd name="T61" fmla="*/ 0 h 450"/>
                  <a:gd name="T62" fmla="*/ 160 w 160"/>
                  <a:gd name="T63" fmla="*/ 450 h 45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" h="450">
                    <a:moveTo>
                      <a:pt x="32" y="113"/>
                    </a:moveTo>
                    <a:lnTo>
                      <a:pt x="0" y="300"/>
                    </a:lnTo>
                    <a:lnTo>
                      <a:pt x="0" y="337"/>
                    </a:lnTo>
                    <a:lnTo>
                      <a:pt x="0" y="376"/>
                    </a:lnTo>
                    <a:lnTo>
                      <a:pt x="0" y="412"/>
                    </a:lnTo>
                    <a:lnTo>
                      <a:pt x="32" y="450"/>
                    </a:lnTo>
                    <a:lnTo>
                      <a:pt x="64" y="450"/>
                    </a:lnTo>
                    <a:lnTo>
                      <a:pt x="96" y="450"/>
                    </a:lnTo>
                    <a:lnTo>
                      <a:pt x="128" y="450"/>
                    </a:lnTo>
                    <a:lnTo>
                      <a:pt x="160" y="412"/>
                    </a:lnTo>
                    <a:lnTo>
                      <a:pt x="160" y="376"/>
                    </a:lnTo>
                    <a:lnTo>
                      <a:pt x="128" y="300"/>
                    </a:lnTo>
                    <a:lnTo>
                      <a:pt x="128" y="225"/>
                    </a:lnTo>
                    <a:lnTo>
                      <a:pt x="96" y="113"/>
                    </a:lnTo>
                    <a:lnTo>
                      <a:pt x="64" y="0"/>
                    </a:lnTo>
                    <a:lnTo>
                      <a:pt x="32" y="113"/>
                    </a:lnTo>
                    <a:close/>
                  </a:path>
                </a:pathLst>
              </a:custGeom>
              <a:solidFill>
                <a:srgbClr val="EAEAEA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Freeform 130"/>
              <p:cNvSpPr>
                <a:spLocks/>
              </p:cNvSpPr>
              <p:nvPr/>
            </p:nvSpPr>
            <p:spPr bwMode="auto">
              <a:xfrm>
                <a:off x="3631010" y="4552828"/>
                <a:ext cx="73025" cy="201613"/>
              </a:xfrm>
              <a:custGeom>
                <a:avLst/>
                <a:gdLst>
                  <a:gd name="T0" fmla="*/ 2147483647 w 160"/>
                  <a:gd name="T1" fmla="*/ 2147483647 h 450"/>
                  <a:gd name="T2" fmla="*/ 0 w 160"/>
                  <a:gd name="T3" fmla="*/ 2147483647 h 450"/>
                  <a:gd name="T4" fmla="*/ 0 w 160"/>
                  <a:gd name="T5" fmla="*/ 2147483647 h 450"/>
                  <a:gd name="T6" fmla="*/ 0 w 160"/>
                  <a:gd name="T7" fmla="*/ 2147483647 h 450"/>
                  <a:gd name="T8" fmla="*/ 0 w 160"/>
                  <a:gd name="T9" fmla="*/ 2147483647 h 450"/>
                  <a:gd name="T10" fmla="*/ 2147483647 w 160"/>
                  <a:gd name="T11" fmla="*/ 2147483647 h 450"/>
                  <a:gd name="T12" fmla="*/ 2147483647 w 160"/>
                  <a:gd name="T13" fmla="*/ 2147483647 h 450"/>
                  <a:gd name="T14" fmla="*/ 2147483647 w 160"/>
                  <a:gd name="T15" fmla="*/ 2147483647 h 450"/>
                  <a:gd name="T16" fmla="*/ 2147483647 w 160"/>
                  <a:gd name="T17" fmla="*/ 2147483647 h 450"/>
                  <a:gd name="T18" fmla="*/ 2147483647 w 160"/>
                  <a:gd name="T19" fmla="*/ 2147483647 h 450"/>
                  <a:gd name="T20" fmla="*/ 2147483647 w 160"/>
                  <a:gd name="T21" fmla="*/ 2147483647 h 450"/>
                  <a:gd name="T22" fmla="*/ 2147483647 w 160"/>
                  <a:gd name="T23" fmla="*/ 2147483647 h 450"/>
                  <a:gd name="T24" fmla="*/ 2147483647 w 160"/>
                  <a:gd name="T25" fmla="*/ 2147483647 h 450"/>
                  <a:gd name="T26" fmla="*/ 2147483647 w 160"/>
                  <a:gd name="T27" fmla="*/ 2147483647 h 450"/>
                  <a:gd name="T28" fmla="*/ 2147483647 w 160"/>
                  <a:gd name="T29" fmla="*/ 0 h 450"/>
                  <a:gd name="T30" fmla="*/ 2147483647 w 160"/>
                  <a:gd name="T31" fmla="*/ 2147483647 h 4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0"/>
                  <a:gd name="T49" fmla="*/ 0 h 450"/>
                  <a:gd name="T50" fmla="*/ 160 w 160"/>
                  <a:gd name="T51" fmla="*/ 450 h 4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0" h="450">
                    <a:moveTo>
                      <a:pt x="32" y="113"/>
                    </a:moveTo>
                    <a:lnTo>
                      <a:pt x="0" y="300"/>
                    </a:lnTo>
                    <a:lnTo>
                      <a:pt x="0" y="337"/>
                    </a:lnTo>
                    <a:lnTo>
                      <a:pt x="0" y="376"/>
                    </a:lnTo>
                    <a:lnTo>
                      <a:pt x="0" y="412"/>
                    </a:lnTo>
                    <a:lnTo>
                      <a:pt x="32" y="450"/>
                    </a:lnTo>
                    <a:lnTo>
                      <a:pt x="64" y="450"/>
                    </a:lnTo>
                    <a:lnTo>
                      <a:pt x="96" y="450"/>
                    </a:lnTo>
                    <a:lnTo>
                      <a:pt x="128" y="450"/>
                    </a:lnTo>
                    <a:lnTo>
                      <a:pt x="160" y="412"/>
                    </a:lnTo>
                    <a:lnTo>
                      <a:pt x="160" y="376"/>
                    </a:lnTo>
                    <a:lnTo>
                      <a:pt x="128" y="300"/>
                    </a:lnTo>
                    <a:lnTo>
                      <a:pt x="128" y="225"/>
                    </a:lnTo>
                    <a:lnTo>
                      <a:pt x="96" y="113"/>
                    </a:lnTo>
                    <a:lnTo>
                      <a:pt x="64" y="0"/>
                    </a:lnTo>
                    <a:lnTo>
                      <a:pt x="32" y="113"/>
                    </a:lnTo>
                  </a:path>
                </a:pathLst>
              </a:custGeom>
              <a:solidFill>
                <a:srgbClr val="EAEAEA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Freeform 165"/>
              <p:cNvSpPr>
                <a:spLocks/>
              </p:cNvSpPr>
              <p:nvPr/>
            </p:nvSpPr>
            <p:spPr bwMode="auto">
              <a:xfrm>
                <a:off x="2827735" y="5086228"/>
                <a:ext cx="1600200" cy="357188"/>
              </a:xfrm>
              <a:custGeom>
                <a:avLst/>
                <a:gdLst>
                  <a:gd name="T0" fmla="*/ 2147483647 w 354"/>
                  <a:gd name="T1" fmla="*/ 2147483647 h 171"/>
                  <a:gd name="T2" fmla="*/ 2147483647 w 354"/>
                  <a:gd name="T3" fmla="*/ 2147483647 h 171"/>
                  <a:gd name="T4" fmla="*/ 2147483647 w 354"/>
                  <a:gd name="T5" fmla="*/ 2147483647 h 171"/>
                  <a:gd name="T6" fmla="*/ 2147483647 w 354"/>
                  <a:gd name="T7" fmla="*/ 2147483647 h 171"/>
                  <a:gd name="T8" fmla="*/ 2147483647 w 354"/>
                  <a:gd name="T9" fmla="*/ 2147483647 h 171"/>
                  <a:gd name="T10" fmla="*/ 2147483647 w 354"/>
                  <a:gd name="T11" fmla="*/ 2147483647 h 171"/>
                  <a:gd name="T12" fmla="*/ 2147483647 w 354"/>
                  <a:gd name="T13" fmla="*/ 2147483647 h 171"/>
                  <a:gd name="T14" fmla="*/ 2147483647 w 354"/>
                  <a:gd name="T15" fmla="*/ 2147483647 h 1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4"/>
                  <a:gd name="T25" fmla="*/ 0 h 171"/>
                  <a:gd name="T26" fmla="*/ 354 w 354"/>
                  <a:gd name="T27" fmla="*/ 171 h 1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4" h="171">
                    <a:moveTo>
                      <a:pt x="325" y="171"/>
                    </a:moveTo>
                    <a:lnTo>
                      <a:pt x="37" y="171"/>
                    </a:lnTo>
                    <a:cubicBezTo>
                      <a:pt x="0" y="151"/>
                      <a:pt x="69" y="75"/>
                      <a:pt x="101" y="51"/>
                    </a:cubicBezTo>
                    <a:cubicBezTo>
                      <a:pt x="135" y="0"/>
                      <a:pt x="163" y="21"/>
                      <a:pt x="229" y="27"/>
                    </a:cubicBezTo>
                    <a:cubicBezTo>
                      <a:pt x="232" y="38"/>
                      <a:pt x="230" y="50"/>
                      <a:pt x="237" y="59"/>
                    </a:cubicBezTo>
                    <a:cubicBezTo>
                      <a:pt x="242" y="66"/>
                      <a:pt x="253" y="63"/>
                      <a:pt x="261" y="67"/>
                    </a:cubicBezTo>
                    <a:cubicBezTo>
                      <a:pt x="290" y="81"/>
                      <a:pt x="302" y="105"/>
                      <a:pt x="333" y="115"/>
                    </a:cubicBezTo>
                    <a:cubicBezTo>
                      <a:pt x="338" y="129"/>
                      <a:pt x="354" y="171"/>
                      <a:pt x="325" y="1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" name="Freeform 46"/>
              <p:cNvSpPr>
                <a:spLocks/>
              </p:cNvSpPr>
              <p:nvPr/>
            </p:nvSpPr>
            <p:spPr bwMode="auto">
              <a:xfrm>
                <a:off x="3481235" y="44624"/>
                <a:ext cx="320966" cy="201566"/>
              </a:xfrm>
              <a:custGeom>
                <a:avLst/>
                <a:gdLst>
                  <a:gd name="T0" fmla="*/ 0 w 2176"/>
                  <a:gd name="T1" fmla="*/ 0 h 1950"/>
                  <a:gd name="T2" fmla="*/ 0 w 2176"/>
                  <a:gd name="T3" fmla="*/ 0 h 1950"/>
                  <a:gd name="T4" fmla="*/ 0 w 2176"/>
                  <a:gd name="T5" fmla="*/ 0 h 1950"/>
                  <a:gd name="T6" fmla="*/ 0 w 2176"/>
                  <a:gd name="T7" fmla="*/ 0 h 1950"/>
                  <a:gd name="T8" fmla="*/ 0 w 2176"/>
                  <a:gd name="T9" fmla="*/ 0 h 1950"/>
                  <a:gd name="T10" fmla="*/ 0 w 2176"/>
                  <a:gd name="T11" fmla="*/ 0 h 1950"/>
                  <a:gd name="T12" fmla="*/ 0 w 2176"/>
                  <a:gd name="T13" fmla="*/ 0 h 1950"/>
                  <a:gd name="T14" fmla="*/ 0 w 2176"/>
                  <a:gd name="T15" fmla="*/ 0 h 1950"/>
                  <a:gd name="T16" fmla="*/ 0 w 2176"/>
                  <a:gd name="T17" fmla="*/ 0 h 1950"/>
                  <a:gd name="T18" fmla="*/ 0 w 2176"/>
                  <a:gd name="T19" fmla="*/ 0 h 1950"/>
                  <a:gd name="T20" fmla="*/ 0 w 2176"/>
                  <a:gd name="T21" fmla="*/ 0 h 1950"/>
                  <a:gd name="T22" fmla="*/ 0 w 2176"/>
                  <a:gd name="T23" fmla="*/ 0 h 1950"/>
                  <a:gd name="T24" fmla="*/ 0 w 2176"/>
                  <a:gd name="T25" fmla="*/ 0 h 1950"/>
                  <a:gd name="T26" fmla="*/ 0 w 2176"/>
                  <a:gd name="T27" fmla="*/ 0 h 1950"/>
                  <a:gd name="T28" fmla="*/ 0 w 2176"/>
                  <a:gd name="T29" fmla="*/ 0 h 1950"/>
                  <a:gd name="T30" fmla="*/ 0 w 2176"/>
                  <a:gd name="T31" fmla="*/ 0 h 1950"/>
                  <a:gd name="T32" fmla="*/ 0 w 2176"/>
                  <a:gd name="T33" fmla="*/ 0 h 1950"/>
                  <a:gd name="T34" fmla="*/ 0 w 2176"/>
                  <a:gd name="T35" fmla="*/ 0 h 1950"/>
                  <a:gd name="T36" fmla="*/ 0 w 2176"/>
                  <a:gd name="T37" fmla="*/ 0 h 1950"/>
                  <a:gd name="T38" fmla="*/ 0 w 2176"/>
                  <a:gd name="T39" fmla="*/ 0 h 1950"/>
                  <a:gd name="T40" fmla="*/ 0 w 2176"/>
                  <a:gd name="T41" fmla="*/ 0 h 19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76"/>
                  <a:gd name="T64" fmla="*/ 0 h 1950"/>
                  <a:gd name="T65" fmla="*/ 2176 w 2176"/>
                  <a:gd name="T66" fmla="*/ 1950 h 19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76" h="1950">
                    <a:moveTo>
                      <a:pt x="0" y="197"/>
                    </a:moveTo>
                    <a:lnTo>
                      <a:pt x="0" y="149"/>
                    </a:lnTo>
                    <a:lnTo>
                      <a:pt x="21" y="83"/>
                    </a:lnTo>
                    <a:lnTo>
                      <a:pt x="84" y="33"/>
                    </a:lnTo>
                    <a:lnTo>
                      <a:pt x="169" y="17"/>
                    </a:lnTo>
                    <a:lnTo>
                      <a:pt x="2004" y="0"/>
                    </a:lnTo>
                    <a:lnTo>
                      <a:pt x="2089" y="16"/>
                    </a:lnTo>
                    <a:lnTo>
                      <a:pt x="2154" y="63"/>
                    </a:lnTo>
                    <a:lnTo>
                      <a:pt x="2176" y="129"/>
                    </a:lnTo>
                    <a:lnTo>
                      <a:pt x="2176" y="178"/>
                    </a:lnTo>
                    <a:lnTo>
                      <a:pt x="1949" y="1100"/>
                    </a:lnTo>
                    <a:lnTo>
                      <a:pt x="1836" y="1837"/>
                    </a:lnTo>
                    <a:lnTo>
                      <a:pt x="1779" y="1893"/>
                    </a:lnTo>
                    <a:lnTo>
                      <a:pt x="1723" y="1950"/>
                    </a:lnTo>
                    <a:lnTo>
                      <a:pt x="399" y="1950"/>
                    </a:lnTo>
                    <a:lnTo>
                      <a:pt x="358" y="1933"/>
                    </a:lnTo>
                    <a:lnTo>
                      <a:pt x="313" y="1902"/>
                    </a:lnTo>
                    <a:lnTo>
                      <a:pt x="292" y="1869"/>
                    </a:lnTo>
                    <a:lnTo>
                      <a:pt x="170" y="1077"/>
                    </a:lnTo>
                    <a:lnTo>
                      <a:pt x="22" y="306"/>
                    </a:lnTo>
                    <a:lnTo>
                      <a:pt x="0" y="197"/>
                    </a:lnTo>
                  </a:path>
                </a:pathLst>
              </a:custGeom>
              <a:solidFill>
                <a:srgbClr val="800000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" name="Freeform 47"/>
              <p:cNvSpPr>
                <a:spLocks/>
              </p:cNvSpPr>
              <p:nvPr/>
            </p:nvSpPr>
            <p:spPr bwMode="auto">
              <a:xfrm>
                <a:off x="3261626" y="807818"/>
                <a:ext cx="673305" cy="1107752"/>
              </a:xfrm>
              <a:custGeom>
                <a:avLst/>
                <a:gdLst>
                  <a:gd name="T0" fmla="*/ 1658 w 406"/>
                  <a:gd name="T1" fmla="*/ 0 h 766"/>
                  <a:gd name="T2" fmla="*/ 218907 w 406"/>
                  <a:gd name="T3" fmla="*/ 0 h 766"/>
                  <a:gd name="T4" fmla="*/ 218907 w 406"/>
                  <a:gd name="T5" fmla="*/ 416492 h 766"/>
                  <a:gd name="T6" fmla="*/ 212274 w 406"/>
                  <a:gd name="T7" fmla="*/ 467107 h 766"/>
                  <a:gd name="T8" fmla="*/ 170814 w 406"/>
                  <a:gd name="T9" fmla="*/ 494584 h 766"/>
                  <a:gd name="T10" fmla="*/ 147596 w 406"/>
                  <a:gd name="T11" fmla="*/ 539414 h 766"/>
                  <a:gd name="T12" fmla="*/ 147596 w 406"/>
                  <a:gd name="T13" fmla="*/ 572676 h 766"/>
                  <a:gd name="T14" fmla="*/ 140963 w 406"/>
                  <a:gd name="T15" fmla="*/ 655107 h 766"/>
                  <a:gd name="T16" fmla="*/ 111112 w 406"/>
                  <a:gd name="T17" fmla="*/ 653660 h 766"/>
                  <a:gd name="T18" fmla="*/ 104478 w 406"/>
                  <a:gd name="T19" fmla="*/ 588584 h 766"/>
                  <a:gd name="T20" fmla="*/ 81261 w 406"/>
                  <a:gd name="T21" fmla="*/ 533630 h 766"/>
                  <a:gd name="T22" fmla="*/ 49752 w 406"/>
                  <a:gd name="T23" fmla="*/ 504707 h 766"/>
                  <a:gd name="T24" fmla="*/ 8292 w 406"/>
                  <a:gd name="T25" fmla="*/ 480122 h 766"/>
                  <a:gd name="T26" fmla="*/ 0 w 406"/>
                  <a:gd name="T27" fmla="*/ 435292 h 766"/>
                  <a:gd name="T28" fmla="*/ 1658 w 406"/>
                  <a:gd name="T29" fmla="*/ 375999 h 766"/>
                  <a:gd name="T30" fmla="*/ 1658 w 406"/>
                  <a:gd name="T31" fmla="*/ 62185 h 766"/>
                  <a:gd name="T32" fmla="*/ 1658 w 406"/>
                  <a:gd name="T33" fmla="*/ 0 h 7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6"/>
                  <a:gd name="T52" fmla="*/ 0 h 766"/>
                  <a:gd name="T53" fmla="*/ 406 w 406"/>
                  <a:gd name="T54" fmla="*/ 766 h 7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6" h="766">
                    <a:moveTo>
                      <a:pt x="3" y="0"/>
                    </a:moveTo>
                    <a:lnTo>
                      <a:pt x="406" y="0"/>
                    </a:lnTo>
                    <a:lnTo>
                      <a:pt x="406" y="487"/>
                    </a:lnTo>
                    <a:lnTo>
                      <a:pt x="393" y="547"/>
                    </a:lnTo>
                    <a:lnTo>
                      <a:pt x="318" y="579"/>
                    </a:lnTo>
                    <a:lnTo>
                      <a:pt x="273" y="630"/>
                    </a:lnTo>
                    <a:lnTo>
                      <a:pt x="273" y="670"/>
                    </a:lnTo>
                    <a:lnTo>
                      <a:pt x="260" y="766"/>
                    </a:lnTo>
                    <a:lnTo>
                      <a:pt x="207" y="764"/>
                    </a:lnTo>
                    <a:lnTo>
                      <a:pt x="194" y="689"/>
                    </a:lnTo>
                    <a:lnTo>
                      <a:pt x="150" y="623"/>
                    </a:lnTo>
                    <a:lnTo>
                      <a:pt x="90" y="591"/>
                    </a:lnTo>
                    <a:lnTo>
                      <a:pt x="16" y="562"/>
                    </a:lnTo>
                    <a:lnTo>
                      <a:pt x="0" y="508"/>
                    </a:lnTo>
                    <a:lnTo>
                      <a:pt x="3" y="440"/>
                    </a:lnTo>
                    <a:lnTo>
                      <a:pt x="3" y="73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1"/>
              </a:gradFill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de-DE"/>
              </a:p>
            </p:txBody>
          </p:sp>
          <p:sp>
            <p:nvSpPr>
              <p:cNvPr id="16" name="Freeform 48"/>
              <p:cNvSpPr>
                <a:spLocks/>
              </p:cNvSpPr>
              <p:nvPr/>
            </p:nvSpPr>
            <p:spPr bwMode="auto">
              <a:xfrm>
                <a:off x="3242320" y="113535"/>
                <a:ext cx="1052190" cy="3598901"/>
              </a:xfrm>
              <a:custGeom>
                <a:avLst/>
                <a:gdLst>
                  <a:gd name="T0" fmla="*/ 208453 w 636"/>
                  <a:gd name="T1" fmla="*/ 1310925 h 2490"/>
                  <a:gd name="T2" fmla="*/ 311025 w 636"/>
                  <a:gd name="T3" fmla="*/ 1159164 h 2490"/>
                  <a:gd name="T4" fmla="*/ 332532 w 636"/>
                  <a:gd name="T5" fmla="*/ 416258 h 2490"/>
                  <a:gd name="T6" fmla="*/ 272974 w 636"/>
                  <a:gd name="T7" fmla="*/ 287623 h 2490"/>
                  <a:gd name="T8" fmla="*/ 221688 w 636"/>
                  <a:gd name="T9" fmla="*/ 267388 h 2490"/>
                  <a:gd name="T10" fmla="*/ 153858 w 636"/>
                  <a:gd name="T11" fmla="*/ 115627 h 2490"/>
                  <a:gd name="T12" fmla="*/ 196872 w 636"/>
                  <a:gd name="T13" fmla="*/ 4336 h 2490"/>
                  <a:gd name="T14" fmla="*/ 178674 w 636"/>
                  <a:gd name="T15" fmla="*/ 40470 h 2490"/>
                  <a:gd name="T16" fmla="*/ 218379 w 636"/>
                  <a:gd name="T17" fmla="*/ 189340 h 2490"/>
                  <a:gd name="T18" fmla="*/ 231614 w 636"/>
                  <a:gd name="T19" fmla="*/ 271724 h 2490"/>
                  <a:gd name="T20" fmla="*/ 307716 w 636"/>
                  <a:gd name="T21" fmla="*/ 315084 h 2490"/>
                  <a:gd name="T22" fmla="*/ 339149 w 636"/>
                  <a:gd name="T23" fmla="*/ 635950 h 2490"/>
                  <a:gd name="T24" fmla="*/ 320951 w 636"/>
                  <a:gd name="T25" fmla="*/ 1157719 h 2490"/>
                  <a:gd name="T26" fmla="*/ 208453 w 636"/>
                  <a:gd name="T27" fmla="*/ 1322488 h 2490"/>
                  <a:gd name="T28" fmla="*/ 152204 w 636"/>
                  <a:gd name="T29" fmla="*/ 1354285 h 2490"/>
                  <a:gd name="T30" fmla="*/ 238232 w 636"/>
                  <a:gd name="T31" fmla="*/ 1244439 h 2490"/>
                  <a:gd name="T32" fmla="*/ 311025 w 636"/>
                  <a:gd name="T33" fmla="*/ 1020411 h 2490"/>
                  <a:gd name="T34" fmla="*/ 311025 w 636"/>
                  <a:gd name="T35" fmla="*/ 435048 h 2490"/>
                  <a:gd name="T36" fmla="*/ 266356 w 636"/>
                  <a:gd name="T37" fmla="*/ 325202 h 2490"/>
                  <a:gd name="T38" fmla="*/ 233269 w 636"/>
                  <a:gd name="T39" fmla="*/ 388797 h 2490"/>
                  <a:gd name="T40" fmla="*/ 175365 w 636"/>
                  <a:gd name="T41" fmla="*/ 922128 h 2490"/>
                  <a:gd name="T42" fmla="*/ 152204 w 636"/>
                  <a:gd name="T43" fmla="*/ 1042091 h 2490"/>
                  <a:gd name="T44" fmla="*/ 142277 w 636"/>
                  <a:gd name="T45" fmla="*/ 1303698 h 2490"/>
                  <a:gd name="T46" fmla="*/ 148895 w 636"/>
                  <a:gd name="T47" fmla="*/ 1338386 h 2490"/>
                  <a:gd name="T48" fmla="*/ 112498 w 636"/>
                  <a:gd name="T49" fmla="*/ 2074065 h 2490"/>
                  <a:gd name="T50" fmla="*/ 0 w 636"/>
                  <a:gd name="T51" fmla="*/ 846970 h 2490"/>
                  <a:gd name="T52" fmla="*/ 81065 w 636"/>
                  <a:gd name="T53" fmla="*/ 109846 h 2490"/>
                  <a:gd name="T54" fmla="*/ 64521 w 636"/>
                  <a:gd name="T55" fmla="*/ 40470 h 2490"/>
                  <a:gd name="T56" fmla="*/ 84374 w 636"/>
                  <a:gd name="T57" fmla="*/ 0 h 2490"/>
                  <a:gd name="T58" fmla="*/ 84374 w 636"/>
                  <a:gd name="T59" fmla="*/ 0 h 2490"/>
                  <a:gd name="T60" fmla="*/ 11581 w 636"/>
                  <a:gd name="T61" fmla="*/ 261607 h 2490"/>
                  <a:gd name="T62" fmla="*/ 122425 w 636"/>
                  <a:gd name="T63" fmla="*/ 1046427 h 2490"/>
                  <a:gd name="T64" fmla="*/ 143932 w 636"/>
                  <a:gd name="T65" fmla="*/ 2117426 h 2490"/>
                  <a:gd name="T66" fmla="*/ 221688 w 636"/>
                  <a:gd name="T67" fmla="*/ 826736 h 2490"/>
                  <a:gd name="T68" fmla="*/ 263048 w 636"/>
                  <a:gd name="T69" fmla="*/ 315084 h 2490"/>
                  <a:gd name="T70" fmla="*/ 299444 w 636"/>
                  <a:gd name="T71" fmla="*/ 364226 h 2490"/>
                  <a:gd name="T72" fmla="*/ 317642 w 636"/>
                  <a:gd name="T73" fmla="*/ 1034865 h 2490"/>
                  <a:gd name="T74" fmla="*/ 241540 w 636"/>
                  <a:gd name="T75" fmla="*/ 1256002 h 24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36"/>
                  <a:gd name="T115" fmla="*/ 0 h 2490"/>
                  <a:gd name="T116" fmla="*/ 636 w 636"/>
                  <a:gd name="T117" fmla="*/ 2490 h 249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36" h="2490">
                    <a:moveTo>
                      <a:pt x="282" y="1571"/>
                    </a:moveTo>
                    <a:lnTo>
                      <a:pt x="393" y="1536"/>
                    </a:lnTo>
                    <a:lnTo>
                      <a:pt x="473" y="1500"/>
                    </a:lnTo>
                    <a:lnTo>
                      <a:pt x="582" y="1358"/>
                    </a:lnTo>
                    <a:lnTo>
                      <a:pt x="624" y="1221"/>
                    </a:lnTo>
                    <a:lnTo>
                      <a:pt x="623" y="488"/>
                    </a:lnTo>
                    <a:lnTo>
                      <a:pt x="575" y="389"/>
                    </a:lnTo>
                    <a:lnTo>
                      <a:pt x="513" y="336"/>
                    </a:lnTo>
                    <a:lnTo>
                      <a:pt x="417" y="330"/>
                    </a:lnTo>
                    <a:lnTo>
                      <a:pt x="417" y="315"/>
                    </a:lnTo>
                    <a:cubicBezTo>
                      <a:pt x="410" y="297"/>
                      <a:pt x="398" y="254"/>
                      <a:pt x="376" y="224"/>
                    </a:cubicBezTo>
                    <a:cubicBezTo>
                      <a:pt x="354" y="194"/>
                      <a:pt x="297" y="172"/>
                      <a:pt x="288" y="135"/>
                    </a:cubicBezTo>
                    <a:lnTo>
                      <a:pt x="321" y="2"/>
                    </a:lnTo>
                    <a:lnTo>
                      <a:pt x="367" y="3"/>
                    </a:lnTo>
                    <a:lnTo>
                      <a:pt x="354" y="43"/>
                    </a:lnTo>
                    <a:lnTo>
                      <a:pt x="334" y="47"/>
                    </a:lnTo>
                    <a:lnTo>
                      <a:pt x="318" y="141"/>
                    </a:lnTo>
                    <a:cubicBezTo>
                      <a:pt x="330" y="170"/>
                      <a:pt x="390" y="199"/>
                      <a:pt x="408" y="222"/>
                    </a:cubicBezTo>
                    <a:lnTo>
                      <a:pt x="429" y="282"/>
                    </a:lnTo>
                    <a:lnTo>
                      <a:pt x="435" y="318"/>
                    </a:lnTo>
                    <a:lnTo>
                      <a:pt x="516" y="321"/>
                    </a:lnTo>
                    <a:lnTo>
                      <a:pt x="576" y="369"/>
                    </a:lnTo>
                    <a:lnTo>
                      <a:pt x="636" y="486"/>
                    </a:lnTo>
                    <a:lnTo>
                      <a:pt x="636" y="744"/>
                    </a:lnTo>
                    <a:lnTo>
                      <a:pt x="636" y="1245"/>
                    </a:lnTo>
                    <a:lnTo>
                      <a:pt x="603" y="1356"/>
                    </a:lnTo>
                    <a:lnTo>
                      <a:pt x="476" y="1511"/>
                    </a:lnTo>
                    <a:lnTo>
                      <a:pt x="393" y="1550"/>
                    </a:lnTo>
                    <a:lnTo>
                      <a:pt x="282" y="1584"/>
                    </a:lnTo>
                    <a:lnTo>
                      <a:pt x="284" y="1586"/>
                    </a:lnTo>
                    <a:lnTo>
                      <a:pt x="282" y="1521"/>
                    </a:lnTo>
                    <a:lnTo>
                      <a:pt x="447" y="1458"/>
                    </a:lnTo>
                    <a:lnTo>
                      <a:pt x="548" y="1338"/>
                    </a:lnTo>
                    <a:lnTo>
                      <a:pt x="582" y="1197"/>
                    </a:lnTo>
                    <a:lnTo>
                      <a:pt x="582" y="1065"/>
                    </a:lnTo>
                    <a:lnTo>
                      <a:pt x="582" y="510"/>
                    </a:lnTo>
                    <a:lnTo>
                      <a:pt x="543" y="417"/>
                    </a:lnTo>
                    <a:lnTo>
                      <a:pt x="501" y="381"/>
                    </a:lnTo>
                    <a:lnTo>
                      <a:pt x="441" y="380"/>
                    </a:lnTo>
                    <a:lnTo>
                      <a:pt x="438" y="456"/>
                    </a:lnTo>
                    <a:lnTo>
                      <a:pt x="438" y="970"/>
                    </a:lnTo>
                    <a:cubicBezTo>
                      <a:pt x="420" y="1074"/>
                      <a:pt x="352" y="1055"/>
                      <a:pt x="330" y="1080"/>
                    </a:cubicBezTo>
                    <a:lnTo>
                      <a:pt x="303" y="1119"/>
                    </a:lnTo>
                    <a:cubicBezTo>
                      <a:pt x="296" y="1142"/>
                      <a:pt x="288" y="1152"/>
                      <a:pt x="285" y="1220"/>
                    </a:cubicBezTo>
                    <a:lnTo>
                      <a:pt x="285" y="1530"/>
                    </a:lnTo>
                    <a:lnTo>
                      <a:pt x="269" y="1527"/>
                    </a:lnTo>
                    <a:lnTo>
                      <a:pt x="269" y="1575"/>
                    </a:lnTo>
                    <a:lnTo>
                      <a:pt x="282" y="1569"/>
                    </a:lnTo>
                    <a:lnTo>
                      <a:pt x="282" y="2490"/>
                    </a:lnTo>
                    <a:lnTo>
                      <a:pt x="210" y="2432"/>
                    </a:lnTo>
                    <a:lnTo>
                      <a:pt x="210" y="1246"/>
                    </a:lnTo>
                    <a:cubicBezTo>
                      <a:pt x="175" y="1007"/>
                      <a:pt x="34" y="1148"/>
                      <a:pt x="0" y="993"/>
                    </a:cubicBezTo>
                    <a:lnTo>
                      <a:pt x="0" y="314"/>
                    </a:lnTo>
                    <a:cubicBezTo>
                      <a:pt x="6" y="190"/>
                      <a:pt x="130" y="173"/>
                      <a:pt x="153" y="130"/>
                    </a:cubicBezTo>
                    <a:lnTo>
                      <a:pt x="138" y="54"/>
                    </a:lnTo>
                    <a:lnTo>
                      <a:pt x="121" y="47"/>
                    </a:lnTo>
                    <a:lnTo>
                      <a:pt x="110" y="5"/>
                    </a:lnTo>
                    <a:lnTo>
                      <a:pt x="161" y="0"/>
                    </a:lnTo>
                    <a:lnTo>
                      <a:pt x="322" y="0"/>
                    </a:lnTo>
                    <a:lnTo>
                      <a:pt x="158" y="0"/>
                    </a:lnTo>
                    <a:lnTo>
                      <a:pt x="174" y="139"/>
                    </a:lnTo>
                    <a:cubicBezTo>
                      <a:pt x="153" y="191"/>
                      <a:pt x="46" y="164"/>
                      <a:pt x="20" y="307"/>
                    </a:cubicBezTo>
                    <a:lnTo>
                      <a:pt x="20" y="992"/>
                    </a:lnTo>
                    <a:cubicBezTo>
                      <a:pt x="51" y="1147"/>
                      <a:pt x="195" y="984"/>
                      <a:pt x="231" y="1227"/>
                    </a:cubicBezTo>
                    <a:lnTo>
                      <a:pt x="231" y="2451"/>
                    </a:lnTo>
                    <a:lnTo>
                      <a:pt x="270" y="2480"/>
                    </a:lnTo>
                    <a:lnTo>
                      <a:pt x="268" y="1206"/>
                    </a:lnTo>
                    <a:cubicBezTo>
                      <a:pt x="292" y="954"/>
                      <a:pt x="392" y="1109"/>
                      <a:pt x="417" y="969"/>
                    </a:cubicBezTo>
                    <a:lnTo>
                      <a:pt x="417" y="363"/>
                    </a:lnTo>
                    <a:lnTo>
                      <a:pt x="495" y="369"/>
                    </a:lnTo>
                    <a:lnTo>
                      <a:pt x="530" y="387"/>
                    </a:lnTo>
                    <a:lnTo>
                      <a:pt x="561" y="425"/>
                    </a:lnTo>
                    <a:lnTo>
                      <a:pt x="594" y="507"/>
                    </a:lnTo>
                    <a:lnTo>
                      <a:pt x="597" y="1214"/>
                    </a:lnTo>
                    <a:lnTo>
                      <a:pt x="558" y="1344"/>
                    </a:lnTo>
                    <a:lnTo>
                      <a:pt x="452" y="1472"/>
                    </a:lnTo>
                    <a:lnTo>
                      <a:pt x="282" y="1533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3312305" y="1865609"/>
                <a:ext cx="656412" cy="346280"/>
                <a:chOff x="3846" y="2496"/>
                <a:chExt cx="432" cy="288"/>
              </a:xfrm>
            </p:grpSpPr>
            <p:sp>
              <p:nvSpPr>
                <p:cNvPr id="29" name="Oval 50"/>
                <p:cNvSpPr>
                  <a:spLocks noChangeArrowheads="1"/>
                </p:cNvSpPr>
                <p:nvPr/>
              </p:nvSpPr>
              <p:spPr bwMode="auto">
                <a:xfrm>
                  <a:off x="3914" y="249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30" name="Freeform 51"/>
                <p:cNvSpPr>
                  <a:spLocks/>
                </p:cNvSpPr>
                <p:nvPr/>
              </p:nvSpPr>
              <p:spPr bwMode="auto">
                <a:xfrm>
                  <a:off x="3949" y="2509"/>
                  <a:ext cx="216" cy="263"/>
                </a:xfrm>
                <a:custGeom>
                  <a:avLst/>
                  <a:gdLst>
                    <a:gd name="T0" fmla="*/ 0 w 216"/>
                    <a:gd name="T1" fmla="*/ 39 h 263"/>
                    <a:gd name="T2" fmla="*/ 169 w 216"/>
                    <a:gd name="T3" fmla="*/ 263 h 263"/>
                    <a:gd name="T4" fmla="*/ 216 w 216"/>
                    <a:gd name="T5" fmla="*/ 228 h 263"/>
                    <a:gd name="T6" fmla="*/ 49 w 216"/>
                    <a:gd name="T7" fmla="*/ 0 h 263"/>
                    <a:gd name="T8" fmla="*/ 17 w 216"/>
                    <a:gd name="T9" fmla="*/ 19 h 263"/>
                    <a:gd name="T10" fmla="*/ 0 w 216"/>
                    <a:gd name="T11" fmla="*/ 39 h 2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6"/>
                    <a:gd name="T19" fmla="*/ 0 h 263"/>
                    <a:gd name="T20" fmla="*/ 216 w 216"/>
                    <a:gd name="T21" fmla="*/ 263 h 2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" h="263">
                      <a:moveTo>
                        <a:pt x="0" y="39"/>
                      </a:moveTo>
                      <a:lnTo>
                        <a:pt x="169" y="263"/>
                      </a:lnTo>
                      <a:lnTo>
                        <a:pt x="216" y="228"/>
                      </a:lnTo>
                      <a:lnTo>
                        <a:pt x="49" y="0"/>
                      </a:lnTo>
                      <a:lnTo>
                        <a:pt x="17" y="1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58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de-DE"/>
                </a:p>
              </p:txBody>
            </p:sp>
            <p:grpSp>
              <p:nvGrpSpPr>
                <p:cNvPr id="31" name="Group 52"/>
                <p:cNvGrpSpPr>
                  <a:grpSpLocks/>
                </p:cNvGrpSpPr>
                <p:nvPr/>
              </p:nvGrpSpPr>
              <p:grpSpPr bwMode="auto">
                <a:xfrm rot="-2586439">
                  <a:off x="3846" y="2554"/>
                  <a:ext cx="432" cy="164"/>
                  <a:chOff x="819" y="1776"/>
                  <a:chExt cx="279" cy="96"/>
                </a:xfrm>
              </p:grpSpPr>
              <p:sp>
                <p:nvSpPr>
                  <p:cNvPr id="32" name="Freeform 53"/>
                  <p:cNvSpPr>
                    <a:spLocks/>
                  </p:cNvSpPr>
                  <p:nvPr/>
                </p:nvSpPr>
                <p:spPr bwMode="auto">
                  <a:xfrm>
                    <a:off x="819" y="1776"/>
                    <a:ext cx="279" cy="96"/>
                  </a:xfrm>
                  <a:custGeom>
                    <a:avLst/>
                    <a:gdLst>
                      <a:gd name="T0" fmla="*/ 279 w 279"/>
                      <a:gd name="T1" fmla="*/ 39 h 96"/>
                      <a:gd name="T2" fmla="*/ 184 w 279"/>
                      <a:gd name="T3" fmla="*/ 24 h 96"/>
                      <a:gd name="T4" fmla="*/ 135 w 279"/>
                      <a:gd name="T5" fmla="*/ 0 h 96"/>
                      <a:gd name="T6" fmla="*/ 87 w 279"/>
                      <a:gd name="T7" fmla="*/ 24 h 96"/>
                      <a:gd name="T8" fmla="*/ 0 w 279"/>
                      <a:gd name="T9" fmla="*/ 39 h 96"/>
                      <a:gd name="T10" fmla="*/ 1 w 279"/>
                      <a:gd name="T11" fmla="*/ 53 h 96"/>
                      <a:gd name="T12" fmla="*/ 82 w 279"/>
                      <a:gd name="T13" fmla="*/ 67 h 96"/>
                      <a:gd name="T14" fmla="*/ 135 w 279"/>
                      <a:gd name="T15" fmla="*/ 95 h 96"/>
                      <a:gd name="T16" fmla="*/ 190 w 279"/>
                      <a:gd name="T17" fmla="*/ 71 h 96"/>
                      <a:gd name="T18" fmla="*/ 279 w 279"/>
                      <a:gd name="T19" fmla="*/ 57 h 96"/>
                      <a:gd name="T20" fmla="*/ 279 w 279"/>
                      <a:gd name="T21" fmla="*/ 39 h 9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79"/>
                      <a:gd name="T34" fmla="*/ 0 h 96"/>
                      <a:gd name="T35" fmla="*/ 279 w 279"/>
                      <a:gd name="T36" fmla="*/ 96 h 9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79" h="96">
                        <a:moveTo>
                          <a:pt x="279" y="39"/>
                        </a:moveTo>
                        <a:cubicBezTo>
                          <a:pt x="262" y="33"/>
                          <a:pt x="208" y="30"/>
                          <a:pt x="184" y="24"/>
                        </a:cubicBezTo>
                        <a:cubicBezTo>
                          <a:pt x="160" y="18"/>
                          <a:pt x="150" y="0"/>
                          <a:pt x="135" y="0"/>
                        </a:cubicBezTo>
                        <a:cubicBezTo>
                          <a:pt x="119" y="0"/>
                          <a:pt x="109" y="18"/>
                          <a:pt x="87" y="24"/>
                        </a:cubicBezTo>
                        <a:cubicBezTo>
                          <a:pt x="65" y="30"/>
                          <a:pt x="14" y="34"/>
                          <a:pt x="0" y="39"/>
                        </a:cubicBezTo>
                        <a:lnTo>
                          <a:pt x="1" y="53"/>
                        </a:lnTo>
                        <a:cubicBezTo>
                          <a:pt x="15" y="58"/>
                          <a:pt x="59" y="60"/>
                          <a:pt x="82" y="67"/>
                        </a:cubicBezTo>
                        <a:cubicBezTo>
                          <a:pt x="104" y="74"/>
                          <a:pt x="117" y="93"/>
                          <a:pt x="135" y="95"/>
                        </a:cubicBezTo>
                        <a:cubicBezTo>
                          <a:pt x="153" y="96"/>
                          <a:pt x="166" y="77"/>
                          <a:pt x="190" y="71"/>
                        </a:cubicBezTo>
                        <a:cubicBezTo>
                          <a:pt x="214" y="65"/>
                          <a:pt x="264" y="62"/>
                          <a:pt x="279" y="57"/>
                        </a:cubicBezTo>
                        <a:lnTo>
                          <a:pt x="279" y="39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587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de-DE"/>
                  </a:p>
                </p:txBody>
              </p:sp>
              <p:sp>
                <p:nvSpPr>
                  <p:cNvPr id="3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33" y="1803"/>
                    <a:ext cx="42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 flipV="1">
                <a:off x="3962400" y="3645026"/>
                <a:ext cx="1872208" cy="432046"/>
              </a:xfrm>
              <a:custGeom>
                <a:avLst/>
                <a:gdLst>
                  <a:gd name="T0" fmla="*/ 2147483647 w 3267"/>
                  <a:gd name="T1" fmla="*/ 0 h 474"/>
                  <a:gd name="T2" fmla="*/ 2147483647 w 3267"/>
                  <a:gd name="T3" fmla="*/ 0 h 474"/>
                  <a:gd name="T4" fmla="*/ 2147483647 w 3267"/>
                  <a:gd name="T5" fmla="*/ 0 h 474"/>
                  <a:gd name="T6" fmla="*/ 2147483647 w 3267"/>
                  <a:gd name="T7" fmla="*/ 2147483647 h 474"/>
                  <a:gd name="T8" fmla="*/ 2147483647 w 3267"/>
                  <a:gd name="T9" fmla="*/ 2147483647 h 474"/>
                  <a:gd name="T10" fmla="*/ 2147483647 w 3267"/>
                  <a:gd name="T11" fmla="*/ 2147483647 h 474"/>
                  <a:gd name="T12" fmla="*/ 2147483647 w 3267"/>
                  <a:gd name="T13" fmla="*/ 2147483647 h 474"/>
                  <a:gd name="T14" fmla="*/ 2147483647 w 3267"/>
                  <a:gd name="T15" fmla="*/ 2147483647 h 474"/>
                  <a:gd name="T16" fmla="*/ 2147483647 w 3267"/>
                  <a:gd name="T17" fmla="*/ 2147483647 h 474"/>
                  <a:gd name="T18" fmla="*/ 2147483647 w 3267"/>
                  <a:gd name="T19" fmla="*/ 2147483647 h 474"/>
                  <a:gd name="T20" fmla="*/ 2147483647 w 3267"/>
                  <a:gd name="T21" fmla="*/ 2147483647 h 474"/>
                  <a:gd name="T22" fmla="*/ 2147483647 w 3267"/>
                  <a:gd name="T23" fmla="*/ 2147483647 h 474"/>
                  <a:gd name="T24" fmla="*/ 0 w 3267"/>
                  <a:gd name="T25" fmla="*/ 2147483647 h 474"/>
                  <a:gd name="T26" fmla="*/ 2147483647 w 3267"/>
                  <a:gd name="T27" fmla="*/ 2147483647 h 474"/>
                  <a:gd name="T28" fmla="*/ 2147483647 w 3267"/>
                  <a:gd name="T29" fmla="*/ 2147483647 h 474"/>
                  <a:gd name="T30" fmla="*/ 2147483647 w 3267"/>
                  <a:gd name="T31" fmla="*/ 2147483647 h 474"/>
                  <a:gd name="T32" fmla="*/ 2147483647 w 3267"/>
                  <a:gd name="T33" fmla="*/ 2147483647 h 474"/>
                  <a:gd name="T34" fmla="*/ 2147483647 w 3267"/>
                  <a:gd name="T35" fmla="*/ 2147483647 h 474"/>
                  <a:gd name="T36" fmla="*/ 2147483647 w 3267"/>
                  <a:gd name="T37" fmla="*/ 2147483647 h 474"/>
                  <a:gd name="T38" fmla="*/ 2147483647 w 3267"/>
                  <a:gd name="T39" fmla="*/ 2147483647 h 474"/>
                  <a:gd name="T40" fmla="*/ 2147483647 w 3267"/>
                  <a:gd name="T41" fmla="*/ 2147483647 h 474"/>
                  <a:gd name="T42" fmla="*/ 2147483647 w 3267"/>
                  <a:gd name="T43" fmla="*/ 2147483647 h 474"/>
                  <a:gd name="T44" fmla="*/ 2147483647 w 3267"/>
                  <a:gd name="T45" fmla="*/ 2147483647 h 474"/>
                  <a:gd name="T46" fmla="*/ 2147483647 w 3267"/>
                  <a:gd name="T47" fmla="*/ 0 h 474"/>
                  <a:gd name="T48" fmla="*/ 2147483647 w 3267"/>
                  <a:gd name="T49" fmla="*/ 2147483647 h 474"/>
                  <a:gd name="T50" fmla="*/ 2147483647 w 3267"/>
                  <a:gd name="T51" fmla="*/ 2147483647 h 474"/>
                  <a:gd name="T52" fmla="*/ 2147483647 w 3267"/>
                  <a:gd name="T53" fmla="*/ 2147483647 h 474"/>
                  <a:gd name="T54" fmla="*/ 2147483647 w 3267"/>
                  <a:gd name="T55" fmla="*/ 2147483647 h 474"/>
                  <a:gd name="T56" fmla="*/ 2147483647 w 3267"/>
                  <a:gd name="T57" fmla="*/ 2147483647 h 474"/>
                  <a:gd name="T58" fmla="*/ 2147483647 w 3267"/>
                  <a:gd name="T59" fmla="*/ 2147483647 h 474"/>
                  <a:gd name="T60" fmla="*/ 2147483647 w 3267"/>
                  <a:gd name="T61" fmla="*/ 2147483647 h 474"/>
                  <a:gd name="T62" fmla="*/ 2147483647 w 3267"/>
                  <a:gd name="T63" fmla="*/ 2147483647 h 474"/>
                  <a:gd name="T64" fmla="*/ 2147483647 w 3267"/>
                  <a:gd name="T65" fmla="*/ 2147483647 h 474"/>
                  <a:gd name="T66" fmla="*/ 2147483647 w 3267"/>
                  <a:gd name="T67" fmla="*/ 2147483647 h 474"/>
                  <a:gd name="T68" fmla="*/ 2147483647 w 3267"/>
                  <a:gd name="T69" fmla="*/ 2147483647 h 474"/>
                  <a:gd name="T70" fmla="*/ 0 w 3267"/>
                  <a:gd name="T71" fmla="*/ 2147483647 h 474"/>
                  <a:gd name="T72" fmla="*/ 2147483647 w 3267"/>
                  <a:gd name="T73" fmla="*/ 2147483647 h 474"/>
                  <a:gd name="T74" fmla="*/ 2147483647 w 3267"/>
                  <a:gd name="T75" fmla="*/ 2147483647 h 474"/>
                  <a:gd name="T76" fmla="*/ 2147483647 w 3267"/>
                  <a:gd name="T77" fmla="*/ 2147483647 h 474"/>
                  <a:gd name="T78" fmla="*/ 2147483647 w 3267"/>
                  <a:gd name="T79" fmla="*/ 2147483647 h 474"/>
                  <a:gd name="T80" fmla="*/ 2147483647 w 3267"/>
                  <a:gd name="T81" fmla="*/ 2147483647 h 474"/>
                  <a:gd name="T82" fmla="*/ 2147483647 w 3267"/>
                  <a:gd name="T83" fmla="*/ 2147483647 h 474"/>
                  <a:gd name="T84" fmla="*/ 2147483647 w 3267"/>
                  <a:gd name="T85" fmla="*/ 2147483647 h 474"/>
                  <a:gd name="T86" fmla="*/ 2147483647 w 3267"/>
                  <a:gd name="T87" fmla="*/ 2147483647 h 474"/>
                  <a:gd name="T88" fmla="*/ 2147483647 w 3267"/>
                  <a:gd name="T89" fmla="*/ 0 h 4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267"/>
                  <a:gd name="T136" fmla="*/ 0 h 474"/>
                  <a:gd name="T137" fmla="*/ 3267 w 3267"/>
                  <a:gd name="T138" fmla="*/ 474 h 4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267" h="474">
                    <a:moveTo>
                      <a:pt x="3188" y="0"/>
                    </a:moveTo>
                    <a:lnTo>
                      <a:pt x="3264" y="0"/>
                    </a:lnTo>
                    <a:lnTo>
                      <a:pt x="3179" y="0"/>
                    </a:lnTo>
                    <a:lnTo>
                      <a:pt x="3179" y="306"/>
                    </a:lnTo>
                    <a:lnTo>
                      <a:pt x="3175" y="325"/>
                    </a:lnTo>
                    <a:lnTo>
                      <a:pt x="3167" y="347"/>
                    </a:lnTo>
                    <a:lnTo>
                      <a:pt x="3151" y="368"/>
                    </a:lnTo>
                    <a:lnTo>
                      <a:pt x="3126" y="380"/>
                    </a:lnTo>
                    <a:lnTo>
                      <a:pt x="3098" y="386"/>
                    </a:lnTo>
                    <a:lnTo>
                      <a:pt x="3054" y="390"/>
                    </a:lnTo>
                    <a:lnTo>
                      <a:pt x="3024" y="390"/>
                    </a:lnTo>
                    <a:lnTo>
                      <a:pt x="2892" y="390"/>
                    </a:lnTo>
                    <a:lnTo>
                      <a:pt x="0" y="393"/>
                    </a:lnTo>
                    <a:lnTo>
                      <a:pt x="1" y="462"/>
                    </a:lnTo>
                    <a:lnTo>
                      <a:pt x="3003" y="465"/>
                    </a:lnTo>
                    <a:lnTo>
                      <a:pt x="3066" y="460"/>
                    </a:lnTo>
                    <a:lnTo>
                      <a:pt x="3114" y="453"/>
                    </a:lnTo>
                    <a:lnTo>
                      <a:pt x="3161" y="444"/>
                    </a:lnTo>
                    <a:lnTo>
                      <a:pt x="3193" y="428"/>
                    </a:lnTo>
                    <a:lnTo>
                      <a:pt x="3215" y="410"/>
                    </a:lnTo>
                    <a:lnTo>
                      <a:pt x="3231" y="389"/>
                    </a:lnTo>
                    <a:lnTo>
                      <a:pt x="3249" y="353"/>
                    </a:lnTo>
                    <a:lnTo>
                      <a:pt x="3256" y="331"/>
                    </a:lnTo>
                    <a:lnTo>
                      <a:pt x="3257" y="0"/>
                    </a:lnTo>
                    <a:lnTo>
                      <a:pt x="3267" y="1"/>
                    </a:lnTo>
                    <a:lnTo>
                      <a:pt x="3267" y="330"/>
                    </a:lnTo>
                    <a:lnTo>
                      <a:pt x="3258" y="357"/>
                    </a:lnTo>
                    <a:lnTo>
                      <a:pt x="3241" y="391"/>
                    </a:lnTo>
                    <a:lnTo>
                      <a:pt x="3222" y="417"/>
                    </a:lnTo>
                    <a:lnTo>
                      <a:pt x="3198" y="438"/>
                    </a:lnTo>
                    <a:lnTo>
                      <a:pt x="3162" y="454"/>
                    </a:lnTo>
                    <a:lnTo>
                      <a:pt x="3118" y="464"/>
                    </a:lnTo>
                    <a:lnTo>
                      <a:pt x="3065" y="470"/>
                    </a:lnTo>
                    <a:lnTo>
                      <a:pt x="3001" y="474"/>
                    </a:lnTo>
                    <a:lnTo>
                      <a:pt x="1" y="472"/>
                    </a:lnTo>
                    <a:lnTo>
                      <a:pt x="0" y="402"/>
                    </a:lnTo>
                    <a:lnTo>
                      <a:pt x="3020" y="400"/>
                    </a:lnTo>
                    <a:lnTo>
                      <a:pt x="3066" y="398"/>
                    </a:lnTo>
                    <a:lnTo>
                      <a:pt x="3108" y="396"/>
                    </a:lnTo>
                    <a:lnTo>
                      <a:pt x="3138" y="386"/>
                    </a:lnTo>
                    <a:lnTo>
                      <a:pt x="3161" y="370"/>
                    </a:lnTo>
                    <a:lnTo>
                      <a:pt x="3177" y="343"/>
                    </a:lnTo>
                    <a:lnTo>
                      <a:pt x="3184" y="326"/>
                    </a:lnTo>
                    <a:lnTo>
                      <a:pt x="3187" y="306"/>
                    </a:lnTo>
                    <a:lnTo>
                      <a:pt x="3188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de-DE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5080268" y="4653136"/>
                <a:ext cx="1435948" cy="1584176"/>
              </a:xfrm>
              <a:custGeom>
                <a:avLst/>
                <a:gdLst>
                  <a:gd name="T0" fmla="*/ 2147483647 w 582"/>
                  <a:gd name="T1" fmla="*/ 2147483647 h 720"/>
                  <a:gd name="T2" fmla="*/ 2147483647 w 582"/>
                  <a:gd name="T3" fmla="*/ 2147483647 h 720"/>
                  <a:gd name="T4" fmla="*/ 2147483647 w 582"/>
                  <a:gd name="T5" fmla="*/ 2147483647 h 720"/>
                  <a:gd name="T6" fmla="*/ 2147483647 w 582"/>
                  <a:gd name="T7" fmla="*/ 2147483647 h 720"/>
                  <a:gd name="T8" fmla="*/ 2147483647 w 582"/>
                  <a:gd name="T9" fmla="*/ 2147483647 h 720"/>
                  <a:gd name="T10" fmla="*/ 2147483647 w 582"/>
                  <a:gd name="T11" fmla="*/ 2147483647 h 720"/>
                  <a:gd name="T12" fmla="*/ 2147483647 w 582"/>
                  <a:gd name="T13" fmla="*/ 2147483647 h 720"/>
                  <a:gd name="T14" fmla="*/ 2147483647 w 582"/>
                  <a:gd name="T15" fmla="*/ 0 h 720"/>
                  <a:gd name="T16" fmla="*/ 2147483647 w 582"/>
                  <a:gd name="T17" fmla="*/ 2147483647 h 720"/>
                  <a:gd name="T18" fmla="*/ 2147483647 w 582"/>
                  <a:gd name="T19" fmla="*/ 2147483647 h 720"/>
                  <a:gd name="T20" fmla="*/ 2147483647 w 582"/>
                  <a:gd name="T21" fmla="*/ 2147483647 h 720"/>
                  <a:gd name="T22" fmla="*/ 2147483647 w 582"/>
                  <a:gd name="T23" fmla="*/ 2147483647 h 720"/>
                  <a:gd name="T24" fmla="*/ 2147483647 w 582"/>
                  <a:gd name="T25" fmla="*/ 2147483647 h 720"/>
                  <a:gd name="T26" fmla="*/ 2147483647 w 582"/>
                  <a:gd name="T27" fmla="*/ 2147483647 h 720"/>
                  <a:gd name="T28" fmla="*/ 2147483647 w 582"/>
                  <a:gd name="T29" fmla="*/ 0 h 720"/>
                  <a:gd name="T30" fmla="*/ 2147483647 w 582"/>
                  <a:gd name="T31" fmla="*/ 0 h 720"/>
                  <a:gd name="T32" fmla="*/ 2147483647 w 582"/>
                  <a:gd name="T33" fmla="*/ 0 h 720"/>
                  <a:gd name="T34" fmla="*/ 2147483647 w 582"/>
                  <a:gd name="T35" fmla="*/ 2147483647 h 7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82"/>
                  <a:gd name="T55" fmla="*/ 0 h 720"/>
                  <a:gd name="T56" fmla="*/ 582 w 582"/>
                  <a:gd name="T57" fmla="*/ 720 h 7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82" h="720">
                    <a:moveTo>
                      <a:pt x="6" y="568"/>
                    </a:moveTo>
                    <a:cubicBezTo>
                      <a:pt x="18" y="688"/>
                      <a:pt x="0" y="695"/>
                      <a:pt x="76" y="720"/>
                    </a:cubicBezTo>
                    <a:lnTo>
                      <a:pt x="464" y="720"/>
                    </a:lnTo>
                    <a:cubicBezTo>
                      <a:pt x="542" y="698"/>
                      <a:pt x="542" y="679"/>
                      <a:pt x="546" y="587"/>
                    </a:cubicBezTo>
                    <a:cubicBezTo>
                      <a:pt x="547" y="551"/>
                      <a:pt x="545" y="152"/>
                      <a:pt x="547" y="59"/>
                    </a:cubicBezTo>
                    <a:lnTo>
                      <a:pt x="554" y="26"/>
                    </a:lnTo>
                    <a:lnTo>
                      <a:pt x="582" y="8"/>
                    </a:lnTo>
                    <a:lnTo>
                      <a:pt x="575" y="0"/>
                    </a:lnTo>
                    <a:cubicBezTo>
                      <a:pt x="569" y="3"/>
                      <a:pt x="549" y="16"/>
                      <a:pt x="543" y="25"/>
                    </a:cubicBezTo>
                    <a:lnTo>
                      <a:pt x="536" y="57"/>
                    </a:lnTo>
                    <a:lnTo>
                      <a:pt x="536" y="602"/>
                    </a:lnTo>
                    <a:cubicBezTo>
                      <a:pt x="530" y="680"/>
                      <a:pt x="528" y="690"/>
                      <a:pt x="454" y="710"/>
                    </a:cubicBezTo>
                    <a:lnTo>
                      <a:pt x="94" y="711"/>
                    </a:lnTo>
                    <a:cubicBezTo>
                      <a:pt x="21" y="689"/>
                      <a:pt x="30" y="694"/>
                      <a:pt x="18" y="576"/>
                    </a:cubicBezTo>
                    <a:lnTo>
                      <a:pt x="19" y="0"/>
                    </a:lnTo>
                    <a:lnTo>
                      <a:pt x="578" y="0"/>
                    </a:lnTo>
                    <a:lnTo>
                      <a:pt x="6" y="0"/>
                    </a:lnTo>
                    <a:lnTo>
                      <a:pt x="6" y="568"/>
                    </a:lnTo>
                    <a:close/>
                  </a:path>
                </a:pathLst>
              </a:cu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cxnSp>
            <p:nvCxnSpPr>
              <p:cNvPr id="20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148064" y="5301208"/>
                <a:ext cx="1296144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1" name="Group 15"/>
              <p:cNvGrpSpPr>
                <a:grpSpLocks/>
              </p:cNvGrpSpPr>
              <p:nvPr/>
            </p:nvGrpSpPr>
            <p:grpSpPr bwMode="auto">
              <a:xfrm rot="10800000">
                <a:off x="5148065" y="3645024"/>
                <a:ext cx="1300354" cy="1462150"/>
                <a:chOff x="13" y="1470"/>
                <a:chExt cx="994" cy="1443"/>
              </a:xfrm>
            </p:grpSpPr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13" y="1470"/>
                  <a:ext cx="439" cy="692"/>
                </a:xfrm>
                <a:custGeom>
                  <a:avLst/>
                  <a:gdLst>
                    <a:gd name="T0" fmla="*/ 0 w 2193"/>
                    <a:gd name="T1" fmla="*/ 0 h 3462"/>
                    <a:gd name="T2" fmla="*/ 0 w 2193"/>
                    <a:gd name="T3" fmla="*/ 0 h 3462"/>
                    <a:gd name="T4" fmla="*/ 0 w 2193"/>
                    <a:gd name="T5" fmla="*/ 0 h 3462"/>
                    <a:gd name="T6" fmla="*/ 0 w 2193"/>
                    <a:gd name="T7" fmla="*/ 0 h 3462"/>
                    <a:gd name="T8" fmla="*/ 0 w 2193"/>
                    <a:gd name="T9" fmla="*/ 0 h 3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3"/>
                    <a:gd name="T16" fmla="*/ 0 h 3462"/>
                    <a:gd name="T17" fmla="*/ 2193 w 2193"/>
                    <a:gd name="T18" fmla="*/ 3462 h 34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3" h="3462">
                      <a:moveTo>
                        <a:pt x="95" y="0"/>
                      </a:moveTo>
                      <a:lnTo>
                        <a:pt x="2193" y="3402"/>
                      </a:lnTo>
                      <a:lnTo>
                        <a:pt x="2096" y="3462"/>
                      </a:lnTo>
                      <a:lnTo>
                        <a:pt x="0" y="6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431" y="2156"/>
                  <a:ext cx="56" cy="738"/>
                </a:xfrm>
                <a:custGeom>
                  <a:avLst/>
                  <a:gdLst>
                    <a:gd name="T0" fmla="*/ 0 w 283"/>
                    <a:gd name="T1" fmla="*/ 0 h 3690"/>
                    <a:gd name="T2" fmla="*/ 0 w 283"/>
                    <a:gd name="T3" fmla="*/ 0 h 3690"/>
                    <a:gd name="T4" fmla="*/ 0 w 283"/>
                    <a:gd name="T5" fmla="*/ 0 h 3690"/>
                    <a:gd name="T6" fmla="*/ 0 w 283"/>
                    <a:gd name="T7" fmla="*/ 0 h 3690"/>
                    <a:gd name="T8" fmla="*/ 0 w 283"/>
                    <a:gd name="T9" fmla="*/ 0 h 36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3"/>
                    <a:gd name="T16" fmla="*/ 0 h 3690"/>
                    <a:gd name="T17" fmla="*/ 283 w 283"/>
                    <a:gd name="T18" fmla="*/ 3690 h 36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3" h="3690">
                      <a:moveTo>
                        <a:pt x="113" y="0"/>
                      </a:moveTo>
                      <a:lnTo>
                        <a:pt x="283" y="3685"/>
                      </a:lnTo>
                      <a:lnTo>
                        <a:pt x="170" y="3690"/>
                      </a:lnTo>
                      <a:lnTo>
                        <a:pt x="0" y="6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580" y="1470"/>
                  <a:ext cx="427" cy="681"/>
                </a:xfrm>
                <a:custGeom>
                  <a:avLst/>
                  <a:gdLst>
                    <a:gd name="T0" fmla="*/ 0 w 2137"/>
                    <a:gd name="T1" fmla="*/ 0 h 3405"/>
                    <a:gd name="T2" fmla="*/ 0 w 2137"/>
                    <a:gd name="T3" fmla="*/ 0 h 3405"/>
                    <a:gd name="T4" fmla="*/ 0 w 2137"/>
                    <a:gd name="T5" fmla="*/ 0 h 3405"/>
                    <a:gd name="T6" fmla="*/ 0 w 2137"/>
                    <a:gd name="T7" fmla="*/ 0 h 3405"/>
                    <a:gd name="T8" fmla="*/ 0 w 2137"/>
                    <a:gd name="T9" fmla="*/ 0 h 3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7"/>
                    <a:gd name="T16" fmla="*/ 0 h 3405"/>
                    <a:gd name="T17" fmla="*/ 2137 w 2137"/>
                    <a:gd name="T18" fmla="*/ 3405 h 3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7" h="3405">
                      <a:moveTo>
                        <a:pt x="2137" y="60"/>
                      </a:moveTo>
                      <a:lnTo>
                        <a:pt x="97" y="3405"/>
                      </a:lnTo>
                      <a:lnTo>
                        <a:pt x="0" y="3345"/>
                      </a:lnTo>
                      <a:lnTo>
                        <a:pt x="2041" y="0"/>
                      </a:lnTo>
                      <a:lnTo>
                        <a:pt x="2137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544" y="2144"/>
                  <a:ext cx="57" cy="693"/>
                </a:xfrm>
                <a:custGeom>
                  <a:avLst/>
                  <a:gdLst>
                    <a:gd name="T0" fmla="*/ 0 w 283"/>
                    <a:gd name="T1" fmla="*/ 0 h 3464"/>
                    <a:gd name="T2" fmla="*/ 0 w 283"/>
                    <a:gd name="T3" fmla="*/ 0 h 3464"/>
                    <a:gd name="T4" fmla="*/ 0 w 283"/>
                    <a:gd name="T5" fmla="*/ 0 h 3464"/>
                    <a:gd name="T6" fmla="*/ 0 w 283"/>
                    <a:gd name="T7" fmla="*/ 0 h 3464"/>
                    <a:gd name="T8" fmla="*/ 0 w 283"/>
                    <a:gd name="T9" fmla="*/ 0 h 34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3"/>
                    <a:gd name="T16" fmla="*/ 0 h 3464"/>
                    <a:gd name="T17" fmla="*/ 283 w 283"/>
                    <a:gd name="T18" fmla="*/ 3464 h 34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3" h="3464">
                      <a:moveTo>
                        <a:pt x="283" y="6"/>
                      </a:moveTo>
                      <a:lnTo>
                        <a:pt x="112" y="3464"/>
                      </a:lnTo>
                      <a:lnTo>
                        <a:pt x="0" y="3458"/>
                      </a:lnTo>
                      <a:lnTo>
                        <a:pt x="170" y="0"/>
                      </a:lnTo>
                      <a:lnTo>
                        <a:pt x="283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34" y="1476"/>
                  <a:ext cx="96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469" y="2828"/>
                  <a:ext cx="94" cy="85"/>
                </a:xfrm>
                <a:custGeom>
                  <a:avLst/>
                  <a:gdLst>
                    <a:gd name="T0" fmla="*/ 0 w 470"/>
                    <a:gd name="T1" fmla="*/ 0 h 425"/>
                    <a:gd name="T2" fmla="*/ 0 w 470"/>
                    <a:gd name="T3" fmla="*/ 0 h 425"/>
                    <a:gd name="T4" fmla="*/ 0 w 470"/>
                    <a:gd name="T5" fmla="*/ 0 h 425"/>
                    <a:gd name="T6" fmla="*/ 0 w 470"/>
                    <a:gd name="T7" fmla="*/ 0 h 425"/>
                    <a:gd name="T8" fmla="*/ 0 w 470"/>
                    <a:gd name="T9" fmla="*/ 0 h 4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0"/>
                    <a:gd name="T16" fmla="*/ 0 h 425"/>
                    <a:gd name="T17" fmla="*/ 470 w 470"/>
                    <a:gd name="T18" fmla="*/ 425 h 4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0" h="425">
                      <a:moveTo>
                        <a:pt x="470" y="85"/>
                      </a:moveTo>
                      <a:lnTo>
                        <a:pt x="73" y="425"/>
                      </a:lnTo>
                      <a:lnTo>
                        <a:pt x="0" y="340"/>
                      </a:lnTo>
                      <a:lnTo>
                        <a:pt x="396" y="0"/>
                      </a:lnTo>
                      <a:lnTo>
                        <a:pt x="470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2" name="Rectangle 123"/>
              <p:cNvSpPr>
                <a:spLocks noChangeArrowheads="1"/>
              </p:cNvSpPr>
              <p:nvPr/>
            </p:nvSpPr>
            <p:spPr bwMode="auto">
              <a:xfrm rot="5400000">
                <a:off x="5512420" y="3784724"/>
                <a:ext cx="508000" cy="228600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35" name="Gerade Verbindung mit Pfeil 34"/>
            <p:cNvCxnSpPr/>
            <p:nvPr/>
          </p:nvCxnSpPr>
          <p:spPr>
            <a:xfrm>
              <a:off x="2411760" y="1268760"/>
              <a:ext cx="1008112" cy="2880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2195736" y="5373216"/>
              <a:ext cx="1008112" cy="2880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flipH="1">
              <a:off x="3851920" y="2780928"/>
              <a:ext cx="936104" cy="230425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>
              <a:off x="4788024" y="2780928"/>
              <a:ext cx="432048" cy="122413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H="1">
              <a:off x="6012160" y="4941168"/>
              <a:ext cx="1080120" cy="129614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-69508" y="731309"/>
              <a:ext cx="2597802" cy="12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Gleichlauftrichter mit </a:t>
              </a:r>
              <a:r>
                <a:rPr lang="de-DE" sz="1600" dirty="0" err="1"/>
                <a:t>konz</a:t>
              </a:r>
              <a:r>
                <a:rPr lang="de-DE" sz="1600" dirty="0"/>
                <a:t>. Schwefelsäure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-69508" y="4971323"/>
              <a:ext cx="2698692" cy="12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Erlenmeyerkolben mit Natrium-chlorid (s)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348058" y="2196227"/>
              <a:ext cx="2848989" cy="529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i="1" dirty="0"/>
                <a:t>Chlorwasserstoff (g)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7061911" y="4350726"/>
              <a:ext cx="2629625" cy="91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/>
                <a:t>dest</a:t>
              </a:r>
              <a:r>
                <a:rPr lang="de-DE" sz="1600" dirty="0"/>
                <a:t>. Wasser mit Bromthymolblau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D91A2-BD39-4722-92A9-9EA6DF44702E}"/>
              </a:ext>
            </a:extLst>
          </p:cNvPr>
          <p:cNvSpPr txBox="1"/>
          <p:nvPr/>
        </p:nvSpPr>
        <p:spPr>
          <a:xfrm>
            <a:off x="459291" y="4771202"/>
            <a:ext cx="851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7788" algn="l"/>
              </a:tabLst>
            </a:pPr>
            <a:r>
              <a:rPr lang="de-DE" u="sng" dirty="0"/>
              <a:t>Beobachtung</a:t>
            </a:r>
            <a:r>
              <a:rPr lang="de-DE" dirty="0"/>
              <a:t>:	Nach dem Zutropfen von Schwefelsäure auf Natriumchlorid bildet sich ein 	Gas (Chlorwasserstoff). </a:t>
            </a:r>
          </a:p>
          <a:p>
            <a:pPr>
              <a:tabLst>
                <a:tab pos="1347788" algn="l"/>
              </a:tabLst>
            </a:pPr>
            <a:r>
              <a:rPr lang="de-DE" dirty="0"/>
              <a:t>	Dieses löst sich in Wasser und färbt Bromthymolblau gelb. </a:t>
            </a:r>
          </a:p>
          <a:p>
            <a:pPr>
              <a:tabLst>
                <a:tab pos="1347788" algn="l"/>
              </a:tabLst>
            </a:pPr>
            <a:r>
              <a:rPr lang="de-DE" dirty="0"/>
              <a:t>	Die Lösung ist nun elektrisch leitfähig.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EA1E801-8F27-4AEB-986C-12BED53B29BB}"/>
              </a:ext>
            </a:extLst>
          </p:cNvPr>
          <p:cNvSpPr txBox="1"/>
          <p:nvPr/>
        </p:nvSpPr>
        <p:spPr>
          <a:xfrm>
            <a:off x="467544" y="6126824"/>
            <a:ext cx="851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7788" algn="l"/>
              </a:tabLst>
            </a:pPr>
            <a:r>
              <a:rPr lang="de-DE" u="sng" dirty="0"/>
              <a:t>Ergebnis</a:t>
            </a:r>
            <a:r>
              <a:rPr lang="de-DE" dirty="0"/>
              <a:t>:	</a:t>
            </a:r>
            <a:r>
              <a:rPr lang="de-DE" b="1" dirty="0"/>
              <a:t>Chlorwasserstoffgas</a:t>
            </a:r>
            <a:r>
              <a:rPr lang="de-DE" dirty="0"/>
              <a:t> löst sich in Wasser und bildet eine </a:t>
            </a:r>
            <a:r>
              <a:rPr lang="de-DE" u="sng" dirty="0">
                <a:solidFill>
                  <a:srgbClr val="FF0000"/>
                </a:solidFill>
              </a:rPr>
              <a:t>saure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0000"/>
                </a:solidFill>
              </a:rPr>
              <a:t>Lösung</a:t>
            </a:r>
            <a:r>
              <a:rPr lang="de-DE" dirty="0"/>
              <a:t>, die 	</a:t>
            </a:r>
            <a:r>
              <a:rPr lang="de-DE" b="1" dirty="0"/>
              <a:t>Salzsäure</a:t>
            </a:r>
            <a:r>
              <a:rPr lang="de-DE" dirty="0"/>
              <a:t>. Sie enthält bewegliche Ionen.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A979752-630B-4F57-9F7A-BFF7B7EE4C73}"/>
              </a:ext>
            </a:extLst>
          </p:cNvPr>
          <p:cNvSpPr txBox="1"/>
          <p:nvPr/>
        </p:nvSpPr>
        <p:spPr>
          <a:xfrm>
            <a:off x="246727" y="9068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Herstellung einer Säure: Vom Chlorwasserstoff zur Salzsäure</a:t>
            </a:r>
          </a:p>
        </p:txBody>
      </p:sp>
    </p:spTree>
    <p:extLst>
      <p:ext uri="{BB962C8B-B14F-4D97-AF65-F5344CB8AC3E}">
        <p14:creationId xmlns:p14="http://schemas.microsoft.com/office/powerpoint/2010/main" val="11827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310" y="-2324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000" b="1" u="sng" dirty="0"/>
              <a:t>Erklärung: Vom Chlorwasserstoff zur Salzsäure</a:t>
            </a:r>
          </a:p>
        </p:txBody>
      </p:sp>
      <p:sp>
        <p:nvSpPr>
          <p:cNvPr id="4" name="Ellipse 3"/>
          <p:cNvSpPr/>
          <p:nvPr/>
        </p:nvSpPr>
        <p:spPr>
          <a:xfrm>
            <a:off x="607278" y="1542050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27358" y="161405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271574" y="147004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55550" y="18300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631614" y="18300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>
            <a:off x="1471374" y="1182010"/>
            <a:ext cx="1944216" cy="576064"/>
          </a:xfrm>
          <a:prstGeom prst="arc">
            <a:avLst>
              <a:gd name="adj1" fmla="val 10692836"/>
              <a:gd name="adj2" fmla="val 2142073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2047438" y="669243"/>
            <a:ext cx="389850" cy="584775"/>
            <a:chOff x="2237934" y="5724545"/>
            <a:chExt cx="389850" cy="584775"/>
          </a:xfrm>
        </p:grpSpPr>
        <p:sp>
          <p:nvSpPr>
            <p:cNvPr id="17" name="Ellipse 16"/>
            <p:cNvSpPr/>
            <p:nvPr/>
          </p:nvSpPr>
          <p:spPr>
            <a:xfrm>
              <a:off x="2267744" y="5877272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2237934" y="5724545"/>
              <a:ext cx="389850" cy="5847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19" name="Ellipse 18"/>
          <p:cNvSpPr/>
          <p:nvPr/>
        </p:nvSpPr>
        <p:spPr>
          <a:xfrm>
            <a:off x="7664062" y="96598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75230" y="25501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Chlorwasserstoff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271574" y="255016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Wasser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335470" y="147004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495710" y="161405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647838" y="1326026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91854" y="1037994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-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655950" y="1326026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sp>
        <p:nvSpPr>
          <p:cNvPr id="29" name="Ellipse 28"/>
          <p:cNvSpPr/>
          <p:nvPr/>
        </p:nvSpPr>
        <p:spPr>
          <a:xfrm>
            <a:off x="7592054" y="132602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7376030" y="168606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7952094" y="168606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634252" y="1254018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359806" y="255016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Chlorid (</a:t>
            </a:r>
            <a:r>
              <a:rPr lang="de-DE" sz="2000" b="1" dirty="0" err="1"/>
              <a:t>aq</a:t>
            </a:r>
            <a:r>
              <a:rPr lang="de-DE" sz="2000" b="1" dirty="0"/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069506" y="254943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Oxoniumion</a:t>
            </a:r>
            <a:r>
              <a:rPr lang="de-DE" sz="2000" b="1" dirty="0"/>
              <a:t> (</a:t>
            </a:r>
            <a:r>
              <a:rPr lang="de-DE" sz="2000" b="1" dirty="0" err="1"/>
              <a:t>aq</a:t>
            </a:r>
            <a:r>
              <a:rPr lang="de-DE" sz="2000" b="1" dirty="0"/>
              <a:t>)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24046" y="4069617"/>
            <a:ext cx="1152128" cy="769441"/>
            <a:chOff x="539552" y="4293096"/>
            <a:chExt cx="1152128" cy="769441"/>
          </a:xfrm>
        </p:grpSpPr>
        <p:sp>
          <p:nvSpPr>
            <p:cNvPr id="37" name="Textfeld 36"/>
            <p:cNvSpPr txBox="1"/>
            <p:nvPr/>
          </p:nvSpPr>
          <p:spPr>
            <a:xfrm>
              <a:off x="539552" y="4293096"/>
              <a:ext cx="1152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>
                  <a:sym typeface="Wingdings" pitchFamily="2" charset="2"/>
                </a:rPr>
                <a:t>H-</a:t>
              </a:r>
              <a:r>
                <a:rPr lang="de-DE" sz="4400" dirty="0">
                  <a:solidFill>
                    <a:srgbClr val="00B050"/>
                  </a:solidFill>
                  <a:sym typeface="Wingdings" pitchFamily="2" charset="2"/>
                </a:rPr>
                <a:t>Cl</a:t>
              </a:r>
              <a:endParaRPr lang="de-DE" sz="4400" dirty="0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1115616" y="4293096"/>
              <a:ext cx="576064" cy="720080"/>
              <a:chOff x="1259632" y="2852936"/>
              <a:chExt cx="360040" cy="432048"/>
            </a:xfrm>
          </p:grpSpPr>
          <p:cxnSp>
            <p:nvCxnSpPr>
              <p:cNvPr id="39" name="Gerade Verbindung 38"/>
              <p:cNvCxnSpPr/>
              <p:nvPr/>
            </p:nvCxnSpPr>
            <p:spPr>
              <a:xfrm>
                <a:off x="1259632" y="2852936"/>
                <a:ext cx="288032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1259632" y="3284984"/>
                <a:ext cx="288032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>
                <a:off x="1619672" y="2924944"/>
                <a:ext cx="0" cy="288032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feld 41"/>
          <p:cNvSpPr txBox="1"/>
          <p:nvPr/>
        </p:nvSpPr>
        <p:spPr>
          <a:xfrm>
            <a:off x="2252238" y="4069617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828302" y="3781585"/>
            <a:ext cx="1368152" cy="1323439"/>
            <a:chOff x="3203848" y="4077072"/>
            <a:chExt cx="1368152" cy="1323439"/>
          </a:xfrm>
        </p:grpSpPr>
        <p:sp>
          <p:nvSpPr>
            <p:cNvPr id="44" name="Textfeld 43"/>
            <p:cNvSpPr txBox="1"/>
            <p:nvPr/>
          </p:nvSpPr>
          <p:spPr>
            <a:xfrm>
              <a:off x="3203848" y="4077072"/>
              <a:ext cx="13681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/>
                <a:t> </a:t>
              </a:r>
              <a:r>
                <a:rPr lang="de-DE" sz="4000" dirty="0">
                  <a:solidFill>
                    <a:srgbClr val="FF0000"/>
                  </a:solidFill>
                </a:rPr>
                <a:t>O</a:t>
              </a:r>
            </a:p>
            <a:p>
              <a:pPr algn="ctr"/>
              <a:r>
                <a:rPr lang="de-DE" sz="4000" dirty="0"/>
                <a:t>H    </a:t>
              </a:r>
              <a:r>
                <a:rPr lang="de-DE" sz="4000" dirty="0" err="1"/>
                <a:t>H</a:t>
              </a:r>
              <a:endParaRPr lang="de-DE" sz="40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3491880" y="4581128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4067944" y="4581128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V="1">
              <a:off x="3587891" y="4149080"/>
              <a:ext cx="288032" cy="226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3995936" y="4149080"/>
              <a:ext cx="288032" cy="226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Gerade Verbindung mit Pfeil 56"/>
          <p:cNvCxnSpPr/>
          <p:nvPr/>
        </p:nvCxnSpPr>
        <p:spPr>
          <a:xfrm>
            <a:off x="4412478" y="4357649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5132558" y="3709577"/>
            <a:ext cx="1224136" cy="1057473"/>
            <a:chOff x="5364088" y="3933056"/>
            <a:chExt cx="1224136" cy="1057473"/>
          </a:xfrm>
        </p:grpSpPr>
        <p:sp>
          <p:nvSpPr>
            <p:cNvPr id="59" name="Textfeld 58"/>
            <p:cNvSpPr txBox="1"/>
            <p:nvPr/>
          </p:nvSpPr>
          <p:spPr>
            <a:xfrm>
              <a:off x="5364088" y="4221088"/>
              <a:ext cx="1152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>
                  <a:sym typeface="Wingdings" pitchFamily="2" charset="2"/>
                </a:rPr>
                <a:t>   </a:t>
              </a:r>
              <a:r>
                <a:rPr lang="de-DE" sz="4400" dirty="0">
                  <a:solidFill>
                    <a:srgbClr val="00B050"/>
                  </a:solidFill>
                  <a:sym typeface="Wingdings" pitchFamily="2" charset="2"/>
                </a:rPr>
                <a:t>Cl </a:t>
              </a:r>
              <a:endParaRPr lang="de-DE" sz="4400" dirty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5724128" y="4293096"/>
              <a:ext cx="576064" cy="648072"/>
              <a:chOff x="5868144" y="4293096"/>
              <a:chExt cx="576064" cy="648072"/>
            </a:xfrm>
          </p:grpSpPr>
          <p:cxnSp>
            <p:nvCxnSpPr>
              <p:cNvPr id="61" name="Gerade Verbindung 60"/>
              <p:cNvCxnSpPr/>
              <p:nvPr/>
            </p:nvCxnSpPr>
            <p:spPr>
              <a:xfrm>
                <a:off x="5940152" y="4293096"/>
                <a:ext cx="460851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5940152" y="4941168"/>
                <a:ext cx="460851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6444208" y="4341101"/>
                <a:ext cx="0" cy="48005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5868144" y="4365104"/>
                <a:ext cx="0" cy="4800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/>
            <p:cNvSpPr txBox="1"/>
            <p:nvPr/>
          </p:nvSpPr>
          <p:spPr>
            <a:xfrm>
              <a:off x="6300192" y="3933056"/>
              <a:ext cx="28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b="1" dirty="0"/>
                <a:t>-</a:t>
              </a: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6572718" y="4141625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</a:t>
            </a:r>
          </a:p>
        </p:txBody>
      </p:sp>
      <p:grpSp>
        <p:nvGrpSpPr>
          <p:cNvPr id="86" name="Gruppieren 85"/>
          <p:cNvGrpSpPr/>
          <p:nvPr/>
        </p:nvGrpSpPr>
        <p:grpSpPr>
          <a:xfrm>
            <a:off x="7077166" y="3505747"/>
            <a:ext cx="1511776" cy="1599277"/>
            <a:chOff x="7092672" y="3729226"/>
            <a:chExt cx="1511776" cy="1599277"/>
          </a:xfrm>
        </p:grpSpPr>
        <p:sp>
          <p:nvSpPr>
            <p:cNvPr id="70" name="Textfeld 69"/>
            <p:cNvSpPr txBox="1"/>
            <p:nvPr/>
          </p:nvSpPr>
          <p:spPr>
            <a:xfrm>
              <a:off x="7164288" y="4005064"/>
              <a:ext cx="14401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/>
                <a:t> </a:t>
              </a:r>
              <a:r>
                <a:rPr lang="de-DE" sz="4000" dirty="0">
                  <a:solidFill>
                    <a:srgbClr val="FF0000"/>
                  </a:solidFill>
                </a:rPr>
                <a:t>O</a:t>
              </a:r>
            </a:p>
            <a:p>
              <a:pPr algn="ctr"/>
              <a:r>
                <a:rPr lang="de-DE" sz="4000" dirty="0"/>
                <a:t>H    </a:t>
              </a:r>
              <a:r>
                <a:rPr lang="de-DE" sz="4000" dirty="0" err="1"/>
                <a:t>H</a:t>
              </a:r>
              <a:endParaRPr lang="de-DE" sz="4000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7524328" y="4509120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8100392" y="4509120"/>
              <a:ext cx="288032" cy="22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7500325" y="4005064"/>
              <a:ext cx="312035" cy="2160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7956376" y="4077072"/>
              <a:ext cx="252028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7092672" y="3729226"/>
              <a:ext cx="5036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000" dirty="0"/>
                <a:t>H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8172400" y="3789040"/>
              <a:ext cx="389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+</a:t>
              </a:r>
            </a:p>
          </p:txBody>
        </p:sp>
      </p:grpSp>
      <p:sp>
        <p:nvSpPr>
          <p:cNvPr id="87" name="Textfeld 86"/>
          <p:cNvSpPr txBox="1"/>
          <p:nvPr/>
        </p:nvSpPr>
        <p:spPr>
          <a:xfrm>
            <a:off x="755576" y="565757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HCl</a:t>
            </a:r>
            <a:r>
              <a:rPr lang="de-DE" sz="4000" dirty="0"/>
              <a:t>    +     H</a:t>
            </a:r>
            <a:r>
              <a:rPr lang="de-DE" sz="4000" baseline="-25000" dirty="0"/>
              <a:t>2</a:t>
            </a:r>
            <a:r>
              <a:rPr lang="de-DE" sz="4000" dirty="0"/>
              <a:t>O		Cl</a:t>
            </a:r>
            <a:r>
              <a:rPr lang="de-DE" sz="4000" baseline="30000" dirty="0"/>
              <a:t>-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</a:t>
            </a:r>
            <a:r>
              <a:rPr lang="de-DE" sz="4000" dirty="0"/>
              <a:t>+   H</a:t>
            </a:r>
            <a:r>
              <a:rPr lang="de-DE" sz="4000" baseline="-25000" dirty="0"/>
              <a:t>3</a:t>
            </a:r>
            <a:r>
              <a:rPr lang="de-DE" sz="4000" dirty="0"/>
              <a:t>O</a:t>
            </a:r>
            <a:r>
              <a:rPr lang="de-DE" sz="4000" baseline="30000" dirty="0"/>
              <a:t>+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  </a:t>
            </a:r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4067944" y="594560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227D84D-BB94-411C-946E-F96870A8A5DB}"/>
              </a:ext>
            </a:extLst>
          </p:cNvPr>
          <p:cNvSpPr txBox="1"/>
          <p:nvPr/>
        </p:nvSpPr>
        <p:spPr>
          <a:xfrm>
            <a:off x="175230" y="3379027"/>
            <a:ext cx="21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Lewis-Schreibweise: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5F5EA60-EFB0-448B-9A9E-495E3A72E850}"/>
              </a:ext>
            </a:extLst>
          </p:cNvPr>
          <p:cNvSpPr txBox="1"/>
          <p:nvPr/>
        </p:nvSpPr>
        <p:spPr>
          <a:xfrm>
            <a:off x="234474" y="5272951"/>
            <a:ext cx="21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Summenformeln: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/>
      <p:bldP spid="22" grpId="0"/>
      <p:bldP spid="23" grpId="0"/>
      <p:bldP spid="27" grpId="0" animBg="1"/>
      <p:bldP spid="15" grpId="0"/>
      <p:bldP spid="28" grpId="0"/>
      <p:bldP spid="29" grpId="0" animBg="1"/>
      <p:bldP spid="30" grpId="0" animBg="1"/>
      <p:bldP spid="31" grpId="0" animBg="1"/>
      <p:bldP spid="20" grpId="0"/>
      <p:bldP spid="32" grpId="0"/>
      <p:bldP spid="33" grpId="0"/>
      <p:bldP spid="42" grpId="0"/>
      <p:bldP spid="68" grpId="0"/>
      <p:bldP spid="87" grpId="0"/>
      <p:bldP spid="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F8D5FA1-3BE6-4A85-99C4-ADBFDF78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9663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000" b="1" u="sng" dirty="0"/>
              <a:t>Erklärung: Vom Chlorwasserstoff zur Salzsäure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0959C7-7D7C-4DF9-912D-57555B9C886F}"/>
              </a:ext>
            </a:extLst>
          </p:cNvPr>
          <p:cNvSpPr txBox="1"/>
          <p:nvPr/>
        </p:nvSpPr>
        <p:spPr>
          <a:xfrm>
            <a:off x="323528" y="98801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Das Chlorwasserstoffmolekül (HCl) gibt sein Wasserstoffatom ab, die Bindungselektronen bleiben jedoch beide beim Chloratom. Dadurch entsteht ein negativ geladenes Chloranion (</a:t>
            </a:r>
            <a:r>
              <a:rPr lang="de-DE" dirty="0">
                <a:solidFill>
                  <a:srgbClr val="FF0000"/>
                </a:solidFill>
              </a:rPr>
              <a:t>Chlorid, Cl</a:t>
            </a:r>
            <a:r>
              <a:rPr lang="de-DE" baseline="30000" dirty="0">
                <a:solidFill>
                  <a:srgbClr val="FF0000"/>
                </a:solidFill>
              </a:rPr>
              <a:t>-</a:t>
            </a:r>
            <a:r>
              <a:rPr lang="de-DE" dirty="0"/>
              <a:t>).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5B34FA-C259-4E8C-A152-4F45D3D5857D}"/>
              </a:ext>
            </a:extLst>
          </p:cNvPr>
          <p:cNvSpPr txBox="1"/>
          <p:nvPr/>
        </p:nvSpPr>
        <p:spPr>
          <a:xfrm>
            <a:off x="350423" y="224269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Das abgespaltene Wasserstoff</a:t>
            </a:r>
            <a:r>
              <a:rPr lang="de-DE" dirty="0">
                <a:solidFill>
                  <a:srgbClr val="FF0000"/>
                </a:solidFill>
              </a:rPr>
              <a:t>ion</a:t>
            </a:r>
            <a:r>
              <a:rPr lang="de-DE" dirty="0"/>
              <a:t> (</a:t>
            </a:r>
            <a:r>
              <a:rPr lang="de-DE" dirty="0">
                <a:solidFill>
                  <a:srgbClr val="FF0000"/>
                </a:solidFill>
              </a:rPr>
              <a:t>Proton</a:t>
            </a:r>
            <a:r>
              <a:rPr lang="de-DE" dirty="0"/>
              <a:t>) bindet an das freie Elektronenpaar des Sauerstoffs im Wassermolekül. Dadurch entsteht ein positiv geladenes </a:t>
            </a:r>
            <a:r>
              <a:rPr lang="de-DE" dirty="0">
                <a:solidFill>
                  <a:srgbClr val="FF0000"/>
                </a:solidFill>
              </a:rPr>
              <a:t>Oxoniumion</a:t>
            </a:r>
            <a:r>
              <a:rPr lang="de-DE" dirty="0"/>
              <a:t> (</a:t>
            </a:r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baseline="-25000" dirty="0">
                <a:solidFill>
                  <a:srgbClr val="FF0000"/>
                </a:solidFill>
              </a:rPr>
              <a:t>3</a:t>
            </a:r>
            <a:r>
              <a:rPr lang="de-DE" dirty="0">
                <a:solidFill>
                  <a:srgbClr val="FF0000"/>
                </a:solidFill>
              </a:rPr>
              <a:t>O</a:t>
            </a:r>
            <a:r>
              <a:rPr lang="de-DE" baseline="30000" dirty="0">
                <a:solidFill>
                  <a:srgbClr val="FF0000"/>
                </a:solidFill>
              </a:rPr>
              <a:t>+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DED505-5670-462D-B3F6-C270E9C8CBDC}"/>
              </a:ext>
            </a:extLst>
          </p:cNvPr>
          <p:cNvSpPr txBox="1"/>
          <p:nvPr/>
        </p:nvSpPr>
        <p:spPr>
          <a:xfrm>
            <a:off x="354367" y="347864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Das Chlorwasserstoffmolekül gibt ein Proton ab und ist daher ein </a:t>
            </a:r>
            <a:r>
              <a:rPr lang="de-DE" dirty="0">
                <a:solidFill>
                  <a:srgbClr val="FF0000"/>
                </a:solidFill>
              </a:rPr>
              <a:t>Protonendonator</a:t>
            </a:r>
            <a:r>
              <a:rPr lang="de-DE" dirty="0"/>
              <a:t>, eine </a:t>
            </a:r>
            <a:r>
              <a:rPr lang="de-DE" dirty="0">
                <a:solidFill>
                  <a:srgbClr val="FF0000"/>
                </a:solidFill>
              </a:rPr>
              <a:t>Säure</a:t>
            </a:r>
            <a:r>
              <a:rPr lang="de-DE" dirty="0"/>
              <a:t>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2045B2-91C0-45CF-A459-939FFAC4DAC3}"/>
              </a:ext>
            </a:extLst>
          </p:cNvPr>
          <p:cNvSpPr txBox="1"/>
          <p:nvPr/>
        </p:nvSpPr>
        <p:spPr>
          <a:xfrm>
            <a:off x="350423" y="439100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Das Wassermolekül nimmt ein Proton auf und ist daher ein </a:t>
            </a:r>
            <a:r>
              <a:rPr lang="de-DE" dirty="0">
                <a:solidFill>
                  <a:srgbClr val="FF0000"/>
                </a:solidFill>
              </a:rPr>
              <a:t>Protonenakzeptor</a:t>
            </a:r>
            <a:r>
              <a:rPr lang="de-DE" dirty="0"/>
              <a:t>, eine </a:t>
            </a:r>
            <a:r>
              <a:rPr lang="de-DE" dirty="0">
                <a:solidFill>
                  <a:srgbClr val="FF0000"/>
                </a:solidFill>
              </a:rPr>
              <a:t>Base</a:t>
            </a:r>
            <a:r>
              <a:rPr lang="de-DE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D84681-3B8E-4FD3-AC3D-B4A33A87124B}"/>
              </a:ext>
            </a:extLst>
          </p:cNvPr>
          <p:cNvSpPr txBox="1"/>
          <p:nvPr/>
        </p:nvSpPr>
        <p:spPr>
          <a:xfrm>
            <a:off x="350423" y="5369120"/>
            <a:ext cx="838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Allgemein gilt: Durch die Protonenübertragung (Protolyse) eines Säuremoleküls auf ein Wassermolekül entsteht eine </a:t>
            </a:r>
            <a:r>
              <a:rPr lang="de-DE" dirty="0">
                <a:solidFill>
                  <a:srgbClr val="FF0000"/>
                </a:solidFill>
              </a:rPr>
              <a:t>saure Lösung</a:t>
            </a:r>
            <a:r>
              <a:rPr lang="de-DE" dirty="0"/>
              <a:t>. Sie enthält immer </a:t>
            </a:r>
            <a:r>
              <a:rPr lang="de-DE" dirty="0">
                <a:solidFill>
                  <a:srgbClr val="FF0000"/>
                </a:solidFill>
              </a:rPr>
              <a:t>Oxoniumionen</a:t>
            </a:r>
            <a:r>
              <a:rPr lang="de-DE" dirty="0"/>
              <a:t> und </a:t>
            </a:r>
            <a:r>
              <a:rPr lang="de-DE" dirty="0">
                <a:solidFill>
                  <a:srgbClr val="FF0000"/>
                </a:solidFill>
              </a:rPr>
              <a:t>Säurerest-Anionen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96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18029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de-DE" sz="3200" b="1" dirty="0"/>
              <a:t>Merke: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386557"/>
            <a:ext cx="8424936" cy="2880320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sz="2800" dirty="0"/>
              <a:t>Säuren sind Moleküle, die </a:t>
            </a:r>
            <a:r>
              <a:rPr lang="de-DE" sz="2800" b="1" dirty="0"/>
              <a:t>Protonen</a:t>
            </a:r>
            <a:r>
              <a:rPr lang="de-DE" sz="2800" dirty="0"/>
              <a:t> (H</a:t>
            </a:r>
            <a:r>
              <a:rPr lang="de-DE" sz="2800" baseline="30000" dirty="0"/>
              <a:t>+</a:t>
            </a:r>
            <a:r>
              <a:rPr lang="de-DE" sz="2800" dirty="0"/>
              <a:t>-Ionen) abspalten können („</a:t>
            </a:r>
            <a:r>
              <a:rPr lang="de-DE" sz="2800" b="1" dirty="0" err="1"/>
              <a:t>Protonendonatoren</a:t>
            </a:r>
            <a:r>
              <a:rPr lang="de-DE" sz="2800" dirty="0"/>
              <a:t>“). 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sz="2800" dirty="0"/>
              <a:t>Mit Wasser reagieren Säuren zu </a:t>
            </a:r>
            <a:r>
              <a:rPr lang="de-DE" sz="2800" b="1" dirty="0"/>
              <a:t>Oxoniumionen</a:t>
            </a:r>
            <a:r>
              <a:rPr lang="de-DE" sz="2800" dirty="0"/>
              <a:t> (H</a:t>
            </a:r>
            <a:r>
              <a:rPr lang="de-DE" sz="2800" baseline="-25000" dirty="0"/>
              <a:t>3</a:t>
            </a:r>
            <a:r>
              <a:rPr lang="de-DE" sz="2800" dirty="0"/>
              <a:t>O</a:t>
            </a:r>
            <a:r>
              <a:rPr lang="de-DE" sz="2800" baseline="30000" dirty="0"/>
              <a:t>+</a:t>
            </a:r>
            <a:r>
              <a:rPr lang="de-DE" sz="2800" dirty="0"/>
              <a:t>) und Säurerest-Ionen. Es entstehen saure Lösungen. Sie sind elektrisch leitfähig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sz="2800" dirty="0"/>
              <a:t>Alle sauren Lösungen enthalten </a:t>
            </a:r>
            <a:r>
              <a:rPr lang="de-DE" sz="2800" dirty="0" err="1"/>
              <a:t>Oxoniumionen</a:t>
            </a:r>
            <a:r>
              <a:rPr lang="de-DE" sz="2800" dirty="0"/>
              <a:t>!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7544" y="4664464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u="sng" dirty="0"/>
              <a:t>Allgemein gilt:</a:t>
            </a:r>
          </a:p>
          <a:p>
            <a:pPr algn="ctr"/>
            <a:r>
              <a:rPr lang="de-DE" sz="2800" dirty="0"/>
              <a:t>Säure  +  Wasser   </a:t>
            </a:r>
            <a:r>
              <a:rPr lang="de-DE" sz="2800" dirty="0">
                <a:sym typeface="Wingdings" pitchFamily="2" charset="2"/>
              </a:rPr>
              <a:t>   </a:t>
            </a:r>
            <a:r>
              <a:rPr lang="de-DE" sz="2800" dirty="0" err="1">
                <a:sym typeface="Wingdings" pitchFamily="2" charset="2"/>
              </a:rPr>
              <a:t>Säurerestion</a:t>
            </a:r>
            <a:r>
              <a:rPr lang="de-DE" sz="2800" dirty="0">
                <a:sym typeface="Wingdings" pitchFamily="2" charset="2"/>
              </a:rPr>
              <a:t>  +  Oxoniumion</a:t>
            </a:r>
            <a:endParaRPr lang="de-DE" sz="2800" dirty="0"/>
          </a:p>
        </p:txBody>
      </p:sp>
      <p:sp>
        <p:nvSpPr>
          <p:cNvPr id="6" name="Geschweifte Klammer rechts 5"/>
          <p:cNvSpPr/>
          <p:nvPr/>
        </p:nvSpPr>
        <p:spPr>
          <a:xfrm rot="5400000">
            <a:off x="5998468" y="4450804"/>
            <a:ext cx="360040" cy="3068960"/>
          </a:xfrm>
          <a:prstGeom prst="rightBrace">
            <a:avLst>
              <a:gd name="adj1" fmla="val 23947"/>
              <a:gd name="adj2" fmla="val 5051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04048" y="6093296"/>
            <a:ext cx="306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/>
              <a:t>Saure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Wichtige Säuren</a:t>
            </a:r>
            <a:endParaRPr lang="de-DE" sz="3600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Halogenwasserstoffsäuren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95536" y="2276873"/>
          <a:ext cx="8352928" cy="2736302"/>
        </p:xfrm>
        <a:graphic>
          <a:graphicData uri="http://schemas.openxmlformats.org/drawingml/2006/table">
            <a:tbl>
              <a:tblPr/>
              <a:tblGrid>
                <a:gridCol w="186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0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5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latin typeface="Arial"/>
                          <a:ea typeface="Calibri"/>
                          <a:cs typeface="Times New Roman"/>
                        </a:rPr>
                        <a:t>Halogenwasserstoff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Arial"/>
                          <a:ea typeface="Calibri"/>
                          <a:cs typeface="Times New Roman"/>
                        </a:rPr>
                        <a:t>Saure Lösung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Arial"/>
                          <a:ea typeface="Calibri"/>
                          <a:cs typeface="Times New Roman"/>
                        </a:rPr>
                        <a:t>Säurerestion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Reaktion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 Name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         Formel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  Name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    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 (g)  +  H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(g)  →  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2 HF (g)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Fluorwasserstoff-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säure (</a:t>
                      </a:r>
                      <a:r>
                        <a:rPr lang="de-DE" sz="1600" b="1" dirty="0">
                          <a:latin typeface="Arial"/>
                          <a:ea typeface="Calibri"/>
                          <a:cs typeface="Arial"/>
                        </a:rPr>
                        <a:t>Flusssäure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F (</a:t>
                      </a:r>
                      <a:r>
                        <a:rPr lang="de-DE" sz="1600" dirty="0" err="1">
                          <a:latin typeface="Arial"/>
                          <a:ea typeface="Calibri"/>
                          <a:cs typeface="Arial"/>
                        </a:rPr>
                        <a:t>aq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Fluorid-Ion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r>
                        <a:rPr lang="de-DE" sz="1600" baseline="3000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Cl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 (g)  +  H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(g)  →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2 HCl (g)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Chlorwasserstoff-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säure (</a:t>
                      </a:r>
                      <a:r>
                        <a:rPr lang="de-DE" sz="1600" b="1" dirty="0">
                          <a:latin typeface="Arial"/>
                          <a:ea typeface="Calibri"/>
                          <a:cs typeface="Arial"/>
                        </a:rPr>
                        <a:t>Salzsäure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>
                        <a:spcAft>
                          <a:spcPts val="0"/>
                        </a:spcAft>
                      </a:pPr>
                      <a:r>
                        <a:rPr lang="de-DE" sz="16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dirty="0" err="1">
                          <a:latin typeface="Arial"/>
                          <a:ea typeface="Calibri"/>
                          <a:cs typeface="Arial"/>
                        </a:rPr>
                        <a:t>Cl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 (</a:t>
                      </a:r>
                      <a:r>
                        <a:rPr lang="de-DE" sz="1600" dirty="0" err="1">
                          <a:latin typeface="Arial"/>
                          <a:ea typeface="Calibri"/>
                          <a:cs typeface="Arial"/>
                        </a:rPr>
                        <a:t>aq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Chlorid-Ion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Cl</a:t>
                      </a:r>
                      <a:r>
                        <a:rPr lang="de-DE" sz="1600" baseline="30000" dirty="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Wichtige Säuren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67544" y="1628800"/>
          <a:ext cx="8352929" cy="3672404"/>
        </p:xfrm>
        <a:graphic>
          <a:graphicData uri="http://schemas.openxmlformats.org/drawingml/2006/table">
            <a:tbl>
              <a:tblPr/>
              <a:tblGrid>
                <a:gridCol w="179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9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44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latin typeface="Arial"/>
                          <a:ea typeface="Calibri"/>
                          <a:cs typeface="Times New Roman"/>
                        </a:rPr>
                        <a:t>Nichtmetalloxid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latin typeface="Arial"/>
                          <a:ea typeface="Calibri"/>
                          <a:cs typeface="Times New Roman"/>
                        </a:rPr>
                        <a:t>Säure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 err="1">
                          <a:latin typeface="Arial"/>
                          <a:ea typeface="Calibri"/>
                          <a:cs typeface="Times New Roman"/>
                        </a:rPr>
                        <a:t>Säurerestion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>
                          <a:latin typeface="Arial"/>
                          <a:ea typeface="Calibri"/>
                          <a:cs typeface="Arial"/>
                        </a:rPr>
                        <a:t>Formel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>
                          <a:latin typeface="Arial"/>
                          <a:ea typeface="Calibri"/>
                          <a:cs typeface="Arial"/>
                        </a:rPr>
                        <a:t>Formel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latin typeface="Arial"/>
                          <a:ea typeface="Calibri"/>
                          <a:cs typeface="Arial"/>
                        </a:rPr>
                        <a:t>Formel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Stickstoffoxid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Salpetersäure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Nitrat-Ion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r>
                        <a:rPr lang="de-DE" sz="1600" b="1" baseline="30000" dirty="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 b="1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Kohlenstoffdioxid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CO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Kohlensäure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b="1" baseline="-25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Hydrogencarbonat-Ion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HCO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r>
                        <a:rPr lang="de-DE" sz="1600" baseline="3000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Carbonat-Ion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CO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r>
                        <a:rPr lang="de-DE" sz="1600" baseline="30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2-</a:t>
                      </a:r>
                      <a:endParaRPr lang="de-DE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latin typeface="Arial"/>
                          <a:ea typeface="Calibri"/>
                          <a:cs typeface="Arial"/>
                        </a:rPr>
                        <a:t>Schwefeltrioxid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SO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Schwefelsäure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b="1" baseline="-25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Hydrogensulfat-Ion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HSO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baseline="3000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Sulfat-Ion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SO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baseline="30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2-</a:t>
                      </a:r>
                      <a:endParaRPr lang="de-DE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Phosphoroxid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Phosphorsäure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b="1" baseline="-25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Dihydrogenphosphat-Ion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PO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baseline="30000"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Hydrogenphosphat-Ion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latin typeface="Arial"/>
                          <a:ea typeface="Calibri"/>
                          <a:cs typeface="Arial"/>
                        </a:rPr>
                        <a:t>HPO</a:t>
                      </a:r>
                      <a:r>
                        <a:rPr lang="de-DE" sz="1600" baseline="-250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baseline="30000">
                          <a:latin typeface="Arial"/>
                          <a:ea typeface="Calibri"/>
                          <a:cs typeface="Arial"/>
                        </a:rPr>
                        <a:t>2-</a:t>
                      </a:r>
                      <a:endParaRPr lang="de-DE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6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Phosphat-Ion</a:t>
                      </a:r>
                      <a:endParaRPr lang="de-DE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Arial"/>
                          <a:ea typeface="Calibri"/>
                          <a:cs typeface="Arial"/>
                        </a:rPr>
                        <a:t>PO</a:t>
                      </a:r>
                      <a:r>
                        <a:rPr lang="de-DE" sz="1600" baseline="-25000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r>
                        <a:rPr lang="de-DE" sz="1600" baseline="30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3-</a:t>
                      </a:r>
                      <a:endParaRPr lang="de-DE" sz="1600" dirty="0">
                        <a:solidFill>
                          <a:srgbClr val="FF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347864" y="5517232"/>
            <a:ext cx="280831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Mehrprotonige Säuren:</a:t>
            </a:r>
            <a:r>
              <a:rPr lang="de-DE" dirty="0"/>
              <a:t> es können mehrere Protonen abgespalten werden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427984" y="4581128"/>
            <a:ext cx="360040" cy="86409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67544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Säuren von Nichtmetalloxiden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400" b="1" u="sng" dirty="0"/>
              <a:t>Chemische Eigenschaften von sauren Lösungen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45E8F9-609E-4464-A438-66C4B53E2EA4}"/>
              </a:ext>
            </a:extLst>
          </p:cNvPr>
          <p:cNvSpPr txBox="1"/>
          <p:nvPr/>
        </p:nvSpPr>
        <p:spPr>
          <a:xfrm>
            <a:off x="467544" y="551723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sym typeface="Wingdings" panose="05000000000000000000" pitchFamily="2" charset="2"/>
              </a:rPr>
              <a:t>vgl. Praktikum: </a:t>
            </a:r>
          </a:p>
          <a:p>
            <a:pPr marL="268288"/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Kalkstein und Salzsäure; </a:t>
            </a:r>
          </a:p>
          <a:p>
            <a:pPr marL="268288"/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Magnesium (unedles Metall) und Salzsäure </a:t>
            </a:r>
          </a:p>
          <a:p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21215C-9B44-4978-ADF3-634237B5A972}"/>
              </a:ext>
            </a:extLst>
          </p:cNvPr>
          <p:cNvSpPr txBox="1"/>
          <p:nvPr/>
        </p:nvSpPr>
        <p:spPr>
          <a:xfrm>
            <a:off x="363960" y="1484784"/>
            <a:ext cx="8416080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u="sng" dirty="0"/>
              <a:t>Merke: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Saure Lösungen…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… färben </a:t>
            </a:r>
            <a:r>
              <a:rPr lang="de-DE" sz="2400" b="1" dirty="0"/>
              <a:t>Indikatoren</a:t>
            </a:r>
            <a:r>
              <a:rPr lang="de-DE" sz="2400" dirty="0"/>
              <a:t> in charakteristischer Weise.</a:t>
            </a:r>
          </a:p>
          <a:p>
            <a:pPr marL="268288" indent="-268288">
              <a:spcAft>
                <a:spcPts val="1200"/>
              </a:spcAft>
            </a:pPr>
            <a:r>
              <a:rPr lang="de-DE" sz="2400" dirty="0"/>
              <a:t>… lösen </a:t>
            </a:r>
            <a:r>
              <a:rPr lang="de-DE" sz="2400" b="1" dirty="0"/>
              <a:t>unedle Metalle </a:t>
            </a:r>
            <a:r>
              <a:rPr lang="de-DE" sz="2400" dirty="0"/>
              <a:t>auf. Dabei bilden sich Metallsalzlösungen und </a:t>
            </a:r>
            <a:r>
              <a:rPr lang="de-DE" sz="2400" b="1" dirty="0"/>
              <a:t>Wasserstoff</a:t>
            </a:r>
            <a:r>
              <a:rPr lang="de-DE" sz="2400" dirty="0"/>
              <a:t>.</a:t>
            </a:r>
          </a:p>
          <a:p>
            <a:pPr marL="268288" indent="-268288">
              <a:spcAft>
                <a:spcPts val="1200"/>
              </a:spcAft>
            </a:pPr>
            <a:r>
              <a:rPr lang="de-DE" sz="2400" dirty="0"/>
              <a:t>… lösen </a:t>
            </a:r>
            <a:r>
              <a:rPr lang="de-DE" sz="2400" b="1" dirty="0"/>
              <a:t>Kalk</a:t>
            </a:r>
            <a:r>
              <a:rPr lang="de-DE" sz="2400" dirty="0"/>
              <a:t> (Calciumcarbonat) auf. Dabei bildet sich </a:t>
            </a:r>
            <a:r>
              <a:rPr lang="de-DE" sz="2400" b="1" dirty="0"/>
              <a:t>Kohlenstoffdioxid</a:t>
            </a:r>
            <a:r>
              <a:rPr lang="de-DE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Bildschirmpräsentation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Verdana</vt:lpstr>
      <vt:lpstr>Verdana-Bold</vt:lpstr>
      <vt:lpstr>Wingdings</vt:lpstr>
      <vt:lpstr>Larissa-Design</vt:lpstr>
      <vt:lpstr>PowerPoint-Präsentation</vt:lpstr>
      <vt:lpstr>PowerPoint-Präsentation</vt:lpstr>
      <vt:lpstr>Erklärung: Vom Chlorwasserstoff zur Salzsäure</vt:lpstr>
      <vt:lpstr>Erklärung: Vom Chlorwasserstoff zur Salzsäure</vt:lpstr>
      <vt:lpstr>Merke:</vt:lpstr>
      <vt:lpstr>Wichtige Säuren</vt:lpstr>
      <vt:lpstr>Wichtige Säuren</vt:lpstr>
      <vt:lpstr>Chemische Eigenschaften von sauren Lösungen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Säuren und saure Lösungen</dc:title>
  <dc:creator>Claudia</dc:creator>
  <cp:lastModifiedBy>Claudia Eysel</cp:lastModifiedBy>
  <cp:revision>35</cp:revision>
  <cp:lastPrinted>2018-04-22T08:47:29Z</cp:lastPrinted>
  <dcterms:created xsi:type="dcterms:W3CDTF">2015-06-22T14:41:40Z</dcterms:created>
  <dcterms:modified xsi:type="dcterms:W3CDTF">2021-09-09T07:53:30Z</dcterms:modified>
</cp:coreProperties>
</file>