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4" r:id="rId5"/>
    <p:sldId id="280" r:id="rId6"/>
    <p:sldId id="281" r:id="rId7"/>
    <p:sldId id="257" r:id="rId8"/>
    <p:sldId id="28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1F5AA-BA22-4485-9395-7CB53AFDA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2B3699-EF52-4EA8-9AB1-82C75AE69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5D998A-0AE9-439C-80E5-5E885754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D123C-1AAB-4C49-8237-6A64963E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4DDC4-426F-4C5E-ADF5-7BBCCEE1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74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5C171-A28E-4473-82CB-8CDA2DDE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3396B6-93E0-4B14-9B64-A6DC1C77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29BF9-52F8-4EC8-8137-D067C7B9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0F62F-F021-4D02-BB39-4DC405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ADDD9-3C44-4CB3-8BF7-91FC6A71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F9DEBD-665A-47D8-98F8-1415C51C7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59AFFF-BCB0-46B4-A1C9-F7B830F8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9FF72-CFBF-44C7-BF76-1D85B16D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25ADD-4297-439D-AA81-A7711D78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D44163-F96D-464B-97E7-DBC80EBE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42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1A4C3-F360-4699-AB7F-C55323AB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7A17B4-8489-4302-95A6-13B6842C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343A5-C226-4730-B198-9A18C167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A955A-B49B-4BEE-9DF6-2F19AF85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C49B3-BA5F-4FCF-AEF6-AA7B75E0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89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C5E64-D670-41EC-89C8-13836847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360D77-6329-4ACD-9F60-EF5C422C7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CDAC21-C479-458E-8663-485C6AD8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3AA0B-A6B4-4508-80D1-781C2393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61B8D-201B-4384-B6DD-41846AB3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1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94647-0196-4AFC-A6A2-474BA4D4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BFE57D-9528-4CDD-AAFA-877B49C4F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2AE6CE-5B06-4743-813F-92C786372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E6CEA9-3683-4371-BEAE-4DA072FF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55F522-90F4-4083-839B-DB0A89CC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A0428C-F447-45EB-8A2D-BEE345B7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9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DE21C-B336-43C3-9C1D-9249C26E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6F675-1ACA-4628-959F-A8CB6FE0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B93D4-21AB-4C6B-848F-9EB1C611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A6A4AA-CDD7-4F47-A4B1-A81C6E136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62E11-707D-44F1-9E96-BAF87D454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C34079-0D7C-42A9-856C-917644E0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45697F-C256-4CD8-96E2-D2D358D8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163E01-4161-422B-8EAC-17A4AFD2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4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55A8-5C27-4284-869E-A67D3E5F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59C16-3268-4597-AC9A-566D8AAF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EEFCBC-BB1E-4AFC-8AA5-B14715EA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C001B2-4146-431A-9F4A-D78152C8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39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352A0F-71D9-4991-B224-8575ACA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4D27D9-B2CA-4955-8D9E-5F0247AE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390985-CE03-4B7F-A0C6-4C143CCC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52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C83E3-9616-4793-9C01-568261A5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16D06-FA00-4B3D-8E60-1242F6BA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D002B4-7DE4-4BE8-BBF8-2A0004CC2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FD171D-CAC4-46AC-AE3D-1A6A552B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C81DD0-0AA7-4F08-806C-F1C28660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BB84DA-0FE6-4CC8-822E-44CD4787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0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572E9-2396-4B8F-859F-5B2C369F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20E050-483B-4ABF-B6C4-9E16091D3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719324-7FB3-4A0D-8301-E2DD0A16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A71F2-4F02-4CD1-B4BC-535986B5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EE263C-A329-4F37-AD4A-27E07D2D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E6E36-C19C-4AF5-866B-A93E8A7A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4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2A7BE9-42B0-4F8F-AEC3-A5FF95DF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6FBDA6-DFD6-433E-9649-7CDDAADD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39FDEA-BF9C-44CB-BBEA-CCC5EF7D8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E785-8CC3-4C60-8BA9-350AF73A586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24B97-3FB6-447B-8707-2D6C87147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411F3-9906-47AC-883F-19C58B3A4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7A29-A796-49E8-AF55-F8864E71B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30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5992659-B15E-4D9A-BCDF-080F4BB3BF06}"/>
              </a:ext>
            </a:extLst>
          </p:cNvPr>
          <p:cNvSpPr txBox="1"/>
          <p:nvPr/>
        </p:nvSpPr>
        <p:spPr>
          <a:xfrm>
            <a:off x="934811" y="534279"/>
            <a:ext cx="653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Basen und alkalische Lösungen („Laugen“)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77AA25-1724-45F4-97DC-C4633D0A4DB1}"/>
              </a:ext>
            </a:extLst>
          </p:cNvPr>
          <p:cNvSpPr txBox="1"/>
          <p:nvPr/>
        </p:nvSpPr>
        <p:spPr>
          <a:xfrm>
            <a:off x="1054037" y="1858235"/>
            <a:ext cx="33497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Natronlauge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Kalilauge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Kalkwasser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Seifenlauge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Ammoniaklösung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A9FB839-5876-46E7-8F4A-26CDCCC172AF}"/>
              </a:ext>
            </a:extLst>
          </p:cNvPr>
          <p:cNvSpPr txBox="1"/>
          <p:nvPr/>
        </p:nvSpPr>
        <p:spPr>
          <a:xfrm>
            <a:off x="934811" y="1396570"/>
            <a:ext cx="494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Beispiele für alkalische Lösungen: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5C7CA6-E2D5-4645-AFC7-1EE374C3DD46}"/>
              </a:ext>
            </a:extLst>
          </p:cNvPr>
          <p:cNvSpPr txBox="1"/>
          <p:nvPr/>
        </p:nvSpPr>
        <p:spPr>
          <a:xfrm>
            <a:off x="2125436" y="4859573"/>
            <a:ext cx="780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Was sind Basen und wie entstehen alkalische Lösungen?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5938B3-6F7A-47C6-9800-C1941BE4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11" y="4287265"/>
            <a:ext cx="1190625" cy="1796761"/>
          </a:xfrm>
          <a:prstGeom prst="rect">
            <a:avLst/>
          </a:prstGeom>
        </p:spPr>
      </p:pic>
      <p:pic>
        <p:nvPicPr>
          <p:cNvPr id="8" name="Grafik 7" descr="Ein Bild, das Schild, Front, Verkehr, Ende enthält.&#10;&#10;Automatisch generierte Beschreibung">
            <a:extLst>
              <a:ext uri="{FF2B5EF4-FFF2-40B4-BE49-F238E27FC236}">
                <a16:creationId xmlns:a16="http://schemas.microsoft.com/office/drawing/2014/main" id="{CB28867C-7257-463E-99E7-461E1BB5B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31" y="2068537"/>
            <a:ext cx="1396569" cy="13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A9948F6-858A-42F6-9792-981FE3ADF0B7}"/>
              </a:ext>
            </a:extLst>
          </p:cNvPr>
          <p:cNvSpPr txBox="1"/>
          <p:nvPr/>
        </p:nvSpPr>
        <p:spPr>
          <a:xfrm>
            <a:off x="588391" y="458087"/>
            <a:ext cx="589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Beispiel: Ammoniak und Ammoniaklösung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EB68F-09DC-4955-8510-DC6DABB5DF36}"/>
              </a:ext>
            </a:extLst>
          </p:cNvPr>
          <p:cNvSpPr txBox="1"/>
          <p:nvPr/>
        </p:nvSpPr>
        <p:spPr>
          <a:xfrm>
            <a:off x="3424484" y="2034024"/>
            <a:ext cx="4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B2EE28C-3BEA-40D5-B955-212973B2A045}"/>
              </a:ext>
            </a:extLst>
          </p:cNvPr>
          <p:cNvCxnSpPr>
            <a:cxnSpLocks/>
          </p:cNvCxnSpPr>
          <p:nvPr/>
        </p:nvCxnSpPr>
        <p:spPr>
          <a:xfrm>
            <a:off x="5639611" y="2216401"/>
            <a:ext cx="617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25A9ECF3-1E8A-4AB4-98FE-499EE37EE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2062" y="1494552"/>
          <a:ext cx="1463075" cy="148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471600" imgH="478080" progId="ACD.ChemSketch.20">
                  <p:embed/>
                </p:oleObj>
              </mc:Choice>
              <mc:Fallback>
                <p:oleObj name="ChemSketch" r:id="rId2" imgW="471600" imgH="478080" progId="ACD.ChemSketch.20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25A9ECF3-1E8A-4AB4-98FE-499EE37EE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2062" y="1494552"/>
                        <a:ext cx="1463075" cy="1482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14949B61-307B-4AEA-B668-509939D9D85E}"/>
              </a:ext>
            </a:extLst>
          </p:cNvPr>
          <p:cNvSpPr txBox="1"/>
          <p:nvPr/>
        </p:nvSpPr>
        <p:spPr>
          <a:xfrm>
            <a:off x="8248918" y="2016969"/>
            <a:ext cx="4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C4855BE-F94E-4052-9469-C862F7F77FE1}"/>
              </a:ext>
            </a:extLst>
          </p:cNvPr>
          <p:cNvGrpSpPr/>
          <p:nvPr/>
        </p:nvGrpSpPr>
        <p:grpSpPr>
          <a:xfrm>
            <a:off x="8972278" y="2057360"/>
            <a:ext cx="1732239" cy="461665"/>
            <a:chOff x="6489025" y="1564539"/>
            <a:chExt cx="1371646" cy="302041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60EF732-2DC3-4E44-80DC-CF39ED09BC1E}"/>
                </a:ext>
              </a:extLst>
            </p:cNvPr>
            <p:cNvSpPr txBox="1"/>
            <p:nvPr/>
          </p:nvSpPr>
          <p:spPr>
            <a:xfrm>
              <a:off x="6558784" y="1564539"/>
              <a:ext cx="1301887" cy="30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 O    H 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DD19EFC-2F3C-45A8-A31D-4D7556FA78CE}"/>
                </a:ext>
              </a:extLst>
            </p:cNvPr>
            <p:cNvCxnSpPr/>
            <p:nvPr/>
          </p:nvCxnSpPr>
          <p:spPr>
            <a:xfrm>
              <a:off x="6861562" y="1725177"/>
              <a:ext cx="1295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F30BCDF-4E02-4F1B-BBA6-8D61B0808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654" y="1613610"/>
              <a:ext cx="0" cy="2038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8CE5B6C-A204-4E59-955E-DA2894FB229F}"/>
                </a:ext>
              </a:extLst>
            </p:cNvPr>
            <p:cNvCxnSpPr>
              <a:cxnSpLocks/>
            </p:cNvCxnSpPr>
            <p:nvPr/>
          </p:nvCxnSpPr>
          <p:spPr>
            <a:xfrm>
              <a:off x="6645781" y="1613610"/>
              <a:ext cx="199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C5EBD4A0-DD97-44EC-9743-64BD7DCDF87A}"/>
                </a:ext>
              </a:extLst>
            </p:cNvPr>
            <p:cNvCxnSpPr>
              <a:cxnSpLocks/>
            </p:cNvCxnSpPr>
            <p:nvPr/>
          </p:nvCxnSpPr>
          <p:spPr>
            <a:xfrm>
              <a:off x="6645781" y="1847103"/>
              <a:ext cx="2192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8788416-ED24-4545-B925-88E7BFF05DBA}"/>
                </a:ext>
              </a:extLst>
            </p:cNvPr>
            <p:cNvCxnSpPr/>
            <p:nvPr/>
          </p:nvCxnSpPr>
          <p:spPr>
            <a:xfrm>
              <a:off x="6489025" y="1587483"/>
              <a:ext cx="69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0DD81AA6-99FA-47BD-80FF-75C94EE4FE00}"/>
              </a:ext>
            </a:extLst>
          </p:cNvPr>
          <p:cNvSpPr txBox="1"/>
          <p:nvPr/>
        </p:nvSpPr>
        <p:spPr>
          <a:xfrm>
            <a:off x="2146434" y="2982954"/>
            <a:ext cx="119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Ammoniak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B2F6F3-99CF-4075-B365-C0E724680B24}"/>
              </a:ext>
            </a:extLst>
          </p:cNvPr>
          <p:cNvSpPr txBox="1"/>
          <p:nvPr/>
        </p:nvSpPr>
        <p:spPr>
          <a:xfrm>
            <a:off x="4366529" y="2982954"/>
            <a:ext cx="119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6D2DC31-ABB8-4E39-A65B-2053984E4C46}"/>
              </a:ext>
            </a:extLst>
          </p:cNvPr>
          <p:cNvSpPr txBox="1"/>
          <p:nvPr/>
        </p:nvSpPr>
        <p:spPr>
          <a:xfrm>
            <a:off x="6456118" y="2988183"/>
            <a:ext cx="16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Ammonium-Ion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B13EAC3-998D-4BD8-8BED-35E0C60BAF7A}"/>
              </a:ext>
            </a:extLst>
          </p:cNvPr>
          <p:cNvSpPr txBox="1"/>
          <p:nvPr/>
        </p:nvSpPr>
        <p:spPr>
          <a:xfrm>
            <a:off x="8875716" y="2967493"/>
            <a:ext cx="146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Hydroxid-Ion</a:t>
            </a:r>
          </a:p>
        </p:txBody>
      </p:sp>
      <p:graphicFrame>
        <p:nvGraphicFramePr>
          <p:cNvPr id="30" name="Objekt 29">
            <a:extLst>
              <a:ext uri="{FF2B5EF4-FFF2-40B4-BE49-F238E27FC236}">
                <a16:creationId xmlns:a16="http://schemas.microsoft.com/office/drawing/2014/main" id="{F1A7C296-6120-4190-9395-B512383B9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4890" y="1675668"/>
          <a:ext cx="1277762" cy="80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407160" imgH="256680" progId="ACD.ChemSketch.20">
                  <p:embed/>
                </p:oleObj>
              </mc:Choice>
              <mc:Fallback>
                <p:oleObj name="ChemSketch" r:id="rId4" imgW="407160" imgH="256680" progId="ACD.ChemSketch.20">
                  <p:embed/>
                  <p:pic>
                    <p:nvPicPr>
                      <p:cNvPr id="30" name="Objekt 29">
                        <a:extLst>
                          <a:ext uri="{FF2B5EF4-FFF2-40B4-BE49-F238E27FC236}">
                            <a16:creationId xmlns:a16="http://schemas.microsoft.com/office/drawing/2014/main" id="{F1A7C296-6120-4190-9395-B512383B9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4890" y="1675668"/>
                        <a:ext cx="1277762" cy="808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kt 30">
            <a:extLst>
              <a:ext uri="{FF2B5EF4-FFF2-40B4-BE49-F238E27FC236}">
                <a16:creationId xmlns:a16="http://schemas.microsoft.com/office/drawing/2014/main" id="{B548CC23-38FF-44AE-9784-2233F32FD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889" y="1381851"/>
          <a:ext cx="971756" cy="135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307080" imgH="428040" progId="ACD.ChemSketch.20">
                  <p:embed/>
                </p:oleObj>
              </mc:Choice>
              <mc:Fallback>
                <p:oleObj name="ChemSketch" r:id="rId6" imgW="307080" imgH="428040" progId="ACD.ChemSketch.20">
                  <p:embed/>
                  <p:pic>
                    <p:nvPicPr>
                      <p:cNvPr id="31" name="Objekt 30">
                        <a:extLst>
                          <a:ext uri="{FF2B5EF4-FFF2-40B4-BE49-F238E27FC236}">
                            <a16:creationId xmlns:a16="http://schemas.microsoft.com/office/drawing/2014/main" id="{B548CC23-38FF-44AE-9784-2233F32FD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3889" y="1381851"/>
                        <a:ext cx="971756" cy="1359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E3043A74-A2A1-4656-A717-2430CE36A147}"/>
              </a:ext>
            </a:extLst>
          </p:cNvPr>
          <p:cNvSpPr/>
          <p:nvPr/>
        </p:nvSpPr>
        <p:spPr>
          <a:xfrm>
            <a:off x="2849718" y="2269156"/>
            <a:ext cx="1345357" cy="462086"/>
          </a:xfrm>
          <a:custGeom>
            <a:avLst/>
            <a:gdLst>
              <a:gd name="connsiteX0" fmla="*/ 0 w 1175657"/>
              <a:gd name="connsiteY0" fmla="*/ 0 h 385072"/>
              <a:gd name="connsiteX1" fmla="*/ 609600 w 1175657"/>
              <a:gd name="connsiteY1" fmla="*/ 383177 h 385072"/>
              <a:gd name="connsiteX2" fmla="*/ 1175657 w 1175657"/>
              <a:gd name="connsiteY2" fmla="*/ 156754 h 385072"/>
              <a:gd name="connsiteX3" fmla="*/ 1175657 w 1175657"/>
              <a:gd name="connsiteY3" fmla="*/ 156754 h 38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657" h="385072">
                <a:moveTo>
                  <a:pt x="0" y="0"/>
                </a:moveTo>
                <a:cubicBezTo>
                  <a:pt x="206828" y="178525"/>
                  <a:pt x="413657" y="357051"/>
                  <a:pt x="609600" y="383177"/>
                </a:cubicBezTo>
                <a:cubicBezTo>
                  <a:pt x="805543" y="409303"/>
                  <a:pt x="1175657" y="156754"/>
                  <a:pt x="1175657" y="156754"/>
                </a:cubicBezTo>
                <a:lnTo>
                  <a:pt x="1175657" y="156754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31FC11F-87CC-4879-956C-9539BADEB614}"/>
              </a:ext>
            </a:extLst>
          </p:cNvPr>
          <p:cNvSpPr txBox="1"/>
          <p:nvPr/>
        </p:nvSpPr>
        <p:spPr>
          <a:xfrm>
            <a:off x="1755039" y="3333498"/>
            <a:ext cx="2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Protonenakzeptor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665563E-79F1-47A6-8C49-328B16437A7E}"/>
              </a:ext>
            </a:extLst>
          </p:cNvPr>
          <p:cNvSpPr txBox="1"/>
          <p:nvPr/>
        </p:nvSpPr>
        <p:spPr>
          <a:xfrm>
            <a:off x="4103036" y="3312257"/>
            <a:ext cx="209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Protonendonator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AF686AC-21F5-43F0-83E1-566F7894DC40}"/>
              </a:ext>
            </a:extLst>
          </p:cNvPr>
          <p:cNvSpPr txBox="1"/>
          <p:nvPr/>
        </p:nvSpPr>
        <p:spPr>
          <a:xfrm>
            <a:off x="2346483" y="3712367"/>
            <a:ext cx="1006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= Base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900FA9-1D06-472E-AA42-75A33BA3CB78}"/>
              </a:ext>
            </a:extLst>
          </p:cNvPr>
          <p:cNvSpPr txBox="1"/>
          <p:nvPr/>
        </p:nvSpPr>
        <p:spPr>
          <a:xfrm>
            <a:off x="6949352" y="5904557"/>
            <a:ext cx="401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alkalische Ammoniaklösung/Lauge; elektrisch leitend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6F8B68-7496-4BA4-B2AC-427B10C08241}"/>
              </a:ext>
            </a:extLst>
          </p:cNvPr>
          <p:cNvSpPr txBox="1"/>
          <p:nvPr/>
        </p:nvSpPr>
        <p:spPr>
          <a:xfrm>
            <a:off x="4380584" y="3687140"/>
            <a:ext cx="1006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= Säure</a:t>
            </a:r>
          </a:p>
        </p:txBody>
      </p:sp>
      <p:sp>
        <p:nvSpPr>
          <p:cNvPr id="4" name="Bogen 3">
            <a:extLst>
              <a:ext uri="{FF2B5EF4-FFF2-40B4-BE49-F238E27FC236}">
                <a16:creationId xmlns:a16="http://schemas.microsoft.com/office/drawing/2014/main" id="{4BAEF194-3134-48E6-ABF9-E43DF9AEF288}"/>
              </a:ext>
            </a:extLst>
          </p:cNvPr>
          <p:cNvSpPr/>
          <p:nvPr/>
        </p:nvSpPr>
        <p:spPr>
          <a:xfrm rot="1573199">
            <a:off x="4006440" y="2138365"/>
            <a:ext cx="484941" cy="400110"/>
          </a:xfrm>
          <a:prstGeom prst="arc">
            <a:avLst>
              <a:gd name="adj1" fmla="val 12973928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D321AF9-4DE9-427F-9C46-3536434FE5A9}"/>
              </a:ext>
            </a:extLst>
          </p:cNvPr>
          <p:cNvSpPr txBox="1"/>
          <p:nvPr/>
        </p:nvSpPr>
        <p:spPr>
          <a:xfrm>
            <a:off x="70287" y="1738411"/>
            <a:ext cx="173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Lewis-Schreibweise: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51D33FD-0C0B-441B-A2AF-C9ED6AD73F0B}"/>
              </a:ext>
            </a:extLst>
          </p:cNvPr>
          <p:cNvSpPr txBox="1"/>
          <p:nvPr/>
        </p:nvSpPr>
        <p:spPr>
          <a:xfrm>
            <a:off x="2207334" y="4537162"/>
            <a:ext cx="905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NH</a:t>
            </a:r>
            <a:r>
              <a:rPr lang="de-DE" sz="4000" baseline="-25000" dirty="0"/>
              <a:t>3</a:t>
            </a:r>
            <a:r>
              <a:rPr lang="de-DE" sz="4000" dirty="0"/>
              <a:t>    +     H</a:t>
            </a:r>
            <a:r>
              <a:rPr lang="de-DE" sz="4000" baseline="-25000" dirty="0"/>
              <a:t>2</a:t>
            </a:r>
            <a:r>
              <a:rPr lang="de-DE" sz="4000" dirty="0"/>
              <a:t>O		NH</a:t>
            </a:r>
            <a:r>
              <a:rPr lang="de-DE" sz="4000" baseline="-25000" dirty="0"/>
              <a:t>4</a:t>
            </a:r>
            <a:r>
              <a:rPr lang="de-DE" sz="4000" baseline="30000" dirty="0"/>
              <a:t>+</a:t>
            </a:r>
            <a:r>
              <a:rPr lang="de-DE" sz="4000" dirty="0"/>
              <a:t> </a:t>
            </a:r>
            <a:r>
              <a:rPr lang="de-DE" sz="1600" dirty="0"/>
              <a:t>(</a:t>
            </a:r>
            <a:r>
              <a:rPr lang="de-DE" sz="1600" dirty="0" err="1"/>
              <a:t>aq</a:t>
            </a:r>
            <a:r>
              <a:rPr lang="de-DE" sz="1600" dirty="0"/>
              <a:t>)   </a:t>
            </a:r>
            <a:r>
              <a:rPr lang="de-DE" sz="4000" dirty="0"/>
              <a:t>+   OH</a:t>
            </a:r>
            <a:r>
              <a:rPr lang="de-DE" sz="4800" baseline="30000" dirty="0"/>
              <a:t>-</a:t>
            </a:r>
            <a:r>
              <a:rPr lang="de-DE" sz="4000" dirty="0"/>
              <a:t> </a:t>
            </a:r>
            <a:r>
              <a:rPr lang="de-DE" sz="1600" dirty="0"/>
              <a:t>(</a:t>
            </a:r>
            <a:r>
              <a:rPr lang="de-DE" sz="1600" dirty="0" err="1"/>
              <a:t>aq</a:t>
            </a:r>
            <a:r>
              <a:rPr lang="de-DE" sz="1600" dirty="0"/>
              <a:t>)     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7B87A79-13A8-48B4-8008-D41AA1E36FB0}"/>
              </a:ext>
            </a:extLst>
          </p:cNvPr>
          <p:cNvCxnSpPr/>
          <p:nvPr/>
        </p:nvCxnSpPr>
        <p:spPr>
          <a:xfrm>
            <a:off x="5519703" y="4825194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B1D585D3-B280-42CA-95A1-CD45D96DE823}"/>
              </a:ext>
            </a:extLst>
          </p:cNvPr>
          <p:cNvSpPr txBox="1"/>
          <p:nvPr/>
        </p:nvSpPr>
        <p:spPr>
          <a:xfrm>
            <a:off x="2186646" y="5239503"/>
            <a:ext cx="130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Molekül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F91D933-AE86-4CF4-9784-808B570D8637}"/>
              </a:ext>
            </a:extLst>
          </p:cNvPr>
          <p:cNvSpPr txBox="1"/>
          <p:nvPr/>
        </p:nvSpPr>
        <p:spPr>
          <a:xfrm>
            <a:off x="4203675" y="5273904"/>
            <a:ext cx="130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Molekül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5921C20-2A45-48F8-B45E-3A4ABD2AD769}"/>
              </a:ext>
            </a:extLst>
          </p:cNvPr>
          <p:cNvSpPr txBox="1"/>
          <p:nvPr/>
        </p:nvSpPr>
        <p:spPr>
          <a:xfrm>
            <a:off x="6768365" y="5244172"/>
            <a:ext cx="150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Basenrest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61C8AF6-7945-4B88-9FC2-2FEB2500F419}"/>
              </a:ext>
            </a:extLst>
          </p:cNvPr>
          <p:cNvSpPr txBox="1"/>
          <p:nvPr/>
        </p:nvSpPr>
        <p:spPr>
          <a:xfrm>
            <a:off x="8860266" y="5202659"/>
            <a:ext cx="150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1"/>
                </a:solidFill>
              </a:rPr>
              <a:t>Hydroxid-Ion</a:t>
            </a:r>
          </a:p>
        </p:txBody>
      </p:sp>
      <p:sp>
        <p:nvSpPr>
          <p:cNvPr id="41" name="Geschweifte Klammer rechts 40">
            <a:extLst>
              <a:ext uri="{FF2B5EF4-FFF2-40B4-BE49-F238E27FC236}">
                <a16:creationId xmlns:a16="http://schemas.microsoft.com/office/drawing/2014/main" id="{EBBACD5B-0563-40A0-94B0-0E2AC240167E}"/>
              </a:ext>
            </a:extLst>
          </p:cNvPr>
          <p:cNvSpPr/>
          <p:nvPr/>
        </p:nvSpPr>
        <p:spPr>
          <a:xfrm rot="5400000">
            <a:off x="8564736" y="3879503"/>
            <a:ext cx="174576" cy="3709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066FD53-AA75-4AB9-9BE6-A1B8C5891DAB}"/>
              </a:ext>
            </a:extLst>
          </p:cNvPr>
          <p:cNvSpPr txBox="1"/>
          <p:nvPr/>
        </p:nvSpPr>
        <p:spPr>
          <a:xfrm>
            <a:off x="70287" y="4683102"/>
            <a:ext cx="14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Summen-formeln:</a:t>
            </a:r>
          </a:p>
        </p:txBody>
      </p:sp>
    </p:spTree>
    <p:extLst>
      <p:ext uri="{BB962C8B-B14F-4D97-AF65-F5344CB8AC3E}">
        <p14:creationId xmlns:p14="http://schemas.microsoft.com/office/powerpoint/2010/main" val="415646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6" grpId="0"/>
      <p:bldP spid="27" grpId="0"/>
      <p:bldP spid="28" grpId="0"/>
      <p:bldP spid="29" grpId="0"/>
      <p:bldP spid="32" grpId="0" animBg="1"/>
      <p:bldP spid="42" grpId="0"/>
      <p:bldP spid="43" grpId="0"/>
      <p:bldP spid="44" grpId="0"/>
      <p:bldP spid="46" grpId="0"/>
      <p:bldP spid="33" grpId="0"/>
      <p:bldP spid="4" grpId="0" animBg="1"/>
      <p:bldP spid="34" grpId="0"/>
      <p:bldP spid="35" grpId="0"/>
      <p:bldP spid="37" grpId="0"/>
      <p:bldP spid="38" grpId="0"/>
      <p:bldP spid="39" grpId="0"/>
      <p:bldP spid="40" grpId="0"/>
      <p:bldP spid="41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6569" y="153636"/>
            <a:ext cx="9495606" cy="1143000"/>
          </a:xfrm>
        </p:spPr>
        <p:txBody>
          <a:bodyPr>
            <a:noAutofit/>
          </a:bodyPr>
          <a:lstStyle/>
          <a:p>
            <a:r>
              <a:rPr lang="de-DE" sz="3200" b="1" dirty="0"/>
              <a:t>Basen und alkalischen Lösungen (nach </a:t>
            </a:r>
            <a:r>
              <a:rPr lang="de-DE" sz="3200" b="1" dirty="0" err="1"/>
              <a:t>Brønsted</a:t>
            </a:r>
            <a:r>
              <a:rPr lang="de-DE" sz="3200" b="1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5168" y="1238152"/>
            <a:ext cx="11130294" cy="2659512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539750" indent="-539750">
              <a:spcBef>
                <a:spcPts val="1800"/>
              </a:spcBef>
              <a:buFont typeface="Wingdings" pitchFamily="2" charset="2"/>
              <a:buChar char="ü"/>
            </a:pPr>
            <a:r>
              <a:rPr lang="de-DE" dirty="0">
                <a:solidFill>
                  <a:schemeClr val="accent1"/>
                </a:solidFill>
              </a:rPr>
              <a:t>Basen</a:t>
            </a:r>
            <a:r>
              <a:rPr lang="de-DE" dirty="0"/>
              <a:t> sind Moleküle, die Protonen (H</a:t>
            </a:r>
            <a:r>
              <a:rPr lang="de-DE" baseline="30000" dirty="0"/>
              <a:t>+</a:t>
            </a:r>
            <a:r>
              <a:rPr lang="de-DE" dirty="0"/>
              <a:t>-Ionen) aufnehmen können („</a:t>
            </a:r>
            <a:r>
              <a:rPr lang="de-DE" i="1" dirty="0">
                <a:solidFill>
                  <a:schemeClr val="accent1"/>
                </a:solidFill>
              </a:rPr>
              <a:t>Protonenakzeptoren</a:t>
            </a:r>
            <a:r>
              <a:rPr lang="de-DE" dirty="0"/>
              <a:t>“). </a:t>
            </a:r>
          </a:p>
          <a:p>
            <a:pPr marL="539750" indent="-539750">
              <a:spcBef>
                <a:spcPts val="1800"/>
              </a:spcBef>
              <a:buFont typeface="Wingdings" pitchFamily="2" charset="2"/>
              <a:buChar char="ü"/>
            </a:pPr>
            <a:r>
              <a:rPr lang="de-DE" dirty="0"/>
              <a:t>Mit Wasser bilden Basen </a:t>
            </a:r>
            <a:r>
              <a:rPr lang="de-DE" dirty="0">
                <a:solidFill>
                  <a:schemeClr val="accent1"/>
                </a:solidFill>
              </a:rPr>
              <a:t>Hydroxid-Ionen</a:t>
            </a:r>
            <a:r>
              <a:rPr lang="de-DE" dirty="0"/>
              <a:t> (OH</a:t>
            </a:r>
            <a:r>
              <a:rPr lang="de-DE" baseline="30000" dirty="0"/>
              <a:t>-</a:t>
            </a:r>
            <a:r>
              <a:rPr lang="de-DE" dirty="0"/>
              <a:t>) und Basenreste. Wasser ist dann der </a:t>
            </a:r>
            <a:r>
              <a:rPr lang="de-DE" i="1" dirty="0"/>
              <a:t>Protonendonator</a:t>
            </a:r>
            <a:r>
              <a:rPr lang="de-DE" dirty="0"/>
              <a:t>. Es entstehen alkalische Lösungen.</a:t>
            </a:r>
          </a:p>
          <a:p>
            <a:pPr marL="539750" indent="-539750">
              <a:spcBef>
                <a:spcPts val="1800"/>
              </a:spcBef>
              <a:buFont typeface="Wingdings" pitchFamily="2" charset="2"/>
              <a:buChar char="ü"/>
            </a:pPr>
            <a:r>
              <a:rPr lang="de-DE" dirty="0"/>
              <a:t>Alle </a:t>
            </a:r>
            <a:r>
              <a:rPr lang="de-DE" dirty="0">
                <a:solidFill>
                  <a:schemeClr val="accent1"/>
                </a:solidFill>
              </a:rPr>
              <a:t>alkalischen Lösungen </a:t>
            </a:r>
            <a:r>
              <a:rPr lang="de-DE" dirty="0"/>
              <a:t>enthalten </a:t>
            </a:r>
            <a:r>
              <a:rPr lang="de-DE" dirty="0">
                <a:solidFill>
                  <a:schemeClr val="accent1"/>
                </a:solidFill>
              </a:rPr>
              <a:t>Hydroxidionen</a:t>
            </a:r>
            <a:r>
              <a:rPr lang="de-DE" dirty="0"/>
              <a:t>!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5169" y="4339280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800" u="sng" dirty="0"/>
              <a:t>Allgemein gilt:</a:t>
            </a:r>
          </a:p>
          <a:p>
            <a:pPr algn="ctr"/>
            <a:r>
              <a:rPr lang="de-DE" sz="2800" dirty="0"/>
              <a:t>Base  +  Wasser   </a:t>
            </a:r>
            <a:r>
              <a:rPr lang="de-DE" sz="2800" dirty="0">
                <a:sym typeface="Wingdings" pitchFamily="2" charset="2"/>
              </a:rPr>
              <a:t>   Basenrest  +  Hydroxid-Ion</a:t>
            </a:r>
            <a:endParaRPr lang="de-DE" sz="2800" dirty="0"/>
          </a:p>
        </p:txBody>
      </p:sp>
      <p:sp>
        <p:nvSpPr>
          <p:cNvPr id="6" name="Geschweifte Klammer rechts 5"/>
          <p:cNvSpPr/>
          <p:nvPr/>
        </p:nvSpPr>
        <p:spPr>
          <a:xfrm rot="5400000">
            <a:off x="5820768" y="4071330"/>
            <a:ext cx="360040" cy="3068960"/>
          </a:xfrm>
          <a:prstGeom prst="rightBrace">
            <a:avLst>
              <a:gd name="adj1" fmla="val 23947"/>
              <a:gd name="adj2" fmla="val 5051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392736" y="5888892"/>
            <a:ext cx="340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i="1" dirty="0">
                <a:solidFill>
                  <a:schemeClr val="accent1"/>
                </a:solidFill>
              </a:rPr>
              <a:t>alkalische Lösung</a:t>
            </a:r>
          </a:p>
        </p:txBody>
      </p:sp>
    </p:spTree>
    <p:extLst>
      <p:ext uri="{BB962C8B-B14F-4D97-AF65-F5344CB8AC3E}">
        <p14:creationId xmlns:p14="http://schemas.microsoft.com/office/powerpoint/2010/main" val="320808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8E05F7C-7FAE-45B8-BD04-36E7B2262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78084"/>
              </p:ext>
            </p:extLst>
          </p:nvPr>
        </p:nvGraphicFramePr>
        <p:xfrm>
          <a:off x="926009" y="802319"/>
          <a:ext cx="9738678" cy="4975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5473">
                  <a:extLst>
                    <a:ext uri="{9D8B030D-6E8A-4147-A177-3AD203B41FA5}">
                      <a16:colId xmlns:a16="http://schemas.microsoft.com/office/drawing/2014/main" val="2642481978"/>
                    </a:ext>
                  </a:extLst>
                </a:gridCol>
                <a:gridCol w="1380823">
                  <a:extLst>
                    <a:ext uri="{9D8B030D-6E8A-4147-A177-3AD203B41FA5}">
                      <a16:colId xmlns:a16="http://schemas.microsoft.com/office/drawing/2014/main" val="2549362590"/>
                    </a:ext>
                  </a:extLst>
                </a:gridCol>
                <a:gridCol w="1739348">
                  <a:extLst>
                    <a:ext uri="{9D8B030D-6E8A-4147-A177-3AD203B41FA5}">
                      <a16:colId xmlns:a16="http://schemas.microsoft.com/office/drawing/2014/main" val="1892566080"/>
                    </a:ext>
                  </a:extLst>
                </a:gridCol>
                <a:gridCol w="2017643">
                  <a:extLst>
                    <a:ext uri="{9D8B030D-6E8A-4147-A177-3AD203B41FA5}">
                      <a16:colId xmlns:a16="http://schemas.microsoft.com/office/drawing/2014/main" val="4021662083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1331902191"/>
                    </a:ext>
                  </a:extLst>
                </a:gridCol>
              </a:tblGrid>
              <a:tr h="995013">
                <a:tc>
                  <a:txBody>
                    <a:bodyPr/>
                    <a:lstStyle/>
                    <a:p>
                      <a:pPr algn="l"/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Lösung von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Elektrische Leitfähigkeit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pH-Wert 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Hydrat. Ionen (</a:t>
                      </a:r>
                      <a:r>
                        <a:rPr lang="de-DE" sz="1800" dirty="0" err="1">
                          <a:solidFill>
                            <a:schemeClr val="tx1"/>
                          </a:solidFill>
                          <a:effectLst/>
                        </a:rPr>
                        <a:t>aq</a:t>
                      </a: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Name der basischen Lösungen 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378082"/>
                  </a:ext>
                </a:extLst>
              </a:tr>
              <a:tr h="663342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Natriumhydroxid NaOH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+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alkalisch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Na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OH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-</a:t>
                      </a:r>
                      <a:endParaRPr lang="de-DE" sz="1800" baseline="30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Natronlauge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917932"/>
                  </a:ext>
                </a:extLst>
              </a:tr>
              <a:tr h="663342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Natriumchlorid NaCl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+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neutral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Na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Cl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-</a:t>
                      </a:r>
                      <a:endParaRPr lang="de-DE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8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018218"/>
                  </a:ext>
                </a:extLst>
              </a:tr>
              <a:tr h="663342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Kaliumhydroxid KOH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+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de-DE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alkalisch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OH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Kalilauge 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63288"/>
                  </a:ext>
                </a:extLst>
              </a:tr>
              <a:tr h="663342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Kaliumchlorid 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KCl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+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de-DE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neutral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K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Cl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-</a:t>
                      </a:r>
                      <a:endParaRPr lang="de-DE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509634"/>
                  </a:ext>
                </a:extLst>
              </a:tr>
              <a:tr h="663342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Calciumhydroxid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Ca(OH)</a:t>
                      </a:r>
                      <a:r>
                        <a:rPr lang="de-DE" sz="18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+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de-DE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alkalisch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Ca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2+</a:t>
                      </a: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2 OH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2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647306"/>
                  </a:ext>
                </a:extLst>
              </a:tr>
              <a:tr h="663342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Calciumchlorid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CaCl</a:t>
                      </a:r>
                      <a:r>
                        <a:rPr lang="de-DE" sz="18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+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de-DE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neutral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Ca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2+</a:t>
                      </a: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, 2 Cl</a:t>
                      </a:r>
                      <a:r>
                        <a:rPr lang="de-DE" sz="2400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de-DE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Kalkwasser</a:t>
                      </a:r>
                      <a:endParaRPr lang="de-DE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346547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B8522005-F99F-4217-9330-E63FCBF11707}"/>
              </a:ext>
            </a:extLst>
          </p:cNvPr>
          <p:cNvSpPr/>
          <p:nvPr/>
        </p:nvSpPr>
        <p:spPr>
          <a:xfrm>
            <a:off x="3180522" y="1878495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599FF7-9C28-4367-AB32-A26AB3C9C408}"/>
              </a:ext>
            </a:extLst>
          </p:cNvPr>
          <p:cNvSpPr/>
          <p:nvPr/>
        </p:nvSpPr>
        <p:spPr>
          <a:xfrm>
            <a:off x="4704522" y="1878495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21EA17-6D50-4EBB-B563-AE7B4D972090}"/>
              </a:ext>
            </a:extLst>
          </p:cNvPr>
          <p:cNvSpPr/>
          <p:nvPr/>
        </p:nvSpPr>
        <p:spPr>
          <a:xfrm>
            <a:off x="6553201" y="1878495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3BD7A51-461D-4D5B-A309-FDEB8BEF793D}"/>
              </a:ext>
            </a:extLst>
          </p:cNvPr>
          <p:cNvSpPr/>
          <p:nvPr/>
        </p:nvSpPr>
        <p:spPr>
          <a:xfrm>
            <a:off x="8862391" y="1878495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EB8430-B739-4E7C-8C21-A5FC536E87EC}"/>
              </a:ext>
            </a:extLst>
          </p:cNvPr>
          <p:cNvSpPr/>
          <p:nvPr/>
        </p:nvSpPr>
        <p:spPr>
          <a:xfrm>
            <a:off x="3180522" y="2547730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99D392-1C6F-441F-927A-26C615252C71}"/>
              </a:ext>
            </a:extLst>
          </p:cNvPr>
          <p:cNvSpPr/>
          <p:nvPr/>
        </p:nvSpPr>
        <p:spPr>
          <a:xfrm>
            <a:off x="4770783" y="2607365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1E970D-BA48-4D91-8A72-C6E65010BE41}"/>
              </a:ext>
            </a:extLst>
          </p:cNvPr>
          <p:cNvSpPr/>
          <p:nvPr/>
        </p:nvSpPr>
        <p:spPr>
          <a:xfrm>
            <a:off x="6553201" y="2547730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4BB70F2-6649-492B-98E8-A411C12D77BA}"/>
              </a:ext>
            </a:extLst>
          </p:cNvPr>
          <p:cNvSpPr/>
          <p:nvPr/>
        </p:nvSpPr>
        <p:spPr>
          <a:xfrm>
            <a:off x="3180522" y="3216965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0DC929-AF1B-4AC3-9236-3D3302E64EAA}"/>
              </a:ext>
            </a:extLst>
          </p:cNvPr>
          <p:cNvSpPr/>
          <p:nvPr/>
        </p:nvSpPr>
        <p:spPr>
          <a:xfrm>
            <a:off x="4822136" y="3216965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5415C1E-E0D3-41FF-B338-DBD5A2E74ED2}"/>
              </a:ext>
            </a:extLst>
          </p:cNvPr>
          <p:cNvSpPr/>
          <p:nvPr/>
        </p:nvSpPr>
        <p:spPr>
          <a:xfrm>
            <a:off x="6672457" y="3198180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596721F-4D29-488D-BF43-B90795890BDB}"/>
              </a:ext>
            </a:extLst>
          </p:cNvPr>
          <p:cNvSpPr/>
          <p:nvPr/>
        </p:nvSpPr>
        <p:spPr>
          <a:xfrm>
            <a:off x="8921198" y="3236843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3902722-B213-480B-B60C-64D3DE12BB77}"/>
              </a:ext>
            </a:extLst>
          </p:cNvPr>
          <p:cNvSpPr/>
          <p:nvPr/>
        </p:nvSpPr>
        <p:spPr>
          <a:xfrm>
            <a:off x="3180522" y="3827939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A070AAA-4E0C-44B1-B4D7-796EB9017B32}"/>
              </a:ext>
            </a:extLst>
          </p:cNvPr>
          <p:cNvSpPr/>
          <p:nvPr/>
        </p:nvSpPr>
        <p:spPr>
          <a:xfrm>
            <a:off x="4828762" y="3876260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B8C2CC7-3D99-45EE-8CC0-EA2ABF998B92}"/>
              </a:ext>
            </a:extLst>
          </p:cNvPr>
          <p:cNvSpPr/>
          <p:nvPr/>
        </p:nvSpPr>
        <p:spPr>
          <a:xfrm>
            <a:off x="6553201" y="3876260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9AC682-4939-4E79-BCC6-185804CFFE6B}"/>
              </a:ext>
            </a:extLst>
          </p:cNvPr>
          <p:cNvSpPr/>
          <p:nvPr/>
        </p:nvSpPr>
        <p:spPr>
          <a:xfrm>
            <a:off x="3182179" y="4559152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B12B6FF-55C3-4397-B194-E13462B8887A}"/>
              </a:ext>
            </a:extLst>
          </p:cNvPr>
          <p:cNvSpPr/>
          <p:nvPr/>
        </p:nvSpPr>
        <p:spPr>
          <a:xfrm>
            <a:off x="4802257" y="4541010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459410F-CC11-448C-B3FA-07BB62AD1ACD}"/>
              </a:ext>
            </a:extLst>
          </p:cNvPr>
          <p:cNvSpPr/>
          <p:nvPr/>
        </p:nvSpPr>
        <p:spPr>
          <a:xfrm>
            <a:off x="6471201" y="4525461"/>
            <a:ext cx="1483403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5AC8E53-C8FB-45C5-B8F4-F128100197B0}"/>
              </a:ext>
            </a:extLst>
          </p:cNvPr>
          <p:cNvSpPr/>
          <p:nvPr/>
        </p:nvSpPr>
        <p:spPr>
          <a:xfrm>
            <a:off x="3210341" y="5168955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383C14E-BEA3-40C6-9108-51DCA9115454}"/>
              </a:ext>
            </a:extLst>
          </p:cNvPr>
          <p:cNvSpPr/>
          <p:nvPr/>
        </p:nvSpPr>
        <p:spPr>
          <a:xfrm>
            <a:off x="4787350" y="5200305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EA4FBF9-25B5-461A-9539-3E3DC879070E}"/>
              </a:ext>
            </a:extLst>
          </p:cNvPr>
          <p:cNvSpPr/>
          <p:nvPr/>
        </p:nvSpPr>
        <p:spPr>
          <a:xfrm>
            <a:off x="6672456" y="5183507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419008C-96B5-4ABE-9451-85FCC716B850}"/>
              </a:ext>
            </a:extLst>
          </p:cNvPr>
          <p:cNvSpPr/>
          <p:nvPr/>
        </p:nvSpPr>
        <p:spPr>
          <a:xfrm>
            <a:off x="8921199" y="5168955"/>
            <a:ext cx="1282148" cy="487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AF9DB8-EE3F-4DFA-89EB-CB805C20E2AB}"/>
              </a:ext>
            </a:extLst>
          </p:cNvPr>
          <p:cNvSpPr txBox="1"/>
          <p:nvPr/>
        </p:nvSpPr>
        <p:spPr>
          <a:xfrm>
            <a:off x="926009" y="288235"/>
            <a:ext cx="58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AB: Vergleich von Salzlösungen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A743DB4-2983-439A-AAE1-10D43F834E91}"/>
              </a:ext>
            </a:extLst>
          </p:cNvPr>
          <p:cNvSpPr txBox="1"/>
          <p:nvPr/>
        </p:nvSpPr>
        <p:spPr>
          <a:xfrm>
            <a:off x="705849" y="5917500"/>
            <a:ext cx="1056164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/>
              <a:t>Merke</a:t>
            </a:r>
            <a:r>
              <a:rPr lang="de-DE" sz="2400" dirty="0"/>
              <a:t>:</a:t>
            </a:r>
          </a:p>
          <a:p>
            <a:r>
              <a:rPr lang="de-DE" sz="2400" dirty="0"/>
              <a:t>Metallhydroxide bilden durch das Auflösen in Wasser alkalische Lösungen (Laugen).</a:t>
            </a:r>
          </a:p>
        </p:txBody>
      </p:sp>
    </p:spTree>
    <p:extLst>
      <p:ext uri="{BB962C8B-B14F-4D97-AF65-F5344CB8AC3E}">
        <p14:creationId xmlns:p14="http://schemas.microsoft.com/office/powerpoint/2010/main" val="32470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A1E798E-4D8E-428F-ACD4-967611391386}"/>
              </a:ext>
            </a:extLst>
          </p:cNvPr>
          <p:cNvSpPr txBox="1"/>
          <p:nvPr/>
        </p:nvSpPr>
        <p:spPr>
          <a:xfrm>
            <a:off x="525635" y="38521"/>
            <a:ext cx="5933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Sonderfall Metallhydroxide: </a:t>
            </a:r>
          </a:p>
          <a:p>
            <a:r>
              <a:rPr lang="de-DE" sz="2400" b="1" dirty="0"/>
              <a:t>Beispiel Natriumhydroxid und Natronlauge</a:t>
            </a:r>
          </a:p>
        </p:txBody>
      </p:sp>
      <p:pic>
        <p:nvPicPr>
          <p:cNvPr id="4" name="Grafik 3" descr="Ein Bild, das Teller, Essen, Tisch, drinnen enthält.&#10;&#10;Automatisch generierte Beschreibung">
            <a:extLst>
              <a:ext uri="{FF2B5EF4-FFF2-40B4-BE49-F238E27FC236}">
                <a16:creationId xmlns:a16="http://schemas.microsoft.com/office/drawing/2014/main" id="{A534127D-D549-4D74-BEEB-4EC1289B6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7" y="1004870"/>
            <a:ext cx="2192929" cy="1741812"/>
          </a:xfrm>
          <a:prstGeom prst="rect">
            <a:avLst/>
          </a:prstGeom>
        </p:spPr>
      </p:pic>
      <p:pic>
        <p:nvPicPr>
          <p:cNvPr id="6" name="Grafik 5" descr="Ein Bild, das groß, Essen, fliegend, haltend enthält.&#10;&#10;Automatisch generierte Beschreibung">
            <a:extLst>
              <a:ext uri="{FF2B5EF4-FFF2-40B4-BE49-F238E27FC236}">
                <a16:creationId xmlns:a16="http://schemas.microsoft.com/office/drawing/2014/main" id="{335906FD-0A59-4E41-8261-AA4D9D78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2" y="4196437"/>
            <a:ext cx="2488034" cy="187054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EF23160-ECFF-42B1-BD27-12BA049A912C}"/>
              </a:ext>
            </a:extLst>
          </p:cNvPr>
          <p:cNvSpPr txBox="1"/>
          <p:nvPr/>
        </p:nvSpPr>
        <p:spPr>
          <a:xfrm>
            <a:off x="1625240" y="3891776"/>
            <a:ext cx="66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Na</a:t>
            </a:r>
            <a:r>
              <a:rPr lang="de-DE" sz="2000" b="1" baseline="30000" dirty="0"/>
              <a:t>+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59F7163-CDD1-45A1-B597-97C71E7CEBBB}"/>
              </a:ext>
            </a:extLst>
          </p:cNvPr>
          <p:cNvSpPr txBox="1"/>
          <p:nvPr/>
        </p:nvSpPr>
        <p:spPr>
          <a:xfrm>
            <a:off x="580102" y="3987224"/>
            <a:ext cx="156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OH</a:t>
            </a:r>
            <a:r>
              <a:rPr lang="de-DE" sz="2000" b="1" baseline="30000" dirty="0"/>
              <a:t>-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4C57EB-FE6E-4047-BD35-AA9747129090}"/>
              </a:ext>
            </a:extLst>
          </p:cNvPr>
          <p:cNvSpPr txBox="1"/>
          <p:nvPr/>
        </p:nvSpPr>
        <p:spPr>
          <a:xfrm>
            <a:off x="754989" y="6057890"/>
            <a:ext cx="273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Ionengitter aus Na</a:t>
            </a:r>
            <a:r>
              <a:rPr lang="de-DE" baseline="30000" dirty="0"/>
              <a:t>+</a:t>
            </a:r>
            <a:r>
              <a:rPr lang="de-DE" dirty="0"/>
              <a:t>- und OH</a:t>
            </a:r>
            <a:r>
              <a:rPr lang="de-DE" baseline="30000" dirty="0"/>
              <a:t>-</a:t>
            </a:r>
            <a:r>
              <a:rPr lang="de-DE" dirty="0"/>
              <a:t> - Ionen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99B8BD6-D9E0-4ECE-889B-3DF4EB78F67F}"/>
              </a:ext>
            </a:extLst>
          </p:cNvPr>
          <p:cNvCxnSpPr>
            <a:cxnSpLocks/>
          </p:cNvCxnSpPr>
          <p:nvPr/>
        </p:nvCxnSpPr>
        <p:spPr>
          <a:xfrm flipV="1">
            <a:off x="1522115" y="4235762"/>
            <a:ext cx="281099" cy="209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D69A517E-A702-4568-8B9C-66904A3EEE62}"/>
              </a:ext>
            </a:extLst>
          </p:cNvPr>
          <p:cNvSpPr/>
          <p:nvPr/>
        </p:nvSpPr>
        <p:spPr>
          <a:xfrm rot="14352099">
            <a:off x="820853" y="4348636"/>
            <a:ext cx="266040" cy="4355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D094947-76D5-427B-82D7-A11B97A5BAA3}"/>
              </a:ext>
            </a:extLst>
          </p:cNvPr>
          <p:cNvCxnSpPr/>
          <p:nvPr/>
        </p:nvCxnSpPr>
        <p:spPr>
          <a:xfrm>
            <a:off x="3629651" y="1989706"/>
            <a:ext cx="1514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 descr="Ein Bild, das Tasse, drinnen, Tisch, Glas enthält.&#10;&#10;Automatisch generierte Beschreibung">
            <a:extLst>
              <a:ext uri="{FF2B5EF4-FFF2-40B4-BE49-F238E27FC236}">
                <a16:creationId xmlns:a16="http://schemas.microsoft.com/office/drawing/2014/main" id="{DC573737-57A9-4161-B013-8DC233805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4" y="852552"/>
            <a:ext cx="2403701" cy="177222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2E23B0C-A7F0-41F2-9D64-1493EEAE8625}"/>
              </a:ext>
            </a:extLst>
          </p:cNvPr>
          <p:cNvSpPr txBox="1"/>
          <p:nvPr/>
        </p:nvSpPr>
        <p:spPr>
          <a:xfrm>
            <a:off x="3341722" y="1541681"/>
            <a:ext cx="21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in Wasser auflösen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EC7F53-ED76-4450-A194-2D3E874A9B26}"/>
              </a:ext>
            </a:extLst>
          </p:cNvPr>
          <p:cNvSpPr txBox="1"/>
          <p:nvPr/>
        </p:nvSpPr>
        <p:spPr>
          <a:xfrm>
            <a:off x="998320" y="2829999"/>
            <a:ext cx="228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NaOH</a:t>
            </a:r>
            <a:r>
              <a:rPr lang="de-DE" sz="2400" baseline="-25000" dirty="0"/>
              <a:t>(s)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26AEDA8-7731-4775-A4D4-B6A9EFE35634}"/>
              </a:ext>
            </a:extLst>
          </p:cNvPr>
          <p:cNvSpPr txBox="1"/>
          <p:nvPr/>
        </p:nvSpPr>
        <p:spPr>
          <a:xfrm>
            <a:off x="5838824" y="2781167"/>
            <a:ext cx="250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</a:t>
            </a:r>
            <a:r>
              <a:rPr lang="de-DE" sz="2400" b="1" baseline="30000" dirty="0"/>
              <a:t>+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  +     OH</a:t>
            </a:r>
            <a:r>
              <a:rPr lang="de-DE" sz="2400" b="1" baseline="30000" dirty="0"/>
              <a:t>-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  </a:t>
            </a:r>
            <a:endParaRPr lang="de-DE" sz="2400" baseline="-25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BBE37D-BD68-423A-B0DE-84D84AAB4B39}"/>
              </a:ext>
            </a:extLst>
          </p:cNvPr>
          <p:cNvSpPr txBox="1"/>
          <p:nvPr/>
        </p:nvSpPr>
        <p:spPr>
          <a:xfrm>
            <a:off x="6073546" y="6066986"/>
            <a:ext cx="216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Hydratisierte Na</a:t>
            </a:r>
            <a:r>
              <a:rPr lang="de-DE" baseline="30000" dirty="0"/>
              <a:t>+</a:t>
            </a:r>
            <a:r>
              <a:rPr lang="de-DE" dirty="0"/>
              <a:t>- und OH</a:t>
            </a:r>
            <a:r>
              <a:rPr lang="de-DE" baseline="30000" dirty="0"/>
              <a:t>-</a:t>
            </a:r>
            <a:r>
              <a:rPr lang="de-DE" dirty="0"/>
              <a:t> - Ionen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E2CDB328-249B-482B-837A-6A2E34BF4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304" y="3987224"/>
            <a:ext cx="1870549" cy="1870549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066CA7FF-7657-4C6B-8D39-4B36C6490A15}"/>
              </a:ext>
            </a:extLst>
          </p:cNvPr>
          <p:cNvSpPr txBox="1"/>
          <p:nvPr/>
        </p:nvSpPr>
        <p:spPr>
          <a:xfrm>
            <a:off x="8572862" y="2350279"/>
            <a:ext cx="344180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Eine </a:t>
            </a:r>
            <a:r>
              <a:rPr lang="de-DE" sz="2000" b="1" dirty="0"/>
              <a:t>Natriumhydroxidlösung</a:t>
            </a:r>
            <a:r>
              <a:rPr lang="de-DE" sz="2000" dirty="0"/>
              <a:t> ist eine alkalische Lösung, da sie Hydroxid-Ionen enthält! </a:t>
            </a:r>
          </a:p>
          <a:p>
            <a:r>
              <a:rPr lang="de-DE" sz="2000" dirty="0"/>
              <a:t>Man nennt sie </a:t>
            </a:r>
            <a:r>
              <a:rPr lang="de-DE" sz="2000" b="1" dirty="0"/>
              <a:t>Natronlauge</a:t>
            </a:r>
            <a:r>
              <a:rPr lang="de-DE" sz="2000" dirty="0"/>
              <a:t>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DE0A8FB-184F-4126-B207-C00D5CDE9F93}"/>
              </a:ext>
            </a:extLst>
          </p:cNvPr>
          <p:cNvSpPr/>
          <p:nvPr/>
        </p:nvSpPr>
        <p:spPr>
          <a:xfrm>
            <a:off x="8572862" y="3780725"/>
            <a:ext cx="3405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/>
              <a:t>Ist Natriumhydroxid eine Base?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B75E2EB-4E90-4917-99C0-0018605E72EE}"/>
              </a:ext>
            </a:extLst>
          </p:cNvPr>
          <p:cNvCxnSpPr>
            <a:cxnSpLocks/>
          </p:cNvCxnSpPr>
          <p:nvPr/>
        </p:nvCxnSpPr>
        <p:spPr>
          <a:xfrm>
            <a:off x="1361393" y="3291664"/>
            <a:ext cx="0" cy="56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09E7A06-CF1F-43D5-A2A5-BF6EB26CFFE2}"/>
              </a:ext>
            </a:extLst>
          </p:cNvPr>
          <p:cNvCxnSpPr>
            <a:cxnSpLocks/>
          </p:cNvCxnSpPr>
          <p:nvPr/>
        </p:nvCxnSpPr>
        <p:spPr>
          <a:xfrm>
            <a:off x="6890024" y="3242832"/>
            <a:ext cx="0" cy="56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8" grpId="0"/>
      <p:bldP spid="22" grpId="0" animBg="1"/>
      <p:bldP spid="27" grpId="0"/>
      <p:bldP spid="28" grpId="0"/>
      <p:bldP spid="30" grpId="0"/>
      <p:bldP spid="32" grpId="0"/>
      <p:bldP spid="35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90F0EC7-84F3-42B2-A187-DDF55AF6A034}"/>
              </a:ext>
            </a:extLst>
          </p:cNvPr>
          <p:cNvSpPr txBox="1"/>
          <p:nvPr/>
        </p:nvSpPr>
        <p:spPr>
          <a:xfrm>
            <a:off x="852371" y="1151003"/>
            <a:ext cx="1947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Natriumhydroxid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8C4CAF8-B018-441F-969C-536BF7BA85C6}"/>
              </a:ext>
            </a:extLst>
          </p:cNvPr>
          <p:cNvSpPr txBox="1"/>
          <p:nvPr/>
        </p:nvSpPr>
        <p:spPr>
          <a:xfrm>
            <a:off x="5240236" y="1149455"/>
            <a:ext cx="1658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Natronlauge </a:t>
            </a:r>
            <a:endParaRPr lang="de-DE" sz="20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976A970-DD3D-4B34-8881-55CF06F7CB91}"/>
              </a:ext>
            </a:extLst>
          </p:cNvPr>
          <p:cNvCxnSpPr/>
          <p:nvPr/>
        </p:nvCxnSpPr>
        <p:spPr>
          <a:xfrm>
            <a:off x="3030955" y="1381961"/>
            <a:ext cx="185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7AC667E-9304-43F2-8678-244F6CDCB3BB}"/>
              </a:ext>
            </a:extLst>
          </p:cNvPr>
          <p:cNvSpPr txBox="1"/>
          <p:nvPr/>
        </p:nvSpPr>
        <p:spPr>
          <a:xfrm>
            <a:off x="5240236" y="1649861"/>
            <a:ext cx="2113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Na</a:t>
            </a:r>
            <a:r>
              <a:rPr lang="de-DE" sz="2400" b="1" baseline="30000" dirty="0"/>
              <a:t>+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+  OH</a:t>
            </a:r>
            <a:r>
              <a:rPr lang="de-DE" sz="2400" b="1" baseline="30000" dirty="0"/>
              <a:t>-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 </a:t>
            </a:r>
            <a:endParaRPr lang="de-DE" sz="2400" baseline="-25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5ACF6EC-ED4B-410A-8286-4F2AFCCAD1A9}"/>
              </a:ext>
            </a:extLst>
          </p:cNvPr>
          <p:cNvSpPr txBox="1"/>
          <p:nvPr/>
        </p:nvSpPr>
        <p:spPr>
          <a:xfrm>
            <a:off x="1083725" y="1646449"/>
            <a:ext cx="182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NaOH</a:t>
            </a:r>
            <a:r>
              <a:rPr lang="de-DE" sz="2400" dirty="0"/>
              <a:t> </a:t>
            </a:r>
            <a:r>
              <a:rPr lang="de-DE" sz="2400" baseline="-25000" dirty="0"/>
              <a:t>(s)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DD204E1-85D7-4164-9712-CAD8BFE38225}"/>
              </a:ext>
            </a:extLst>
          </p:cNvPr>
          <p:cNvSpPr txBox="1"/>
          <p:nvPr/>
        </p:nvSpPr>
        <p:spPr>
          <a:xfrm>
            <a:off x="3119090" y="1008641"/>
            <a:ext cx="194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In Wasser gelöst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8FDA8B1-6D77-4360-AA46-1E960F8F7C9C}"/>
              </a:ext>
            </a:extLst>
          </p:cNvPr>
          <p:cNvSpPr txBox="1"/>
          <p:nvPr/>
        </p:nvSpPr>
        <p:spPr>
          <a:xfrm>
            <a:off x="885421" y="2410747"/>
            <a:ext cx="1947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Kaliumhydroxid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BE07AE2-022F-4F52-BEF3-51EF4A4E68B4}"/>
              </a:ext>
            </a:extLst>
          </p:cNvPr>
          <p:cNvSpPr txBox="1"/>
          <p:nvPr/>
        </p:nvSpPr>
        <p:spPr>
          <a:xfrm>
            <a:off x="5273286" y="2409199"/>
            <a:ext cx="1658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Kalilauge </a:t>
            </a:r>
            <a:endParaRPr lang="de-DE" sz="20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AFC8DF3-FFBF-46A1-B607-8D69DFBF260C}"/>
              </a:ext>
            </a:extLst>
          </p:cNvPr>
          <p:cNvCxnSpPr/>
          <p:nvPr/>
        </p:nvCxnSpPr>
        <p:spPr>
          <a:xfrm>
            <a:off x="3064005" y="2641705"/>
            <a:ext cx="185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D40A082-FF48-4DF1-80B1-E9C0655D07E0}"/>
              </a:ext>
            </a:extLst>
          </p:cNvPr>
          <p:cNvSpPr txBox="1"/>
          <p:nvPr/>
        </p:nvSpPr>
        <p:spPr>
          <a:xfrm>
            <a:off x="5273286" y="2909605"/>
            <a:ext cx="2113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K</a:t>
            </a:r>
            <a:r>
              <a:rPr lang="de-DE" sz="2400" b="1" baseline="30000" dirty="0"/>
              <a:t>+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+  OH</a:t>
            </a:r>
            <a:r>
              <a:rPr lang="de-DE" sz="2400" b="1" baseline="30000" dirty="0"/>
              <a:t>-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 </a:t>
            </a:r>
            <a:endParaRPr lang="de-DE" sz="2400" baseline="-25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D0D8D1-4166-488C-9D5D-07D279248156}"/>
              </a:ext>
            </a:extLst>
          </p:cNvPr>
          <p:cNvSpPr txBox="1"/>
          <p:nvPr/>
        </p:nvSpPr>
        <p:spPr>
          <a:xfrm>
            <a:off x="1116775" y="2906193"/>
            <a:ext cx="182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KOH </a:t>
            </a:r>
            <a:r>
              <a:rPr lang="de-DE" sz="2400" baseline="-25000" dirty="0"/>
              <a:t>(s)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109D2D-1319-48A3-8AAF-1C78C7808E78}"/>
              </a:ext>
            </a:extLst>
          </p:cNvPr>
          <p:cNvSpPr txBox="1"/>
          <p:nvPr/>
        </p:nvSpPr>
        <p:spPr>
          <a:xfrm>
            <a:off x="3152140" y="2268385"/>
            <a:ext cx="194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In Wasser gelöst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652D71-A269-4226-BBA2-A615E47A8B51}"/>
              </a:ext>
            </a:extLst>
          </p:cNvPr>
          <p:cNvSpPr txBox="1"/>
          <p:nvPr/>
        </p:nvSpPr>
        <p:spPr>
          <a:xfrm>
            <a:off x="885421" y="3651739"/>
            <a:ext cx="1947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Calciumhydroxid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452FD44-77F8-49D9-A544-2821A4CFEEC3}"/>
              </a:ext>
            </a:extLst>
          </p:cNvPr>
          <p:cNvSpPr txBox="1"/>
          <p:nvPr/>
        </p:nvSpPr>
        <p:spPr>
          <a:xfrm>
            <a:off x="5273286" y="3650191"/>
            <a:ext cx="1658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Kalkwasser </a:t>
            </a:r>
            <a:endParaRPr lang="de-DE" sz="2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AF7612C-3F60-4F4F-98E7-68A00CBCE41C}"/>
              </a:ext>
            </a:extLst>
          </p:cNvPr>
          <p:cNvCxnSpPr/>
          <p:nvPr/>
        </p:nvCxnSpPr>
        <p:spPr>
          <a:xfrm>
            <a:off x="3064005" y="3882697"/>
            <a:ext cx="185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5F6359F-4A58-4B9E-83C6-2A7D4DD508F1}"/>
              </a:ext>
            </a:extLst>
          </p:cNvPr>
          <p:cNvSpPr txBox="1"/>
          <p:nvPr/>
        </p:nvSpPr>
        <p:spPr>
          <a:xfrm>
            <a:off x="5273286" y="4150597"/>
            <a:ext cx="2457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Ca</a:t>
            </a:r>
            <a:r>
              <a:rPr lang="de-DE" sz="2400" baseline="30000" dirty="0"/>
              <a:t>2</a:t>
            </a:r>
            <a:r>
              <a:rPr lang="de-DE" sz="2400" b="1" baseline="30000" dirty="0"/>
              <a:t>+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+  2 OH</a:t>
            </a:r>
            <a:r>
              <a:rPr lang="de-DE" sz="2400" b="1" baseline="30000" dirty="0"/>
              <a:t>-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 </a:t>
            </a:r>
            <a:endParaRPr lang="de-DE" sz="2400" baseline="-25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E7F98A9-A5EE-4811-8B61-41DA6CC2BBC7}"/>
              </a:ext>
            </a:extLst>
          </p:cNvPr>
          <p:cNvSpPr txBox="1"/>
          <p:nvPr/>
        </p:nvSpPr>
        <p:spPr>
          <a:xfrm>
            <a:off x="1116775" y="4147185"/>
            <a:ext cx="182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Ca(OH)</a:t>
            </a:r>
            <a:r>
              <a:rPr lang="de-DE" sz="2400" baseline="-25000" dirty="0"/>
              <a:t>2</a:t>
            </a:r>
            <a:r>
              <a:rPr lang="de-DE" sz="2400" dirty="0"/>
              <a:t> </a:t>
            </a:r>
            <a:r>
              <a:rPr lang="de-DE" sz="2400" baseline="-25000" dirty="0"/>
              <a:t>(s)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6E4DFD-1B91-4603-970C-D1312179A836}"/>
              </a:ext>
            </a:extLst>
          </p:cNvPr>
          <p:cNvSpPr txBox="1"/>
          <p:nvPr/>
        </p:nvSpPr>
        <p:spPr>
          <a:xfrm>
            <a:off x="3152140" y="3509377"/>
            <a:ext cx="194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In Wasser gelöst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D8B59B6-E434-47A2-B714-63BFC1EE9285}"/>
              </a:ext>
            </a:extLst>
          </p:cNvPr>
          <p:cNvSpPr txBox="1"/>
          <p:nvPr/>
        </p:nvSpPr>
        <p:spPr>
          <a:xfrm>
            <a:off x="885421" y="4897405"/>
            <a:ext cx="1947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Bariumhydroxid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8C49BB1-FBA3-4518-953A-4EC43950197A}"/>
              </a:ext>
            </a:extLst>
          </p:cNvPr>
          <p:cNvSpPr txBox="1"/>
          <p:nvPr/>
        </p:nvSpPr>
        <p:spPr>
          <a:xfrm>
            <a:off x="5273286" y="4895857"/>
            <a:ext cx="1658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Barytwasser </a:t>
            </a:r>
            <a:endParaRPr lang="de-DE" sz="20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FB0D764-817E-47B8-953B-CC1ABD92005E}"/>
              </a:ext>
            </a:extLst>
          </p:cNvPr>
          <p:cNvCxnSpPr/>
          <p:nvPr/>
        </p:nvCxnSpPr>
        <p:spPr>
          <a:xfrm>
            <a:off x="3064005" y="5128363"/>
            <a:ext cx="185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8FC8B99-599F-4093-8787-5B782E86D1AB}"/>
              </a:ext>
            </a:extLst>
          </p:cNvPr>
          <p:cNvSpPr txBox="1"/>
          <p:nvPr/>
        </p:nvSpPr>
        <p:spPr>
          <a:xfrm>
            <a:off x="5273285" y="5396263"/>
            <a:ext cx="2840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Ba</a:t>
            </a:r>
            <a:r>
              <a:rPr lang="de-DE" sz="2400" baseline="30000" dirty="0"/>
              <a:t>2</a:t>
            </a:r>
            <a:r>
              <a:rPr lang="de-DE" sz="2400" b="1" baseline="30000" dirty="0"/>
              <a:t>+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+ 2 OH</a:t>
            </a:r>
            <a:r>
              <a:rPr lang="de-DE" sz="2400" b="1" baseline="30000" dirty="0"/>
              <a:t>-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 </a:t>
            </a:r>
            <a:endParaRPr lang="de-DE" sz="2400" baseline="-250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39069A1-2281-4030-B0F8-057133C7431E}"/>
              </a:ext>
            </a:extLst>
          </p:cNvPr>
          <p:cNvSpPr txBox="1"/>
          <p:nvPr/>
        </p:nvSpPr>
        <p:spPr>
          <a:xfrm>
            <a:off x="1116775" y="5392851"/>
            <a:ext cx="182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Ba(OH)</a:t>
            </a:r>
            <a:r>
              <a:rPr lang="de-DE" sz="2400" baseline="-25000" dirty="0"/>
              <a:t>2</a:t>
            </a:r>
            <a:r>
              <a:rPr lang="de-DE" sz="2400" dirty="0"/>
              <a:t> </a:t>
            </a:r>
            <a:r>
              <a:rPr lang="de-DE" sz="2400" baseline="-25000" dirty="0"/>
              <a:t>(s)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83D963-03E3-45BE-9592-D67655250F98}"/>
              </a:ext>
            </a:extLst>
          </p:cNvPr>
          <p:cNvSpPr txBox="1"/>
          <p:nvPr/>
        </p:nvSpPr>
        <p:spPr>
          <a:xfrm>
            <a:off x="3152140" y="4755043"/>
            <a:ext cx="194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In Wasser gelöst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04DF72C2-A533-49B9-9636-F716138124F7}"/>
              </a:ext>
            </a:extLst>
          </p:cNvPr>
          <p:cNvSpPr/>
          <p:nvPr/>
        </p:nvSpPr>
        <p:spPr>
          <a:xfrm>
            <a:off x="7731024" y="3878709"/>
            <a:ext cx="173915" cy="19758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D4DF68-AA08-4FBE-AD0F-EB2641DA1AC1}"/>
              </a:ext>
            </a:extLst>
          </p:cNvPr>
          <p:cNvSpPr txBox="1"/>
          <p:nvPr/>
        </p:nvSpPr>
        <p:spPr>
          <a:xfrm>
            <a:off x="8094187" y="4710988"/>
            <a:ext cx="339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Erdalkalimetall-Hydroxide</a:t>
            </a:r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B7C84C2D-E0D6-41A9-B775-C427F9083CB8}"/>
              </a:ext>
            </a:extLst>
          </p:cNvPr>
          <p:cNvSpPr/>
          <p:nvPr/>
        </p:nvSpPr>
        <p:spPr>
          <a:xfrm>
            <a:off x="7735921" y="1317918"/>
            <a:ext cx="173915" cy="19758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02BE92C-5C23-42BF-9C8A-DD1DDF165233}"/>
              </a:ext>
            </a:extLst>
          </p:cNvPr>
          <p:cNvSpPr txBox="1"/>
          <p:nvPr/>
        </p:nvSpPr>
        <p:spPr>
          <a:xfrm>
            <a:off x="8099084" y="2150197"/>
            <a:ext cx="265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Alkalimetall-Hydroxide</a:t>
            </a:r>
          </a:p>
        </p:txBody>
      </p:sp>
    </p:spTree>
    <p:extLst>
      <p:ext uri="{BB962C8B-B14F-4D97-AF65-F5344CB8AC3E}">
        <p14:creationId xmlns:p14="http://schemas.microsoft.com/office/powerpoint/2010/main" val="98016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3800370-C14B-4674-BD43-66C9599FA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70243"/>
              </p:ext>
            </p:extLst>
          </p:nvPr>
        </p:nvGraphicFramePr>
        <p:xfrm>
          <a:off x="1237312" y="1844487"/>
          <a:ext cx="7410450" cy="2119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935">
                  <a:extLst>
                    <a:ext uri="{9D8B030D-6E8A-4147-A177-3AD203B41FA5}">
                      <a16:colId xmlns:a16="http://schemas.microsoft.com/office/drawing/2014/main" val="1770521684"/>
                    </a:ext>
                  </a:extLst>
                </a:gridCol>
                <a:gridCol w="1509805">
                  <a:extLst>
                    <a:ext uri="{9D8B030D-6E8A-4147-A177-3AD203B41FA5}">
                      <a16:colId xmlns:a16="http://schemas.microsoft.com/office/drawing/2014/main" val="2572495890"/>
                    </a:ext>
                  </a:extLst>
                </a:gridCol>
                <a:gridCol w="2031625">
                  <a:extLst>
                    <a:ext uri="{9D8B030D-6E8A-4147-A177-3AD203B41FA5}">
                      <a16:colId xmlns:a16="http://schemas.microsoft.com/office/drawing/2014/main" val="4123769837"/>
                    </a:ext>
                  </a:extLst>
                </a:gridCol>
                <a:gridCol w="1674085">
                  <a:extLst>
                    <a:ext uri="{9D8B030D-6E8A-4147-A177-3AD203B41FA5}">
                      <a16:colId xmlns:a16="http://schemas.microsoft.com/office/drawing/2014/main" val="1469302478"/>
                    </a:ext>
                  </a:extLst>
                </a:gridCol>
              </a:tblGrid>
              <a:tr h="2527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>
                          <a:solidFill>
                            <a:schemeClr val="tx1"/>
                          </a:solidFill>
                          <a:effectLst/>
                        </a:rPr>
                        <a:t>Name der Base</a:t>
                      </a:r>
                      <a:endParaRPr lang="de-DE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>
                          <a:solidFill>
                            <a:schemeClr val="tx1"/>
                          </a:solidFill>
                          <a:effectLst/>
                        </a:rPr>
                        <a:t>Formel</a:t>
                      </a:r>
                      <a:endParaRPr lang="de-DE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>
                          <a:solidFill>
                            <a:schemeClr val="tx1"/>
                          </a:solidFill>
                          <a:effectLst/>
                        </a:rPr>
                        <a:t>Basenrest</a:t>
                      </a:r>
                      <a:endParaRPr lang="de-DE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</a:rPr>
                        <a:t>Formel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32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</a:rPr>
                        <a:t>Ammoniak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NH</a:t>
                      </a:r>
                      <a:r>
                        <a:rPr lang="de-DE" sz="2400" baseline="-25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>
                          <a:solidFill>
                            <a:schemeClr val="tx1"/>
                          </a:solidFill>
                          <a:effectLst/>
                        </a:rPr>
                        <a:t>Ammonium-Ion</a:t>
                      </a:r>
                      <a:endParaRPr lang="de-DE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NH</a:t>
                      </a:r>
                      <a:r>
                        <a:rPr lang="de-DE" sz="2800" baseline="-25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de-DE" sz="3200" baseline="30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4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>
                          <a:solidFill>
                            <a:schemeClr val="tx1"/>
                          </a:solidFill>
                          <a:effectLst/>
                        </a:rPr>
                        <a:t>Wasser</a:t>
                      </a:r>
                      <a:endParaRPr lang="de-DE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de-DE" sz="24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</a:rPr>
                        <a:t>Oxoniumion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de-DE" sz="2400" baseline="-25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de-DE" sz="2800" baseline="30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79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>
                          <a:solidFill>
                            <a:schemeClr val="tx1"/>
                          </a:solidFill>
                          <a:effectLst/>
                        </a:rPr>
                        <a:t>Hydroxidion</a:t>
                      </a:r>
                      <a:endParaRPr lang="de-DE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OH</a:t>
                      </a:r>
                      <a:r>
                        <a:rPr lang="de-DE" sz="2800" baseline="30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</a:rPr>
                        <a:t>Wasser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de-DE" sz="24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24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>
                          <a:solidFill>
                            <a:schemeClr val="tx1"/>
                          </a:solidFill>
                          <a:effectLst/>
                        </a:rPr>
                        <a:t>Oxid</a:t>
                      </a:r>
                      <a:endParaRPr lang="de-DE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de-DE" sz="2800" baseline="30000" dirty="0">
                          <a:solidFill>
                            <a:schemeClr val="tx1"/>
                          </a:solidFill>
                          <a:effectLst/>
                        </a:rPr>
                        <a:t>2-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>
                          <a:solidFill>
                            <a:schemeClr val="tx1"/>
                          </a:solidFill>
                          <a:effectLst/>
                        </a:rPr>
                        <a:t>Hydroxidion</a:t>
                      </a:r>
                      <a:endParaRPr lang="de-DE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</a:rPr>
                        <a:t>OH</a:t>
                      </a:r>
                      <a:r>
                        <a:rPr lang="de-DE" sz="2800" baseline="30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7637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335012C3-CA90-4233-836D-1FB74F63D770}"/>
              </a:ext>
            </a:extLst>
          </p:cNvPr>
          <p:cNvSpPr txBox="1"/>
          <p:nvPr/>
        </p:nvSpPr>
        <p:spPr>
          <a:xfrm>
            <a:off x="1133403" y="1111452"/>
            <a:ext cx="725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Wichtige anorganische Basen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EAC028-B7EF-475E-8E02-556628A3884C}"/>
              </a:ext>
            </a:extLst>
          </p:cNvPr>
          <p:cNvSpPr txBox="1"/>
          <p:nvPr/>
        </p:nvSpPr>
        <p:spPr>
          <a:xfrm>
            <a:off x="1237312" y="4478482"/>
            <a:ext cx="810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In Wasser gelöste Metallhydroxide bilden alkalische Lösungen!</a:t>
            </a:r>
          </a:p>
        </p:txBody>
      </p:sp>
    </p:spTree>
    <p:extLst>
      <p:ext uri="{BB962C8B-B14F-4D97-AF65-F5344CB8AC3E}">
        <p14:creationId xmlns:p14="http://schemas.microsoft.com/office/powerpoint/2010/main" val="402285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0E45733-F6F2-49F3-A040-7607B72F7DDB}"/>
              </a:ext>
            </a:extLst>
          </p:cNvPr>
          <p:cNvSpPr txBox="1"/>
          <p:nvPr/>
        </p:nvSpPr>
        <p:spPr>
          <a:xfrm>
            <a:off x="485775" y="657225"/>
            <a:ext cx="10538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Aufgaben</a:t>
            </a:r>
            <a:r>
              <a:rPr lang="de-DE" sz="2400" dirty="0"/>
              <a:t>:</a:t>
            </a:r>
          </a:p>
          <a:p>
            <a:r>
              <a:rPr lang="de-DE" sz="2400" dirty="0"/>
              <a:t>Stelle die Reaktionsgleichungen für die Reaktion von Oxid-Ionen und Wasser auf. Benenne alle Stoffteilchen und ordne die Begriffe Protonendonator/Base, Protonenakzeptor/Base und alkalische Lösung zu.</a:t>
            </a:r>
          </a:p>
          <a:p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2065C6-06FC-410A-8D96-DA85CF1B4331}"/>
              </a:ext>
            </a:extLst>
          </p:cNvPr>
          <p:cNvSpPr txBox="1"/>
          <p:nvPr/>
        </p:nvSpPr>
        <p:spPr>
          <a:xfrm>
            <a:off x="1405369" y="3020104"/>
            <a:ext cx="7593157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solidFill>
                  <a:schemeClr val="tx1"/>
                </a:solidFill>
                <a:effectLst/>
              </a:rPr>
              <a:t>O</a:t>
            </a:r>
            <a:r>
              <a:rPr lang="de-DE" sz="4000" baseline="30000" dirty="0">
                <a:solidFill>
                  <a:schemeClr val="tx1"/>
                </a:solidFill>
                <a:effectLst/>
              </a:rPr>
              <a:t>2-</a:t>
            </a:r>
            <a:r>
              <a:rPr lang="de-DE" sz="3600" dirty="0"/>
              <a:t>      +     </a:t>
            </a:r>
            <a:r>
              <a:rPr lang="de-DE" sz="3600" dirty="0">
                <a:solidFill>
                  <a:srgbClr val="FF0000"/>
                </a:solidFill>
              </a:rPr>
              <a:t>H</a:t>
            </a:r>
            <a:r>
              <a:rPr lang="de-DE" sz="3600" baseline="-25000" dirty="0"/>
              <a:t>2</a:t>
            </a:r>
            <a:r>
              <a:rPr lang="de-DE" sz="3600" dirty="0"/>
              <a:t>O			O</a:t>
            </a:r>
            <a:r>
              <a:rPr lang="de-DE" sz="3600" dirty="0">
                <a:solidFill>
                  <a:srgbClr val="FF0000"/>
                </a:solidFill>
              </a:rPr>
              <a:t>H</a:t>
            </a:r>
            <a:r>
              <a:rPr lang="de-DE" sz="4400" baseline="30000" dirty="0"/>
              <a:t>-</a:t>
            </a:r>
            <a:r>
              <a:rPr lang="de-DE" sz="3600" dirty="0"/>
              <a:t>     +     OH</a:t>
            </a:r>
            <a:r>
              <a:rPr lang="de-DE" sz="4400" baseline="30000" dirty="0"/>
              <a:t>-</a:t>
            </a:r>
            <a:endParaRPr lang="de-DE" sz="3600" baseline="30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D8554EA-47BD-421C-87D0-737CFE378FCE}"/>
              </a:ext>
            </a:extLst>
          </p:cNvPr>
          <p:cNvCxnSpPr/>
          <p:nvPr/>
        </p:nvCxnSpPr>
        <p:spPr>
          <a:xfrm>
            <a:off x="4655127" y="3349521"/>
            <a:ext cx="820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CAB3616-2EE5-43CA-BE89-FB5B184C7EC5}"/>
              </a:ext>
            </a:extLst>
          </p:cNvPr>
          <p:cNvSpPr/>
          <p:nvPr/>
        </p:nvSpPr>
        <p:spPr>
          <a:xfrm>
            <a:off x="1953492" y="3447896"/>
            <a:ext cx="1524612" cy="462086"/>
          </a:xfrm>
          <a:custGeom>
            <a:avLst/>
            <a:gdLst>
              <a:gd name="connsiteX0" fmla="*/ 0 w 1175657"/>
              <a:gd name="connsiteY0" fmla="*/ 0 h 385072"/>
              <a:gd name="connsiteX1" fmla="*/ 609600 w 1175657"/>
              <a:gd name="connsiteY1" fmla="*/ 383177 h 385072"/>
              <a:gd name="connsiteX2" fmla="*/ 1175657 w 1175657"/>
              <a:gd name="connsiteY2" fmla="*/ 156754 h 385072"/>
              <a:gd name="connsiteX3" fmla="*/ 1175657 w 1175657"/>
              <a:gd name="connsiteY3" fmla="*/ 156754 h 38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657" h="385072">
                <a:moveTo>
                  <a:pt x="0" y="0"/>
                </a:moveTo>
                <a:cubicBezTo>
                  <a:pt x="206828" y="178525"/>
                  <a:pt x="413657" y="357051"/>
                  <a:pt x="609600" y="383177"/>
                </a:cubicBezTo>
                <a:cubicBezTo>
                  <a:pt x="805543" y="409303"/>
                  <a:pt x="1175657" y="156754"/>
                  <a:pt x="1175657" y="156754"/>
                </a:cubicBezTo>
                <a:lnTo>
                  <a:pt x="1175657" y="156754"/>
                </a:lnTo>
              </a:path>
            </a:pathLst>
          </a:custGeom>
          <a:noFill/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A61F74-4C04-4495-AFE4-C4A517031597}"/>
              </a:ext>
            </a:extLst>
          </p:cNvPr>
          <p:cNvSpPr txBox="1"/>
          <p:nvPr/>
        </p:nvSpPr>
        <p:spPr>
          <a:xfrm>
            <a:off x="1405369" y="4061729"/>
            <a:ext cx="116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Oxid-Ion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F50445-AA51-4434-9DB3-E62BF522FFD8}"/>
              </a:ext>
            </a:extLst>
          </p:cNvPr>
          <p:cNvSpPr txBox="1"/>
          <p:nvPr/>
        </p:nvSpPr>
        <p:spPr>
          <a:xfrm>
            <a:off x="3324224" y="4061729"/>
            <a:ext cx="116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Wasser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699390-354B-4063-BE83-BBC6FA661784}"/>
              </a:ext>
            </a:extLst>
          </p:cNvPr>
          <p:cNvSpPr txBox="1"/>
          <p:nvPr/>
        </p:nvSpPr>
        <p:spPr>
          <a:xfrm>
            <a:off x="5755265" y="4077375"/>
            <a:ext cx="163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Hydroxid-Ion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DFAF23-8301-4CDA-B6F8-B6EAFDF7977F}"/>
              </a:ext>
            </a:extLst>
          </p:cNvPr>
          <p:cNvSpPr txBox="1"/>
          <p:nvPr/>
        </p:nvSpPr>
        <p:spPr>
          <a:xfrm>
            <a:off x="7703996" y="4061729"/>
            <a:ext cx="163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Hydroxid-Ion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B03C3A-F324-44E7-B1FE-F43D8C632EE6}"/>
              </a:ext>
            </a:extLst>
          </p:cNvPr>
          <p:cNvSpPr txBox="1"/>
          <p:nvPr/>
        </p:nvSpPr>
        <p:spPr>
          <a:xfrm>
            <a:off x="1059873" y="4691995"/>
            <a:ext cx="20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Protonenakzeptor / Base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FF9C65-AAAA-4892-B69D-0319A0E10F7C}"/>
              </a:ext>
            </a:extLst>
          </p:cNvPr>
          <p:cNvSpPr txBox="1"/>
          <p:nvPr/>
        </p:nvSpPr>
        <p:spPr>
          <a:xfrm>
            <a:off x="3209488" y="4696134"/>
            <a:ext cx="202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Protonendonator / Säure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FF9EAD3F-9477-465B-A430-EE2D1B36478E}"/>
              </a:ext>
            </a:extLst>
          </p:cNvPr>
          <p:cNvSpPr/>
          <p:nvPr/>
        </p:nvSpPr>
        <p:spPr>
          <a:xfrm rot="5400000">
            <a:off x="7455175" y="3171146"/>
            <a:ext cx="335280" cy="33610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50FDCB4-75F1-41AB-B844-2D167B51BEAB}"/>
              </a:ext>
            </a:extLst>
          </p:cNvPr>
          <p:cNvSpPr txBox="1"/>
          <p:nvPr/>
        </p:nvSpPr>
        <p:spPr>
          <a:xfrm>
            <a:off x="6690882" y="5127535"/>
            <a:ext cx="20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Alkalische</a:t>
            </a:r>
            <a:r>
              <a:rPr lang="de-DE" dirty="0"/>
              <a:t> Lösung</a:t>
            </a:r>
          </a:p>
        </p:txBody>
      </p:sp>
    </p:spTree>
    <p:extLst>
      <p:ext uri="{BB962C8B-B14F-4D97-AF65-F5344CB8AC3E}">
        <p14:creationId xmlns:p14="http://schemas.microsoft.com/office/powerpoint/2010/main" val="37556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Breitbild</PresentationFormat>
  <Paragraphs>142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ChemSketch</vt:lpstr>
      <vt:lpstr>PowerPoint-Präsentation</vt:lpstr>
      <vt:lpstr>PowerPoint-Präsentation</vt:lpstr>
      <vt:lpstr>Basen und alkalischen Lösungen (nach Brønsted)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14</cp:revision>
  <dcterms:created xsi:type="dcterms:W3CDTF">2021-05-05T15:28:40Z</dcterms:created>
  <dcterms:modified xsi:type="dcterms:W3CDTF">2021-10-04T15:30:49Z</dcterms:modified>
</cp:coreProperties>
</file>