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7" r:id="rId6"/>
    <p:sldId id="282" r:id="rId7"/>
    <p:sldId id="288" r:id="rId8"/>
    <p:sldId id="286" r:id="rId9"/>
    <p:sldId id="257" r:id="rId10"/>
    <p:sldId id="285" r:id="rId11"/>
    <p:sldId id="25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AEED0-300C-4B3B-A12A-717C1EB05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0AD027-61A7-4EC6-8EEA-1916FD3A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DC77B-7EB4-4597-BA12-7544BCF7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38D3F-015C-47B9-97F9-D40BDA55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966E0-247A-460E-B731-F635F633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770BF-2514-4D0D-B83C-0CD289ED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2194D-9D1B-409D-AF94-B7E16329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455FF-DF1D-4D34-85D0-B5040A48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B312C-5319-4698-9839-C640C90F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1AFDD-8D1B-4925-84EC-4F211591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0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2680C2-8F0F-419E-BDD3-BACE540B7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49BA13-4248-44CE-A6EB-FFDA3E75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09CF1-7AA2-4F41-A883-AEB8B026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33141-9EEA-455C-9997-67BA37A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75E6F-E06B-4AF3-BDA6-C649767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57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B2821-7325-458B-8C00-93AA25F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38868-DBB5-4385-868A-68283438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69C49-87C8-48AF-AAD1-1CA9D91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24F1-4992-43E8-8C5E-4F03D3D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9CD59-6D61-40AF-A60A-04D0FB6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5D9B1-CC74-45C4-8E86-CC237A99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87E0F-1DAD-48A7-997A-CC0B1029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C57B7-7FA7-4839-86CA-596823EC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D5B6C-F619-4FF3-90CE-7F1B6A1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6F0DF-0DC8-4657-9153-8B0A7A90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D7E95-2DD7-4C71-BE23-4EA737A9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5495C-1FE4-4B20-9DA2-366EDD49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699FA7-0413-4194-BA2F-21177983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55C620-4DA0-4F4B-AB11-9076CD97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CA69E5-EF79-48CD-859A-203091F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B045E-6AFF-4E25-8DBD-87608BF5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66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4718F-9514-4E59-8835-6B722549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4A000-18C0-4A3C-B9A5-4ED338DB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22482E-BE7B-459B-8323-292BD64F4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BFDD24-09E3-4727-8885-EF7C195B0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8E835C-F66D-483D-B30C-2A1BCD36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CAADE9-F000-44A4-BD33-BA3400B8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7BC196-5A43-4387-A692-CA8BFB12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11A4B2-B365-49C5-A214-32887909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2C2D-6711-475C-873E-30F0EB3E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711FE4-8376-4893-996F-410EC135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F9BFD-4AAF-4269-AAF2-4DE4C0A0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23FF83-6D62-4FAC-8B65-16C47867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48030D-E549-4AEA-AC53-4ED7C7A3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CB27F0-E93E-432E-93B4-F175BA8A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A9B75-E2D0-4FC7-9E08-A8668264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CC3A9-2E87-43A1-B163-CFFBA751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0C704-589D-4E00-B93F-38711A33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94F70-F797-4A87-B894-50424361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76416-2411-4496-9745-9CBB0C2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259A6-B669-4327-8753-20A54983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DC05B-AABA-480A-9861-3DB0B872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3EE8B-E24F-4042-AA90-CA0C7920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E80A0-A296-4494-8596-425BDFCA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72DB5E-4488-4D6B-86AD-AF7391675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C05EDE-5EA8-43ED-81CE-FEE7613B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56B1FB-E598-47D6-9B22-7F4F2383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57F6F-95AF-4850-966F-E9BBDCEC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8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7E8F00-4268-40F5-9577-51BFAEB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D39FA7-07E3-46AF-958C-D78CA350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BA8-9BA4-4201-895D-E2E145050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33E-72B1-40DD-A47F-432B77EEACD4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717EC-6C60-4421-9842-176D8CF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5B2565-010A-4F54-962E-8D5EA06A1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F7C-3D72-48D1-9F8C-598FF93F4A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4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3F1F6-9D49-4FE0-BED9-3CFC2AC6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175" y="-75001"/>
            <a:ext cx="9144000" cy="2387600"/>
          </a:xfrm>
        </p:spPr>
        <p:txBody>
          <a:bodyPr/>
          <a:lstStyle/>
          <a:p>
            <a:r>
              <a:rPr lang="de-DE" dirty="0"/>
              <a:t>Was ist der pH-Wert?</a:t>
            </a:r>
          </a:p>
        </p:txBody>
      </p:sp>
      <p:pic>
        <p:nvPicPr>
          <p:cNvPr id="5" name="Grafik 4" descr="Kundendienstmitarbeiter deprimiert">
            <a:extLst>
              <a:ext uri="{FF2B5EF4-FFF2-40B4-BE49-F238E27FC236}">
                <a16:creationId xmlns:a16="http://schemas.microsoft.com/office/drawing/2014/main" id="{BA1B7EF4-D4D4-4A29-9DAA-3376332B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97" y="2667390"/>
            <a:ext cx="34491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3"/>
    </mc:Choice>
    <mc:Fallback xmlns="">
      <p:transition spd="slow" advTm="66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466A343-2878-4345-B4C3-E772D09E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236" y="614148"/>
            <a:ext cx="166524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39BCCF-0AF7-46CC-A574-C29727B03362}"/>
              </a:ext>
            </a:extLst>
          </p:cNvPr>
          <p:cNvSpPr txBox="1"/>
          <p:nvPr/>
        </p:nvSpPr>
        <p:spPr>
          <a:xfrm>
            <a:off x="7558088" y="3957638"/>
            <a:ext cx="614362" cy="36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26D75-82A9-4F88-AE98-30069E61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570" y="557499"/>
            <a:ext cx="5750020" cy="447712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3629F2B-9E55-4681-BB1A-157394B90F58}"/>
              </a:ext>
            </a:extLst>
          </p:cNvPr>
          <p:cNvSpPr txBox="1"/>
          <p:nvPr/>
        </p:nvSpPr>
        <p:spPr>
          <a:xfrm>
            <a:off x="6096000" y="3686175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OH</a:t>
            </a:r>
            <a:r>
              <a:rPr lang="de-DE" sz="2000" b="1" baseline="30000" dirty="0"/>
              <a:t>-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934EC8-F3A4-4717-A743-86D43A47DCC2}"/>
              </a:ext>
            </a:extLst>
          </p:cNvPr>
          <p:cNvSpPr txBox="1"/>
          <p:nvPr/>
        </p:nvSpPr>
        <p:spPr>
          <a:xfrm>
            <a:off x="5943601" y="4188667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Na</a:t>
            </a:r>
            <a:r>
              <a:rPr lang="de-DE" sz="2000" b="1" baseline="30000" dirty="0"/>
              <a:t>+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26D3159-CA01-43D1-9A4A-24BD231059DC}"/>
              </a:ext>
            </a:extLst>
          </p:cNvPr>
          <p:cNvSpPr txBox="1"/>
          <p:nvPr/>
        </p:nvSpPr>
        <p:spPr>
          <a:xfrm>
            <a:off x="7697041" y="3458274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Cl</a:t>
            </a:r>
            <a:r>
              <a:rPr lang="de-DE" sz="2000" b="1" baseline="30000" dirty="0"/>
              <a:t>-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278B24-3A56-4357-B151-F619A7719F47}"/>
              </a:ext>
            </a:extLst>
          </p:cNvPr>
          <p:cNvSpPr txBox="1"/>
          <p:nvPr/>
        </p:nvSpPr>
        <p:spPr>
          <a:xfrm>
            <a:off x="6800850" y="4363851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AC2602-0FFC-4260-B600-1DC748D41D40}"/>
              </a:ext>
            </a:extLst>
          </p:cNvPr>
          <p:cNvSpPr txBox="1"/>
          <p:nvPr/>
        </p:nvSpPr>
        <p:spPr>
          <a:xfrm>
            <a:off x="6982719" y="3899205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Na</a:t>
            </a:r>
            <a:r>
              <a:rPr lang="de-DE" sz="2000" b="1" baseline="30000" dirty="0"/>
              <a:t>+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2ADEB9-5FD7-426B-801D-24EEEA123FC2}"/>
              </a:ext>
            </a:extLst>
          </p:cNvPr>
          <p:cNvSpPr txBox="1"/>
          <p:nvPr/>
        </p:nvSpPr>
        <p:spPr>
          <a:xfrm>
            <a:off x="7500938" y="4050031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297AD1E-E32D-4D71-9891-8B0D98079843}"/>
              </a:ext>
            </a:extLst>
          </p:cNvPr>
          <p:cNvSpPr/>
          <p:nvPr/>
        </p:nvSpPr>
        <p:spPr>
          <a:xfrm rot="2934808">
            <a:off x="3072404" y="2484208"/>
            <a:ext cx="776065" cy="1319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DCE7A9-4947-4E65-BB04-0DB9CBCF9F39}"/>
              </a:ext>
            </a:extLst>
          </p:cNvPr>
          <p:cNvSpPr txBox="1"/>
          <p:nvPr/>
        </p:nvSpPr>
        <p:spPr>
          <a:xfrm>
            <a:off x="1332195" y="5717460"/>
            <a:ext cx="983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H</a:t>
            </a:r>
            <a:r>
              <a:rPr lang="de-DE" sz="3200" b="1" baseline="-25000" dirty="0">
                <a:solidFill>
                  <a:srgbClr val="FF0000"/>
                </a:solidFill>
              </a:rPr>
              <a:t>3</a:t>
            </a:r>
            <a:r>
              <a:rPr lang="de-DE" sz="3200" b="1" dirty="0">
                <a:solidFill>
                  <a:srgbClr val="FF0000"/>
                </a:solidFill>
              </a:rPr>
              <a:t>O</a:t>
            </a:r>
            <a:r>
              <a:rPr lang="de-DE" sz="3200" b="1" baseline="30000" dirty="0">
                <a:solidFill>
                  <a:srgbClr val="FF0000"/>
                </a:solidFill>
              </a:rPr>
              <a:t>+</a:t>
            </a:r>
            <a:r>
              <a:rPr lang="de-DE" sz="3200" b="1" dirty="0"/>
              <a:t>  +  Cl</a:t>
            </a:r>
            <a:r>
              <a:rPr lang="de-DE" sz="3200" b="1" baseline="30000" dirty="0"/>
              <a:t>-</a:t>
            </a:r>
            <a:r>
              <a:rPr lang="de-DE" sz="3200" b="1" dirty="0"/>
              <a:t>   +   </a:t>
            </a:r>
            <a:r>
              <a:rPr lang="de-DE" sz="3200" b="1" dirty="0">
                <a:solidFill>
                  <a:srgbClr val="0070C0"/>
                </a:solidFill>
              </a:rPr>
              <a:t>OH</a:t>
            </a:r>
            <a:r>
              <a:rPr lang="de-DE" sz="3200" b="1" baseline="30000" dirty="0">
                <a:solidFill>
                  <a:srgbClr val="0070C0"/>
                </a:solidFill>
              </a:rPr>
              <a:t>-</a:t>
            </a:r>
            <a:r>
              <a:rPr lang="de-DE" sz="3200" b="1" dirty="0"/>
              <a:t>  +  Na</a:t>
            </a:r>
            <a:r>
              <a:rPr lang="de-DE" sz="3200" b="1" baseline="30000" dirty="0"/>
              <a:t>+</a:t>
            </a:r>
            <a:r>
              <a:rPr lang="de-DE" sz="3200" b="1" dirty="0"/>
              <a:t>   </a:t>
            </a:r>
            <a:r>
              <a:rPr lang="de-DE" sz="3200" b="1" dirty="0">
                <a:sym typeface="Wingdings" panose="05000000000000000000" pitchFamily="2" charset="2"/>
              </a:rPr>
              <a:t>   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H</a:t>
            </a:r>
            <a:r>
              <a:rPr lang="de-DE" sz="3200" b="1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O</a:t>
            </a:r>
            <a:r>
              <a:rPr lang="de-DE" sz="3200" b="1" dirty="0">
                <a:sym typeface="Wingdings" panose="05000000000000000000" pitchFamily="2" charset="2"/>
              </a:rPr>
              <a:t>  +  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H</a:t>
            </a:r>
            <a:r>
              <a:rPr lang="de-DE" sz="3200" b="1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O</a:t>
            </a:r>
            <a:r>
              <a:rPr lang="de-DE" sz="3200" b="1" dirty="0">
                <a:sym typeface="Wingdings" panose="05000000000000000000" pitchFamily="2" charset="2"/>
              </a:rPr>
              <a:t>  +  Cl</a:t>
            </a:r>
            <a:r>
              <a:rPr lang="de-DE" sz="3200" b="1" baseline="30000" dirty="0">
                <a:sym typeface="Wingdings" panose="05000000000000000000" pitchFamily="2" charset="2"/>
              </a:rPr>
              <a:t>-</a:t>
            </a:r>
            <a:r>
              <a:rPr lang="de-DE" sz="3200" b="1" dirty="0">
                <a:sym typeface="Wingdings" panose="05000000000000000000" pitchFamily="2" charset="2"/>
              </a:rPr>
              <a:t>  +  Na</a:t>
            </a:r>
            <a:r>
              <a:rPr lang="de-DE" sz="3200" b="1" baseline="30000" dirty="0">
                <a:sym typeface="Wingdings" panose="05000000000000000000" pitchFamily="2" charset="2"/>
              </a:rPr>
              <a:t>+</a:t>
            </a:r>
            <a:endParaRPr lang="de-DE" sz="3200" b="1" baseline="300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101D06-F39F-45A0-B3AD-B019EA9A2DE8}"/>
              </a:ext>
            </a:extLst>
          </p:cNvPr>
          <p:cNvSpPr/>
          <p:nvPr/>
        </p:nvSpPr>
        <p:spPr>
          <a:xfrm rot="2448251">
            <a:off x="6082189" y="3586406"/>
            <a:ext cx="616681" cy="6498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810302-0974-432D-AD98-861C43C61AE4}"/>
              </a:ext>
            </a:extLst>
          </p:cNvPr>
          <p:cNvSpPr txBox="1"/>
          <p:nvPr/>
        </p:nvSpPr>
        <p:spPr>
          <a:xfrm>
            <a:off x="2967293" y="3803780"/>
            <a:ext cx="22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saure Lösung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87DC157-A7D2-4A05-95D3-903D4E3023BA}"/>
              </a:ext>
            </a:extLst>
          </p:cNvPr>
          <p:cNvSpPr txBox="1"/>
          <p:nvPr/>
        </p:nvSpPr>
        <p:spPr>
          <a:xfrm>
            <a:off x="5585981" y="4935471"/>
            <a:ext cx="267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70C0"/>
                </a:solidFill>
              </a:rPr>
              <a:t>alkalische Lösung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C5FA9E3-BE39-4FBA-8E8C-DA5002A0D226}"/>
              </a:ext>
            </a:extLst>
          </p:cNvPr>
          <p:cNvSpPr txBox="1"/>
          <p:nvPr/>
        </p:nvSpPr>
        <p:spPr>
          <a:xfrm>
            <a:off x="5596580" y="4963359"/>
            <a:ext cx="2679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neutrale Lösung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9E5D7135-EB9F-4ED8-A2AC-9A4588FBCE31}"/>
              </a:ext>
            </a:extLst>
          </p:cNvPr>
          <p:cNvSpPr/>
          <p:nvPr/>
        </p:nvSpPr>
        <p:spPr>
          <a:xfrm>
            <a:off x="3688540" y="305029"/>
            <a:ext cx="3021821" cy="2823485"/>
          </a:xfrm>
          <a:custGeom>
            <a:avLst/>
            <a:gdLst>
              <a:gd name="connsiteX0" fmla="*/ 0 w 3421626"/>
              <a:gd name="connsiteY0" fmla="*/ 1534860 h 2803222"/>
              <a:gd name="connsiteX1" fmla="*/ 1637071 w 3421626"/>
              <a:gd name="connsiteY1" fmla="*/ 30525 h 2803222"/>
              <a:gd name="connsiteX2" fmla="*/ 3347884 w 3421626"/>
              <a:gd name="connsiteY2" fmla="*/ 2758977 h 2803222"/>
              <a:gd name="connsiteX3" fmla="*/ 3347884 w 3421626"/>
              <a:gd name="connsiteY3" fmla="*/ 2758977 h 2803222"/>
              <a:gd name="connsiteX4" fmla="*/ 3421626 w 3421626"/>
              <a:gd name="connsiteY4" fmla="*/ 2803222 h 28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626" h="2803222">
                <a:moveTo>
                  <a:pt x="0" y="1534860"/>
                </a:moveTo>
                <a:cubicBezTo>
                  <a:pt x="539545" y="680682"/>
                  <a:pt x="1079090" y="-173495"/>
                  <a:pt x="1637071" y="30525"/>
                </a:cubicBezTo>
                <a:cubicBezTo>
                  <a:pt x="2195052" y="234544"/>
                  <a:pt x="3347884" y="2758977"/>
                  <a:pt x="3347884" y="2758977"/>
                </a:cubicBezTo>
                <a:lnTo>
                  <a:pt x="3347884" y="2758977"/>
                </a:lnTo>
                <a:lnTo>
                  <a:pt x="3421626" y="280322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17FBBC9-D0FC-4B99-B113-DCB7C862E55F}"/>
              </a:ext>
            </a:extLst>
          </p:cNvPr>
          <p:cNvGrpSpPr/>
          <p:nvPr/>
        </p:nvGrpSpPr>
        <p:grpSpPr>
          <a:xfrm>
            <a:off x="5325338" y="1209100"/>
            <a:ext cx="3021820" cy="3766463"/>
            <a:chOff x="7841295" y="1375679"/>
            <a:chExt cx="3021820" cy="376646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739F1DA-809A-410A-A03E-760E0E91AF18}"/>
                </a:ext>
              </a:extLst>
            </p:cNvPr>
            <p:cNvGrpSpPr/>
            <p:nvPr/>
          </p:nvGrpSpPr>
          <p:grpSpPr>
            <a:xfrm>
              <a:off x="7841295" y="1375679"/>
              <a:ext cx="3021820" cy="3766463"/>
              <a:chOff x="8432736" y="1326092"/>
              <a:chExt cx="3021820" cy="3766463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9DAD7041-D885-421B-8AC9-FD7750762842}"/>
                  </a:ext>
                </a:extLst>
              </p:cNvPr>
              <p:cNvGrpSpPr/>
              <p:nvPr/>
            </p:nvGrpSpPr>
            <p:grpSpPr>
              <a:xfrm>
                <a:off x="8432736" y="1326092"/>
                <a:ext cx="3021820" cy="3766463"/>
                <a:chOff x="5425315" y="1283210"/>
                <a:chExt cx="3021820" cy="3766463"/>
              </a:xfrm>
            </p:grpSpPr>
            <p:pic>
              <p:nvPicPr>
                <p:cNvPr id="18" name="Grafik 17">
                  <a:extLst>
                    <a:ext uri="{FF2B5EF4-FFF2-40B4-BE49-F238E27FC236}">
                      <a16:creationId xmlns:a16="http://schemas.microsoft.com/office/drawing/2014/main" id="{5A54218F-BF13-4969-9E47-99C67D876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5315" y="1283210"/>
                  <a:ext cx="3021820" cy="3766463"/>
                </a:xfrm>
                <a:prstGeom prst="rect">
                  <a:avLst/>
                </a:prstGeom>
              </p:spPr>
            </p:pic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47DEDF3-C416-4257-A41A-401D36F8F23D}"/>
                    </a:ext>
                  </a:extLst>
                </p:cNvPr>
                <p:cNvSpPr txBox="1"/>
                <p:nvPr/>
              </p:nvSpPr>
              <p:spPr>
                <a:xfrm>
                  <a:off x="5815126" y="3435125"/>
                  <a:ext cx="6143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b="1" dirty="0"/>
                    <a:t>Cl</a:t>
                  </a:r>
                  <a:r>
                    <a:rPr lang="de-DE" sz="2000" b="1" baseline="30000" dirty="0"/>
                    <a:t>-</a:t>
                  </a: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8E5EB36F-E90A-43E5-AE4B-93D1E1F4CF9C}"/>
                    </a:ext>
                  </a:extLst>
                </p:cNvPr>
                <p:cNvSpPr txBox="1"/>
                <p:nvPr/>
              </p:nvSpPr>
              <p:spPr>
                <a:xfrm>
                  <a:off x="5679191" y="3899565"/>
                  <a:ext cx="6143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b="1" dirty="0">
                      <a:solidFill>
                        <a:srgbClr val="00B050"/>
                      </a:solidFill>
                    </a:rPr>
                    <a:t>H</a:t>
                  </a:r>
                  <a:r>
                    <a:rPr lang="de-DE" sz="2000" b="1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de-DE" sz="2000" b="1" dirty="0">
                      <a:solidFill>
                        <a:srgbClr val="00B050"/>
                      </a:solidFill>
                    </a:rPr>
                    <a:t>O</a:t>
                  </a:r>
                  <a:endParaRPr lang="de-DE" sz="2000" b="1" baseline="30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49F46964-9CDC-4800-9F1B-34E06F1C01C8}"/>
                    </a:ext>
                  </a:extLst>
                </p:cNvPr>
                <p:cNvSpPr txBox="1"/>
                <p:nvPr/>
              </p:nvSpPr>
              <p:spPr>
                <a:xfrm>
                  <a:off x="6492888" y="3085632"/>
                  <a:ext cx="6143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b="1" dirty="0">
                      <a:solidFill>
                        <a:srgbClr val="00B050"/>
                      </a:solidFill>
                    </a:rPr>
                    <a:t>H</a:t>
                  </a:r>
                  <a:r>
                    <a:rPr lang="de-DE" sz="2000" b="1" baseline="-25000" dirty="0">
                      <a:solidFill>
                        <a:srgbClr val="00B050"/>
                      </a:solidFill>
                    </a:rPr>
                    <a:t>2</a:t>
                  </a:r>
                  <a:r>
                    <a:rPr lang="de-DE" sz="2000" b="1" dirty="0">
                      <a:solidFill>
                        <a:srgbClr val="00B050"/>
                      </a:solidFill>
                    </a:rPr>
                    <a:t>O</a:t>
                  </a:r>
                  <a:endParaRPr lang="de-DE" sz="2000" b="1" baseline="300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0EB5AE0-1DA3-4833-81E0-DD5AD1E85FCB}"/>
                  </a:ext>
                </a:extLst>
              </p:cNvPr>
              <p:cNvSpPr txBox="1"/>
              <p:nvPr/>
            </p:nvSpPr>
            <p:spPr>
              <a:xfrm>
                <a:off x="10432106" y="3255938"/>
                <a:ext cx="614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Cl</a:t>
                </a:r>
                <a:r>
                  <a:rPr lang="de-DE" sz="2000" b="1" baseline="30000" dirty="0"/>
                  <a:t>-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71E33B6-C2FE-4033-82FE-88B8E22204A7}"/>
                  </a:ext>
                </a:extLst>
              </p:cNvPr>
              <p:cNvSpPr txBox="1"/>
              <p:nvPr/>
            </p:nvSpPr>
            <p:spPr>
              <a:xfrm>
                <a:off x="9535915" y="4161515"/>
                <a:ext cx="61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00B050"/>
                    </a:solidFill>
                  </a:rPr>
                  <a:t>H</a:t>
                </a:r>
                <a:r>
                  <a:rPr lang="de-DE" sz="2000" b="1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de-DE" sz="2000" b="1" dirty="0">
                    <a:solidFill>
                      <a:srgbClr val="00B050"/>
                    </a:solidFill>
                  </a:rPr>
                  <a:t>O</a:t>
                </a:r>
                <a:endParaRPr lang="de-DE" sz="2000" b="1" baseline="30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EE5FB505-35AE-47EB-A562-A771F4ADD07E}"/>
                  </a:ext>
                </a:extLst>
              </p:cNvPr>
              <p:cNvSpPr txBox="1"/>
              <p:nvPr/>
            </p:nvSpPr>
            <p:spPr>
              <a:xfrm>
                <a:off x="9717784" y="3696869"/>
                <a:ext cx="614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Na</a:t>
                </a:r>
                <a:r>
                  <a:rPr lang="de-DE" sz="2000" b="1" baseline="30000" dirty="0"/>
                  <a:t>+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4300A88-EA30-4C19-AC5F-45E013F5ACE2}"/>
                  </a:ext>
                </a:extLst>
              </p:cNvPr>
              <p:cNvSpPr txBox="1"/>
              <p:nvPr/>
            </p:nvSpPr>
            <p:spPr>
              <a:xfrm>
                <a:off x="10236003" y="3847695"/>
                <a:ext cx="614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rgbClr val="00B050"/>
                    </a:solidFill>
                  </a:rPr>
                  <a:t>H</a:t>
                </a:r>
                <a:r>
                  <a:rPr lang="de-DE" sz="2000" b="1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de-DE" sz="2000" b="1" dirty="0">
                    <a:solidFill>
                      <a:srgbClr val="00B050"/>
                    </a:solidFill>
                  </a:rPr>
                  <a:t>O</a:t>
                </a:r>
                <a:endParaRPr lang="de-DE" sz="2000" b="1" baseline="300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8ABE546-8BB5-4E23-82F0-3D7D66A223CF}"/>
                </a:ext>
              </a:extLst>
            </p:cNvPr>
            <p:cNvSpPr txBox="1"/>
            <p:nvPr/>
          </p:nvSpPr>
          <p:spPr>
            <a:xfrm>
              <a:off x="8339471" y="4391217"/>
              <a:ext cx="614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Na</a:t>
              </a:r>
              <a:r>
                <a:rPr lang="de-DE" sz="2000" b="1" baseline="30000" dirty="0"/>
                <a:t>+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95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04"/>
    </mc:Choice>
    <mc:Fallback xmlns="">
      <p:transition spd="slow" advTm="56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2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11274E3-4F26-4B23-89FF-56F2F899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37" y="1336930"/>
            <a:ext cx="5571131" cy="41348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B5BB50E-0BCE-4440-8E8E-AF0CB50283D1}"/>
              </a:ext>
            </a:extLst>
          </p:cNvPr>
          <p:cNvSpPr txBox="1"/>
          <p:nvPr/>
        </p:nvSpPr>
        <p:spPr>
          <a:xfrm>
            <a:off x="7719871" y="3831919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Cl</a:t>
            </a:r>
            <a:r>
              <a:rPr lang="de-DE" sz="2000" b="1" baseline="30000" dirty="0"/>
              <a:t>-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45C389-2AC3-4914-A1DF-977F57759F96}"/>
              </a:ext>
            </a:extLst>
          </p:cNvPr>
          <p:cNvSpPr txBox="1"/>
          <p:nvPr/>
        </p:nvSpPr>
        <p:spPr>
          <a:xfrm>
            <a:off x="6737605" y="4678616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A80FA3-F840-467E-A4A9-6560BE6E1FAE}"/>
              </a:ext>
            </a:extLst>
          </p:cNvPr>
          <p:cNvSpPr txBox="1"/>
          <p:nvPr/>
        </p:nvSpPr>
        <p:spPr>
          <a:xfrm>
            <a:off x="6851906" y="4118545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Na</a:t>
            </a:r>
            <a:r>
              <a:rPr lang="de-DE" sz="2000" b="1" baseline="30000" dirty="0"/>
              <a:t>+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16A3DA-4A8A-4FFE-8A8C-63974FB25542}"/>
              </a:ext>
            </a:extLst>
          </p:cNvPr>
          <p:cNvSpPr txBox="1"/>
          <p:nvPr/>
        </p:nvSpPr>
        <p:spPr>
          <a:xfrm>
            <a:off x="7437693" y="4364796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FED2BE-3E07-40CE-B0DE-589BABE24A75}"/>
              </a:ext>
            </a:extLst>
          </p:cNvPr>
          <p:cNvSpPr txBox="1"/>
          <p:nvPr/>
        </p:nvSpPr>
        <p:spPr>
          <a:xfrm>
            <a:off x="6775066" y="3242300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Cl</a:t>
            </a:r>
            <a:r>
              <a:rPr lang="de-DE" sz="2000" b="1" baseline="30000" dirty="0"/>
              <a:t>-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FE3407-F8FB-4750-AE10-43031F3CEEB5}"/>
              </a:ext>
            </a:extLst>
          </p:cNvPr>
          <p:cNvSpPr txBox="1"/>
          <p:nvPr/>
        </p:nvSpPr>
        <p:spPr>
          <a:xfrm>
            <a:off x="5792800" y="4088997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5D5F67-6F75-48D6-B994-E33490EA8A28}"/>
              </a:ext>
            </a:extLst>
          </p:cNvPr>
          <p:cNvSpPr txBox="1"/>
          <p:nvPr/>
        </p:nvSpPr>
        <p:spPr>
          <a:xfrm>
            <a:off x="5907101" y="3528926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Na</a:t>
            </a:r>
            <a:r>
              <a:rPr lang="de-DE" sz="2000" b="1" baseline="30000" dirty="0"/>
              <a:t>+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492E00-B21B-41AA-B33E-284C9B11CE34}"/>
              </a:ext>
            </a:extLst>
          </p:cNvPr>
          <p:cNvSpPr txBox="1"/>
          <p:nvPr/>
        </p:nvSpPr>
        <p:spPr>
          <a:xfrm>
            <a:off x="6492888" y="3775177"/>
            <a:ext cx="61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A4F68D-A264-4435-9150-4693A5F5587A}"/>
              </a:ext>
            </a:extLst>
          </p:cNvPr>
          <p:cNvSpPr/>
          <p:nvPr/>
        </p:nvSpPr>
        <p:spPr>
          <a:xfrm rot="5400000">
            <a:off x="3698994" y="2924312"/>
            <a:ext cx="456852" cy="2188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E832B53-8C4E-428F-BC65-C6154E7193AB}"/>
              </a:ext>
            </a:extLst>
          </p:cNvPr>
          <p:cNvSpPr/>
          <p:nvPr/>
        </p:nvSpPr>
        <p:spPr>
          <a:xfrm>
            <a:off x="3612432" y="994574"/>
            <a:ext cx="3731342" cy="1904358"/>
          </a:xfrm>
          <a:custGeom>
            <a:avLst/>
            <a:gdLst>
              <a:gd name="connsiteX0" fmla="*/ 0 w 3421626"/>
              <a:gd name="connsiteY0" fmla="*/ 1534860 h 2803222"/>
              <a:gd name="connsiteX1" fmla="*/ 1637071 w 3421626"/>
              <a:gd name="connsiteY1" fmla="*/ 30525 h 2803222"/>
              <a:gd name="connsiteX2" fmla="*/ 3347884 w 3421626"/>
              <a:gd name="connsiteY2" fmla="*/ 2758977 h 2803222"/>
              <a:gd name="connsiteX3" fmla="*/ 3347884 w 3421626"/>
              <a:gd name="connsiteY3" fmla="*/ 2758977 h 2803222"/>
              <a:gd name="connsiteX4" fmla="*/ 3421626 w 3421626"/>
              <a:gd name="connsiteY4" fmla="*/ 2803222 h 28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626" h="2803222">
                <a:moveTo>
                  <a:pt x="0" y="1534860"/>
                </a:moveTo>
                <a:cubicBezTo>
                  <a:pt x="539545" y="680682"/>
                  <a:pt x="1079090" y="-173495"/>
                  <a:pt x="1637071" y="30525"/>
                </a:cubicBezTo>
                <a:cubicBezTo>
                  <a:pt x="2195052" y="234544"/>
                  <a:pt x="3347884" y="2758977"/>
                  <a:pt x="3347884" y="2758977"/>
                </a:cubicBezTo>
                <a:lnTo>
                  <a:pt x="3347884" y="2758977"/>
                </a:lnTo>
                <a:lnTo>
                  <a:pt x="3421626" y="280322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A55134-B565-42C3-9C20-5964B8C3A81C}"/>
              </a:ext>
            </a:extLst>
          </p:cNvPr>
          <p:cNvSpPr txBox="1"/>
          <p:nvPr/>
        </p:nvSpPr>
        <p:spPr>
          <a:xfrm>
            <a:off x="2839666" y="4370810"/>
            <a:ext cx="22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saure Lösung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1D8A67-347B-4940-80DE-FC093DF7C879}"/>
              </a:ext>
            </a:extLst>
          </p:cNvPr>
          <p:cNvSpPr txBox="1"/>
          <p:nvPr/>
        </p:nvSpPr>
        <p:spPr>
          <a:xfrm>
            <a:off x="5468953" y="5530389"/>
            <a:ext cx="2679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neutrale Lösung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A06D92F-E754-4898-A9BE-2F543DC4E5F9}"/>
              </a:ext>
            </a:extLst>
          </p:cNvPr>
          <p:cNvSpPr txBox="1"/>
          <p:nvPr/>
        </p:nvSpPr>
        <p:spPr>
          <a:xfrm>
            <a:off x="5773200" y="4721111"/>
            <a:ext cx="74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0000"/>
                </a:solidFill>
              </a:rPr>
              <a:t>O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CDF329-CF94-44BC-8E6B-A8ABD7503EEE}"/>
              </a:ext>
            </a:extLst>
          </p:cNvPr>
          <p:cNvSpPr txBox="1"/>
          <p:nvPr/>
        </p:nvSpPr>
        <p:spPr>
          <a:xfrm>
            <a:off x="7343774" y="4885975"/>
            <a:ext cx="6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Cl</a:t>
            </a:r>
            <a:r>
              <a:rPr lang="de-DE" sz="2000" b="1" baseline="30000" dirty="0"/>
              <a:t>-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2E4D88-27E1-4A30-A9CB-71C0DF1CF248}"/>
              </a:ext>
            </a:extLst>
          </p:cNvPr>
          <p:cNvSpPr txBox="1"/>
          <p:nvPr/>
        </p:nvSpPr>
        <p:spPr>
          <a:xfrm>
            <a:off x="5435421" y="5549533"/>
            <a:ext cx="2679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saure Lösung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34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0"/>
    </mc:Choice>
    <mc:Fallback xmlns="">
      <p:transition spd="slow" advTm="41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612548-D6D0-421A-9377-3B999CE74100}"/>
              </a:ext>
            </a:extLst>
          </p:cNvPr>
          <p:cNvSpPr txBox="1"/>
          <p:nvPr/>
        </p:nvSpPr>
        <p:spPr>
          <a:xfrm>
            <a:off x="807910" y="883266"/>
            <a:ext cx="10951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Ein Indikator ändert seine Farbe, wenn sich die Anzahl der </a:t>
            </a:r>
            <a:r>
              <a:rPr lang="de-DE" sz="2800" b="1" dirty="0"/>
              <a:t>Oxoniumionen</a:t>
            </a:r>
            <a:r>
              <a:rPr lang="de-DE" sz="2800" dirty="0"/>
              <a:t> in einer wässrigen Lösung ändert!</a:t>
            </a:r>
          </a:p>
        </p:txBody>
      </p:sp>
      <p:pic>
        <p:nvPicPr>
          <p:cNvPr id="4" name="Grafik 3" descr="Ein Bild, das Pinsel enthält.&#10;&#10;Automatisch generierte Beschreibung">
            <a:extLst>
              <a:ext uri="{FF2B5EF4-FFF2-40B4-BE49-F238E27FC236}">
                <a16:creationId xmlns:a16="http://schemas.microsoft.com/office/drawing/2014/main" id="{589DA943-DB09-4436-8F45-F8CE38FB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44" y="2515799"/>
            <a:ext cx="4267200" cy="30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3"/>
    </mc:Choice>
    <mc:Fallback xmlns="">
      <p:transition spd="slow" advTm="188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DF4FD38-2EDB-4D5F-9E05-0E5CEA873BE0}"/>
              </a:ext>
            </a:extLst>
          </p:cNvPr>
          <p:cNvSpPr txBox="1"/>
          <p:nvPr/>
        </p:nvSpPr>
        <p:spPr>
          <a:xfrm>
            <a:off x="837408" y="973396"/>
            <a:ext cx="10048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pH-Wert ist ein Maß für die Konzentration der Oxoniumionen in einer Lösung.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DDCA55-221D-4584-9DE2-F1AF8AA3B6E6}"/>
              </a:ext>
            </a:extLst>
          </p:cNvPr>
          <p:cNvSpPr txBox="1"/>
          <p:nvPr/>
        </p:nvSpPr>
        <p:spPr>
          <a:xfrm>
            <a:off x="837408" y="334297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u="sng" dirty="0"/>
              <a:t>Der pH-Wert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1629347-E9C5-4A19-A32E-7ABFF1292025}"/>
                  </a:ext>
                </a:extLst>
              </p:cNvPr>
              <p:cNvSpPr txBox="1"/>
              <p:nvPr/>
            </p:nvSpPr>
            <p:spPr>
              <a:xfrm>
                <a:off x="2856285" y="1920272"/>
                <a:ext cx="3044731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="1" baseline="30000" dirty="0">
                    <a:solidFill>
                      <a:srgbClr val="FF0000"/>
                    </a:solidFill>
                  </a:rPr>
                  <a:t>-1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1629347-E9C5-4A19-A32E-7ABFF129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5" y="1920272"/>
                <a:ext cx="3044731" cy="542264"/>
              </a:xfrm>
              <a:prstGeom prst="rect">
                <a:avLst/>
              </a:prstGeom>
              <a:blipFill>
                <a:blip r:embed="rId2"/>
                <a:stretch>
                  <a:fillRect l="-220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A01FA1C1-02F9-4973-BD4A-E3886459758B}"/>
              </a:ext>
            </a:extLst>
          </p:cNvPr>
          <p:cNvSpPr txBox="1"/>
          <p:nvPr/>
        </p:nvSpPr>
        <p:spPr>
          <a:xfrm>
            <a:off x="7415182" y="1943909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29ED25-8FDB-4109-A117-8CF998143F96}"/>
                  </a:ext>
                </a:extLst>
              </p:cNvPr>
              <p:cNvSpPr txBox="1"/>
              <p:nvPr/>
            </p:nvSpPr>
            <p:spPr>
              <a:xfrm>
                <a:off x="2856284" y="2643169"/>
                <a:ext cx="3162718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="1" baseline="30000" dirty="0">
                    <a:solidFill>
                      <a:srgbClr val="FF0000"/>
                    </a:solidFill>
                  </a:rPr>
                  <a:t>-2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029ED25-8FDB-4109-A117-8CF99814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4" y="2643169"/>
                <a:ext cx="3162718" cy="542264"/>
              </a:xfrm>
              <a:prstGeom prst="rect">
                <a:avLst/>
              </a:prstGeom>
              <a:blipFill>
                <a:blip r:embed="rId3"/>
                <a:stretch>
                  <a:fillRect l="-212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D2255325-5799-4976-9E4F-F0D0E67E20CB}"/>
              </a:ext>
            </a:extLst>
          </p:cNvPr>
          <p:cNvSpPr txBox="1"/>
          <p:nvPr/>
        </p:nvSpPr>
        <p:spPr>
          <a:xfrm>
            <a:off x="7415182" y="2644665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D7C2AE8-DC37-4200-BF21-486471228AE4}"/>
                  </a:ext>
                </a:extLst>
              </p:cNvPr>
              <p:cNvSpPr txBox="1"/>
              <p:nvPr/>
            </p:nvSpPr>
            <p:spPr>
              <a:xfrm>
                <a:off x="2856284" y="3963292"/>
                <a:ext cx="4057453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0,000000001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="1" baseline="30000" dirty="0">
                    <a:solidFill>
                      <a:srgbClr val="00B0F0"/>
                    </a:solidFill>
                  </a:rPr>
                  <a:t>-9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D7C2AE8-DC37-4200-BF21-48647122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4" y="3963292"/>
                <a:ext cx="4057453" cy="542264"/>
              </a:xfrm>
              <a:prstGeom prst="rect">
                <a:avLst/>
              </a:prstGeom>
              <a:blipFill>
                <a:blip r:embed="rId4"/>
                <a:stretch>
                  <a:fillRect l="-165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42E42BE0-CE32-4280-ABEB-0276D30C4532}"/>
              </a:ext>
            </a:extLst>
          </p:cNvPr>
          <p:cNvSpPr txBox="1"/>
          <p:nvPr/>
        </p:nvSpPr>
        <p:spPr>
          <a:xfrm>
            <a:off x="7415182" y="4031310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00B0F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67929E-12C1-46AB-8F9D-B9C4F2800434}"/>
                  </a:ext>
                </a:extLst>
              </p:cNvPr>
              <p:cNvSpPr txBox="1"/>
              <p:nvPr/>
            </p:nvSpPr>
            <p:spPr>
              <a:xfrm>
                <a:off x="2856285" y="3306917"/>
                <a:ext cx="4057453" cy="54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c(H</a:t>
                </a:r>
                <a:r>
                  <a:rPr lang="de-DE" sz="2000" baseline="-25000" dirty="0"/>
                  <a:t>3</a:t>
                </a:r>
                <a:r>
                  <a:rPr lang="de-DE" sz="2000" dirty="0"/>
                  <a:t>O</a:t>
                </a:r>
                <a:r>
                  <a:rPr lang="de-DE" sz="2000" baseline="30000" dirty="0"/>
                  <a:t>+</a:t>
                </a:r>
                <a:r>
                  <a:rPr lang="de-DE" sz="2000" dirty="0"/>
                  <a:t>) = 0,0000001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 = 10</a:t>
                </a:r>
                <a:r>
                  <a:rPr lang="de-DE" sz="2000" b="1" baseline="30000" dirty="0">
                    <a:solidFill>
                      <a:srgbClr val="00B050"/>
                    </a:solidFill>
                  </a:rPr>
                  <a:t>-7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de-DE" sz="2000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BF67929E-12C1-46AB-8F9D-B9C4F280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85" y="3306917"/>
                <a:ext cx="4057453" cy="542264"/>
              </a:xfrm>
              <a:prstGeom prst="rect">
                <a:avLst/>
              </a:prstGeom>
              <a:blipFill>
                <a:blip r:embed="rId5"/>
                <a:stretch>
                  <a:fillRect l="-1654" b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2FDC975-1251-4C28-B0EA-F1BF1139F8FF}"/>
              </a:ext>
            </a:extLst>
          </p:cNvPr>
          <p:cNvSpPr txBox="1"/>
          <p:nvPr/>
        </p:nvSpPr>
        <p:spPr>
          <a:xfrm>
            <a:off x="7415182" y="3374935"/>
            <a:ext cx="10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pH = </a:t>
            </a:r>
            <a:r>
              <a:rPr lang="de-DE" sz="2000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95A314-B87F-4EDB-A2E2-F3928649A2F5}"/>
              </a:ext>
            </a:extLst>
          </p:cNvPr>
          <p:cNvCxnSpPr/>
          <p:nvPr/>
        </p:nvCxnSpPr>
        <p:spPr>
          <a:xfrm>
            <a:off x="6805580" y="2135237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11B9D2-3EDB-4658-A925-F15EE12AA9C6}"/>
              </a:ext>
            </a:extLst>
          </p:cNvPr>
          <p:cNvCxnSpPr/>
          <p:nvPr/>
        </p:nvCxnSpPr>
        <p:spPr>
          <a:xfrm>
            <a:off x="6805580" y="2867741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5A45BF4-28B5-46F2-893B-604F76588906}"/>
              </a:ext>
            </a:extLst>
          </p:cNvPr>
          <p:cNvCxnSpPr/>
          <p:nvPr/>
        </p:nvCxnSpPr>
        <p:spPr>
          <a:xfrm>
            <a:off x="6805580" y="3585495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C3EF8BC-C330-4F1E-A4F6-D6BC71BF47A3}"/>
              </a:ext>
            </a:extLst>
          </p:cNvPr>
          <p:cNvCxnSpPr/>
          <p:nvPr/>
        </p:nvCxnSpPr>
        <p:spPr>
          <a:xfrm>
            <a:off x="6913737" y="4234424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838959-709C-4A26-87A2-C9C40B1E3A0D}"/>
              </a:ext>
            </a:extLst>
          </p:cNvPr>
          <p:cNvCxnSpPr/>
          <p:nvPr/>
        </p:nvCxnSpPr>
        <p:spPr>
          <a:xfrm>
            <a:off x="2459722" y="2135237"/>
            <a:ext cx="0" cy="220242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47E83FF-B7CF-49B2-8FB6-49255FF47682}"/>
              </a:ext>
            </a:extLst>
          </p:cNvPr>
          <p:cNvSpPr txBox="1"/>
          <p:nvPr/>
        </p:nvSpPr>
        <p:spPr>
          <a:xfrm>
            <a:off x="837408" y="2662165"/>
            <a:ext cx="155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>
                <a:solidFill>
                  <a:schemeClr val="accent1"/>
                </a:solidFill>
              </a:rPr>
              <a:t>Zunahme der</a:t>
            </a:r>
            <a:r>
              <a:rPr lang="de-DE" sz="1800" i="1" dirty="0">
                <a:solidFill>
                  <a:schemeClr val="accent1"/>
                </a:solidFill>
              </a:rPr>
              <a:t> H</a:t>
            </a:r>
            <a:r>
              <a:rPr lang="de-DE" sz="1800" i="1" baseline="-25000" dirty="0">
                <a:solidFill>
                  <a:schemeClr val="accent1"/>
                </a:solidFill>
              </a:rPr>
              <a:t>3</a:t>
            </a:r>
            <a:r>
              <a:rPr lang="de-DE" sz="1800" i="1" dirty="0">
                <a:solidFill>
                  <a:schemeClr val="accent1"/>
                </a:solidFill>
              </a:rPr>
              <a:t>O</a:t>
            </a:r>
            <a:r>
              <a:rPr lang="de-DE" sz="1800" i="1" baseline="30000" dirty="0">
                <a:solidFill>
                  <a:schemeClr val="accent1"/>
                </a:solidFill>
              </a:rPr>
              <a:t>+</a:t>
            </a:r>
            <a:r>
              <a:rPr lang="de-DE" sz="1800" i="1" dirty="0">
                <a:solidFill>
                  <a:schemeClr val="accent1"/>
                </a:solidFill>
              </a:rPr>
              <a:t>-</a:t>
            </a:r>
            <a:r>
              <a:rPr lang="de-DE" i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accent1"/>
                </a:solidFill>
              </a:rPr>
              <a:t>Konzen-tration</a:t>
            </a:r>
            <a:endParaRPr lang="de-DE" i="1" dirty="0">
              <a:solidFill>
                <a:schemeClr val="accent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1F36E31-43C7-415B-AAE1-F98FF481EA1F}"/>
              </a:ext>
            </a:extLst>
          </p:cNvPr>
          <p:cNvCxnSpPr/>
          <p:nvPr/>
        </p:nvCxnSpPr>
        <p:spPr>
          <a:xfrm>
            <a:off x="8634380" y="2130320"/>
            <a:ext cx="0" cy="220734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19A047C-6494-4C70-A32A-2D4F2C6C8AA4}"/>
              </a:ext>
            </a:extLst>
          </p:cNvPr>
          <p:cNvSpPr txBox="1"/>
          <p:nvPr/>
        </p:nvSpPr>
        <p:spPr>
          <a:xfrm>
            <a:off x="8716315" y="2662165"/>
            <a:ext cx="155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Abnahme des pH-Wertes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16EF18E-5C29-4E10-8172-E014DC9A9801}"/>
              </a:ext>
            </a:extLst>
          </p:cNvPr>
          <p:cNvSpPr txBox="1"/>
          <p:nvPr/>
        </p:nvSpPr>
        <p:spPr>
          <a:xfrm>
            <a:off x="837408" y="5717639"/>
            <a:ext cx="1074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Die Abnahme des pH-Wertes um 1 entspricht der Zunahme der H</a:t>
            </a:r>
            <a:r>
              <a:rPr lang="de-DE" sz="2400" i="1" baseline="-25000" dirty="0"/>
              <a:t>3</a:t>
            </a:r>
            <a:r>
              <a:rPr lang="de-DE" sz="2400" i="1" dirty="0"/>
              <a:t>O</a:t>
            </a:r>
            <a:r>
              <a:rPr lang="de-DE" sz="2400" i="1" baseline="30000" dirty="0"/>
              <a:t>+</a:t>
            </a:r>
            <a:r>
              <a:rPr lang="de-DE" sz="2400" i="1" dirty="0"/>
              <a:t> -Konzentration um den Faktor 10!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37262-DBD8-4FF8-9F60-ECBFA27BF73E}"/>
              </a:ext>
            </a:extLst>
          </p:cNvPr>
          <p:cNvSpPr txBox="1"/>
          <p:nvPr/>
        </p:nvSpPr>
        <p:spPr>
          <a:xfrm>
            <a:off x="837408" y="4797578"/>
            <a:ext cx="9820755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Je höher die Konzentration, desto niedriger ist der pH-Wert und desto saurer ist die Lösung.</a:t>
            </a:r>
          </a:p>
        </p:txBody>
      </p:sp>
    </p:spTree>
    <p:extLst>
      <p:ext uri="{BB962C8B-B14F-4D97-AF65-F5344CB8AC3E}">
        <p14:creationId xmlns:p14="http://schemas.microsoft.com/office/powerpoint/2010/main" val="41265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9" grpId="0"/>
      <p:bldP spid="22" grpId="0"/>
      <p:bldP spid="23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>
            <a:extLst>
              <a:ext uri="{FF2B5EF4-FFF2-40B4-BE49-F238E27FC236}">
                <a16:creationId xmlns:a16="http://schemas.microsoft.com/office/drawing/2014/main" id="{76F7CA0A-9852-4C5C-B17C-8046740721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735" y="1227002"/>
            <a:ext cx="1266825" cy="3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3E29393-6021-41C6-B94C-3F18A42E3B27}"/>
              </a:ext>
            </a:extLst>
          </p:cNvPr>
          <p:cNvSpPr txBox="1"/>
          <p:nvPr/>
        </p:nvSpPr>
        <p:spPr>
          <a:xfrm>
            <a:off x="3169919" y="1590222"/>
            <a:ext cx="6096000" cy="96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e-DE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Säure und Lauge getrennt </a:t>
            </a:r>
            <a:endParaRPr lang="de-DE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Katastrophenalarm nach Chemieunfall aufgehoben</a:t>
            </a:r>
            <a:endParaRPr lang="de-DE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08690-66D5-40D1-AB2F-03C5382FD8C6}"/>
              </a:ext>
            </a:extLst>
          </p:cNvPr>
          <p:cNvSpPr txBox="1"/>
          <p:nvPr/>
        </p:nvSpPr>
        <p:spPr>
          <a:xfrm>
            <a:off x="4650376" y="1282445"/>
            <a:ext cx="2682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16. Oktober 2012 | 17.05 Uhr</a:t>
            </a:r>
            <a:endParaRPr lang="de-DE" sz="14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9366835-BC6B-44C8-96AE-9BFB8FF43D54}"/>
              </a:ext>
            </a:extLst>
          </p:cNvPr>
          <p:cNvSpPr/>
          <p:nvPr/>
        </p:nvSpPr>
        <p:spPr>
          <a:xfrm>
            <a:off x="3039291" y="905692"/>
            <a:ext cx="6026332" cy="1863634"/>
          </a:xfrm>
          <a:custGeom>
            <a:avLst/>
            <a:gdLst>
              <a:gd name="connsiteX0" fmla="*/ 0 w 6026332"/>
              <a:gd name="connsiteY0" fmla="*/ 0 h 1863634"/>
              <a:gd name="connsiteX1" fmla="*/ 549066 w 6026332"/>
              <a:gd name="connsiteY1" fmla="*/ 0 h 1863634"/>
              <a:gd name="connsiteX2" fmla="*/ 1037868 w 6026332"/>
              <a:gd name="connsiteY2" fmla="*/ 0 h 1863634"/>
              <a:gd name="connsiteX3" fmla="*/ 1526671 w 6026332"/>
              <a:gd name="connsiteY3" fmla="*/ 0 h 1863634"/>
              <a:gd name="connsiteX4" fmla="*/ 2075737 w 6026332"/>
              <a:gd name="connsiteY4" fmla="*/ 0 h 1863634"/>
              <a:gd name="connsiteX5" fmla="*/ 2685066 w 6026332"/>
              <a:gd name="connsiteY5" fmla="*/ 0 h 1863634"/>
              <a:gd name="connsiteX6" fmla="*/ 3294395 w 6026332"/>
              <a:gd name="connsiteY6" fmla="*/ 0 h 1863634"/>
              <a:gd name="connsiteX7" fmla="*/ 3843461 w 6026332"/>
              <a:gd name="connsiteY7" fmla="*/ 0 h 1863634"/>
              <a:gd name="connsiteX8" fmla="*/ 4452790 w 6026332"/>
              <a:gd name="connsiteY8" fmla="*/ 0 h 1863634"/>
              <a:gd name="connsiteX9" fmla="*/ 5182646 w 6026332"/>
              <a:gd name="connsiteY9" fmla="*/ 0 h 1863634"/>
              <a:gd name="connsiteX10" fmla="*/ 6026332 w 6026332"/>
              <a:gd name="connsiteY10" fmla="*/ 0 h 1863634"/>
              <a:gd name="connsiteX11" fmla="*/ 6026332 w 6026332"/>
              <a:gd name="connsiteY11" fmla="*/ 639848 h 1863634"/>
              <a:gd name="connsiteX12" fmla="*/ 6026332 w 6026332"/>
              <a:gd name="connsiteY12" fmla="*/ 1205150 h 1863634"/>
              <a:gd name="connsiteX13" fmla="*/ 6026332 w 6026332"/>
              <a:gd name="connsiteY13" fmla="*/ 1863634 h 1863634"/>
              <a:gd name="connsiteX14" fmla="*/ 5296476 w 6026332"/>
              <a:gd name="connsiteY14" fmla="*/ 1863634 h 1863634"/>
              <a:gd name="connsiteX15" fmla="*/ 4687147 w 6026332"/>
              <a:gd name="connsiteY15" fmla="*/ 1863634 h 1863634"/>
              <a:gd name="connsiteX16" fmla="*/ 4077818 w 6026332"/>
              <a:gd name="connsiteY16" fmla="*/ 1863634 h 1863634"/>
              <a:gd name="connsiteX17" fmla="*/ 3287699 w 6026332"/>
              <a:gd name="connsiteY17" fmla="*/ 1863634 h 1863634"/>
              <a:gd name="connsiteX18" fmla="*/ 2798896 w 6026332"/>
              <a:gd name="connsiteY18" fmla="*/ 1863634 h 1863634"/>
              <a:gd name="connsiteX19" fmla="*/ 2129304 w 6026332"/>
              <a:gd name="connsiteY19" fmla="*/ 1863634 h 1863634"/>
              <a:gd name="connsiteX20" fmla="*/ 1399448 w 6026332"/>
              <a:gd name="connsiteY20" fmla="*/ 1863634 h 1863634"/>
              <a:gd name="connsiteX21" fmla="*/ 850382 w 6026332"/>
              <a:gd name="connsiteY21" fmla="*/ 1863634 h 1863634"/>
              <a:gd name="connsiteX22" fmla="*/ 0 w 6026332"/>
              <a:gd name="connsiteY22" fmla="*/ 1863634 h 1863634"/>
              <a:gd name="connsiteX23" fmla="*/ 0 w 6026332"/>
              <a:gd name="connsiteY23" fmla="*/ 1242423 h 1863634"/>
              <a:gd name="connsiteX24" fmla="*/ 0 w 6026332"/>
              <a:gd name="connsiteY24" fmla="*/ 639848 h 1863634"/>
              <a:gd name="connsiteX25" fmla="*/ 0 w 6026332"/>
              <a:gd name="connsiteY25" fmla="*/ 0 h 186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26332" h="1863634" extrusionOk="0">
                <a:moveTo>
                  <a:pt x="0" y="0"/>
                </a:moveTo>
                <a:cubicBezTo>
                  <a:pt x="243937" y="26283"/>
                  <a:pt x="383209" y="-8109"/>
                  <a:pt x="549066" y="0"/>
                </a:cubicBezTo>
                <a:cubicBezTo>
                  <a:pt x="714923" y="8109"/>
                  <a:pt x="818050" y="-19038"/>
                  <a:pt x="1037868" y="0"/>
                </a:cubicBezTo>
                <a:cubicBezTo>
                  <a:pt x="1257686" y="19038"/>
                  <a:pt x="1306941" y="-6508"/>
                  <a:pt x="1526671" y="0"/>
                </a:cubicBezTo>
                <a:cubicBezTo>
                  <a:pt x="1746401" y="6508"/>
                  <a:pt x="1919278" y="-8120"/>
                  <a:pt x="2075737" y="0"/>
                </a:cubicBezTo>
                <a:cubicBezTo>
                  <a:pt x="2232196" y="8120"/>
                  <a:pt x="2535074" y="509"/>
                  <a:pt x="2685066" y="0"/>
                </a:cubicBezTo>
                <a:cubicBezTo>
                  <a:pt x="2835058" y="-509"/>
                  <a:pt x="2997008" y="6176"/>
                  <a:pt x="3294395" y="0"/>
                </a:cubicBezTo>
                <a:cubicBezTo>
                  <a:pt x="3591782" y="-6176"/>
                  <a:pt x="3609009" y="-3829"/>
                  <a:pt x="3843461" y="0"/>
                </a:cubicBezTo>
                <a:cubicBezTo>
                  <a:pt x="4077913" y="3829"/>
                  <a:pt x="4209781" y="-24029"/>
                  <a:pt x="4452790" y="0"/>
                </a:cubicBezTo>
                <a:cubicBezTo>
                  <a:pt x="4695799" y="24029"/>
                  <a:pt x="4921979" y="-6595"/>
                  <a:pt x="5182646" y="0"/>
                </a:cubicBezTo>
                <a:cubicBezTo>
                  <a:pt x="5443313" y="6595"/>
                  <a:pt x="5701461" y="-8107"/>
                  <a:pt x="6026332" y="0"/>
                </a:cubicBezTo>
                <a:cubicBezTo>
                  <a:pt x="6003052" y="185477"/>
                  <a:pt x="6053367" y="505001"/>
                  <a:pt x="6026332" y="639848"/>
                </a:cubicBezTo>
                <a:cubicBezTo>
                  <a:pt x="5999297" y="774695"/>
                  <a:pt x="6004637" y="943232"/>
                  <a:pt x="6026332" y="1205150"/>
                </a:cubicBezTo>
                <a:cubicBezTo>
                  <a:pt x="6048027" y="1467068"/>
                  <a:pt x="6037051" y="1690265"/>
                  <a:pt x="6026332" y="1863634"/>
                </a:cubicBezTo>
                <a:cubicBezTo>
                  <a:pt x="5715767" y="1847691"/>
                  <a:pt x="5565554" y="1879306"/>
                  <a:pt x="5296476" y="1863634"/>
                </a:cubicBezTo>
                <a:cubicBezTo>
                  <a:pt x="5027398" y="1847962"/>
                  <a:pt x="4961785" y="1848036"/>
                  <a:pt x="4687147" y="1863634"/>
                </a:cubicBezTo>
                <a:cubicBezTo>
                  <a:pt x="4412509" y="1879232"/>
                  <a:pt x="4330053" y="1872362"/>
                  <a:pt x="4077818" y="1863634"/>
                </a:cubicBezTo>
                <a:cubicBezTo>
                  <a:pt x="3825583" y="1854906"/>
                  <a:pt x="3560753" y="1875741"/>
                  <a:pt x="3287699" y="1863634"/>
                </a:cubicBezTo>
                <a:cubicBezTo>
                  <a:pt x="3014645" y="1851527"/>
                  <a:pt x="2898827" y="1875566"/>
                  <a:pt x="2798896" y="1863634"/>
                </a:cubicBezTo>
                <a:cubicBezTo>
                  <a:pt x="2698965" y="1851702"/>
                  <a:pt x="2405705" y="1830484"/>
                  <a:pt x="2129304" y="1863634"/>
                </a:cubicBezTo>
                <a:cubicBezTo>
                  <a:pt x="1852903" y="1896784"/>
                  <a:pt x="1583497" y="1869755"/>
                  <a:pt x="1399448" y="1863634"/>
                </a:cubicBezTo>
                <a:cubicBezTo>
                  <a:pt x="1215399" y="1857513"/>
                  <a:pt x="1010133" y="1875506"/>
                  <a:pt x="850382" y="1863634"/>
                </a:cubicBezTo>
                <a:cubicBezTo>
                  <a:pt x="690631" y="1851762"/>
                  <a:pt x="226216" y="1879454"/>
                  <a:pt x="0" y="1863634"/>
                </a:cubicBezTo>
                <a:cubicBezTo>
                  <a:pt x="29673" y="1642333"/>
                  <a:pt x="12268" y="1412185"/>
                  <a:pt x="0" y="1242423"/>
                </a:cubicBezTo>
                <a:cubicBezTo>
                  <a:pt x="-12268" y="1072661"/>
                  <a:pt x="8368" y="879869"/>
                  <a:pt x="0" y="639848"/>
                </a:cubicBezTo>
                <a:cubicBezTo>
                  <a:pt x="-8368" y="399828"/>
                  <a:pt x="27465" y="2981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607782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3E5BA6-023C-49E7-958A-1547EB3082C4}"/>
              </a:ext>
            </a:extLst>
          </p:cNvPr>
          <p:cNvSpPr txBox="1"/>
          <p:nvPr/>
        </p:nvSpPr>
        <p:spPr>
          <a:xfrm>
            <a:off x="1867987" y="3962400"/>
            <a:ext cx="8699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Was ist passiert?</a:t>
            </a:r>
          </a:p>
          <a:p>
            <a:r>
              <a:rPr lang="de-DE" sz="2000" dirty="0"/>
              <a:t>Eine saure Lösung (Salpetersäurelösung) und eine alkalische Lösung (Natronlauge) reagieren in einer exothermen Reaktion miteinander. Es entsteht eine Salzlösung</a:t>
            </a:r>
          </a:p>
        </p:txBody>
      </p:sp>
    </p:spTree>
    <p:extLst>
      <p:ext uri="{BB962C8B-B14F-4D97-AF65-F5344CB8AC3E}">
        <p14:creationId xmlns:p14="http://schemas.microsoft.com/office/powerpoint/2010/main" val="3143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4"/>
    </mc:Choice>
    <mc:Fallback xmlns="">
      <p:transition spd="slow" advTm="130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>
            <a:extLst>
              <a:ext uri="{FF2B5EF4-FFF2-40B4-BE49-F238E27FC236}">
                <a16:creationId xmlns:a16="http://schemas.microsoft.com/office/drawing/2014/main" id="{FAA27917-4818-481C-890D-AFA3DFC4C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7260" y="892821"/>
            <a:ext cx="1597865" cy="585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DBCF540-0480-497F-9279-4CFDFCCF9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262" y="899240"/>
            <a:ext cx="1897283" cy="5946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E5ECBD3-41E6-4FF0-8CE4-94B39A05F832}"/>
              </a:ext>
            </a:extLst>
          </p:cNvPr>
          <p:cNvGrpSpPr>
            <a:grpSpLocks/>
          </p:cNvGrpSpPr>
          <p:nvPr/>
        </p:nvGrpSpPr>
        <p:grpSpPr bwMode="auto">
          <a:xfrm>
            <a:off x="919853" y="259546"/>
            <a:ext cx="2106343" cy="2262483"/>
            <a:chOff x="2137" y="12217"/>
            <a:chExt cx="1620" cy="1620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33F6A275-A15E-4074-A353-01A6497A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12217"/>
              <a:ext cx="1620" cy="162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98CED6-B36F-4209-944C-00804EE5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13090"/>
              <a:ext cx="1620" cy="180"/>
            </a:xfrm>
            <a:custGeom>
              <a:avLst/>
              <a:gdLst>
                <a:gd name="T0" fmla="*/ 0 w 1620"/>
                <a:gd name="T1" fmla="*/ 0 h 180"/>
                <a:gd name="T2" fmla="*/ 720 w 1620"/>
                <a:gd name="T3" fmla="*/ 180 h 180"/>
                <a:gd name="T4" fmla="*/ 1620 w 1620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80">
                  <a:moveTo>
                    <a:pt x="0" y="0"/>
                  </a:moveTo>
                  <a:cubicBezTo>
                    <a:pt x="225" y="90"/>
                    <a:pt x="450" y="180"/>
                    <a:pt x="720" y="180"/>
                  </a:cubicBezTo>
                  <a:cubicBezTo>
                    <a:pt x="990" y="180"/>
                    <a:pt x="1470" y="30"/>
                    <a:pt x="16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F06DE27A-A063-43F9-9B60-5062C6341015}"/>
              </a:ext>
            </a:extLst>
          </p:cNvPr>
          <p:cNvGrpSpPr>
            <a:grpSpLocks/>
          </p:cNvGrpSpPr>
          <p:nvPr/>
        </p:nvGrpSpPr>
        <p:grpSpPr bwMode="auto">
          <a:xfrm>
            <a:off x="8618594" y="238002"/>
            <a:ext cx="2106343" cy="2262483"/>
            <a:chOff x="5737" y="12217"/>
            <a:chExt cx="1620" cy="1620"/>
          </a:xfrm>
        </p:grpSpPr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C8F82184-B1AB-4F64-9CA8-DAE00666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" y="12217"/>
              <a:ext cx="1620" cy="162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DADAB0C-B58B-478C-B71A-FF9761AA8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7" y="13106"/>
              <a:ext cx="1620" cy="180"/>
            </a:xfrm>
            <a:custGeom>
              <a:avLst/>
              <a:gdLst>
                <a:gd name="T0" fmla="*/ 0 w 1620"/>
                <a:gd name="T1" fmla="*/ 0 h 180"/>
                <a:gd name="T2" fmla="*/ 720 w 1620"/>
                <a:gd name="T3" fmla="*/ 180 h 180"/>
                <a:gd name="T4" fmla="*/ 1620 w 1620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80">
                  <a:moveTo>
                    <a:pt x="0" y="0"/>
                  </a:moveTo>
                  <a:cubicBezTo>
                    <a:pt x="225" y="90"/>
                    <a:pt x="450" y="180"/>
                    <a:pt x="720" y="180"/>
                  </a:cubicBezTo>
                  <a:cubicBezTo>
                    <a:pt x="990" y="180"/>
                    <a:pt x="1470" y="30"/>
                    <a:pt x="16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BD2B3B52-B85B-44A3-810E-DAC5BE170747}"/>
              </a:ext>
            </a:extLst>
          </p:cNvPr>
          <p:cNvGrpSpPr>
            <a:grpSpLocks/>
          </p:cNvGrpSpPr>
          <p:nvPr/>
        </p:nvGrpSpPr>
        <p:grpSpPr bwMode="auto">
          <a:xfrm>
            <a:off x="4701948" y="1493843"/>
            <a:ext cx="2118045" cy="2262483"/>
            <a:chOff x="3937" y="14017"/>
            <a:chExt cx="1629" cy="1620"/>
          </a:xfrm>
        </p:grpSpPr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C660D4B5-8169-4BEF-8016-54BB53F2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14017"/>
              <a:ext cx="1620" cy="162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237CB011-67BA-4FE3-B82E-9416D007B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14456"/>
              <a:ext cx="1620" cy="180"/>
            </a:xfrm>
            <a:custGeom>
              <a:avLst/>
              <a:gdLst>
                <a:gd name="T0" fmla="*/ 0 w 1620"/>
                <a:gd name="T1" fmla="*/ 0 h 180"/>
                <a:gd name="T2" fmla="*/ 720 w 1620"/>
                <a:gd name="T3" fmla="*/ 180 h 180"/>
                <a:gd name="T4" fmla="*/ 1620 w 1620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80">
                  <a:moveTo>
                    <a:pt x="0" y="0"/>
                  </a:moveTo>
                  <a:cubicBezTo>
                    <a:pt x="225" y="90"/>
                    <a:pt x="450" y="180"/>
                    <a:pt x="720" y="180"/>
                  </a:cubicBezTo>
                  <a:cubicBezTo>
                    <a:pt x="990" y="180"/>
                    <a:pt x="1470" y="30"/>
                    <a:pt x="16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F9F0EB3A-C795-4B58-807F-3D29BDEC7275}"/>
              </a:ext>
            </a:extLst>
          </p:cNvPr>
          <p:cNvSpPr txBox="1"/>
          <p:nvPr/>
        </p:nvSpPr>
        <p:spPr>
          <a:xfrm>
            <a:off x="929929" y="1901523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2CFC20E-9478-4FE5-BF58-52CBC6AEECB0}"/>
              </a:ext>
            </a:extLst>
          </p:cNvPr>
          <p:cNvSpPr txBox="1"/>
          <p:nvPr/>
        </p:nvSpPr>
        <p:spPr>
          <a:xfrm>
            <a:off x="2506530" y="1931306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OH</a:t>
            </a:r>
            <a:r>
              <a:rPr lang="de-DE" sz="2000" b="1" baseline="30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161935-387F-4012-97FA-BB049C7A2A5F}"/>
              </a:ext>
            </a:extLst>
          </p:cNvPr>
          <p:cNvSpPr txBox="1"/>
          <p:nvPr/>
        </p:nvSpPr>
        <p:spPr>
          <a:xfrm>
            <a:off x="1834490" y="1982022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A41862E-521D-4217-998B-09AC9ED9871D}"/>
              </a:ext>
            </a:extLst>
          </p:cNvPr>
          <p:cNvSpPr txBox="1"/>
          <p:nvPr/>
        </p:nvSpPr>
        <p:spPr>
          <a:xfrm>
            <a:off x="1413170" y="2120677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OH</a:t>
            </a:r>
            <a:r>
              <a:rPr lang="de-DE" sz="2000" b="1" baseline="30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D3EA26-7EDE-4AFA-94EE-7EC02BE34283}"/>
              </a:ext>
            </a:extLst>
          </p:cNvPr>
          <p:cNvSpPr txBox="1"/>
          <p:nvPr/>
        </p:nvSpPr>
        <p:spPr>
          <a:xfrm>
            <a:off x="8810277" y="1951652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0000"/>
                </a:solidFill>
              </a:rPr>
              <a:t>O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30ED64-A776-4D7B-AF5A-B402E48411B8}"/>
              </a:ext>
            </a:extLst>
          </p:cNvPr>
          <p:cNvSpPr txBox="1"/>
          <p:nvPr/>
        </p:nvSpPr>
        <p:spPr>
          <a:xfrm>
            <a:off x="10237257" y="1984194"/>
            <a:ext cx="45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3360DB-1C17-481C-B181-88F227CFE234}"/>
              </a:ext>
            </a:extLst>
          </p:cNvPr>
          <p:cNvSpPr txBox="1"/>
          <p:nvPr/>
        </p:nvSpPr>
        <p:spPr>
          <a:xfrm>
            <a:off x="1295520" y="1662411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</a:rPr>
              <a:t>OH</a:t>
            </a:r>
            <a:r>
              <a:rPr lang="de-DE" sz="2000" b="1" baseline="30000" dirty="0">
                <a:solidFill>
                  <a:schemeClr val="accent1"/>
                </a:solidFill>
              </a:rPr>
              <a:t>-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326894-E3EB-4FCF-9B25-C87412DEC12C}"/>
              </a:ext>
            </a:extLst>
          </p:cNvPr>
          <p:cNvSpPr txBox="1"/>
          <p:nvPr/>
        </p:nvSpPr>
        <p:spPr>
          <a:xfrm>
            <a:off x="2116950" y="1676559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915F48D-07C1-4697-BE70-E93503CD757C}"/>
              </a:ext>
            </a:extLst>
          </p:cNvPr>
          <p:cNvSpPr txBox="1"/>
          <p:nvPr/>
        </p:nvSpPr>
        <p:spPr>
          <a:xfrm>
            <a:off x="947287" y="6208149"/>
            <a:ext cx="1069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Ergebnis</a:t>
            </a:r>
            <a:r>
              <a:rPr lang="de-DE" dirty="0"/>
              <a:t>: Eine Salzsäurelösung reagiert mit Natronlauge. Es entsteht zunächst eine neutrale Salzlösung. Bei Zugabe von weiterer Salzsäure wird die Lösung sauer.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12FD4B1-8435-49BD-8813-45151137BAB9}"/>
              </a:ext>
            </a:extLst>
          </p:cNvPr>
          <p:cNvSpPr txBox="1"/>
          <p:nvPr/>
        </p:nvSpPr>
        <p:spPr>
          <a:xfrm>
            <a:off x="9859546" y="1683306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0000"/>
                </a:solidFill>
              </a:rPr>
              <a:t>O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F31488D-1E3E-4106-88C6-2C026EA7065E}"/>
              </a:ext>
            </a:extLst>
          </p:cNvPr>
          <p:cNvSpPr txBox="1"/>
          <p:nvPr/>
        </p:nvSpPr>
        <p:spPr>
          <a:xfrm>
            <a:off x="8649506" y="1641252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235040-2635-46DC-9B61-78E9C18D2630}"/>
              </a:ext>
            </a:extLst>
          </p:cNvPr>
          <p:cNvSpPr txBox="1"/>
          <p:nvPr/>
        </p:nvSpPr>
        <p:spPr>
          <a:xfrm>
            <a:off x="9476502" y="2116432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r>
              <a:rPr lang="de-DE" sz="2000" b="1" baseline="-25000" dirty="0">
                <a:solidFill>
                  <a:srgbClr val="FF0000"/>
                </a:solidFill>
              </a:rPr>
              <a:t>3</a:t>
            </a:r>
            <a:r>
              <a:rPr lang="de-DE" sz="2000" b="1" dirty="0">
                <a:solidFill>
                  <a:srgbClr val="FF0000"/>
                </a:solidFill>
              </a:rPr>
              <a:t>O</a:t>
            </a:r>
            <a:r>
              <a:rPr lang="de-DE" sz="20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9667FC-7FF3-4D38-B00C-96ECE5475F65}"/>
              </a:ext>
            </a:extLst>
          </p:cNvPr>
          <p:cNvSpPr txBox="1"/>
          <p:nvPr/>
        </p:nvSpPr>
        <p:spPr>
          <a:xfrm>
            <a:off x="9371319" y="1744475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6CEC739-ED2A-4300-82AD-197F94EE6E7E}"/>
              </a:ext>
            </a:extLst>
          </p:cNvPr>
          <p:cNvSpPr txBox="1"/>
          <p:nvPr/>
        </p:nvSpPr>
        <p:spPr>
          <a:xfrm>
            <a:off x="4899395" y="2863420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388D8C3-0B37-4830-A574-49E51CB2954E}"/>
              </a:ext>
            </a:extLst>
          </p:cNvPr>
          <p:cNvSpPr txBox="1"/>
          <p:nvPr/>
        </p:nvSpPr>
        <p:spPr>
          <a:xfrm>
            <a:off x="5841311" y="3159310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CF4D9C-9EA9-4BCA-886A-5AF01071ABA7}"/>
              </a:ext>
            </a:extLst>
          </p:cNvPr>
          <p:cNvSpPr txBox="1"/>
          <p:nvPr/>
        </p:nvSpPr>
        <p:spPr>
          <a:xfrm>
            <a:off x="6079959" y="2709301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3BFB978-8E16-4EE9-8394-75D41A637B53}"/>
              </a:ext>
            </a:extLst>
          </p:cNvPr>
          <p:cNvSpPr txBox="1"/>
          <p:nvPr/>
        </p:nvSpPr>
        <p:spPr>
          <a:xfrm>
            <a:off x="4762003" y="3162742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C30A9E0-958E-4702-B4BF-BCDB746B82C4}"/>
              </a:ext>
            </a:extLst>
          </p:cNvPr>
          <p:cNvSpPr txBox="1"/>
          <p:nvPr/>
        </p:nvSpPr>
        <p:spPr>
          <a:xfrm>
            <a:off x="5513924" y="2833666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F531172-6138-451C-8E0C-EFF37ACBA02B}"/>
              </a:ext>
            </a:extLst>
          </p:cNvPr>
          <p:cNvSpPr txBox="1"/>
          <p:nvPr/>
        </p:nvSpPr>
        <p:spPr>
          <a:xfrm>
            <a:off x="6319522" y="2287673"/>
            <a:ext cx="600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Na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B08AD63-0632-4BDC-A0DE-935C709C6005}"/>
              </a:ext>
            </a:extLst>
          </p:cNvPr>
          <p:cNvSpPr txBox="1"/>
          <p:nvPr/>
        </p:nvSpPr>
        <p:spPr>
          <a:xfrm>
            <a:off x="4677985" y="2538215"/>
            <a:ext cx="45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647820-EF2F-4B57-AA4D-B4255F20FC3C}"/>
              </a:ext>
            </a:extLst>
          </p:cNvPr>
          <p:cNvSpPr txBox="1"/>
          <p:nvPr/>
        </p:nvSpPr>
        <p:spPr>
          <a:xfrm>
            <a:off x="6354154" y="3193676"/>
            <a:ext cx="45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F548FE9-C286-4C6D-BA23-2DFFDFD92C0E}"/>
              </a:ext>
            </a:extLst>
          </p:cNvPr>
          <p:cNvSpPr txBox="1"/>
          <p:nvPr/>
        </p:nvSpPr>
        <p:spPr>
          <a:xfrm>
            <a:off x="5378972" y="2448647"/>
            <a:ext cx="451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Cl</a:t>
            </a:r>
            <a:r>
              <a:rPr lang="de-DE" sz="2000" b="1" baseline="300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45F1000-3AB4-479E-9E5E-56D9BE9EF994}"/>
              </a:ext>
            </a:extLst>
          </p:cNvPr>
          <p:cNvSpPr/>
          <p:nvPr/>
        </p:nvSpPr>
        <p:spPr>
          <a:xfrm>
            <a:off x="947287" y="4888092"/>
            <a:ext cx="2520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/>
              <a:t>Cl</a:t>
            </a:r>
            <a:r>
              <a:rPr lang="de-DE" sz="2400" baseline="30000" dirty="0"/>
              <a:t>-</a:t>
            </a:r>
            <a:r>
              <a:rPr lang="de-DE" sz="2000" baseline="-25000" dirty="0"/>
              <a:t>(</a:t>
            </a:r>
            <a:r>
              <a:rPr lang="de-DE" sz="2000" baseline="-25000" dirty="0" err="1"/>
              <a:t>aq</a:t>
            </a:r>
            <a:r>
              <a:rPr lang="de-DE" sz="2000" baseline="-25000" dirty="0"/>
              <a:t>)</a:t>
            </a:r>
            <a:r>
              <a:rPr lang="de-DE" sz="1050" baseline="-25000" dirty="0"/>
              <a:t> </a:t>
            </a:r>
            <a:r>
              <a:rPr lang="de-DE" sz="1050" dirty="0"/>
              <a:t>  </a:t>
            </a:r>
            <a:r>
              <a:rPr lang="de-DE" sz="2400" dirty="0"/>
              <a:t>+   </a:t>
            </a:r>
            <a:r>
              <a:rPr lang="de-DE" sz="2400" dirty="0">
                <a:solidFill>
                  <a:srgbClr val="FF0000"/>
                </a:solidFill>
              </a:rPr>
              <a:t>H</a:t>
            </a:r>
            <a:r>
              <a:rPr lang="de-DE" sz="2400" baseline="-25000" dirty="0">
                <a:solidFill>
                  <a:srgbClr val="FF0000"/>
                </a:solidFill>
              </a:rPr>
              <a:t>3</a:t>
            </a:r>
            <a:r>
              <a:rPr lang="de-DE" sz="2400" dirty="0">
                <a:solidFill>
                  <a:srgbClr val="FF0000"/>
                </a:solidFill>
              </a:rPr>
              <a:t>O</a:t>
            </a:r>
            <a:r>
              <a:rPr lang="de-DE" sz="2400" baseline="30000" dirty="0">
                <a:solidFill>
                  <a:srgbClr val="FF0000"/>
                </a:solidFill>
              </a:rPr>
              <a:t>+</a:t>
            </a:r>
            <a:r>
              <a:rPr lang="de-DE" sz="2400" baseline="-25000" dirty="0">
                <a:solidFill>
                  <a:srgbClr val="FF0000"/>
                </a:solidFill>
              </a:rPr>
              <a:t>(</a:t>
            </a:r>
            <a:r>
              <a:rPr lang="de-DE" sz="2400" baseline="-25000" dirty="0" err="1">
                <a:solidFill>
                  <a:srgbClr val="FF0000"/>
                </a:solidFill>
              </a:rPr>
              <a:t>aq</a:t>
            </a:r>
            <a:r>
              <a:rPr lang="de-DE" sz="2400" baseline="-25000" dirty="0">
                <a:solidFill>
                  <a:srgbClr val="FF0000"/>
                </a:solidFill>
              </a:rPr>
              <a:t>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8D686A6-B190-459D-B76D-E22CDC61B876}"/>
              </a:ext>
            </a:extLst>
          </p:cNvPr>
          <p:cNvSpPr/>
          <p:nvPr/>
        </p:nvSpPr>
        <p:spPr>
          <a:xfrm>
            <a:off x="3693206" y="4888092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Na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+  </a:t>
            </a:r>
            <a:r>
              <a:rPr lang="de-DE" sz="2400" dirty="0">
                <a:solidFill>
                  <a:srgbClr val="0070C0"/>
                </a:solidFill>
              </a:rPr>
              <a:t>OH</a:t>
            </a:r>
            <a:r>
              <a:rPr lang="de-DE" sz="2400" b="1" baseline="30000" dirty="0">
                <a:solidFill>
                  <a:srgbClr val="0070C0"/>
                </a:solidFill>
              </a:rPr>
              <a:t>-</a:t>
            </a:r>
            <a:r>
              <a:rPr lang="de-DE" sz="2400" baseline="-25000" dirty="0">
                <a:solidFill>
                  <a:srgbClr val="0070C0"/>
                </a:solidFill>
              </a:rPr>
              <a:t>(</a:t>
            </a:r>
            <a:r>
              <a:rPr lang="de-DE" sz="2400" baseline="-25000" dirty="0" err="1">
                <a:solidFill>
                  <a:srgbClr val="0070C0"/>
                </a:solidFill>
              </a:rPr>
              <a:t>aq</a:t>
            </a:r>
            <a:r>
              <a:rPr lang="de-DE" sz="2400" baseline="-25000" dirty="0">
                <a:solidFill>
                  <a:srgbClr val="0070C0"/>
                </a:solidFill>
              </a:rPr>
              <a:t>)</a:t>
            </a:r>
            <a:endParaRPr lang="de-DE" sz="2400" dirty="0">
              <a:solidFill>
                <a:srgbClr val="0070C0"/>
              </a:solidFill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67132A8-C35F-4F63-84C2-0FB60449DC57}"/>
              </a:ext>
            </a:extLst>
          </p:cNvPr>
          <p:cNvCxnSpPr>
            <a:cxnSpLocks/>
          </p:cNvCxnSpPr>
          <p:nvPr/>
        </p:nvCxnSpPr>
        <p:spPr>
          <a:xfrm>
            <a:off x="5883301" y="5134313"/>
            <a:ext cx="851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9381C50-C03F-4B35-B4BC-47A90DF8557D}"/>
              </a:ext>
            </a:extLst>
          </p:cNvPr>
          <p:cNvSpPr txBox="1"/>
          <p:nvPr/>
        </p:nvSpPr>
        <p:spPr>
          <a:xfrm>
            <a:off x="9194244" y="2558939"/>
            <a:ext cx="173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Salzsäure</a:t>
            </a:r>
          </a:p>
          <a:p>
            <a:r>
              <a:rPr lang="de-DE" sz="1600" dirty="0">
                <a:solidFill>
                  <a:srgbClr val="FF0000"/>
                </a:solidFill>
              </a:rPr>
              <a:t>Saure</a:t>
            </a:r>
            <a:r>
              <a:rPr lang="de-DE" sz="1600" dirty="0"/>
              <a:t> Lösung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8E69120-EE47-4553-A368-608778CE5A6F}"/>
              </a:ext>
            </a:extLst>
          </p:cNvPr>
          <p:cNvSpPr txBox="1"/>
          <p:nvPr/>
        </p:nvSpPr>
        <p:spPr>
          <a:xfrm>
            <a:off x="1252936" y="2613461"/>
            <a:ext cx="1886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Natronlauge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Alkalische</a:t>
            </a:r>
            <a:r>
              <a:rPr lang="de-DE" sz="1600" dirty="0"/>
              <a:t> Lösung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321655-2645-42FB-B208-F769D6448180}"/>
              </a:ext>
            </a:extLst>
          </p:cNvPr>
          <p:cNvSpPr txBox="1"/>
          <p:nvPr/>
        </p:nvSpPr>
        <p:spPr>
          <a:xfrm>
            <a:off x="7047638" y="4888092"/>
            <a:ext cx="379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B050"/>
                </a:solidFill>
              </a:rPr>
              <a:t>2 H</a:t>
            </a:r>
            <a:r>
              <a:rPr lang="de-DE" sz="2400" baseline="-25000" dirty="0">
                <a:solidFill>
                  <a:srgbClr val="00B050"/>
                </a:solidFill>
              </a:rPr>
              <a:t>2</a:t>
            </a:r>
            <a:r>
              <a:rPr lang="de-DE" sz="2400" dirty="0">
                <a:solidFill>
                  <a:srgbClr val="00B050"/>
                </a:solidFill>
              </a:rPr>
              <a:t>O  </a:t>
            </a:r>
            <a:r>
              <a:rPr lang="de-DE" sz="2400" dirty="0"/>
              <a:t>+   Na</a:t>
            </a:r>
            <a:r>
              <a:rPr lang="de-DE" sz="2400" b="1" baseline="30000" dirty="0"/>
              <a:t>+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  </a:t>
            </a:r>
            <a:r>
              <a:rPr lang="de-DE" sz="2400" dirty="0"/>
              <a:t>+   Cl</a:t>
            </a:r>
            <a:r>
              <a:rPr lang="de-DE" sz="2400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endParaRPr lang="de-DE" sz="2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8583D-ACE1-4A69-91E7-2D31151F94FA}"/>
              </a:ext>
            </a:extLst>
          </p:cNvPr>
          <p:cNvSpPr txBox="1"/>
          <p:nvPr/>
        </p:nvSpPr>
        <p:spPr>
          <a:xfrm>
            <a:off x="3373091" y="4965036"/>
            <a:ext cx="26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+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2D80CF7-D676-40E7-AD0C-EEFE7E3E155D}"/>
              </a:ext>
            </a:extLst>
          </p:cNvPr>
          <p:cNvSpPr/>
          <p:nvPr/>
        </p:nvSpPr>
        <p:spPr>
          <a:xfrm>
            <a:off x="4831564" y="3838010"/>
            <a:ext cx="19941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Natriumchloridlösung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ECA9B86-7586-441E-8B4C-2092EC07F3E8}"/>
              </a:ext>
            </a:extLst>
          </p:cNvPr>
          <p:cNvSpPr txBox="1"/>
          <p:nvPr/>
        </p:nvSpPr>
        <p:spPr>
          <a:xfrm>
            <a:off x="5026221" y="4128211"/>
            <a:ext cx="1779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Neutrale</a:t>
            </a:r>
            <a:r>
              <a:rPr lang="de-DE" sz="1600" dirty="0"/>
              <a:t> Lösung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CE03D7A-128C-4EE5-98D7-90F61DDD0F98}"/>
              </a:ext>
            </a:extLst>
          </p:cNvPr>
          <p:cNvSpPr txBox="1"/>
          <p:nvPr/>
        </p:nvSpPr>
        <p:spPr>
          <a:xfrm>
            <a:off x="5274899" y="3334750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F68755A-C0B3-4D85-A1B6-DD92E4B8DB69}"/>
              </a:ext>
            </a:extLst>
          </p:cNvPr>
          <p:cNvSpPr txBox="1"/>
          <p:nvPr/>
        </p:nvSpPr>
        <p:spPr>
          <a:xfrm>
            <a:off x="4786049" y="2272578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54A34C2-56B7-4CA7-880F-C53DD87EF575}"/>
              </a:ext>
            </a:extLst>
          </p:cNvPr>
          <p:cNvSpPr txBox="1"/>
          <p:nvPr/>
        </p:nvSpPr>
        <p:spPr>
          <a:xfrm>
            <a:off x="5695735" y="2338160"/>
            <a:ext cx="74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B050"/>
                </a:solidFill>
              </a:rPr>
              <a:t>H</a:t>
            </a:r>
            <a:r>
              <a:rPr lang="de-DE" sz="2000" b="1" baseline="-25000" dirty="0">
                <a:solidFill>
                  <a:srgbClr val="00B050"/>
                </a:solidFill>
              </a:rPr>
              <a:t>2</a:t>
            </a:r>
            <a:r>
              <a:rPr lang="de-DE" sz="2000" b="1" dirty="0">
                <a:solidFill>
                  <a:srgbClr val="00B050"/>
                </a:solidFill>
              </a:rPr>
              <a:t>O</a:t>
            </a:r>
            <a:endParaRPr lang="de-DE" sz="2000" b="1" baseline="30000" dirty="0">
              <a:solidFill>
                <a:srgbClr val="00B05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79EE7D-13CF-4CA0-BFCB-4CDDA544AAE0}"/>
              </a:ext>
            </a:extLst>
          </p:cNvPr>
          <p:cNvSpPr txBox="1"/>
          <p:nvPr/>
        </p:nvSpPr>
        <p:spPr>
          <a:xfrm>
            <a:off x="3140422" y="46791"/>
            <a:ext cx="481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u="sng" dirty="0"/>
              <a:t>Neutralisationsreaktion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8677166-6652-4DED-B671-3D90806AF735}"/>
              </a:ext>
            </a:extLst>
          </p:cNvPr>
          <p:cNvGrpSpPr/>
          <p:nvPr/>
        </p:nvGrpSpPr>
        <p:grpSpPr>
          <a:xfrm>
            <a:off x="2110112" y="4523242"/>
            <a:ext cx="2866187" cy="356138"/>
            <a:chOff x="2192594" y="1582994"/>
            <a:chExt cx="2630212" cy="356138"/>
          </a:xfrm>
        </p:grpSpPr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C62A768-E992-49B3-87C1-652345563C76}"/>
                </a:ext>
              </a:extLst>
            </p:cNvPr>
            <p:cNvSpPr/>
            <p:nvPr/>
          </p:nvSpPr>
          <p:spPr>
            <a:xfrm>
              <a:off x="2192594" y="1582994"/>
              <a:ext cx="2630212" cy="356138"/>
            </a:xfrm>
            <a:custGeom>
              <a:avLst/>
              <a:gdLst>
                <a:gd name="connsiteX0" fmla="*/ 0 w 2630212"/>
                <a:gd name="connsiteY0" fmla="*/ 304800 h 356138"/>
                <a:gd name="connsiteX1" fmla="*/ 19664 w 2630212"/>
                <a:gd name="connsiteY1" fmla="*/ 235974 h 356138"/>
                <a:gd name="connsiteX2" fmla="*/ 29496 w 2630212"/>
                <a:gd name="connsiteY2" fmla="*/ 206477 h 356138"/>
                <a:gd name="connsiteX3" fmla="*/ 49161 w 2630212"/>
                <a:gd name="connsiteY3" fmla="*/ 176980 h 356138"/>
                <a:gd name="connsiteX4" fmla="*/ 98322 w 2630212"/>
                <a:gd name="connsiteY4" fmla="*/ 147483 h 356138"/>
                <a:gd name="connsiteX5" fmla="*/ 157316 w 2630212"/>
                <a:gd name="connsiteY5" fmla="*/ 98322 h 356138"/>
                <a:gd name="connsiteX6" fmla="*/ 186812 w 2630212"/>
                <a:gd name="connsiteY6" fmla="*/ 78658 h 356138"/>
                <a:gd name="connsiteX7" fmla="*/ 314632 w 2630212"/>
                <a:gd name="connsiteY7" fmla="*/ 68825 h 356138"/>
                <a:gd name="connsiteX8" fmla="*/ 363793 w 2630212"/>
                <a:gd name="connsiteY8" fmla="*/ 58993 h 356138"/>
                <a:gd name="connsiteX9" fmla="*/ 412954 w 2630212"/>
                <a:gd name="connsiteY9" fmla="*/ 39329 h 356138"/>
                <a:gd name="connsiteX10" fmla="*/ 560438 w 2630212"/>
                <a:gd name="connsiteY10" fmla="*/ 29496 h 356138"/>
                <a:gd name="connsiteX11" fmla="*/ 619432 w 2630212"/>
                <a:gd name="connsiteY11" fmla="*/ 19664 h 356138"/>
                <a:gd name="connsiteX12" fmla="*/ 835741 w 2630212"/>
                <a:gd name="connsiteY12" fmla="*/ 0 h 356138"/>
                <a:gd name="connsiteX13" fmla="*/ 1789471 w 2630212"/>
                <a:gd name="connsiteY13" fmla="*/ 19664 h 356138"/>
                <a:gd name="connsiteX14" fmla="*/ 2005780 w 2630212"/>
                <a:gd name="connsiteY14" fmla="*/ 39329 h 356138"/>
                <a:gd name="connsiteX15" fmla="*/ 2192593 w 2630212"/>
                <a:gd name="connsiteY15" fmla="*/ 117987 h 356138"/>
                <a:gd name="connsiteX16" fmla="*/ 2458064 w 2630212"/>
                <a:gd name="connsiteY16" fmla="*/ 226141 h 356138"/>
                <a:gd name="connsiteX17" fmla="*/ 2497393 w 2630212"/>
                <a:gd name="connsiteY17" fmla="*/ 255638 h 356138"/>
                <a:gd name="connsiteX18" fmla="*/ 2595716 w 2630212"/>
                <a:gd name="connsiteY18" fmla="*/ 314632 h 356138"/>
                <a:gd name="connsiteX19" fmla="*/ 2625212 w 2630212"/>
                <a:gd name="connsiteY19" fmla="*/ 353961 h 356138"/>
                <a:gd name="connsiteX20" fmla="*/ 2615380 w 2630212"/>
                <a:gd name="connsiteY20" fmla="*/ 294967 h 356138"/>
                <a:gd name="connsiteX21" fmla="*/ 2595716 w 2630212"/>
                <a:gd name="connsiteY21" fmla="*/ 216309 h 356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30212" h="356138">
                  <a:moveTo>
                    <a:pt x="0" y="304800"/>
                  </a:moveTo>
                  <a:cubicBezTo>
                    <a:pt x="6555" y="281858"/>
                    <a:pt x="12808" y="258828"/>
                    <a:pt x="19664" y="235974"/>
                  </a:cubicBezTo>
                  <a:cubicBezTo>
                    <a:pt x="22642" y="226047"/>
                    <a:pt x="24861" y="215747"/>
                    <a:pt x="29496" y="206477"/>
                  </a:cubicBezTo>
                  <a:cubicBezTo>
                    <a:pt x="34781" y="195908"/>
                    <a:pt x="40189" y="184670"/>
                    <a:pt x="49161" y="176980"/>
                  </a:cubicBezTo>
                  <a:cubicBezTo>
                    <a:pt x="63671" y="164543"/>
                    <a:pt x="82867" y="158723"/>
                    <a:pt x="98322" y="147483"/>
                  </a:cubicBezTo>
                  <a:cubicBezTo>
                    <a:pt x="119024" y="132427"/>
                    <a:pt x="137110" y="114037"/>
                    <a:pt x="157316" y="98322"/>
                  </a:cubicBezTo>
                  <a:cubicBezTo>
                    <a:pt x="166643" y="91067"/>
                    <a:pt x="175198" y="80836"/>
                    <a:pt x="186812" y="78658"/>
                  </a:cubicBezTo>
                  <a:cubicBezTo>
                    <a:pt x="228813" y="70783"/>
                    <a:pt x="272025" y="72103"/>
                    <a:pt x="314632" y="68825"/>
                  </a:cubicBezTo>
                  <a:cubicBezTo>
                    <a:pt x="331019" y="65548"/>
                    <a:pt x="347786" y="63795"/>
                    <a:pt x="363793" y="58993"/>
                  </a:cubicBezTo>
                  <a:cubicBezTo>
                    <a:pt x="380698" y="53922"/>
                    <a:pt x="395500" y="41947"/>
                    <a:pt x="412954" y="39329"/>
                  </a:cubicBezTo>
                  <a:cubicBezTo>
                    <a:pt x="461679" y="32020"/>
                    <a:pt x="511277" y="32774"/>
                    <a:pt x="560438" y="29496"/>
                  </a:cubicBezTo>
                  <a:cubicBezTo>
                    <a:pt x="580103" y="26219"/>
                    <a:pt x="599671" y="22299"/>
                    <a:pt x="619432" y="19664"/>
                  </a:cubicBezTo>
                  <a:cubicBezTo>
                    <a:pt x="698803" y="9081"/>
                    <a:pt x="752613" y="6394"/>
                    <a:pt x="835741" y="0"/>
                  </a:cubicBezTo>
                  <a:lnTo>
                    <a:pt x="1789471" y="19664"/>
                  </a:lnTo>
                  <a:cubicBezTo>
                    <a:pt x="1824168" y="20619"/>
                    <a:pt x="1965096" y="35260"/>
                    <a:pt x="2005780" y="39329"/>
                  </a:cubicBezTo>
                  <a:cubicBezTo>
                    <a:pt x="2068051" y="65548"/>
                    <a:pt x="2129329" y="94263"/>
                    <a:pt x="2192593" y="117987"/>
                  </a:cubicBezTo>
                  <a:cubicBezTo>
                    <a:pt x="2274997" y="148888"/>
                    <a:pt x="2378115" y="183501"/>
                    <a:pt x="2458064" y="226141"/>
                  </a:cubicBezTo>
                  <a:cubicBezTo>
                    <a:pt x="2472523" y="233853"/>
                    <a:pt x="2483609" y="246777"/>
                    <a:pt x="2497393" y="255638"/>
                  </a:cubicBezTo>
                  <a:cubicBezTo>
                    <a:pt x="2529544" y="276306"/>
                    <a:pt x="2595716" y="314632"/>
                    <a:pt x="2595716" y="314632"/>
                  </a:cubicBezTo>
                  <a:cubicBezTo>
                    <a:pt x="2605548" y="327742"/>
                    <a:pt x="2613625" y="365549"/>
                    <a:pt x="2625212" y="353961"/>
                  </a:cubicBezTo>
                  <a:cubicBezTo>
                    <a:pt x="2639308" y="339864"/>
                    <a:pt x="2619557" y="314460"/>
                    <a:pt x="2615380" y="294967"/>
                  </a:cubicBezTo>
                  <a:cubicBezTo>
                    <a:pt x="2609717" y="268541"/>
                    <a:pt x="2595716" y="216309"/>
                    <a:pt x="2595716" y="21630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F525A16-E7B5-4EA6-A0A7-5C4A01E0DBC6}"/>
                </a:ext>
              </a:extLst>
            </p:cNvPr>
            <p:cNvCxnSpPr>
              <a:stCxn id="54" idx="19"/>
            </p:cNvCxnSpPr>
            <p:nvPr/>
          </p:nvCxnSpPr>
          <p:spPr>
            <a:xfrm flipH="1" flipV="1">
              <a:off x="4689987" y="1924170"/>
              <a:ext cx="127819" cy="12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3543C82E-B148-42C5-A77D-245DE7D7CEBE}"/>
              </a:ext>
            </a:extLst>
          </p:cNvPr>
          <p:cNvSpPr txBox="1"/>
          <p:nvPr/>
        </p:nvSpPr>
        <p:spPr>
          <a:xfrm>
            <a:off x="3255357" y="4156689"/>
            <a:ext cx="5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60D04B1-26CF-4AC8-86B3-44A7C9005E71}"/>
              </a:ext>
            </a:extLst>
          </p:cNvPr>
          <p:cNvSpPr txBox="1"/>
          <p:nvPr/>
        </p:nvSpPr>
        <p:spPr>
          <a:xfrm>
            <a:off x="1406332" y="5418854"/>
            <a:ext cx="17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Salzsäure</a:t>
            </a:r>
          </a:p>
          <a:p>
            <a:r>
              <a:rPr lang="de-DE" dirty="0">
                <a:solidFill>
                  <a:srgbClr val="FF0000"/>
                </a:solidFill>
              </a:rPr>
              <a:t>Saure</a:t>
            </a:r>
            <a:r>
              <a:rPr lang="de-DE" dirty="0"/>
              <a:t> Lösung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1AC2154-2F6D-4E80-BC8D-14EC91A05C4F}"/>
              </a:ext>
            </a:extLst>
          </p:cNvPr>
          <p:cNvSpPr txBox="1"/>
          <p:nvPr/>
        </p:nvSpPr>
        <p:spPr>
          <a:xfrm>
            <a:off x="4042511" y="5429835"/>
            <a:ext cx="188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Natronlauge</a:t>
            </a:r>
          </a:p>
          <a:p>
            <a:r>
              <a:rPr lang="de-DE" dirty="0">
                <a:solidFill>
                  <a:schemeClr val="accent1"/>
                </a:solidFill>
              </a:rPr>
              <a:t>Alkalische</a:t>
            </a:r>
            <a:r>
              <a:rPr lang="de-DE" dirty="0"/>
              <a:t> Lösung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155CE068-361D-4728-869A-AFBF66629A92}"/>
              </a:ext>
            </a:extLst>
          </p:cNvPr>
          <p:cNvSpPr txBox="1"/>
          <p:nvPr/>
        </p:nvSpPr>
        <p:spPr>
          <a:xfrm>
            <a:off x="7113135" y="5383669"/>
            <a:ext cx="9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        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F30132F-7EB0-4535-8463-B53C01C0ECB7}"/>
              </a:ext>
            </a:extLst>
          </p:cNvPr>
          <p:cNvSpPr/>
          <p:nvPr/>
        </p:nvSpPr>
        <p:spPr>
          <a:xfrm>
            <a:off x="8533965" y="5373031"/>
            <a:ext cx="22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Natriumchloridlösung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F04D868-C190-4B97-9D21-9D76EDB36258}"/>
              </a:ext>
            </a:extLst>
          </p:cNvPr>
          <p:cNvSpPr txBox="1"/>
          <p:nvPr/>
        </p:nvSpPr>
        <p:spPr>
          <a:xfrm>
            <a:off x="7567699" y="5714208"/>
            <a:ext cx="177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Neutrale</a:t>
            </a:r>
            <a:r>
              <a:rPr lang="de-DE" dirty="0"/>
              <a:t> Lösung</a:t>
            </a:r>
          </a:p>
        </p:txBody>
      </p:sp>
    </p:spTree>
    <p:extLst>
      <p:ext uri="{BB962C8B-B14F-4D97-AF65-F5344CB8AC3E}">
        <p14:creationId xmlns:p14="http://schemas.microsoft.com/office/powerpoint/2010/main" val="16419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7" grpId="0"/>
      <p:bldP spid="52" grpId="0"/>
      <p:bldP spid="49" grpId="0"/>
      <p:bldP spid="50" grpId="0"/>
      <p:bldP spid="51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EC657E-D8E2-4BED-BD74-0071F8D435C4}"/>
              </a:ext>
            </a:extLst>
          </p:cNvPr>
          <p:cNvSpPr/>
          <p:nvPr/>
        </p:nvSpPr>
        <p:spPr>
          <a:xfrm>
            <a:off x="856328" y="1172312"/>
            <a:ext cx="2520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Cl</a:t>
            </a:r>
            <a:r>
              <a:rPr lang="de-DE" sz="2800" baseline="30000" dirty="0"/>
              <a:t>-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1100" baseline="-25000" dirty="0"/>
              <a:t> </a:t>
            </a:r>
            <a:r>
              <a:rPr lang="de-DE" sz="1100" dirty="0"/>
              <a:t>  </a:t>
            </a:r>
            <a:r>
              <a:rPr lang="de-DE" sz="2800" dirty="0"/>
              <a:t>+   </a:t>
            </a:r>
            <a:r>
              <a:rPr lang="de-DE" sz="2800" dirty="0">
                <a:solidFill>
                  <a:srgbClr val="FF0000"/>
                </a:solidFill>
              </a:rPr>
              <a:t>H</a:t>
            </a:r>
            <a:r>
              <a:rPr lang="de-DE" sz="2800" baseline="-25000" dirty="0">
                <a:solidFill>
                  <a:srgbClr val="FF0000"/>
                </a:solidFill>
              </a:rPr>
              <a:t>3</a:t>
            </a:r>
            <a:r>
              <a:rPr lang="de-DE" sz="2800" dirty="0">
                <a:solidFill>
                  <a:srgbClr val="FF0000"/>
                </a:solidFill>
              </a:rPr>
              <a:t>O</a:t>
            </a:r>
            <a:r>
              <a:rPr lang="de-DE" sz="2800" baseline="30000" dirty="0">
                <a:solidFill>
                  <a:srgbClr val="FF0000"/>
                </a:solidFill>
              </a:rPr>
              <a:t>+</a:t>
            </a:r>
            <a:r>
              <a:rPr lang="de-DE" sz="2800" baseline="-25000" dirty="0">
                <a:solidFill>
                  <a:srgbClr val="FF0000"/>
                </a:solidFill>
              </a:rPr>
              <a:t>(</a:t>
            </a:r>
            <a:r>
              <a:rPr lang="de-DE" sz="2800" baseline="-25000" dirty="0" err="1">
                <a:solidFill>
                  <a:srgbClr val="FF0000"/>
                </a:solidFill>
              </a:rPr>
              <a:t>aq</a:t>
            </a:r>
            <a:r>
              <a:rPr lang="de-DE" sz="2800" baseline="-25000" dirty="0">
                <a:solidFill>
                  <a:srgbClr val="FF0000"/>
                </a:solidFill>
              </a:rPr>
              <a:t>)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DFA8EB-E363-440A-8C5E-60DD6FCA47CE}"/>
              </a:ext>
            </a:extLst>
          </p:cNvPr>
          <p:cNvSpPr/>
          <p:nvPr/>
        </p:nvSpPr>
        <p:spPr>
          <a:xfrm>
            <a:off x="3602247" y="1172312"/>
            <a:ext cx="2355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Na</a:t>
            </a:r>
            <a:r>
              <a:rPr lang="de-DE" sz="2800" b="1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r>
              <a:rPr lang="de-DE" sz="2800" dirty="0"/>
              <a:t>+  </a:t>
            </a:r>
            <a:r>
              <a:rPr lang="de-DE" sz="2800" dirty="0">
                <a:solidFill>
                  <a:srgbClr val="0070C0"/>
                </a:solidFill>
              </a:rPr>
              <a:t>OH</a:t>
            </a:r>
            <a:r>
              <a:rPr lang="de-DE" sz="2800" b="1" baseline="30000" dirty="0">
                <a:solidFill>
                  <a:srgbClr val="0070C0"/>
                </a:solidFill>
              </a:rPr>
              <a:t>-</a:t>
            </a:r>
            <a:r>
              <a:rPr lang="de-DE" sz="2800" baseline="-25000" dirty="0">
                <a:solidFill>
                  <a:srgbClr val="0070C0"/>
                </a:solidFill>
              </a:rPr>
              <a:t>(</a:t>
            </a:r>
            <a:r>
              <a:rPr lang="de-DE" sz="2800" baseline="-25000" dirty="0" err="1">
                <a:solidFill>
                  <a:srgbClr val="0070C0"/>
                </a:solidFill>
              </a:rPr>
              <a:t>aq</a:t>
            </a:r>
            <a:r>
              <a:rPr lang="de-DE" sz="2800" baseline="-25000" dirty="0">
                <a:solidFill>
                  <a:srgbClr val="0070C0"/>
                </a:solidFill>
              </a:rPr>
              <a:t>)</a:t>
            </a:r>
            <a:endParaRPr lang="de-DE" sz="2800" dirty="0">
              <a:solidFill>
                <a:srgbClr val="0070C0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A4C4F7-E6A6-42C7-B3BD-1ADB2211340D}"/>
              </a:ext>
            </a:extLst>
          </p:cNvPr>
          <p:cNvCxnSpPr>
            <a:cxnSpLocks/>
          </p:cNvCxnSpPr>
          <p:nvPr/>
        </p:nvCxnSpPr>
        <p:spPr>
          <a:xfrm>
            <a:off x="5957379" y="1400287"/>
            <a:ext cx="851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EC2C1CE1-C379-4631-9997-216034100419}"/>
              </a:ext>
            </a:extLst>
          </p:cNvPr>
          <p:cNvSpPr/>
          <p:nvPr/>
        </p:nvSpPr>
        <p:spPr>
          <a:xfrm rot="5400000">
            <a:off x="1784507" y="1141418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F9ED6D21-95D4-4E56-A69F-CA7CE90AF5D1}"/>
              </a:ext>
            </a:extLst>
          </p:cNvPr>
          <p:cNvSpPr/>
          <p:nvPr/>
        </p:nvSpPr>
        <p:spPr>
          <a:xfrm rot="5400000">
            <a:off x="4458225" y="1178605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36BA4-C225-47B4-813C-F3A58F29DEC7}"/>
              </a:ext>
            </a:extLst>
          </p:cNvPr>
          <p:cNvSpPr txBox="1"/>
          <p:nvPr/>
        </p:nvSpPr>
        <p:spPr>
          <a:xfrm>
            <a:off x="1395220" y="2025505"/>
            <a:ext cx="17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Salzsäure</a:t>
            </a:r>
          </a:p>
          <a:p>
            <a:r>
              <a:rPr lang="de-DE" dirty="0">
                <a:solidFill>
                  <a:srgbClr val="FF0000"/>
                </a:solidFill>
              </a:rPr>
              <a:t>Saure</a:t>
            </a:r>
            <a:r>
              <a:rPr lang="de-DE" dirty="0"/>
              <a:t> Lösung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32C54A8-71AC-479B-B7A9-645B59E2ACDE}"/>
              </a:ext>
            </a:extLst>
          </p:cNvPr>
          <p:cNvSpPr txBox="1"/>
          <p:nvPr/>
        </p:nvSpPr>
        <p:spPr>
          <a:xfrm>
            <a:off x="4031399" y="2036486"/>
            <a:ext cx="188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Natronlauge</a:t>
            </a:r>
          </a:p>
          <a:p>
            <a:r>
              <a:rPr lang="de-DE" dirty="0">
                <a:solidFill>
                  <a:schemeClr val="accent1"/>
                </a:solidFill>
              </a:rPr>
              <a:t>Alkalische</a:t>
            </a:r>
            <a:r>
              <a:rPr lang="de-DE" dirty="0"/>
              <a:t> Lösung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1B9EA09-3221-472E-93E9-DA79756D7180}"/>
              </a:ext>
            </a:extLst>
          </p:cNvPr>
          <p:cNvSpPr txBox="1"/>
          <p:nvPr/>
        </p:nvSpPr>
        <p:spPr>
          <a:xfrm>
            <a:off x="6956679" y="1172312"/>
            <a:ext cx="379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</a:rPr>
              <a:t>2 H</a:t>
            </a:r>
            <a:r>
              <a:rPr lang="de-DE" sz="2800" baseline="-25000" dirty="0">
                <a:solidFill>
                  <a:srgbClr val="00B050"/>
                </a:solidFill>
              </a:rPr>
              <a:t>2</a:t>
            </a:r>
            <a:r>
              <a:rPr lang="de-DE" sz="2800" dirty="0">
                <a:solidFill>
                  <a:srgbClr val="00B050"/>
                </a:solidFill>
              </a:rPr>
              <a:t>O  </a:t>
            </a:r>
            <a:r>
              <a:rPr lang="de-DE" sz="2800" dirty="0"/>
              <a:t>+   Na</a:t>
            </a:r>
            <a:r>
              <a:rPr lang="de-DE" sz="2800" b="1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  </a:t>
            </a:r>
            <a:r>
              <a:rPr lang="de-DE" sz="2800" dirty="0"/>
              <a:t>+   Cl</a:t>
            </a:r>
            <a:r>
              <a:rPr lang="de-DE" sz="2800" baseline="30000" dirty="0"/>
              <a:t>-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CB03CA-FC8F-406B-ACFE-27FAF22584EC}"/>
              </a:ext>
            </a:extLst>
          </p:cNvPr>
          <p:cNvSpPr txBox="1"/>
          <p:nvPr/>
        </p:nvSpPr>
        <p:spPr>
          <a:xfrm>
            <a:off x="3282132" y="1249256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0201EF-6446-498E-8C69-9F06A697E088}"/>
              </a:ext>
            </a:extLst>
          </p:cNvPr>
          <p:cNvSpPr txBox="1"/>
          <p:nvPr/>
        </p:nvSpPr>
        <p:spPr>
          <a:xfrm>
            <a:off x="7102023" y="1990320"/>
            <a:ext cx="9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       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D4BA9FA-A53B-45A9-A9E3-63411EA276C3}"/>
              </a:ext>
            </a:extLst>
          </p:cNvPr>
          <p:cNvSpPr/>
          <p:nvPr/>
        </p:nvSpPr>
        <p:spPr>
          <a:xfrm>
            <a:off x="8522853" y="1979682"/>
            <a:ext cx="22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Natriumchloridlösung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36C647DC-010E-491F-B775-ECA5ED31409D}"/>
              </a:ext>
            </a:extLst>
          </p:cNvPr>
          <p:cNvSpPr/>
          <p:nvPr/>
        </p:nvSpPr>
        <p:spPr>
          <a:xfrm rot="5400000">
            <a:off x="9347198" y="1068502"/>
            <a:ext cx="335280" cy="1508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1AB845-B47E-479D-83A4-61168FAC440C}"/>
              </a:ext>
            </a:extLst>
          </p:cNvPr>
          <p:cNvSpPr txBox="1"/>
          <p:nvPr/>
        </p:nvSpPr>
        <p:spPr>
          <a:xfrm>
            <a:off x="718021" y="3229960"/>
            <a:ext cx="10437659" cy="2446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u="sng" dirty="0"/>
              <a:t>Merke:</a:t>
            </a:r>
          </a:p>
          <a:p>
            <a:r>
              <a:rPr lang="de-DE" sz="2000" dirty="0"/>
              <a:t>Bei einer </a:t>
            </a:r>
            <a:r>
              <a:rPr lang="de-DE" sz="2000" dirty="0">
                <a:solidFill>
                  <a:srgbClr val="FF0000"/>
                </a:solidFill>
              </a:rPr>
              <a:t>Neutralisationsreaktion</a:t>
            </a:r>
            <a:r>
              <a:rPr lang="de-DE" sz="2000" dirty="0"/>
              <a:t> reagieren die </a:t>
            </a:r>
            <a:r>
              <a:rPr lang="de-DE" sz="2000" b="1" dirty="0"/>
              <a:t>Oxoniumionen</a:t>
            </a:r>
            <a:r>
              <a:rPr lang="de-DE" sz="2000" dirty="0"/>
              <a:t> einer sauren Lösung mit den </a:t>
            </a:r>
            <a:r>
              <a:rPr lang="de-DE" sz="2000" b="1" dirty="0"/>
              <a:t>Hydroxidionen</a:t>
            </a:r>
            <a:r>
              <a:rPr lang="de-DE" sz="2000" dirty="0"/>
              <a:t> einer alkalischen Lösung zu </a:t>
            </a:r>
            <a:r>
              <a:rPr lang="de-DE" sz="2000" b="1" dirty="0"/>
              <a:t>Wassermolekülen</a:t>
            </a:r>
            <a:r>
              <a:rPr lang="de-DE" sz="2000" dirty="0"/>
              <a:t>. Es entsteht eine Salzlösung aus den Säure- und den </a:t>
            </a:r>
            <a:r>
              <a:rPr lang="de-DE" sz="2000" dirty="0" err="1"/>
              <a:t>Basenrestionen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800" dirty="0"/>
              <a:t>H</a:t>
            </a:r>
            <a:r>
              <a:rPr lang="de-DE" sz="2800" baseline="-25000" dirty="0"/>
              <a:t>3</a:t>
            </a:r>
            <a:r>
              <a:rPr lang="de-DE" sz="2800" dirty="0"/>
              <a:t>O</a:t>
            </a:r>
            <a:r>
              <a:rPr lang="de-DE" sz="2800" baseline="30000" dirty="0"/>
              <a:t>+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 )</a:t>
            </a:r>
            <a:r>
              <a:rPr lang="de-DE" sz="2800" dirty="0"/>
              <a:t>+  OH</a:t>
            </a:r>
            <a:r>
              <a:rPr lang="de-DE" sz="2800" b="1" baseline="30000" dirty="0"/>
              <a:t>-</a:t>
            </a:r>
            <a:r>
              <a:rPr lang="de-DE" sz="2800" baseline="-25000" dirty="0"/>
              <a:t>(</a:t>
            </a:r>
            <a:r>
              <a:rPr lang="de-DE" sz="2800" baseline="-25000" dirty="0" err="1"/>
              <a:t>aq</a:t>
            </a:r>
            <a:r>
              <a:rPr lang="de-DE" sz="2800" baseline="-25000" dirty="0"/>
              <a:t>)</a:t>
            </a:r>
            <a:r>
              <a:rPr lang="de-DE" sz="2800" dirty="0"/>
              <a:t>  </a:t>
            </a:r>
            <a:r>
              <a:rPr lang="de-DE" sz="2800" dirty="0">
                <a:sym typeface="Wingdings" panose="05000000000000000000" pitchFamily="2" charset="2"/>
              </a:rPr>
              <a:t> </a:t>
            </a:r>
            <a:r>
              <a:rPr lang="de-DE" sz="2800" dirty="0"/>
              <a:t>2 H</a:t>
            </a:r>
            <a:r>
              <a:rPr lang="de-DE" sz="2800" baseline="-25000" dirty="0"/>
              <a:t>2</a:t>
            </a:r>
            <a:r>
              <a:rPr lang="de-DE" sz="2800" dirty="0"/>
              <a:t>O</a:t>
            </a:r>
            <a:r>
              <a:rPr lang="de-DE" sz="2800" baseline="-25000" dirty="0"/>
              <a:t>(l)</a:t>
            </a:r>
          </a:p>
          <a:p>
            <a:endParaRPr lang="de-DE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015780-A0FC-430D-9B16-1CF6D0DCB682}"/>
              </a:ext>
            </a:extLst>
          </p:cNvPr>
          <p:cNvSpPr txBox="1"/>
          <p:nvPr/>
        </p:nvSpPr>
        <p:spPr>
          <a:xfrm>
            <a:off x="7556587" y="2320859"/>
            <a:ext cx="177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Neutrale</a:t>
            </a:r>
            <a:r>
              <a:rPr lang="de-DE" dirty="0"/>
              <a:t> Lösung</a:t>
            </a:r>
          </a:p>
        </p:txBody>
      </p:sp>
      <p:pic>
        <p:nvPicPr>
          <p:cNvPr id="24" name="Grafik 23" descr="Ein Bild, das Zeichnung, Flasche enthält.&#10;&#10;Automatisch generierte Beschreibung">
            <a:extLst>
              <a:ext uri="{FF2B5EF4-FFF2-40B4-BE49-F238E27FC236}">
                <a16:creationId xmlns:a16="http://schemas.microsoft.com/office/drawing/2014/main" id="{C4639796-F226-4C5B-B1B7-6A795158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50" y="4560548"/>
            <a:ext cx="1798757" cy="12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B8EF7E-8969-4460-A548-569D8540DD4B}"/>
              </a:ext>
            </a:extLst>
          </p:cNvPr>
          <p:cNvSpPr txBox="1"/>
          <p:nvPr/>
        </p:nvSpPr>
        <p:spPr>
          <a:xfrm>
            <a:off x="623976" y="336687"/>
            <a:ext cx="852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Zusammenfassung: </a:t>
            </a:r>
            <a:r>
              <a:rPr lang="de-DE" sz="2000" b="1" dirty="0"/>
              <a:t>Säure-Base-Reaktionen nach BRØNSTED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95C988-2EE7-4870-B06E-F55C288D8E77}"/>
              </a:ext>
            </a:extLst>
          </p:cNvPr>
          <p:cNvSpPr txBox="1"/>
          <p:nvPr/>
        </p:nvSpPr>
        <p:spPr>
          <a:xfrm>
            <a:off x="1279162" y="1717050"/>
            <a:ext cx="68184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dirty="0"/>
              <a:t>Eine Säure-Base-Reaktion ist eine </a:t>
            </a:r>
            <a:r>
              <a:rPr lang="de-DE" sz="2000" i="1" dirty="0"/>
              <a:t>Protonenübertragungsreaktion</a:t>
            </a:r>
            <a:r>
              <a:rPr lang="de-DE" sz="2000" dirty="0"/>
              <a:t> (</a:t>
            </a:r>
            <a:r>
              <a:rPr lang="de-DE" sz="2000" b="1" dirty="0"/>
              <a:t>Protolyse</a:t>
            </a:r>
            <a:r>
              <a:rPr lang="de-DE" sz="2000" dirty="0"/>
              <a:t>).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Eine </a:t>
            </a:r>
            <a:r>
              <a:rPr lang="de-DE" sz="2000" i="1" dirty="0"/>
              <a:t>Säure</a:t>
            </a:r>
            <a:r>
              <a:rPr lang="de-DE" sz="2000" dirty="0"/>
              <a:t> ist ein Teilchen, das Protonen abgeben kann (</a:t>
            </a:r>
            <a:r>
              <a:rPr lang="de-DE" sz="2000" b="1" dirty="0"/>
              <a:t>Protonendonator</a:t>
            </a:r>
            <a:r>
              <a:rPr lang="de-DE" sz="2000" dirty="0"/>
              <a:t>). 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Eine </a:t>
            </a:r>
            <a:r>
              <a:rPr lang="de-DE" sz="2000" i="1" dirty="0"/>
              <a:t>Base</a:t>
            </a:r>
            <a:r>
              <a:rPr lang="de-DE" sz="2000" dirty="0"/>
              <a:t> ist ein Teilchen, das Protonen aufnehmen kann (</a:t>
            </a:r>
            <a:r>
              <a:rPr lang="de-DE" sz="2000" b="1" dirty="0"/>
              <a:t>Protonenakzeptor</a:t>
            </a:r>
            <a:r>
              <a:rPr lang="de-DE" sz="2000" dirty="0"/>
              <a:t>). 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Moleküle, die sowohl als Säure als auch als Base reagieren können, nennt man </a:t>
            </a:r>
            <a:r>
              <a:rPr lang="de-DE" sz="2000" b="1" dirty="0"/>
              <a:t>Ampholyte</a:t>
            </a:r>
            <a:r>
              <a:rPr lang="de-DE" sz="2000" dirty="0"/>
              <a:t> (z.B. Wasser)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C47C37B-30BD-4FF1-9DC9-45A7563FBFB7}"/>
              </a:ext>
            </a:extLst>
          </p:cNvPr>
          <p:cNvGrpSpPr/>
          <p:nvPr/>
        </p:nvGrpSpPr>
        <p:grpSpPr>
          <a:xfrm>
            <a:off x="9149668" y="1343866"/>
            <a:ext cx="2925237" cy="3598857"/>
            <a:chOff x="8668138" y="878685"/>
            <a:chExt cx="3361353" cy="4098632"/>
          </a:xfrm>
        </p:grpSpPr>
        <p:pic>
          <p:nvPicPr>
            <p:cNvPr id="5" name="Grafik 4" descr="Ein Bild, das Wand, Mann, Person, Anzug enthält.&#10;&#10;Automatisch generierte Beschreibung">
              <a:extLst>
                <a:ext uri="{FF2B5EF4-FFF2-40B4-BE49-F238E27FC236}">
                  <a16:creationId xmlns:a16="http://schemas.microsoft.com/office/drawing/2014/main" id="{F4198E35-6A88-4183-9343-8709D712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435" y="878685"/>
              <a:ext cx="2354943" cy="3093539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D72197C-0B34-429A-A798-36E04928BC83}"/>
                </a:ext>
              </a:extLst>
            </p:cNvPr>
            <p:cNvSpPr txBox="1"/>
            <p:nvPr/>
          </p:nvSpPr>
          <p:spPr>
            <a:xfrm>
              <a:off x="8830648" y="3972224"/>
              <a:ext cx="2747280" cy="3855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800" dirty="0"/>
                <a:t>https://de.wikipedia.org/wiki/Johannes_Nicolaus_Br%C3%B8nsted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5275336-C074-43CA-8B85-3BAC98602BAA}"/>
                </a:ext>
              </a:extLst>
            </p:cNvPr>
            <p:cNvSpPr txBox="1"/>
            <p:nvPr/>
          </p:nvSpPr>
          <p:spPr>
            <a:xfrm>
              <a:off x="8668138" y="4241230"/>
              <a:ext cx="3361353" cy="73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Johannes Nicolaus </a:t>
              </a:r>
              <a:r>
                <a:rPr lang="de-DE" dirty="0" err="1"/>
                <a:t>Brønsted</a:t>
              </a:r>
              <a:endParaRPr lang="de-DE" dirty="0"/>
            </a:p>
            <a:p>
              <a:pPr algn="ctr"/>
              <a:r>
                <a:rPr lang="de-DE" dirty="0"/>
                <a:t>(1879-1947)</a:t>
              </a:r>
            </a:p>
          </p:txBody>
        </p:sp>
      </p:grpSp>
      <p:sp>
        <p:nvSpPr>
          <p:cNvPr id="12" name="Sprechblase: oval 11">
            <a:extLst>
              <a:ext uri="{FF2B5EF4-FFF2-40B4-BE49-F238E27FC236}">
                <a16:creationId xmlns:a16="http://schemas.microsoft.com/office/drawing/2014/main" id="{23E50931-B5A8-4BCC-B2B5-51618FC7CCA6}"/>
              </a:ext>
            </a:extLst>
          </p:cNvPr>
          <p:cNvSpPr/>
          <p:nvPr/>
        </p:nvSpPr>
        <p:spPr>
          <a:xfrm>
            <a:off x="354221" y="1060453"/>
            <a:ext cx="7471873" cy="4329404"/>
          </a:xfrm>
          <a:prstGeom prst="wedgeEllipseCallout">
            <a:avLst>
              <a:gd name="adj1" fmla="val 75776"/>
              <a:gd name="adj2" fmla="val -35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E45733-F6F2-49F3-A040-7607B72F7DDB}"/>
              </a:ext>
            </a:extLst>
          </p:cNvPr>
          <p:cNvSpPr txBox="1"/>
          <p:nvPr/>
        </p:nvSpPr>
        <p:spPr>
          <a:xfrm>
            <a:off x="619432" y="783066"/>
            <a:ext cx="852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Übungsaufgaben</a:t>
            </a:r>
            <a:r>
              <a:rPr lang="de-DE" sz="2800" dirty="0"/>
              <a:t>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D4923F-E575-4828-A033-3186E3FA30FB}"/>
              </a:ext>
            </a:extLst>
          </p:cNvPr>
          <p:cNvSpPr txBox="1"/>
          <p:nvPr/>
        </p:nvSpPr>
        <p:spPr>
          <a:xfrm>
            <a:off x="619432" y="4382659"/>
            <a:ext cx="1081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9350" indent="-2419350"/>
            <a:r>
              <a:rPr lang="de-DE" i="1" dirty="0"/>
              <a:t>* </a:t>
            </a:r>
            <a:r>
              <a:rPr lang="de-DE" i="1" u="sng" dirty="0"/>
              <a:t>Tipp zur Vorgehensweise</a:t>
            </a:r>
            <a:r>
              <a:rPr lang="de-DE" i="1" dirty="0"/>
              <a:t>: Schreibe als Edukte alle Ionen auf, die in der sauren und der alkalischen Lösung vorhanden sind (s. Beispiel Salzsäure und Natronlauge)!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5E4D66-2986-4568-9CA3-59D2E92E0C5F}"/>
              </a:ext>
            </a:extLst>
          </p:cNvPr>
          <p:cNvSpPr txBox="1"/>
          <p:nvPr/>
        </p:nvSpPr>
        <p:spPr>
          <a:xfrm>
            <a:off x="619432" y="1306286"/>
            <a:ext cx="9649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/>
              <a:t>Buch S. 239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Nr. 2 a-c* (Pflicht), 2 d-e (freiwillig)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Nr. 3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Nr. 5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Für Schnelle: Nr. 6 - 8</a:t>
            </a:r>
          </a:p>
        </p:txBody>
      </p:sp>
    </p:spTree>
    <p:extLst>
      <p:ext uri="{BB962C8B-B14F-4D97-AF65-F5344CB8AC3E}">
        <p14:creationId xmlns:p14="http://schemas.microsoft.com/office/powerpoint/2010/main" val="14324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A784496-39F1-4F7A-ABF7-C3F8EB6F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49" y="737418"/>
            <a:ext cx="244168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28348912-25E6-4505-BF25-C93D7982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642936"/>
              </p:ext>
            </p:extLst>
          </p:nvPr>
        </p:nvGraphicFramePr>
        <p:xfrm>
          <a:off x="2631637" y="676719"/>
          <a:ext cx="6282812" cy="470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-Bild" r:id="rId4" imgW="2991268" imgH="2238687" progId="Paint.Picture">
                  <p:embed/>
                </p:oleObj>
              </mc:Choice>
              <mc:Fallback>
                <p:oleObj name="Bitmap-Bild" r:id="rId4" imgW="2991268" imgH="2238687" progId="Paint.Picture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28348912-25E6-4505-BF25-C93D7982B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637" y="676719"/>
                        <a:ext cx="6282812" cy="4702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F4F64B9-9F76-4E52-9C67-A7CD41124C95}"/>
              </a:ext>
            </a:extLst>
          </p:cNvPr>
          <p:cNvSpPr txBox="1"/>
          <p:nvPr/>
        </p:nvSpPr>
        <p:spPr>
          <a:xfrm>
            <a:off x="2873307" y="4075911"/>
            <a:ext cx="22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saure Lösung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5F56C1-D850-4FE9-A1FE-3327C439514C}"/>
              </a:ext>
            </a:extLst>
          </p:cNvPr>
          <p:cNvSpPr txBox="1"/>
          <p:nvPr/>
        </p:nvSpPr>
        <p:spPr>
          <a:xfrm>
            <a:off x="5662057" y="5272404"/>
            <a:ext cx="267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070C0"/>
                </a:solidFill>
              </a:rPr>
              <a:t>alkalische Lösung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E3DF482-2F65-462D-A3DC-CD0CDFED89D5}"/>
              </a:ext>
            </a:extLst>
          </p:cNvPr>
          <p:cNvSpPr/>
          <p:nvPr/>
        </p:nvSpPr>
        <p:spPr>
          <a:xfrm rot="1429385">
            <a:off x="2833516" y="1849237"/>
            <a:ext cx="1002891" cy="1319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7F0C54-3B37-4453-B68F-1EFE05548E7B}"/>
              </a:ext>
            </a:extLst>
          </p:cNvPr>
          <p:cNvSpPr txBox="1"/>
          <p:nvPr/>
        </p:nvSpPr>
        <p:spPr>
          <a:xfrm>
            <a:off x="1445341" y="5975673"/>
            <a:ext cx="983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FF0000"/>
                </a:solidFill>
              </a:rPr>
              <a:t>H</a:t>
            </a:r>
            <a:r>
              <a:rPr lang="de-DE" sz="3200" b="1" baseline="-25000" dirty="0">
                <a:solidFill>
                  <a:srgbClr val="FF0000"/>
                </a:solidFill>
              </a:rPr>
              <a:t>3</a:t>
            </a:r>
            <a:r>
              <a:rPr lang="de-DE" sz="3200" b="1" dirty="0">
                <a:solidFill>
                  <a:srgbClr val="FF0000"/>
                </a:solidFill>
              </a:rPr>
              <a:t>O</a:t>
            </a:r>
            <a:r>
              <a:rPr lang="de-DE" sz="3200" b="1" baseline="30000" dirty="0">
                <a:solidFill>
                  <a:srgbClr val="FF0000"/>
                </a:solidFill>
              </a:rPr>
              <a:t>+</a:t>
            </a:r>
            <a:r>
              <a:rPr lang="de-DE" sz="3200" b="1" dirty="0"/>
              <a:t>  +  Cl</a:t>
            </a:r>
            <a:r>
              <a:rPr lang="de-DE" sz="3200" b="1" baseline="30000" dirty="0"/>
              <a:t>-</a:t>
            </a:r>
            <a:r>
              <a:rPr lang="de-DE" sz="3200" b="1" dirty="0"/>
              <a:t>   +   </a:t>
            </a:r>
            <a:r>
              <a:rPr lang="de-DE" sz="3200" b="1" dirty="0">
                <a:solidFill>
                  <a:srgbClr val="0070C0"/>
                </a:solidFill>
              </a:rPr>
              <a:t>OH</a:t>
            </a:r>
            <a:r>
              <a:rPr lang="de-DE" sz="3200" b="1" baseline="30000" dirty="0">
                <a:solidFill>
                  <a:srgbClr val="0070C0"/>
                </a:solidFill>
              </a:rPr>
              <a:t>-</a:t>
            </a:r>
            <a:r>
              <a:rPr lang="de-DE" sz="3200" b="1" dirty="0"/>
              <a:t>  +  Na</a:t>
            </a:r>
            <a:r>
              <a:rPr lang="de-DE" sz="3200" b="1" baseline="30000" dirty="0"/>
              <a:t>+</a:t>
            </a:r>
            <a:r>
              <a:rPr lang="de-DE" sz="3200" b="1" dirty="0"/>
              <a:t>   </a:t>
            </a:r>
            <a:r>
              <a:rPr lang="de-DE" sz="3200" b="1" dirty="0">
                <a:sym typeface="Wingdings" panose="05000000000000000000" pitchFamily="2" charset="2"/>
              </a:rPr>
              <a:t>   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H</a:t>
            </a:r>
            <a:r>
              <a:rPr lang="de-DE" sz="3200" b="1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O</a:t>
            </a:r>
            <a:r>
              <a:rPr lang="de-DE" sz="3200" b="1" dirty="0">
                <a:sym typeface="Wingdings" panose="05000000000000000000" pitchFamily="2" charset="2"/>
              </a:rPr>
              <a:t>  +  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H</a:t>
            </a:r>
            <a:r>
              <a:rPr lang="de-DE" sz="3200" b="1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de-D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O</a:t>
            </a:r>
            <a:r>
              <a:rPr lang="de-DE" sz="3200" b="1" dirty="0">
                <a:sym typeface="Wingdings" panose="05000000000000000000" pitchFamily="2" charset="2"/>
              </a:rPr>
              <a:t>  +  Cl</a:t>
            </a:r>
            <a:r>
              <a:rPr lang="de-DE" sz="3200" b="1" baseline="30000" dirty="0">
                <a:sym typeface="Wingdings" panose="05000000000000000000" pitchFamily="2" charset="2"/>
              </a:rPr>
              <a:t>-</a:t>
            </a:r>
            <a:r>
              <a:rPr lang="de-DE" sz="3200" b="1" dirty="0">
                <a:sym typeface="Wingdings" panose="05000000000000000000" pitchFamily="2" charset="2"/>
              </a:rPr>
              <a:t>  +  Na</a:t>
            </a:r>
            <a:r>
              <a:rPr lang="de-DE" sz="3200" b="1" baseline="30000" dirty="0">
                <a:sym typeface="Wingdings" panose="05000000000000000000" pitchFamily="2" charset="2"/>
              </a:rPr>
              <a:t>+</a:t>
            </a:r>
            <a:endParaRPr lang="de-DE" sz="3200" b="1" baseline="30000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9C9EFE2-C231-4C9A-87EE-79C3441B861A}"/>
              </a:ext>
            </a:extLst>
          </p:cNvPr>
          <p:cNvSpPr/>
          <p:nvPr/>
        </p:nvSpPr>
        <p:spPr>
          <a:xfrm>
            <a:off x="3819832" y="279194"/>
            <a:ext cx="3554362" cy="3377087"/>
          </a:xfrm>
          <a:custGeom>
            <a:avLst/>
            <a:gdLst>
              <a:gd name="connsiteX0" fmla="*/ 0 w 3421626"/>
              <a:gd name="connsiteY0" fmla="*/ 1534860 h 2803222"/>
              <a:gd name="connsiteX1" fmla="*/ 1637071 w 3421626"/>
              <a:gd name="connsiteY1" fmla="*/ 30525 h 2803222"/>
              <a:gd name="connsiteX2" fmla="*/ 3347884 w 3421626"/>
              <a:gd name="connsiteY2" fmla="*/ 2758977 h 2803222"/>
              <a:gd name="connsiteX3" fmla="*/ 3347884 w 3421626"/>
              <a:gd name="connsiteY3" fmla="*/ 2758977 h 2803222"/>
              <a:gd name="connsiteX4" fmla="*/ 3421626 w 3421626"/>
              <a:gd name="connsiteY4" fmla="*/ 2803222 h 280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1626" h="2803222">
                <a:moveTo>
                  <a:pt x="0" y="1534860"/>
                </a:moveTo>
                <a:cubicBezTo>
                  <a:pt x="539545" y="680682"/>
                  <a:pt x="1079090" y="-173495"/>
                  <a:pt x="1637071" y="30525"/>
                </a:cubicBezTo>
                <a:cubicBezTo>
                  <a:pt x="2195052" y="234544"/>
                  <a:pt x="3347884" y="2758977"/>
                  <a:pt x="3347884" y="2758977"/>
                </a:cubicBezTo>
                <a:lnTo>
                  <a:pt x="3347884" y="2758977"/>
                </a:lnTo>
                <a:lnTo>
                  <a:pt x="3421626" y="280322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1902D47-3D35-4568-94A6-3B58B50EBEDD}"/>
              </a:ext>
            </a:extLst>
          </p:cNvPr>
          <p:cNvSpPr txBox="1"/>
          <p:nvPr/>
        </p:nvSpPr>
        <p:spPr>
          <a:xfrm>
            <a:off x="78658" y="108155"/>
            <a:ext cx="34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AB: Neutralisationsrätsel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51D34F6-71F5-4377-87FD-988A29A31E1D}"/>
              </a:ext>
            </a:extLst>
          </p:cNvPr>
          <p:cNvSpPr/>
          <p:nvPr/>
        </p:nvSpPr>
        <p:spPr>
          <a:xfrm rot="20584020">
            <a:off x="7188900" y="4541902"/>
            <a:ext cx="700384" cy="62370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0744029-BD68-4CA3-8CC4-4DEFAB8B24F0}"/>
              </a:ext>
            </a:extLst>
          </p:cNvPr>
          <p:cNvGrpSpPr/>
          <p:nvPr/>
        </p:nvGrpSpPr>
        <p:grpSpPr>
          <a:xfrm>
            <a:off x="5511420" y="1553548"/>
            <a:ext cx="3425005" cy="3825275"/>
            <a:chOff x="5685503" y="1466767"/>
            <a:chExt cx="3425005" cy="382527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637263E-F6DC-4859-B00D-2397377C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5503" y="1466767"/>
              <a:ext cx="3425005" cy="38252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8DA689A-E198-4AC9-A844-354A3F1B3BCD}"/>
                </a:ext>
              </a:extLst>
            </p:cNvPr>
            <p:cNvSpPr txBox="1"/>
            <p:nvPr/>
          </p:nvSpPr>
          <p:spPr>
            <a:xfrm>
              <a:off x="6278284" y="3800654"/>
              <a:ext cx="704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OH</a:t>
              </a:r>
              <a:r>
                <a:rPr lang="de-DE" sz="2400" b="1" baseline="30000" dirty="0"/>
                <a:t>-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70E83C3-87F3-4CB4-99FD-68F8C22BEA5E}"/>
                </a:ext>
              </a:extLst>
            </p:cNvPr>
            <p:cNvSpPr txBox="1"/>
            <p:nvPr/>
          </p:nvSpPr>
          <p:spPr>
            <a:xfrm>
              <a:off x="6154974" y="4400955"/>
              <a:ext cx="728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Na</a:t>
              </a:r>
              <a:r>
                <a:rPr lang="de-DE" sz="2400" b="1" baseline="30000" dirty="0"/>
                <a:t>+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4142949-C618-43C6-860C-CB39FF2D7C56}"/>
                </a:ext>
              </a:extLst>
            </p:cNvPr>
            <p:cNvSpPr txBox="1"/>
            <p:nvPr/>
          </p:nvSpPr>
          <p:spPr>
            <a:xfrm>
              <a:off x="8063120" y="3710868"/>
              <a:ext cx="614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Cl</a:t>
              </a:r>
              <a:r>
                <a:rPr lang="de-DE" sz="2400" b="1" baseline="30000" dirty="0"/>
                <a:t>-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EE94CD9-3B45-485D-8F03-F6446B4CFB83}"/>
                </a:ext>
              </a:extLst>
            </p:cNvPr>
            <p:cNvSpPr txBox="1"/>
            <p:nvPr/>
          </p:nvSpPr>
          <p:spPr>
            <a:xfrm>
              <a:off x="7012224" y="4576139"/>
              <a:ext cx="728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00B050"/>
                  </a:solidFill>
                </a:rPr>
                <a:t>H</a:t>
              </a:r>
              <a:r>
                <a:rPr lang="de-DE" sz="2400" b="1" baseline="-25000" dirty="0">
                  <a:solidFill>
                    <a:srgbClr val="00B050"/>
                  </a:solidFill>
                </a:rPr>
                <a:t>2</a:t>
              </a:r>
              <a:r>
                <a:rPr lang="de-DE" sz="2400" b="1" dirty="0">
                  <a:solidFill>
                    <a:srgbClr val="00B050"/>
                  </a:solidFill>
                </a:rPr>
                <a:t>O</a:t>
              </a:r>
              <a:endParaRPr lang="de-DE" sz="2400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BE2A1B1-5DF0-4EF1-9C84-62A42B41DBDE}"/>
                </a:ext>
              </a:extLst>
            </p:cNvPr>
            <p:cNvSpPr txBox="1"/>
            <p:nvPr/>
          </p:nvSpPr>
          <p:spPr>
            <a:xfrm>
              <a:off x="7144766" y="3941701"/>
              <a:ext cx="683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Na</a:t>
              </a:r>
              <a:r>
                <a:rPr lang="de-DE" sz="2400" b="1" baseline="30000" dirty="0"/>
                <a:t>+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263E6C4-7B6E-49EA-8D05-6B5821CE71FD}"/>
                </a:ext>
              </a:extLst>
            </p:cNvPr>
            <p:cNvSpPr txBox="1"/>
            <p:nvPr/>
          </p:nvSpPr>
          <p:spPr>
            <a:xfrm>
              <a:off x="7855657" y="4315611"/>
              <a:ext cx="760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00B050"/>
                  </a:solidFill>
                </a:rPr>
                <a:t>H</a:t>
              </a:r>
              <a:r>
                <a:rPr lang="de-DE" sz="2400" b="1" baseline="-25000" dirty="0">
                  <a:solidFill>
                    <a:srgbClr val="00B050"/>
                  </a:solidFill>
                </a:rPr>
                <a:t>2</a:t>
              </a:r>
              <a:r>
                <a:rPr lang="de-DE" sz="2400" b="1" dirty="0">
                  <a:solidFill>
                    <a:srgbClr val="00B050"/>
                  </a:solidFill>
                </a:rPr>
                <a:t>O</a:t>
              </a:r>
              <a:endParaRPr lang="de-DE" sz="2400" b="1" baseline="30000" dirty="0">
                <a:solidFill>
                  <a:srgbClr val="00B050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097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20"/>
    </mc:Choice>
    <mc:Fallback xmlns="">
      <p:transition spd="slow" advTm="84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7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11.1|5.9|2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2|6.5|7.8|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3.6|16.6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Breitbild</PresentationFormat>
  <Paragraphs>136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Times New Roman</vt:lpstr>
      <vt:lpstr>Office</vt:lpstr>
      <vt:lpstr>Bitmap-Bild</vt:lpstr>
      <vt:lpstr>Was ist der pH-Wert?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26</cp:revision>
  <dcterms:created xsi:type="dcterms:W3CDTF">2021-05-18T14:08:41Z</dcterms:created>
  <dcterms:modified xsi:type="dcterms:W3CDTF">2021-10-18T16:42:55Z</dcterms:modified>
</cp:coreProperties>
</file>