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7" r:id="rId2"/>
    <p:sldId id="258" r:id="rId3"/>
    <p:sldId id="261" r:id="rId4"/>
    <p:sldId id="260" r:id="rId5"/>
    <p:sldId id="349" r:id="rId6"/>
    <p:sldId id="259" r:id="rId7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77CB2A-1CB8-4C25-B086-09C4A7C40C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B6B284-2FCA-40C2-A107-6CA19D5DC0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2871E-EE49-424A-A147-C1D8955954CB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666FC1-9BD4-4ABF-9BD9-83524A1C29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FFCB2-DB1C-4B6D-9151-120E91879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43FE8-8E4D-4AAA-99F3-F0496E8AF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68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1C787-8D27-4DF2-8704-CF0B8131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06F63-97C8-4119-B97B-DF36E1D46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67C33-1A1B-4398-AADE-2A586D18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64D78-DDDF-47AE-9EC8-C45EC91A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3BBA3-3BCC-4CEB-9FED-F44A8457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23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8CBF6-DA20-4FB8-8487-897562F7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7A08C5-827A-4446-9D79-328194B27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33868-07C5-4905-8716-1A773E4E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C0A060-3EFD-4F45-BF1E-2FDC5F37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65949A-7138-4AE9-91CE-B9E75067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2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44A6E6-9CBB-4579-B064-218B0ACDC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F2E14-2DC0-4ADF-8085-07CC7D28E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390712-0FE2-4187-96A6-952CE581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BFD15F-FD3A-4E8C-93AB-4F3F6252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E07BC-C16B-4BEF-BFE8-28A29BD9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7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9A0EB-BCCE-4406-856C-D5095C39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ED313-18CD-442C-BFF7-CC038329A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CE296-C757-4AD9-9121-FD064BB1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EFB63-6CBC-4CA4-A7B9-7A658C4E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529A8F-A028-49E3-91D0-F78FBDFC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7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9E1C1-9F45-4CEF-8DCE-F481C6E4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9C8FCB-5F1F-4440-A1D9-03A823CC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28236-E1A6-4752-B54F-EEBBA26D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2404D1-E65A-4820-A8DD-CB5FDEF6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75D0D4-EDFC-44E7-8061-4847E35A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27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2CC98-62BD-4250-B5D0-3F5AA08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3C6E0-D50A-483E-9B40-251E94E3D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51A52E-3C01-4384-B2C8-C7D104FF4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178463-6F86-4D6D-9FF5-69167EB1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21D16D-4B4A-4927-8EAD-86B4A516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A63B58-1B4F-4E7A-A6A1-B0BDCBCB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4BBB8-12EC-43E3-8364-8DB13DF6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B1AD37-FA70-4113-9EC7-BAF73A368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B04C9D-A501-480B-AA19-2C8F9E96F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B7FE61-191E-484A-88A1-18F56193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8DCCAA-CE3E-4E56-84C0-41E7CDC71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FE5544-44F4-4740-A8F0-B5835C5C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18B214-D921-48B3-ACBD-D6A45935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5D1B5D-69BC-4A57-B122-18CFCFB6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44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F0FD7-3A5E-4782-BB5C-1D3D6D42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2966E6-46E4-4EFD-AFD6-C7583F24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51AB84-6071-411A-86CC-87EE9B89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005AC7-3878-4395-89E2-09F0EE5B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31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040266-5259-4AF6-80C6-D274D9FA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6A3D44-BAF2-4F21-8B85-A7D2F49F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E984B3-4A12-4867-BCE0-03ABA8FB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89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4878-CDD4-4E37-8747-1314610B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ED7035-411F-43F4-B6FB-36938C1B8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1836BA-F9F5-432A-B827-E2451190A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5CB7DD-440D-4856-848F-F08798BC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6FBED6-48B1-4C5D-9FEB-2AEC07C9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627421-3AA1-4B0B-87D0-2F3231CB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15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5F19E-6635-41A9-9A5E-0811968B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8D3356-32EB-4E8A-BE0B-6D9CB0209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E125B8-B64C-45B7-A801-B1445BBD9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62976-7CAA-4F11-9ABD-9BF3F925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2531-B7EE-471D-BBD6-7B31D4C1329B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4280CD-B584-4CF1-8E12-9DA47E4B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03E968-6775-4E61-9A6B-3D401C83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8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8B204E-674E-445A-9E9F-6B30D641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CDAFE2-DDFD-485A-A9FA-F01989CF9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C9CAF-8AC5-4C38-ACF5-49866024C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2531-B7EE-471D-BBD6-7B31D4C1329B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034BC2-2D51-45C4-9D9A-3CB28BFB4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990BD5-6B6E-4BE2-AB08-563E43930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FECD7-7AF2-4F97-8479-1A7F94829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9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H:\Chemie_9\Atombau\1.1_Atommodelle_Rutherford_Animation.pptx#-1,1,Streuversuch - Anima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H:\Chemie_9\Atombau\Rutherford\Rutherford_Erkl.avi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696CE-0FB0-40E7-AB84-69AC846E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974" y="-48404"/>
            <a:ext cx="8042373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Die Ahnengalerie der Atomforscher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10BBFC4-8ADC-44EF-A370-3DA7A4AECB4E}"/>
              </a:ext>
            </a:extLst>
          </p:cNvPr>
          <p:cNvGrpSpPr/>
          <p:nvPr/>
        </p:nvGrpSpPr>
        <p:grpSpPr>
          <a:xfrm>
            <a:off x="7168205" y="1194908"/>
            <a:ext cx="1545119" cy="2110617"/>
            <a:chOff x="660780" y="3124186"/>
            <a:chExt cx="1545119" cy="2110617"/>
          </a:xfrm>
        </p:grpSpPr>
        <p:pic>
          <p:nvPicPr>
            <p:cNvPr id="1028" name="Picture 4" descr="John Dalton">
              <a:extLst>
                <a:ext uri="{FF2B5EF4-FFF2-40B4-BE49-F238E27FC236}">
                  <a16:creationId xmlns:a16="http://schemas.microsoft.com/office/drawing/2014/main" id="{8F813157-D0F6-4051-8F98-AA4973FE7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8" y="3124186"/>
              <a:ext cx="891226" cy="1353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6FF4D6BC-155E-4518-A818-5CE38B462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780" y="4434584"/>
              <a:ext cx="1545119" cy="800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John Dalton (1766 - 1844)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de-DE" altLang="de-DE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7DC8FAB-CDFC-480F-8AC7-19A5CAD34D92}"/>
              </a:ext>
            </a:extLst>
          </p:cNvPr>
          <p:cNvGrpSpPr/>
          <p:nvPr/>
        </p:nvGrpSpPr>
        <p:grpSpPr>
          <a:xfrm>
            <a:off x="1733577" y="1163197"/>
            <a:ext cx="1845370" cy="2125782"/>
            <a:chOff x="796059" y="1118090"/>
            <a:chExt cx="1845370" cy="2125782"/>
          </a:xfrm>
        </p:grpSpPr>
        <p:pic>
          <p:nvPicPr>
            <p:cNvPr id="1026" name="Picture 2" descr="Demokrit">
              <a:extLst>
                <a:ext uri="{FF2B5EF4-FFF2-40B4-BE49-F238E27FC236}">
                  <a16:creationId xmlns:a16="http://schemas.microsoft.com/office/drawing/2014/main" id="{BCE21197-837B-47A9-B79D-2D6E8D457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456" y="1118090"/>
              <a:ext cx="1086136" cy="1316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FDBB7FC8-6F5F-45E4-BB64-BE09530A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059" y="2443653"/>
              <a:ext cx="1845370" cy="800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Demokrit (460 v. Chr. - 371 v. Chr.)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de-DE" altLang="de-DE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2741D67-ECF7-41DF-A95A-6C6861BA2CA0}"/>
              </a:ext>
            </a:extLst>
          </p:cNvPr>
          <p:cNvGrpSpPr/>
          <p:nvPr/>
        </p:nvGrpSpPr>
        <p:grpSpPr>
          <a:xfrm>
            <a:off x="1537719" y="4430444"/>
            <a:ext cx="2140330" cy="1645389"/>
            <a:chOff x="513300" y="5096938"/>
            <a:chExt cx="2140330" cy="1645389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773422B2-A38B-4A1F-B37E-3244CDDDF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00" y="6434550"/>
              <a:ext cx="214033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Joseph John Thomson</a:t>
              </a:r>
              <a:endParaRPr kumimoji="0" lang="de-DE" altLang="de-DE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4" name="Picture 10" descr="Joseph John Thomson">
              <a:extLst>
                <a:ext uri="{FF2B5EF4-FFF2-40B4-BE49-F238E27FC236}">
                  <a16:creationId xmlns:a16="http://schemas.microsoft.com/office/drawing/2014/main" id="{A04FFC31-6743-40E1-9880-BADA839FF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8" y="5096938"/>
              <a:ext cx="947475" cy="1337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E265AA9-121A-4544-8F05-18DB74EE3A5A}"/>
              </a:ext>
            </a:extLst>
          </p:cNvPr>
          <p:cNvGrpSpPr/>
          <p:nvPr/>
        </p:nvGrpSpPr>
        <p:grpSpPr>
          <a:xfrm>
            <a:off x="3743990" y="4266261"/>
            <a:ext cx="2273491" cy="2144694"/>
            <a:chOff x="442414" y="290821"/>
            <a:chExt cx="2273491" cy="2144694"/>
          </a:xfrm>
        </p:grpSpPr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E866B750-D3FC-4C6B-9574-AFFFB8F83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14" y="1635296"/>
              <a:ext cx="2273491" cy="800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Antoine Henri Becquerel (1852 - 1908)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de-DE" altLang="de-DE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2" name="Picture 2" descr="Antoine Henri Becquerel">
              <a:extLst>
                <a:ext uri="{FF2B5EF4-FFF2-40B4-BE49-F238E27FC236}">
                  <a16:creationId xmlns:a16="http://schemas.microsoft.com/office/drawing/2014/main" id="{36374CF2-161E-4205-8105-F97D03EB1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290821"/>
              <a:ext cx="949658" cy="137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12A2DE3-6349-4F06-B229-D59608AC5C95}"/>
              </a:ext>
            </a:extLst>
          </p:cNvPr>
          <p:cNvGrpSpPr/>
          <p:nvPr/>
        </p:nvGrpSpPr>
        <p:grpSpPr>
          <a:xfrm>
            <a:off x="6480333" y="4297285"/>
            <a:ext cx="1918648" cy="2163636"/>
            <a:chOff x="619835" y="2389936"/>
            <a:chExt cx="1918648" cy="2163636"/>
          </a:xfrm>
        </p:grpSpPr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5E8C2C00-EB87-49F8-938D-9BBDB3B06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835" y="3753353"/>
              <a:ext cx="1918648" cy="800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Ernest Rutherford (1871 - 1937)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de-DE" altLang="de-DE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5" name="Picture 4" descr="Ernest Rutherford">
              <a:extLst>
                <a:ext uri="{FF2B5EF4-FFF2-40B4-BE49-F238E27FC236}">
                  <a16:creationId xmlns:a16="http://schemas.microsoft.com/office/drawing/2014/main" id="{EB02102F-14B8-46D5-949F-F292A3896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2389936"/>
              <a:ext cx="1044908" cy="1348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556056D-2A04-4E4F-BF7C-41C2C5E7E180}"/>
              </a:ext>
            </a:extLst>
          </p:cNvPr>
          <p:cNvGrpSpPr/>
          <p:nvPr/>
        </p:nvGrpSpPr>
        <p:grpSpPr>
          <a:xfrm>
            <a:off x="8978660" y="4430444"/>
            <a:ext cx="1481920" cy="1954367"/>
            <a:chOff x="715370" y="4663797"/>
            <a:chExt cx="1481920" cy="1954367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1A31C295-EC8D-45AB-950D-BD1417E3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70" y="5817945"/>
              <a:ext cx="1481920" cy="800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Niels Bohr (1885 - 1962)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de-DE" altLang="de-DE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8" name="Picture 6" descr="Niels Bohr">
              <a:extLst>
                <a:ext uri="{FF2B5EF4-FFF2-40B4-BE49-F238E27FC236}">
                  <a16:creationId xmlns:a16="http://schemas.microsoft.com/office/drawing/2014/main" id="{269E1562-F5BE-42D1-A3FB-0592FC759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747" y="4663797"/>
              <a:ext cx="93345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C4E85707-7CC4-4A63-8323-4A35E98B8793}"/>
              </a:ext>
            </a:extLst>
          </p:cNvPr>
          <p:cNvSpPr/>
          <p:nvPr/>
        </p:nvSpPr>
        <p:spPr>
          <a:xfrm>
            <a:off x="1705447" y="2949408"/>
            <a:ext cx="9062113" cy="327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37E139C9-DEAB-4289-B2D4-B6C7FEA286DE}"/>
              </a:ext>
            </a:extLst>
          </p:cNvPr>
          <p:cNvSpPr/>
          <p:nvPr/>
        </p:nvSpPr>
        <p:spPr>
          <a:xfrm>
            <a:off x="1705448" y="6106683"/>
            <a:ext cx="9062113" cy="327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prechblase: oval 15">
            <a:extLst>
              <a:ext uri="{FF2B5EF4-FFF2-40B4-BE49-F238E27FC236}">
                <a16:creationId xmlns:a16="http://schemas.microsoft.com/office/drawing/2014/main" id="{C165B4DD-2C2D-466C-88C7-5CB1D5859BA3}"/>
              </a:ext>
            </a:extLst>
          </p:cNvPr>
          <p:cNvSpPr/>
          <p:nvPr/>
        </p:nvSpPr>
        <p:spPr>
          <a:xfrm>
            <a:off x="0" y="3389047"/>
            <a:ext cx="2487911" cy="1261200"/>
          </a:xfrm>
          <a:prstGeom prst="wedgeEllipseCallout">
            <a:avLst>
              <a:gd name="adj1" fmla="val 32022"/>
              <a:gd name="adj2" fmla="val 6072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Elektronen, </a:t>
            </a:r>
          </a:p>
          <a:p>
            <a:pPr algn="ctr"/>
            <a:r>
              <a:rPr lang="de-DE" b="1" dirty="0">
                <a:solidFill>
                  <a:srgbClr val="FF0000"/>
                </a:solidFill>
              </a:rPr>
              <a:t>„Rosinenkuchenmodell“</a:t>
            </a:r>
          </a:p>
        </p:txBody>
      </p:sp>
      <p:sp>
        <p:nvSpPr>
          <p:cNvPr id="32" name="Sprechblase: oval 31">
            <a:extLst>
              <a:ext uri="{FF2B5EF4-FFF2-40B4-BE49-F238E27FC236}">
                <a16:creationId xmlns:a16="http://schemas.microsoft.com/office/drawing/2014/main" id="{5B44FF5E-E691-42BB-9354-8D89A6741464}"/>
              </a:ext>
            </a:extLst>
          </p:cNvPr>
          <p:cNvSpPr/>
          <p:nvPr/>
        </p:nvSpPr>
        <p:spPr>
          <a:xfrm>
            <a:off x="2908110" y="3128330"/>
            <a:ext cx="1974543" cy="1005294"/>
          </a:xfrm>
          <a:prstGeom prst="wedgeEllipseCallout">
            <a:avLst>
              <a:gd name="adj1" fmla="val 12606"/>
              <a:gd name="adj2" fmla="val 731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Radio-aktivität</a:t>
            </a:r>
          </a:p>
        </p:txBody>
      </p:sp>
      <p:sp>
        <p:nvSpPr>
          <p:cNvPr id="33" name="Sprechblase: oval 32">
            <a:extLst>
              <a:ext uri="{FF2B5EF4-FFF2-40B4-BE49-F238E27FC236}">
                <a16:creationId xmlns:a16="http://schemas.microsoft.com/office/drawing/2014/main" id="{58693D20-4A83-44F7-9E43-3637EA5CFFAC}"/>
              </a:ext>
            </a:extLst>
          </p:cNvPr>
          <p:cNvSpPr/>
          <p:nvPr/>
        </p:nvSpPr>
        <p:spPr>
          <a:xfrm>
            <a:off x="5506796" y="3044616"/>
            <a:ext cx="2183226" cy="1064738"/>
          </a:xfrm>
          <a:prstGeom prst="wedgeEllipseCallout">
            <a:avLst>
              <a:gd name="adj1" fmla="val 14519"/>
              <a:gd name="adj2" fmla="val 9148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Streuversuch</a:t>
            </a:r>
          </a:p>
        </p:txBody>
      </p:sp>
      <p:sp>
        <p:nvSpPr>
          <p:cNvPr id="34" name="Sprechblase: oval 33">
            <a:extLst>
              <a:ext uri="{FF2B5EF4-FFF2-40B4-BE49-F238E27FC236}">
                <a16:creationId xmlns:a16="http://schemas.microsoft.com/office/drawing/2014/main" id="{69969874-F6DB-4743-84BD-F4C4E37D3E0D}"/>
              </a:ext>
            </a:extLst>
          </p:cNvPr>
          <p:cNvSpPr/>
          <p:nvPr/>
        </p:nvSpPr>
        <p:spPr>
          <a:xfrm>
            <a:off x="9337467" y="3234499"/>
            <a:ext cx="2276777" cy="1064738"/>
          </a:xfrm>
          <a:prstGeom prst="wedgeEllipseCallout">
            <a:avLst>
              <a:gd name="adj1" fmla="val -15410"/>
              <a:gd name="adj2" fmla="val 1004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Schalenmodell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6205247-92BD-49CC-AED6-5F355636B25F}"/>
              </a:ext>
            </a:extLst>
          </p:cNvPr>
          <p:cNvSpPr/>
          <p:nvPr/>
        </p:nvSpPr>
        <p:spPr>
          <a:xfrm>
            <a:off x="31799" y="6624652"/>
            <a:ext cx="2428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http://www.kernfragen.de/node/16</a:t>
            </a:r>
          </a:p>
        </p:txBody>
      </p:sp>
      <p:sp>
        <p:nvSpPr>
          <p:cNvPr id="29" name="Sprechblase: oval 28">
            <a:extLst>
              <a:ext uri="{FF2B5EF4-FFF2-40B4-BE49-F238E27FC236}">
                <a16:creationId xmlns:a16="http://schemas.microsoft.com/office/drawing/2014/main" id="{AB26AB38-632A-4990-9D86-3E3AA90C6A7A}"/>
              </a:ext>
            </a:extLst>
          </p:cNvPr>
          <p:cNvSpPr/>
          <p:nvPr/>
        </p:nvSpPr>
        <p:spPr>
          <a:xfrm>
            <a:off x="8517926" y="826592"/>
            <a:ext cx="2276777" cy="1064738"/>
          </a:xfrm>
          <a:prstGeom prst="wedgeEllipseCallout">
            <a:avLst>
              <a:gd name="adj1" fmla="val -58632"/>
              <a:gd name="adj2" fmla="val 333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Atommodell?</a:t>
            </a:r>
          </a:p>
        </p:txBody>
      </p:sp>
      <p:sp>
        <p:nvSpPr>
          <p:cNvPr id="3" name="Ellipse 2">
            <a:hlinkClick r:id="rId8" action="ppaction://hlinksldjump"/>
            <a:extLst>
              <a:ext uri="{FF2B5EF4-FFF2-40B4-BE49-F238E27FC236}">
                <a16:creationId xmlns:a16="http://schemas.microsoft.com/office/drawing/2014/main" id="{7FE8A3C8-16AE-425E-B2F9-8C2023CEFC96}"/>
              </a:ext>
            </a:extLst>
          </p:cNvPr>
          <p:cNvSpPr/>
          <p:nvPr/>
        </p:nvSpPr>
        <p:spPr>
          <a:xfrm>
            <a:off x="11429418" y="1144952"/>
            <a:ext cx="184826" cy="19738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96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0" grpId="0" animBg="1"/>
      <p:bldP spid="16" grpId="0" animBg="1"/>
      <p:bldP spid="32" grpId="0" animBg="1"/>
      <p:bldP spid="33" grpId="0" animBg="1"/>
      <p:bldP spid="34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8">
            <a:extLst>
              <a:ext uri="{FF2B5EF4-FFF2-40B4-BE49-F238E27FC236}">
                <a16:creationId xmlns:a16="http://schemas.microsoft.com/office/drawing/2014/main" id="{00B6BF16-3F97-42B5-A602-F3C18325BB5D}"/>
              </a:ext>
            </a:extLst>
          </p:cNvPr>
          <p:cNvGrpSpPr>
            <a:grpSpLocks/>
          </p:cNvGrpSpPr>
          <p:nvPr/>
        </p:nvGrpSpPr>
        <p:grpSpPr bwMode="auto">
          <a:xfrm>
            <a:off x="5455611" y="2684429"/>
            <a:ext cx="1516062" cy="1185862"/>
            <a:chOff x="3391" y="1709"/>
            <a:chExt cx="955" cy="747"/>
          </a:xfrm>
        </p:grpSpPr>
        <p:sp>
          <p:nvSpPr>
            <p:cNvPr id="19" name="AutoShape 93">
              <a:extLst>
                <a:ext uri="{FF2B5EF4-FFF2-40B4-BE49-F238E27FC236}">
                  <a16:creationId xmlns:a16="http://schemas.microsoft.com/office/drawing/2014/main" id="{2A85472A-2B77-4CFC-B11B-40000A3355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95" y="1605"/>
              <a:ext cx="747" cy="955"/>
            </a:xfrm>
            <a:prstGeom prst="parallelogram">
              <a:avLst>
                <a:gd name="adj" fmla="val 27991"/>
              </a:avLst>
            </a:prstGeom>
            <a:solidFill>
              <a:srgbClr val="FFCC00"/>
            </a:solidFill>
            <a:ln w="127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Oval 97">
              <a:extLst>
                <a:ext uri="{FF2B5EF4-FFF2-40B4-BE49-F238E27FC236}">
                  <a16:creationId xmlns:a16="http://schemas.microsoft.com/office/drawing/2014/main" id="{DD09D4E1-3C0B-417B-9D3A-0729E861D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2039"/>
              <a:ext cx="101" cy="111"/>
            </a:xfrm>
            <a:prstGeom prst="ellipse">
              <a:avLst/>
            </a:prstGeom>
            <a:solidFill>
              <a:srgbClr val="FFCC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1" name="Rectangle 109">
            <a:extLst>
              <a:ext uri="{FF2B5EF4-FFF2-40B4-BE49-F238E27FC236}">
                <a16:creationId xmlns:a16="http://schemas.microsoft.com/office/drawing/2014/main" id="{09E68661-0CE2-43C4-8C65-E7B71B567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911" y="1508091"/>
            <a:ext cx="8842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endParaRPr lang="de-DE" altLang="de-DE"/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endParaRPr lang="de-DE" altLang="de-DE"/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de-DE" altLang="de-DE"/>
              <a:t>Goldfolie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endParaRPr lang="de-DE" altLang="de-DE"/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endParaRPr lang="de-DE" altLang="de-DE"/>
          </a:p>
        </p:txBody>
      </p:sp>
      <p:sp>
        <p:nvSpPr>
          <p:cNvPr id="22" name="Rectangle 112">
            <a:extLst>
              <a:ext uri="{FF2B5EF4-FFF2-40B4-BE49-F238E27FC236}">
                <a16:creationId xmlns:a16="http://schemas.microsoft.com/office/drawing/2014/main" id="{A30A40B5-6710-44CE-BAB3-A9B461E15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636" y="1689066"/>
            <a:ext cx="1455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de-DE" altLang="de-DE"/>
              <a:t>Zinksulfidschirm</a:t>
            </a:r>
          </a:p>
        </p:txBody>
      </p:sp>
      <p:sp>
        <p:nvSpPr>
          <p:cNvPr id="39" name="Rectangle 176">
            <a:extLst>
              <a:ext uri="{FF2B5EF4-FFF2-40B4-BE49-F238E27FC236}">
                <a16:creationId xmlns:a16="http://schemas.microsoft.com/office/drawing/2014/main" id="{902AA1A4-3B97-4F57-BD19-C2E4F96C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911" y="3344829"/>
            <a:ext cx="8953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de-DE" altLang="de-DE"/>
          </a:p>
          <a:p>
            <a:pPr algn="l"/>
            <a:r>
              <a:rPr lang="de-DE" altLang="de-DE"/>
              <a:t>Bleiblock</a:t>
            </a:r>
          </a:p>
          <a:p>
            <a:pPr algn="l"/>
            <a:endParaRPr lang="de-DE" altLang="de-DE"/>
          </a:p>
        </p:txBody>
      </p:sp>
      <p:grpSp>
        <p:nvGrpSpPr>
          <p:cNvPr id="40" name="Group 186">
            <a:extLst>
              <a:ext uri="{FF2B5EF4-FFF2-40B4-BE49-F238E27FC236}">
                <a16:creationId xmlns:a16="http://schemas.microsoft.com/office/drawing/2014/main" id="{4AC728E5-CE39-4B11-8C1E-474396EDA53A}"/>
              </a:ext>
            </a:extLst>
          </p:cNvPr>
          <p:cNvGrpSpPr>
            <a:grpSpLocks/>
          </p:cNvGrpSpPr>
          <p:nvPr/>
        </p:nvGrpSpPr>
        <p:grpSpPr bwMode="auto">
          <a:xfrm>
            <a:off x="2496511" y="4054441"/>
            <a:ext cx="1374775" cy="1339850"/>
            <a:chOff x="1527" y="2572"/>
            <a:chExt cx="866" cy="844"/>
          </a:xfrm>
        </p:grpSpPr>
        <p:sp>
          <p:nvSpPr>
            <p:cNvPr id="41" name="Freeform 168">
              <a:extLst>
                <a:ext uri="{FF2B5EF4-FFF2-40B4-BE49-F238E27FC236}">
                  <a16:creationId xmlns:a16="http://schemas.microsoft.com/office/drawing/2014/main" id="{3E1C72B0-D05B-42BF-A4F5-4E7F8E2BD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" y="2572"/>
              <a:ext cx="841" cy="319"/>
            </a:xfrm>
            <a:custGeom>
              <a:avLst/>
              <a:gdLst>
                <a:gd name="T0" fmla="*/ 0 w 1410"/>
                <a:gd name="T1" fmla="*/ 540 h 705"/>
                <a:gd name="T2" fmla="*/ 570 w 1410"/>
                <a:gd name="T3" fmla="*/ 705 h 705"/>
                <a:gd name="T4" fmla="*/ 1410 w 1410"/>
                <a:gd name="T5" fmla="*/ 175 h 705"/>
                <a:gd name="T6" fmla="*/ 818 w 1410"/>
                <a:gd name="T7" fmla="*/ 0 h 705"/>
                <a:gd name="T8" fmla="*/ 0 w 1410"/>
                <a:gd name="T9" fmla="*/ 54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705">
                  <a:moveTo>
                    <a:pt x="0" y="540"/>
                  </a:moveTo>
                  <a:lnTo>
                    <a:pt x="570" y="705"/>
                  </a:lnTo>
                  <a:lnTo>
                    <a:pt x="1410" y="175"/>
                  </a:lnTo>
                  <a:lnTo>
                    <a:pt x="818" y="0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Freeform 169">
              <a:extLst>
                <a:ext uri="{FF2B5EF4-FFF2-40B4-BE49-F238E27FC236}">
                  <a16:creationId xmlns:a16="http://schemas.microsoft.com/office/drawing/2014/main" id="{C4E19DF7-24A8-4802-971B-54030F49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" y="2816"/>
              <a:ext cx="343" cy="600"/>
            </a:xfrm>
            <a:custGeom>
              <a:avLst/>
              <a:gdLst>
                <a:gd name="T0" fmla="*/ 0 w 575"/>
                <a:gd name="T1" fmla="*/ 0 h 1328"/>
                <a:gd name="T2" fmla="*/ 575 w 575"/>
                <a:gd name="T3" fmla="*/ 167 h 1328"/>
                <a:gd name="T4" fmla="*/ 575 w 575"/>
                <a:gd name="T5" fmla="*/ 1328 h 1328"/>
                <a:gd name="T6" fmla="*/ 0 w 575"/>
                <a:gd name="T7" fmla="*/ 1146 h 1328"/>
                <a:gd name="T8" fmla="*/ 0 w 575"/>
                <a:gd name="T9" fmla="*/ 0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1328">
                  <a:moveTo>
                    <a:pt x="0" y="0"/>
                  </a:moveTo>
                  <a:lnTo>
                    <a:pt x="575" y="167"/>
                  </a:lnTo>
                  <a:lnTo>
                    <a:pt x="575" y="1328"/>
                  </a:lnTo>
                  <a:lnTo>
                    <a:pt x="0" y="1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170">
              <a:extLst>
                <a:ext uri="{FF2B5EF4-FFF2-40B4-BE49-F238E27FC236}">
                  <a16:creationId xmlns:a16="http://schemas.microsoft.com/office/drawing/2014/main" id="{48898E19-E0D6-4324-BEB0-531254A18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" y="2650"/>
              <a:ext cx="501" cy="763"/>
            </a:xfrm>
            <a:custGeom>
              <a:avLst/>
              <a:gdLst>
                <a:gd name="T0" fmla="*/ 0 w 840"/>
                <a:gd name="T1" fmla="*/ 540 h 1686"/>
                <a:gd name="T2" fmla="*/ 840 w 840"/>
                <a:gd name="T3" fmla="*/ 0 h 1686"/>
                <a:gd name="T4" fmla="*/ 840 w 840"/>
                <a:gd name="T5" fmla="*/ 1119 h 1686"/>
                <a:gd name="T6" fmla="*/ 0 w 840"/>
                <a:gd name="T7" fmla="*/ 1686 h 1686"/>
                <a:gd name="T8" fmla="*/ 0 w 840"/>
                <a:gd name="T9" fmla="*/ 540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0" h="1686">
                  <a:moveTo>
                    <a:pt x="0" y="540"/>
                  </a:moveTo>
                  <a:lnTo>
                    <a:pt x="840" y="0"/>
                  </a:lnTo>
                  <a:lnTo>
                    <a:pt x="840" y="1119"/>
                  </a:lnTo>
                  <a:lnTo>
                    <a:pt x="0" y="1686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Oval 171">
              <a:extLst>
                <a:ext uri="{FF2B5EF4-FFF2-40B4-BE49-F238E27FC236}">
                  <a16:creationId xmlns:a16="http://schemas.microsoft.com/office/drawing/2014/main" id="{A70A0F62-C696-43DC-BB41-5C4E66FDFB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68256">
              <a:off x="2035" y="2991"/>
              <a:ext cx="90" cy="81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Rectangle 174">
              <a:extLst>
                <a:ext uri="{FF2B5EF4-FFF2-40B4-BE49-F238E27FC236}">
                  <a16:creationId xmlns:a16="http://schemas.microsoft.com/office/drawing/2014/main" id="{6FEA5543-721C-4CCD-BBDB-FC55249861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028693">
              <a:off x="2073" y="2967"/>
              <a:ext cx="144" cy="7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Oval 175">
              <a:extLst>
                <a:ext uri="{FF2B5EF4-FFF2-40B4-BE49-F238E27FC236}">
                  <a16:creationId xmlns:a16="http://schemas.microsoft.com/office/drawing/2014/main" id="{83E02B1B-9713-4B23-BFFF-50B97AD81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2996"/>
              <a:ext cx="88" cy="76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Line 179">
              <a:extLst>
                <a:ext uri="{FF2B5EF4-FFF2-40B4-BE49-F238E27FC236}">
                  <a16:creationId xmlns:a16="http://schemas.microsoft.com/office/drawing/2014/main" id="{7AF01475-471C-422E-923A-ADB76EE3B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0" y="2845"/>
              <a:ext cx="289" cy="1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48" name="Line 180">
              <a:extLst>
                <a:ext uri="{FF2B5EF4-FFF2-40B4-BE49-F238E27FC236}">
                  <a16:creationId xmlns:a16="http://schemas.microsoft.com/office/drawing/2014/main" id="{579E7F9D-2B2F-4D0F-9C75-086CEA021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2" y="2930"/>
              <a:ext cx="289" cy="14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49" name="Oval 181">
              <a:extLst>
                <a:ext uri="{FF2B5EF4-FFF2-40B4-BE49-F238E27FC236}">
                  <a16:creationId xmlns:a16="http://schemas.microsoft.com/office/drawing/2014/main" id="{62517ADA-AC76-4F54-BE05-DD3DB6D1B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2991"/>
              <a:ext cx="90" cy="84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Oval 182">
              <a:extLst>
                <a:ext uri="{FF2B5EF4-FFF2-40B4-BE49-F238E27FC236}">
                  <a16:creationId xmlns:a16="http://schemas.microsoft.com/office/drawing/2014/main" id="{331646E0-DD5D-4BB6-9A10-54BF7FFC3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843"/>
              <a:ext cx="51" cy="9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Oval 185">
              <a:extLst>
                <a:ext uri="{FF2B5EF4-FFF2-40B4-BE49-F238E27FC236}">
                  <a16:creationId xmlns:a16="http://schemas.microsoft.com/office/drawing/2014/main" id="{DFDE9D1C-650C-46BA-91F2-91814C4D9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2988"/>
              <a:ext cx="88" cy="85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52" name="Freeform 189">
            <a:extLst>
              <a:ext uri="{FF2B5EF4-FFF2-40B4-BE49-F238E27FC236}">
                <a16:creationId xmlns:a16="http://schemas.microsoft.com/office/drawing/2014/main" id="{65AAD8DC-6462-4E6D-A5C7-657172A4F608}"/>
              </a:ext>
            </a:extLst>
          </p:cNvPr>
          <p:cNvSpPr>
            <a:spLocks/>
          </p:cNvSpPr>
          <p:nvPr/>
        </p:nvSpPr>
        <p:spPr bwMode="auto">
          <a:xfrm>
            <a:off x="3047373" y="4173504"/>
            <a:ext cx="795338" cy="1211262"/>
          </a:xfrm>
          <a:custGeom>
            <a:avLst/>
            <a:gdLst>
              <a:gd name="T0" fmla="*/ 0 w 840"/>
              <a:gd name="T1" fmla="*/ 540 h 1686"/>
              <a:gd name="T2" fmla="*/ 840 w 840"/>
              <a:gd name="T3" fmla="*/ 0 h 1686"/>
              <a:gd name="T4" fmla="*/ 840 w 840"/>
              <a:gd name="T5" fmla="*/ 1119 h 1686"/>
              <a:gd name="T6" fmla="*/ 0 w 840"/>
              <a:gd name="T7" fmla="*/ 1686 h 1686"/>
              <a:gd name="T8" fmla="*/ 0 w 840"/>
              <a:gd name="T9" fmla="*/ 540 h 1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1686">
                <a:moveTo>
                  <a:pt x="0" y="540"/>
                </a:moveTo>
                <a:lnTo>
                  <a:pt x="840" y="0"/>
                </a:lnTo>
                <a:lnTo>
                  <a:pt x="840" y="1119"/>
                </a:lnTo>
                <a:lnTo>
                  <a:pt x="0" y="1686"/>
                </a:lnTo>
                <a:lnTo>
                  <a:pt x="0" y="54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3" name="Rectangle 191">
            <a:extLst>
              <a:ext uri="{FF2B5EF4-FFF2-40B4-BE49-F238E27FC236}">
                <a16:creationId xmlns:a16="http://schemas.microsoft.com/office/drawing/2014/main" id="{8A777148-4CA0-45A9-A337-A19D2FFB3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961" y="5174309"/>
            <a:ext cx="57227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de-DE" altLang="de-DE" dirty="0">
                <a:hlinkClick r:id="" action="ppaction://noaction"/>
              </a:rPr>
              <a:t>radioaktives Radium</a:t>
            </a:r>
            <a:r>
              <a:rPr lang="de-DE" altLang="de-DE" dirty="0"/>
              <a:t>, entsendet positiv geladene </a:t>
            </a:r>
            <a:r>
              <a:rPr lang="de-DE" altLang="de-DE" dirty="0">
                <a:sym typeface="Symbol" panose="05050102010706020507" pitchFamily="18" charset="2"/>
              </a:rPr>
              <a:t></a:t>
            </a:r>
            <a:r>
              <a:rPr lang="de-DE" altLang="de-DE" dirty="0"/>
              <a:t>-Teilchen</a:t>
            </a:r>
          </a:p>
          <a:p>
            <a:pPr algn="l"/>
            <a:r>
              <a:rPr lang="de-DE" altLang="de-DE" dirty="0"/>
              <a:t> </a:t>
            </a:r>
          </a:p>
        </p:txBody>
      </p:sp>
      <p:sp>
        <p:nvSpPr>
          <p:cNvPr id="54" name="Line 192">
            <a:extLst>
              <a:ext uri="{FF2B5EF4-FFF2-40B4-BE49-F238E27FC236}">
                <a16:creationId xmlns:a16="http://schemas.microsoft.com/office/drawing/2014/main" id="{6886E5DB-3B1A-4FB3-88F9-44F869E3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1386" y="4803741"/>
            <a:ext cx="917575" cy="5715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55" name="Line 194">
            <a:extLst>
              <a:ext uri="{FF2B5EF4-FFF2-40B4-BE49-F238E27FC236}">
                <a16:creationId xmlns:a16="http://schemas.microsoft.com/office/drawing/2014/main" id="{351A468D-DB89-4106-A655-583421083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4374" y="4281453"/>
            <a:ext cx="917575" cy="5715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56" name="Rectangle 195">
            <a:extLst>
              <a:ext uri="{FF2B5EF4-FFF2-40B4-BE49-F238E27FC236}">
                <a16:creationId xmlns:a16="http://schemas.microsoft.com/office/drawing/2014/main" id="{3F61A02F-3387-4CBD-ABF2-BC3A8DE34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311" y="4770404"/>
            <a:ext cx="1100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de-DE" altLang="de-DE"/>
              <a:t>Lochblende</a:t>
            </a:r>
          </a:p>
        </p:txBody>
      </p:sp>
      <p:grpSp>
        <p:nvGrpSpPr>
          <p:cNvPr id="57" name="Group 197">
            <a:extLst>
              <a:ext uri="{FF2B5EF4-FFF2-40B4-BE49-F238E27FC236}">
                <a16:creationId xmlns:a16="http://schemas.microsoft.com/office/drawing/2014/main" id="{A871C054-3AA5-417F-A81D-5A7E42FD436B}"/>
              </a:ext>
            </a:extLst>
          </p:cNvPr>
          <p:cNvGrpSpPr>
            <a:grpSpLocks/>
          </p:cNvGrpSpPr>
          <p:nvPr/>
        </p:nvGrpSpPr>
        <p:grpSpPr bwMode="auto">
          <a:xfrm>
            <a:off x="3987173" y="2278029"/>
            <a:ext cx="4302125" cy="2225675"/>
            <a:chOff x="2466" y="1453"/>
            <a:chExt cx="2710" cy="1402"/>
          </a:xfrm>
        </p:grpSpPr>
        <p:sp>
          <p:nvSpPr>
            <p:cNvPr id="58" name="Freeform 198">
              <a:extLst>
                <a:ext uri="{FF2B5EF4-FFF2-40B4-BE49-F238E27FC236}">
                  <a16:creationId xmlns:a16="http://schemas.microsoft.com/office/drawing/2014/main" id="{C84F3E41-1F2E-48BC-ADBD-C87BDA71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2009"/>
              <a:ext cx="310" cy="538"/>
            </a:xfrm>
            <a:custGeom>
              <a:avLst/>
              <a:gdLst>
                <a:gd name="T0" fmla="*/ 519 w 519"/>
                <a:gd name="T1" fmla="*/ 777 h 1191"/>
                <a:gd name="T2" fmla="*/ 518 w 519"/>
                <a:gd name="T3" fmla="*/ 1191 h 1191"/>
                <a:gd name="T4" fmla="*/ 173 w 519"/>
                <a:gd name="T5" fmla="*/ 1094 h 1191"/>
                <a:gd name="T6" fmla="*/ 120 w 519"/>
                <a:gd name="T7" fmla="*/ 1023 h 1191"/>
                <a:gd name="T8" fmla="*/ 83 w 519"/>
                <a:gd name="T9" fmla="*/ 966 h 1191"/>
                <a:gd name="T10" fmla="*/ 45 w 519"/>
                <a:gd name="T11" fmla="*/ 870 h 1191"/>
                <a:gd name="T12" fmla="*/ 23 w 519"/>
                <a:gd name="T13" fmla="*/ 794 h 1191"/>
                <a:gd name="T14" fmla="*/ 0 w 519"/>
                <a:gd name="T15" fmla="*/ 651 h 1191"/>
                <a:gd name="T16" fmla="*/ 0 w 519"/>
                <a:gd name="T17" fmla="*/ 0 h 1191"/>
                <a:gd name="T18" fmla="*/ 24 w 519"/>
                <a:gd name="T19" fmla="*/ 147 h 1191"/>
                <a:gd name="T20" fmla="*/ 57 w 519"/>
                <a:gd name="T21" fmla="*/ 261 h 1191"/>
                <a:gd name="T22" fmla="*/ 93 w 519"/>
                <a:gd name="T23" fmla="*/ 342 h 1191"/>
                <a:gd name="T24" fmla="*/ 117 w 519"/>
                <a:gd name="T25" fmla="*/ 384 h 1191"/>
                <a:gd name="T26" fmla="*/ 153 w 519"/>
                <a:gd name="T27" fmla="*/ 441 h 1191"/>
                <a:gd name="T28" fmla="*/ 216 w 519"/>
                <a:gd name="T29" fmla="*/ 519 h 1191"/>
                <a:gd name="T30" fmla="*/ 276 w 519"/>
                <a:gd name="T31" fmla="*/ 585 h 1191"/>
                <a:gd name="T32" fmla="*/ 336 w 519"/>
                <a:gd name="T33" fmla="*/ 636 h 1191"/>
                <a:gd name="T34" fmla="*/ 408 w 519"/>
                <a:gd name="T35" fmla="*/ 699 h 1191"/>
                <a:gd name="T36" fmla="*/ 465 w 519"/>
                <a:gd name="T37" fmla="*/ 744 h 1191"/>
                <a:gd name="T38" fmla="*/ 519 w 519"/>
                <a:gd name="T39" fmla="*/ 777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9" h="1191">
                  <a:moveTo>
                    <a:pt x="519" y="777"/>
                  </a:moveTo>
                  <a:lnTo>
                    <a:pt x="518" y="1191"/>
                  </a:lnTo>
                  <a:lnTo>
                    <a:pt x="173" y="1094"/>
                  </a:lnTo>
                  <a:lnTo>
                    <a:pt x="120" y="1023"/>
                  </a:lnTo>
                  <a:lnTo>
                    <a:pt x="83" y="966"/>
                  </a:lnTo>
                  <a:lnTo>
                    <a:pt x="45" y="870"/>
                  </a:lnTo>
                  <a:lnTo>
                    <a:pt x="23" y="794"/>
                  </a:lnTo>
                  <a:lnTo>
                    <a:pt x="0" y="651"/>
                  </a:lnTo>
                  <a:lnTo>
                    <a:pt x="0" y="0"/>
                  </a:lnTo>
                  <a:lnTo>
                    <a:pt x="24" y="147"/>
                  </a:lnTo>
                  <a:lnTo>
                    <a:pt x="57" y="261"/>
                  </a:lnTo>
                  <a:lnTo>
                    <a:pt x="93" y="342"/>
                  </a:lnTo>
                  <a:lnTo>
                    <a:pt x="117" y="384"/>
                  </a:lnTo>
                  <a:lnTo>
                    <a:pt x="153" y="441"/>
                  </a:lnTo>
                  <a:lnTo>
                    <a:pt x="216" y="519"/>
                  </a:lnTo>
                  <a:lnTo>
                    <a:pt x="276" y="585"/>
                  </a:lnTo>
                  <a:lnTo>
                    <a:pt x="336" y="636"/>
                  </a:lnTo>
                  <a:lnTo>
                    <a:pt x="408" y="699"/>
                  </a:lnTo>
                  <a:lnTo>
                    <a:pt x="465" y="744"/>
                  </a:lnTo>
                  <a:lnTo>
                    <a:pt x="519" y="777"/>
                  </a:lnTo>
                  <a:close/>
                </a:path>
              </a:pathLst>
            </a:custGeom>
            <a:solidFill>
              <a:srgbClr val="CCFFCC"/>
            </a:solidFill>
            <a:ln w="95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Freeform 199">
              <a:extLst>
                <a:ext uri="{FF2B5EF4-FFF2-40B4-BE49-F238E27FC236}">
                  <a16:creationId xmlns:a16="http://schemas.microsoft.com/office/drawing/2014/main" id="{0FCF004B-2253-4B15-AA8F-47F8219E4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2008"/>
              <a:ext cx="2026" cy="847"/>
            </a:xfrm>
            <a:custGeom>
              <a:avLst/>
              <a:gdLst>
                <a:gd name="T0" fmla="*/ 0 w 2781"/>
                <a:gd name="T1" fmla="*/ 893 h 1527"/>
                <a:gd name="T2" fmla="*/ 0 w 2781"/>
                <a:gd name="T3" fmla="*/ 1393 h 1527"/>
                <a:gd name="T4" fmla="*/ 96 w 2781"/>
                <a:gd name="T5" fmla="*/ 1424 h 1527"/>
                <a:gd name="T6" fmla="*/ 197 w 2781"/>
                <a:gd name="T7" fmla="*/ 1449 h 1527"/>
                <a:gd name="T8" fmla="*/ 371 w 2781"/>
                <a:gd name="T9" fmla="*/ 1483 h 1527"/>
                <a:gd name="T10" fmla="*/ 499 w 2781"/>
                <a:gd name="T11" fmla="*/ 1500 h 1527"/>
                <a:gd name="T12" fmla="*/ 590 w 2781"/>
                <a:gd name="T13" fmla="*/ 1512 h 1527"/>
                <a:gd name="T14" fmla="*/ 722 w 2781"/>
                <a:gd name="T15" fmla="*/ 1525 h 1527"/>
                <a:gd name="T16" fmla="*/ 872 w 2781"/>
                <a:gd name="T17" fmla="*/ 1525 h 1527"/>
                <a:gd name="T18" fmla="*/ 943 w 2781"/>
                <a:gd name="T19" fmla="*/ 1527 h 1527"/>
                <a:gd name="T20" fmla="*/ 1064 w 2781"/>
                <a:gd name="T21" fmla="*/ 1525 h 1527"/>
                <a:gd name="T22" fmla="*/ 1182 w 2781"/>
                <a:gd name="T23" fmla="*/ 1520 h 1527"/>
                <a:gd name="T24" fmla="*/ 1346 w 2781"/>
                <a:gd name="T25" fmla="*/ 1507 h 1527"/>
                <a:gd name="T26" fmla="*/ 1484 w 2781"/>
                <a:gd name="T27" fmla="*/ 1485 h 1527"/>
                <a:gd name="T28" fmla="*/ 1609 w 2781"/>
                <a:gd name="T29" fmla="*/ 1459 h 1527"/>
                <a:gd name="T30" fmla="*/ 1744 w 2781"/>
                <a:gd name="T31" fmla="*/ 1429 h 1527"/>
                <a:gd name="T32" fmla="*/ 1960 w 2781"/>
                <a:gd name="T33" fmla="*/ 1358 h 1527"/>
                <a:gd name="T34" fmla="*/ 2140 w 2781"/>
                <a:gd name="T35" fmla="*/ 1283 h 1527"/>
                <a:gd name="T36" fmla="*/ 2302 w 2781"/>
                <a:gd name="T37" fmla="*/ 1192 h 1527"/>
                <a:gd name="T38" fmla="*/ 2377 w 2781"/>
                <a:gd name="T39" fmla="*/ 1150 h 1527"/>
                <a:gd name="T40" fmla="*/ 2467 w 2781"/>
                <a:gd name="T41" fmla="*/ 1084 h 1527"/>
                <a:gd name="T42" fmla="*/ 2543 w 2781"/>
                <a:gd name="T43" fmla="*/ 1014 h 1527"/>
                <a:gd name="T44" fmla="*/ 2616 w 2781"/>
                <a:gd name="T45" fmla="*/ 930 h 1527"/>
                <a:gd name="T46" fmla="*/ 2661 w 2781"/>
                <a:gd name="T47" fmla="*/ 875 h 1527"/>
                <a:gd name="T48" fmla="*/ 2702 w 2781"/>
                <a:gd name="T49" fmla="*/ 808 h 1527"/>
                <a:gd name="T50" fmla="*/ 2754 w 2781"/>
                <a:gd name="T51" fmla="*/ 691 h 1527"/>
                <a:gd name="T52" fmla="*/ 2769 w 2781"/>
                <a:gd name="T53" fmla="*/ 633 h 1527"/>
                <a:gd name="T54" fmla="*/ 2776 w 2781"/>
                <a:gd name="T55" fmla="*/ 581 h 1527"/>
                <a:gd name="T56" fmla="*/ 2781 w 2781"/>
                <a:gd name="T57" fmla="*/ 513 h 1527"/>
                <a:gd name="T58" fmla="*/ 2781 w 2781"/>
                <a:gd name="T59" fmla="*/ 0 h 1527"/>
                <a:gd name="T60" fmla="*/ 2764 w 2781"/>
                <a:gd name="T61" fmla="*/ 115 h 1527"/>
                <a:gd name="T62" fmla="*/ 2744 w 2781"/>
                <a:gd name="T63" fmla="*/ 195 h 1527"/>
                <a:gd name="T64" fmla="*/ 2719 w 2781"/>
                <a:gd name="T65" fmla="*/ 274 h 1527"/>
                <a:gd name="T66" fmla="*/ 2678 w 2781"/>
                <a:gd name="T67" fmla="*/ 349 h 1527"/>
                <a:gd name="T68" fmla="*/ 2629 w 2781"/>
                <a:gd name="T69" fmla="*/ 421 h 1527"/>
                <a:gd name="T70" fmla="*/ 2555 w 2781"/>
                <a:gd name="T71" fmla="*/ 501 h 1527"/>
                <a:gd name="T72" fmla="*/ 2400 w 2781"/>
                <a:gd name="T73" fmla="*/ 635 h 1527"/>
                <a:gd name="T74" fmla="*/ 2223 w 2781"/>
                <a:gd name="T75" fmla="*/ 740 h 1527"/>
                <a:gd name="T76" fmla="*/ 1968 w 2781"/>
                <a:gd name="T77" fmla="*/ 850 h 1527"/>
                <a:gd name="T78" fmla="*/ 1838 w 2781"/>
                <a:gd name="T79" fmla="*/ 892 h 1527"/>
                <a:gd name="T80" fmla="*/ 1695 w 2781"/>
                <a:gd name="T81" fmla="*/ 936 h 1527"/>
                <a:gd name="T82" fmla="*/ 1562 w 2781"/>
                <a:gd name="T83" fmla="*/ 965 h 1527"/>
                <a:gd name="T84" fmla="*/ 1427 w 2781"/>
                <a:gd name="T85" fmla="*/ 989 h 1527"/>
                <a:gd name="T86" fmla="*/ 1204 w 2781"/>
                <a:gd name="T87" fmla="*/ 1016 h 1527"/>
                <a:gd name="T88" fmla="*/ 989 w 2781"/>
                <a:gd name="T89" fmla="*/ 1028 h 1527"/>
                <a:gd name="T90" fmla="*/ 779 w 2781"/>
                <a:gd name="T91" fmla="*/ 1024 h 1527"/>
                <a:gd name="T92" fmla="*/ 548 w 2781"/>
                <a:gd name="T93" fmla="*/ 1007 h 1527"/>
                <a:gd name="T94" fmla="*/ 341 w 2781"/>
                <a:gd name="T95" fmla="*/ 977 h 1527"/>
                <a:gd name="T96" fmla="*/ 167 w 2781"/>
                <a:gd name="T97" fmla="*/ 943 h 1527"/>
                <a:gd name="T98" fmla="*/ 0 w 2781"/>
                <a:gd name="T99" fmla="*/ 893 h 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81" h="1527">
                  <a:moveTo>
                    <a:pt x="0" y="893"/>
                  </a:moveTo>
                  <a:lnTo>
                    <a:pt x="0" y="1393"/>
                  </a:lnTo>
                  <a:lnTo>
                    <a:pt x="96" y="1424"/>
                  </a:lnTo>
                  <a:lnTo>
                    <a:pt x="197" y="1449"/>
                  </a:lnTo>
                  <a:lnTo>
                    <a:pt x="371" y="1483"/>
                  </a:lnTo>
                  <a:lnTo>
                    <a:pt x="499" y="1500"/>
                  </a:lnTo>
                  <a:lnTo>
                    <a:pt x="590" y="1512"/>
                  </a:lnTo>
                  <a:lnTo>
                    <a:pt x="722" y="1525"/>
                  </a:lnTo>
                  <a:lnTo>
                    <a:pt x="872" y="1525"/>
                  </a:lnTo>
                  <a:lnTo>
                    <a:pt x="943" y="1527"/>
                  </a:lnTo>
                  <a:lnTo>
                    <a:pt x="1064" y="1525"/>
                  </a:lnTo>
                  <a:lnTo>
                    <a:pt x="1182" y="1520"/>
                  </a:lnTo>
                  <a:lnTo>
                    <a:pt x="1346" y="1507"/>
                  </a:lnTo>
                  <a:lnTo>
                    <a:pt x="1484" y="1485"/>
                  </a:lnTo>
                  <a:lnTo>
                    <a:pt x="1609" y="1459"/>
                  </a:lnTo>
                  <a:lnTo>
                    <a:pt x="1744" y="1429"/>
                  </a:lnTo>
                  <a:lnTo>
                    <a:pt x="1960" y="1358"/>
                  </a:lnTo>
                  <a:lnTo>
                    <a:pt x="2140" y="1283"/>
                  </a:lnTo>
                  <a:lnTo>
                    <a:pt x="2302" y="1192"/>
                  </a:lnTo>
                  <a:lnTo>
                    <a:pt x="2377" y="1150"/>
                  </a:lnTo>
                  <a:lnTo>
                    <a:pt x="2467" y="1084"/>
                  </a:lnTo>
                  <a:lnTo>
                    <a:pt x="2543" y="1014"/>
                  </a:lnTo>
                  <a:lnTo>
                    <a:pt x="2616" y="930"/>
                  </a:lnTo>
                  <a:lnTo>
                    <a:pt x="2661" y="875"/>
                  </a:lnTo>
                  <a:lnTo>
                    <a:pt x="2702" y="808"/>
                  </a:lnTo>
                  <a:lnTo>
                    <a:pt x="2754" y="691"/>
                  </a:lnTo>
                  <a:lnTo>
                    <a:pt x="2769" y="633"/>
                  </a:lnTo>
                  <a:lnTo>
                    <a:pt x="2776" y="581"/>
                  </a:lnTo>
                  <a:lnTo>
                    <a:pt x="2781" y="513"/>
                  </a:lnTo>
                  <a:lnTo>
                    <a:pt x="2781" y="0"/>
                  </a:lnTo>
                  <a:lnTo>
                    <a:pt x="2764" y="115"/>
                  </a:lnTo>
                  <a:lnTo>
                    <a:pt x="2744" y="195"/>
                  </a:lnTo>
                  <a:lnTo>
                    <a:pt x="2719" y="274"/>
                  </a:lnTo>
                  <a:lnTo>
                    <a:pt x="2678" y="349"/>
                  </a:lnTo>
                  <a:lnTo>
                    <a:pt x="2629" y="421"/>
                  </a:lnTo>
                  <a:lnTo>
                    <a:pt x="2555" y="501"/>
                  </a:lnTo>
                  <a:lnTo>
                    <a:pt x="2400" y="635"/>
                  </a:lnTo>
                  <a:lnTo>
                    <a:pt x="2223" y="740"/>
                  </a:lnTo>
                  <a:lnTo>
                    <a:pt x="1968" y="850"/>
                  </a:lnTo>
                  <a:lnTo>
                    <a:pt x="1838" y="892"/>
                  </a:lnTo>
                  <a:lnTo>
                    <a:pt x="1695" y="936"/>
                  </a:lnTo>
                  <a:lnTo>
                    <a:pt x="1562" y="965"/>
                  </a:lnTo>
                  <a:lnTo>
                    <a:pt x="1427" y="989"/>
                  </a:lnTo>
                  <a:lnTo>
                    <a:pt x="1204" y="1016"/>
                  </a:lnTo>
                  <a:lnTo>
                    <a:pt x="989" y="1028"/>
                  </a:lnTo>
                  <a:lnTo>
                    <a:pt x="779" y="1024"/>
                  </a:lnTo>
                  <a:lnTo>
                    <a:pt x="548" y="1007"/>
                  </a:lnTo>
                  <a:lnTo>
                    <a:pt x="341" y="977"/>
                  </a:lnTo>
                  <a:lnTo>
                    <a:pt x="167" y="943"/>
                  </a:lnTo>
                  <a:lnTo>
                    <a:pt x="0" y="893"/>
                  </a:lnTo>
                  <a:close/>
                </a:path>
              </a:pathLst>
            </a:custGeom>
            <a:solidFill>
              <a:srgbClr val="CCFFCC"/>
            </a:solidFill>
            <a:ln w="95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Freeform 200">
              <a:extLst>
                <a:ext uri="{FF2B5EF4-FFF2-40B4-BE49-F238E27FC236}">
                  <a16:creationId xmlns:a16="http://schemas.microsoft.com/office/drawing/2014/main" id="{F520370C-9ADD-41E7-9887-203A64DCE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1453"/>
              <a:ext cx="2707" cy="697"/>
            </a:xfrm>
            <a:custGeom>
              <a:avLst/>
              <a:gdLst>
                <a:gd name="T0" fmla="*/ 0 w 3717"/>
                <a:gd name="T1" fmla="*/ 954 h 1257"/>
                <a:gd name="T2" fmla="*/ 7 w 3717"/>
                <a:gd name="T3" fmla="*/ 850 h 1257"/>
                <a:gd name="T4" fmla="*/ 52 w 3717"/>
                <a:gd name="T5" fmla="*/ 757 h 1257"/>
                <a:gd name="T6" fmla="*/ 120 w 3717"/>
                <a:gd name="T7" fmla="*/ 645 h 1257"/>
                <a:gd name="T8" fmla="*/ 194 w 3717"/>
                <a:gd name="T9" fmla="*/ 554 h 1257"/>
                <a:gd name="T10" fmla="*/ 346 w 3717"/>
                <a:gd name="T11" fmla="*/ 415 h 1257"/>
                <a:gd name="T12" fmla="*/ 501 w 3717"/>
                <a:gd name="T13" fmla="*/ 315 h 1257"/>
                <a:gd name="T14" fmla="*/ 668 w 3717"/>
                <a:gd name="T15" fmla="*/ 232 h 1257"/>
                <a:gd name="T16" fmla="*/ 990 w 3717"/>
                <a:gd name="T17" fmla="*/ 117 h 1257"/>
                <a:gd name="T18" fmla="*/ 1390 w 3717"/>
                <a:gd name="T19" fmla="*/ 34 h 1257"/>
                <a:gd name="T20" fmla="*/ 1680 w 3717"/>
                <a:gd name="T21" fmla="*/ 5 h 1257"/>
                <a:gd name="T22" fmla="*/ 1943 w 3717"/>
                <a:gd name="T23" fmla="*/ 0 h 1257"/>
                <a:gd name="T24" fmla="*/ 2179 w 3717"/>
                <a:gd name="T25" fmla="*/ 15 h 1257"/>
                <a:gd name="T26" fmla="*/ 2444 w 3717"/>
                <a:gd name="T27" fmla="*/ 49 h 1257"/>
                <a:gd name="T28" fmla="*/ 2700 w 3717"/>
                <a:gd name="T29" fmla="*/ 110 h 1257"/>
                <a:gd name="T30" fmla="*/ 2926 w 3717"/>
                <a:gd name="T31" fmla="*/ 178 h 1257"/>
                <a:gd name="T32" fmla="*/ 3103 w 3717"/>
                <a:gd name="T33" fmla="*/ 259 h 1257"/>
                <a:gd name="T34" fmla="*/ 3331 w 3717"/>
                <a:gd name="T35" fmla="*/ 391 h 1257"/>
                <a:gd name="T36" fmla="*/ 3506 w 3717"/>
                <a:gd name="T37" fmla="*/ 540 h 1257"/>
                <a:gd name="T38" fmla="*/ 3629 w 3717"/>
                <a:gd name="T39" fmla="*/ 686 h 1257"/>
                <a:gd name="T40" fmla="*/ 3705 w 3717"/>
                <a:gd name="T41" fmla="*/ 874 h 1257"/>
                <a:gd name="T42" fmla="*/ 3715 w 3717"/>
                <a:gd name="T43" fmla="*/ 1026 h 1257"/>
                <a:gd name="T44" fmla="*/ 3690 w 3717"/>
                <a:gd name="T45" fmla="*/ 1161 h 1257"/>
                <a:gd name="T46" fmla="*/ 3614 w 3717"/>
                <a:gd name="T47" fmla="*/ 1180 h 1257"/>
                <a:gd name="T48" fmla="*/ 3436 w 3717"/>
                <a:gd name="T49" fmla="*/ 971 h 1257"/>
                <a:gd name="T50" fmla="*/ 3091 w 3717"/>
                <a:gd name="T51" fmla="*/ 747 h 1257"/>
                <a:gd name="T52" fmla="*/ 2837 w 3717"/>
                <a:gd name="T53" fmla="*/ 647 h 1257"/>
                <a:gd name="T54" fmla="*/ 2668 w 3717"/>
                <a:gd name="T55" fmla="*/ 598 h 1257"/>
                <a:gd name="T56" fmla="*/ 2376 w 3717"/>
                <a:gd name="T57" fmla="*/ 535 h 1257"/>
                <a:gd name="T58" fmla="*/ 2061 w 3717"/>
                <a:gd name="T59" fmla="*/ 495 h 1257"/>
                <a:gd name="T60" fmla="*/ 1797 w 3717"/>
                <a:gd name="T61" fmla="*/ 486 h 1257"/>
                <a:gd name="T62" fmla="*/ 1563 w 3717"/>
                <a:gd name="T63" fmla="*/ 501 h 1257"/>
                <a:gd name="T64" fmla="*/ 1263 w 3717"/>
                <a:gd name="T65" fmla="*/ 450 h 1257"/>
                <a:gd name="T66" fmla="*/ 1188 w 3717"/>
                <a:gd name="T67" fmla="*/ 561 h 1257"/>
                <a:gd name="T68" fmla="*/ 955 w 3717"/>
                <a:gd name="T69" fmla="*/ 623 h 1257"/>
                <a:gd name="T70" fmla="*/ 678 w 3717"/>
                <a:gd name="T71" fmla="*/ 725 h 1257"/>
                <a:gd name="T72" fmla="*/ 432 w 3717"/>
                <a:gd name="T73" fmla="*/ 862 h 1257"/>
                <a:gd name="T74" fmla="*/ 255 w 3717"/>
                <a:gd name="T75" fmla="*/ 997 h 1257"/>
                <a:gd name="T76" fmla="*/ 144 w 3717"/>
                <a:gd name="T77" fmla="*/ 1128 h 1257"/>
                <a:gd name="T78" fmla="*/ 64 w 3717"/>
                <a:gd name="T79" fmla="*/ 1253 h 1257"/>
                <a:gd name="T80" fmla="*/ 21 w 3717"/>
                <a:gd name="T81" fmla="*/ 1111 h 1257"/>
                <a:gd name="T82" fmla="*/ 3 w 3717"/>
                <a:gd name="T83" fmla="*/ 993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17" h="1257">
                  <a:moveTo>
                    <a:pt x="3" y="993"/>
                  </a:moveTo>
                  <a:lnTo>
                    <a:pt x="0" y="954"/>
                  </a:lnTo>
                  <a:lnTo>
                    <a:pt x="0" y="901"/>
                  </a:lnTo>
                  <a:lnTo>
                    <a:pt x="7" y="850"/>
                  </a:lnTo>
                  <a:lnTo>
                    <a:pt x="22" y="818"/>
                  </a:lnTo>
                  <a:lnTo>
                    <a:pt x="52" y="757"/>
                  </a:lnTo>
                  <a:lnTo>
                    <a:pt x="88" y="694"/>
                  </a:lnTo>
                  <a:lnTo>
                    <a:pt x="120" y="645"/>
                  </a:lnTo>
                  <a:lnTo>
                    <a:pt x="155" y="598"/>
                  </a:lnTo>
                  <a:lnTo>
                    <a:pt x="194" y="554"/>
                  </a:lnTo>
                  <a:lnTo>
                    <a:pt x="268" y="481"/>
                  </a:lnTo>
                  <a:lnTo>
                    <a:pt x="346" y="415"/>
                  </a:lnTo>
                  <a:lnTo>
                    <a:pt x="427" y="357"/>
                  </a:lnTo>
                  <a:lnTo>
                    <a:pt x="501" y="315"/>
                  </a:lnTo>
                  <a:lnTo>
                    <a:pt x="595" y="264"/>
                  </a:lnTo>
                  <a:lnTo>
                    <a:pt x="668" y="232"/>
                  </a:lnTo>
                  <a:lnTo>
                    <a:pt x="801" y="177"/>
                  </a:lnTo>
                  <a:lnTo>
                    <a:pt x="990" y="117"/>
                  </a:lnTo>
                  <a:lnTo>
                    <a:pt x="1196" y="66"/>
                  </a:lnTo>
                  <a:lnTo>
                    <a:pt x="1390" y="34"/>
                  </a:lnTo>
                  <a:lnTo>
                    <a:pt x="1555" y="15"/>
                  </a:lnTo>
                  <a:lnTo>
                    <a:pt x="1680" y="5"/>
                  </a:lnTo>
                  <a:lnTo>
                    <a:pt x="1811" y="0"/>
                  </a:lnTo>
                  <a:lnTo>
                    <a:pt x="1943" y="0"/>
                  </a:lnTo>
                  <a:lnTo>
                    <a:pt x="2081" y="7"/>
                  </a:lnTo>
                  <a:lnTo>
                    <a:pt x="2179" y="15"/>
                  </a:lnTo>
                  <a:lnTo>
                    <a:pt x="2317" y="29"/>
                  </a:lnTo>
                  <a:lnTo>
                    <a:pt x="2444" y="49"/>
                  </a:lnTo>
                  <a:lnTo>
                    <a:pt x="2594" y="81"/>
                  </a:lnTo>
                  <a:lnTo>
                    <a:pt x="2700" y="110"/>
                  </a:lnTo>
                  <a:lnTo>
                    <a:pt x="2823" y="144"/>
                  </a:lnTo>
                  <a:lnTo>
                    <a:pt x="2926" y="178"/>
                  </a:lnTo>
                  <a:lnTo>
                    <a:pt x="3006" y="214"/>
                  </a:lnTo>
                  <a:lnTo>
                    <a:pt x="3103" y="259"/>
                  </a:lnTo>
                  <a:lnTo>
                    <a:pt x="3201" y="310"/>
                  </a:lnTo>
                  <a:lnTo>
                    <a:pt x="3331" y="391"/>
                  </a:lnTo>
                  <a:lnTo>
                    <a:pt x="3422" y="462"/>
                  </a:lnTo>
                  <a:lnTo>
                    <a:pt x="3506" y="540"/>
                  </a:lnTo>
                  <a:lnTo>
                    <a:pt x="3575" y="618"/>
                  </a:lnTo>
                  <a:lnTo>
                    <a:pt x="3629" y="686"/>
                  </a:lnTo>
                  <a:lnTo>
                    <a:pt x="3682" y="788"/>
                  </a:lnTo>
                  <a:lnTo>
                    <a:pt x="3705" y="874"/>
                  </a:lnTo>
                  <a:lnTo>
                    <a:pt x="3717" y="960"/>
                  </a:lnTo>
                  <a:lnTo>
                    <a:pt x="3715" y="1026"/>
                  </a:lnTo>
                  <a:lnTo>
                    <a:pt x="3708" y="1092"/>
                  </a:lnTo>
                  <a:lnTo>
                    <a:pt x="3690" y="1161"/>
                  </a:lnTo>
                  <a:lnTo>
                    <a:pt x="3663" y="1257"/>
                  </a:lnTo>
                  <a:lnTo>
                    <a:pt x="3614" y="1180"/>
                  </a:lnTo>
                  <a:lnTo>
                    <a:pt x="3549" y="1092"/>
                  </a:lnTo>
                  <a:lnTo>
                    <a:pt x="3436" y="971"/>
                  </a:lnTo>
                  <a:lnTo>
                    <a:pt x="3282" y="861"/>
                  </a:lnTo>
                  <a:lnTo>
                    <a:pt x="3091" y="747"/>
                  </a:lnTo>
                  <a:lnTo>
                    <a:pt x="2931" y="679"/>
                  </a:lnTo>
                  <a:lnTo>
                    <a:pt x="2837" y="647"/>
                  </a:lnTo>
                  <a:lnTo>
                    <a:pt x="2783" y="630"/>
                  </a:lnTo>
                  <a:lnTo>
                    <a:pt x="2668" y="598"/>
                  </a:lnTo>
                  <a:lnTo>
                    <a:pt x="2528" y="564"/>
                  </a:lnTo>
                  <a:lnTo>
                    <a:pt x="2376" y="535"/>
                  </a:lnTo>
                  <a:lnTo>
                    <a:pt x="2211" y="510"/>
                  </a:lnTo>
                  <a:lnTo>
                    <a:pt x="2061" y="495"/>
                  </a:lnTo>
                  <a:lnTo>
                    <a:pt x="1923" y="486"/>
                  </a:lnTo>
                  <a:lnTo>
                    <a:pt x="1797" y="486"/>
                  </a:lnTo>
                  <a:lnTo>
                    <a:pt x="1680" y="492"/>
                  </a:lnTo>
                  <a:lnTo>
                    <a:pt x="1563" y="501"/>
                  </a:lnTo>
                  <a:lnTo>
                    <a:pt x="1470" y="513"/>
                  </a:lnTo>
                  <a:lnTo>
                    <a:pt x="1263" y="450"/>
                  </a:lnTo>
                  <a:lnTo>
                    <a:pt x="1263" y="546"/>
                  </a:lnTo>
                  <a:lnTo>
                    <a:pt x="1188" y="561"/>
                  </a:lnTo>
                  <a:lnTo>
                    <a:pt x="1062" y="591"/>
                  </a:lnTo>
                  <a:lnTo>
                    <a:pt x="955" y="623"/>
                  </a:lnTo>
                  <a:lnTo>
                    <a:pt x="811" y="672"/>
                  </a:lnTo>
                  <a:lnTo>
                    <a:pt x="678" y="725"/>
                  </a:lnTo>
                  <a:lnTo>
                    <a:pt x="549" y="788"/>
                  </a:lnTo>
                  <a:lnTo>
                    <a:pt x="432" y="862"/>
                  </a:lnTo>
                  <a:lnTo>
                    <a:pt x="322" y="940"/>
                  </a:lnTo>
                  <a:lnTo>
                    <a:pt x="255" y="997"/>
                  </a:lnTo>
                  <a:lnTo>
                    <a:pt x="194" y="1062"/>
                  </a:lnTo>
                  <a:lnTo>
                    <a:pt x="144" y="1128"/>
                  </a:lnTo>
                  <a:lnTo>
                    <a:pt x="101" y="1189"/>
                  </a:lnTo>
                  <a:lnTo>
                    <a:pt x="64" y="1253"/>
                  </a:lnTo>
                  <a:lnTo>
                    <a:pt x="37" y="1182"/>
                  </a:lnTo>
                  <a:lnTo>
                    <a:pt x="21" y="1111"/>
                  </a:lnTo>
                  <a:lnTo>
                    <a:pt x="12" y="1053"/>
                  </a:lnTo>
                  <a:lnTo>
                    <a:pt x="3" y="993"/>
                  </a:lnTo>
                  <a:close/>
                </a:path>
              </a:pathLst>
            </a:custGeom>
            <a:solidFill>
              <a:srgbClr val="CCFFCC"/>
            </a:solidFill>
            <a:ln w="95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1" name="Line 190">
            <a:extLst>
              <a:ext uri="{FF2B5EF4-FFF2-40B4-BE49-F238E27FC236}">
                <a16:creationId xmlns:a16="http://schemas.microsoft.com/office/drawing/2014/main" id="{5D232F3C-65ED-4C7A-A5D9-9EB076E3A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2886" y="1992279"/>
            <a:ext cx="917575" cy="5715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62" name="Line 196">
            <a:extLst>
              <a:ext uri="{FF2B5EF4-FFF2-40B4-BE49-F238E27FC236}">
                <a16:creationId xmlns:a16="http://schemas.microsoft.com/office/drawing/2014/main" id="{BFABD9EB-18B6-4D3B-AC3A-6F26C588F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9761" y="2106579"/>
            <a:ext cx="1465262" cy="8826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63" name="Line 201">
            <a:extLst>
              <a:ext uri="{FF2B5EF4-FFF2-40B4-BE49-F238E27FC236}">
                <a16:creationId xmlns:a16="http://schemas.microsoft.com/office/drawing/2014/main" id="{A1465E33-5FE2-4AEC-B2BD-9391638DD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3448" y="3887754"/>
            <a:ext cx="917575" cy="5715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EB6C6E3-AFA8-41AF-BFAB-6B0D377A81C5}"/>
              </a:ext>
            </a:extLst>
          </p:cNvPr>
          <p:cNvSpPr/>
          <p:nvPr/>
        </p:nvSpPr>
        <p:spPr>
          <a:xfrm>
            <a:off x="3059718" y="456338"/>
            <a:ext cx="4044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de-DE" sz="3200" b="1" dirty="0"/>
              <a:t>Streuversuch - Aufbau </a:t>
            </a:r>
            <a:endParaRPr lang="de-DE" sz="3200" b="1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2A0F6A0-2091-4091-9064-211C99C3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47" y="3917012"/>
            <a:ext cx="542925" cy="676275"/>
          </a:xfrm>
          <a:prstGeom prst="rect">
            <a:avLst/>
          </a:prstGeom>
        </p:spPr>
      </p:pic>
      <p:sp>
        <p:nvSpPr>
          <p:cNvPr id="2" name="Ellipse 1">
            <a:hlinkClick r:id="rId3" action="ppaction://hlinkpres?slideindex=1&amp;slidetitle=Streuversuch - Animation"/>
            <a:extLst>
              <a:ext uri="{FF2B5EF4-FFF2-40B4-BE49-F238E27FC236}">
                <a16:creationId xmlns:a16="http://schemas.microsoft.com/office/drawing/2014/main" id="{C1E93206-A127-4A29-A0B7-1A99DD48B725}"/>
              </a:ext>
            </a:extLst>
          </p:cNvPr>
          <p:cNvSpPr/>
          <p:nvPr/>
        </p:nvSpPr>
        <p:spPr>
          <a:xfrm>
            <a:off x="9509390" y="6177638"/>
            <a:ext cx="243191" cy="224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6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9" grpId="0"/>
      <p:bldP spid="53" grpId="0"/>
      <p:bldP spid="54" grpId="0" animBg="1"/>
      <p:bldP spid="55" grpId="0" animBg="1"/>
      <p:bldP spid="56" grpId="0"/>
      <p:bldP spid="61" grpId="0" animBg="1"/>
      <p:bldP spid="62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E9237B8-2841-45B1-BDBF-8B357E6282A1}"/>
              </a:ext>
            </a:extLst>
          </p:cNvPr>
          <p:cNvSpPr txBox="1"/>
          <p:nvPr/>
        </p:nvSpPr>
        <p:spPr>
          <a:xfrm>
            <a:off x="644435" y="426721"/>
            <a:ext cx="3431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Erklärung: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DC1C13-9558-4368-9F39-A19A3E11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18" y="0"/>
            <a:ext cx="6696934" cy="6858000"/>
          </a:xfrm>
          <a:prstGeom prst="rect">
            <a:avLst/>
          </a:prstGeom>
        </p:spPr>
      </p:pic>
      <p:sp>
        <p:nvSpPr>
          <p:cNvPr id="6" name="Ellipse 5">
            <a:hlinkClick r:id="rId3" action="ppaction://hlinkfile"/>
            <a:extLst>
              <a:ext uri="{FF2B5EF4-FFF2-40B4-BE49-F238E27FC236}">
                <a16:creationId xmlns:a16="http://schemas.microsoft.com/office/drawing/2014/main" id="{833D75A7-57CF-4288-B6B3-379953CEDB2A}"/>
              </a:ext>
            </a:extLst>
          </p:cNvPr>
          <p:cNvSpPr/>
          <p:nvPr/>
        </p:nvSpPr>
        <p:spPr>
          <a:xfrm>
            <a:off x="11137893" y="6273432"/>
            <a:ext cx="243191" cy="224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6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8AFBA5A-EE82-42D7-932B-4CE32CA230E8}"/>
              </a:ext>
            </a:extLst>
          </p:cNvPr>
          <p:cNvSpPr txBox="1"/>
          <p:nvPr/>
        </p:nvSpPr>
        <p:spPr>
          <a:xfrm>
            <a:off x="1445623" y="496388"/>
            <a:ext cx="943138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Welche neuen Erkenntnisse zum Aufbau von Atomen ergeben sich aus dem Streuversuch von Rutherford?</a:t>
            </a:r>
          </a:p>
          <a:p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/>
              <a:t>Lies</a:t>
            </a:r>
            <a:r>
              <a:rPr lang="de-DE" sz="2000" dirty="0"/>
              <a:t> S. 164/165 und beschreibe das neue Atommodell stichpunktartig.</a:t>
            </a:r>
          </a:p>
        </p:txBody>
      </p:sp>
      <p:pic>
        <p:nvPicPr>
          <p:cNvPr id="6" name="Grafik 5" descr="Glühbirne und Zahnrad mit einfarbiger Füllung">
            <a:extLst>
              <a:ext uri="{FF2B5EF4-FFF2-40B4-BE49-F238E27FC236}">
                <a16:creationId xmlns:a16="http://schemas.microsoft.com/office/drawing/2014/main" id="{D69A062A-ED1F-4F6A-8EB2-3EB9C7A36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469" y="496388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71C6332-0B15-43FE-A0D8-20121215E15B}"/>
              </a:ext>
            </a:extLst>
          </p:cNvPr>
          <p:cNvSpPr txBox="1"/>
          <p:nvPr/>
        </p:nvSpPr>
        <p:spPr>
          <a:xfrm>
            <a:off x="1166947" y="2154042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Das Kern-Hülle-Modell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EFA7635-4984-4E93-8D59-3F793230A9DE}"/>
              </a:ext>
            </a:extLst>
          </p:cNvPr>
          <p:cNvSpPr txBox="1"/>
          <p:nvPr/>
        </p:nvSpPr>
        <p:spPr>
          <a:xfrm>
            <a:off x="1166947" y="2804761"/>
            <a:ext cx="90569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Atome haben einen Durchmesser von etwa einem Millionstel Millimeter (</a:t>
            </a:r>
            <a:r>
              <a:rPr lang="de-DE" altLang="de-DE" sz="2000" dirty="0"/>
              <a:t>10 </a:t>
            </a:r>
            <a:r>
              <a:rPr lang="de-DE" altLang="de-DE" sz="2000" baseline="30000" dirty="0"/>
              <a:t>-10 </a:t>
            </a:r>
            <a:r>
              <a:rPr lang="de-DE" altLang="de-DE" sz="2000" dirty="0"/>
              <a:t>m)</a:t>
            </a:r>
            <a:endParaRPr lang="de-DE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Jedes Atom besteht aus einem Atomkern und einer Atomhülle.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Im Atomkern befinden sich positiv geladene Ladungsträger (Protonen). Er enthält fast die gesamte Masse des Atoms (99,9%), ist aber 10 000 mal kleiner als die Hülle.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In der Atomhülle umkreisen negative Ladungsträger (Elektronen) den Kern. Sie besteht zum größten Teil aus leerem Raum.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Positive und negative Ladung im Atom gleicht sich aus.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C7D862-21B2-4934-8635-A709BC433383}"/>
              </a:ext>
            </a:extLst>
          </p:cNvPr>
          <p:cNvSpPr/>
          <p:nvPr/>
        </p:nvSpPr>
        <p:spPr>
          <a:xfrm>
            <a:off x="1166948" y="1964987"/>
            <a:ext cx="9178835" cy="4218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8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5582910B-47E6-4ACF-A6C0-7C2FC9CE7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5853" y="-10572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de-DE" altLang="de-DE" sz="2800" b="1" u="sng" dirty="0">
                <a:latin typeface="+mn-lt"/>
              </a:rPr>
              <a:t>Die Elementarteilchen und ihre Eigenschaften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D99817A-AA77-45AC-9572-3936DEB80FAA}"/>
              </a:ext>
            </a:extLst>
          </p:cNvPr>
          <p:cNvGrpSpPr/>
          <p:nvPr/>
        </p:nvGrpSpPr>
        <p:grpSpPr>
          <a:xfrm>
            <a:off x="10338909" y="3001443"/>
            <a:ext cx="1246633" cy="1098971"/>
            <a:chOff x="10338909" y="3001443"/>
            <a:chExt cx="1246633" cy="1098971"/>
          </a:xfrm>
        </p:grpSpPr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0DF4F732-B78B-42F8-88EE-F64FBB9C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3141" y="3001443"/>
              <a:ext cx="1111862" cy="1082064"/>
            </a:xfrm>
            <a:prstGeom prst="ellipse">
              <a:avLst/>
            </a:prstGeom>
            <a:solidFill>
              <a:srgbClr val="003399"/>
            </a:solidFill>
            <a:ln w="285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de-DE" altLang="de-DE">
                <a:solidFill>
                  <a:schemeClr val="bg2"/>
                </a:solidFill>
              </a:endParaRPr>
            </a:p>
          </p:txBody>
        </p:sp>
        <p:pic>
          <p:nvPicPr>
            <p:cNvPr id="15374" name="Picture 14">
              <a:extLst>
                <a:ext uri="{FF2B5EF4-FFF2-40B4-BE49-F238E27FC236}">
                  <a16:creationId xmlns:a16="http://schemas.microsoft.com/office/drawing/2014/main" id="{33BDE87D-1012-452C-8213-321369642C2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8909" y="3018350"/>
              <a:ext cx="1246633" cy="108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EAE18D6-3856-496A-A643-509246DBFB15}"/>
              </a:ext>
            </a:extLst>
          </p:cNvPr>
          <p:cNvGrpSpPr/>
          <p:nvPr/>
        </p:nvGrpSpPr>
        <p:grpSpPr>
          <a:xfrm>
            <a:off x="775853" y="1476869"/>
            <a:ext cx="9075157" cy="4416594"/>
            <a:chOff x="775853" y="1476869"/>
            <a:chExt cx="9075157" cy="4416594"/>
          </a:xfrm>
        </p:grpSpPr>
        <p:sp>
          <p:nvSpPr>
            <p:cNvPr id="15362" name="Rectangle 2">
              <a:extLst>
                <a:ext uri="{FF2B5EF4-FFF2-40B4-BE49-F238E27FC236}">
                  <a16:creationId xmlns:a16="http://schemas.microsoft.com/office/drawing/2014/main" id="{B29CE409-4FDB-4DBD-A307-9733D0184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853" y="1476869"/>
              <a:ext cx="9075157" cy="441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Aft>
                  <a:spcPts val="1800"/>
                </a:spcAft>
              </a:pPr>
              <a:r>
                <a:rPr lang="de-DE" altLang="de-DE" sz="1800" dirty="0"/>
                <a:t>Atome sind aus noch kleineren Teilchen (</a:t>
              </a:r>
              <a:r>
                <a:rPr lang="de-DE" altLang="de-DE" sz="1800" b="1" dirty="0"/>
                <a:t>Elementarteilchen</a:t>
              </a:r>
              <a:r>
                <a:rPr lang="de-DE" altLang="de-DE" sz="1800" dirty="0"/>
                <a:t>) aufgebaut. </a:t>
              </a:r>
            </a:p>
            <a:p>
              <a:pPr algn="l" eaLnBrk="1" hangingPunct="1">
                <a:spcAft>
                  <a:spcPts val="1200"/>
                </a:spcAft>
              </a:pPr>
              <a:r>
                <a:rPr lang="de-DE" altLang="de-DE" sz="1800" dirty="0"/>
                <a:t>Der Atomkern (Nuklid) enthält eine bestimmte Anzahl positiver Ladungen, die man </a:t>
              </a:r>
              <a:r>
                <a:rPr lang="de-DE" altLang="de-DE" sz="1800" b="1" u="sng" dirty="0"/>
                <a:t>Protonen</a:t>
              </a:r>
              <a:r>
                <a:rPr lang="de-DE" altLang="de-DE" sz="1800" dirty="0"/>
                <a:t>       nennt. </a:t>
              </a:r>
            </a:p>
            <a:p>
              <a:pPr algn="l" eaLnBrk="1" hangingPunct="1">
                <a:spcAft>
                  <a:spcPts val="1200"/>
                </a:spcAft>
              </a:pPr>
              <a:r>
                <a:rPr lang="de-DE" altLang="de-DE" sz="1800" dirty="0"/>
                <a:t>Jedes Proton hat die Masse </a:t>
              </a:r>
              <a:r>
                <a:rPr lang="de-DE" altLang="de-DE" sz="1800" b="1" dirty="0"/>
                <a:t>1 u</a:t>
              </a:r>
              <a:r>
                <a:rPr lang="de-DE" altLang="de-DE" sz="1800" dirty="0"/>
                <a:t> und die Ladung </a:t>
              </a:r>
              <a:r>
                <a:rPr lang="de-DE" altLang="de-DE" sz="1800" b="1" dirty="0"/>
                <a:t>+1</a:t>
              </a:r>
              <a:r>
                <a:rPr lang="de-DE" altLang="de-DE" sz="1800" dirty="0"/>
                <a:t>. </a:t>
              </a:r>
            </a:p>
            <a:p>
              <a:pPr algn="l" eaLnBrk="1" hangingPunct="1">
                <a:spcAft>
                  <a:spcPts val="1200"/>
                </a:spcAft>
              </a:pPr>
              <a:r>
                <a:rPr lang="de-DE" altLang="de-DE" sz="1800" dirty="0"/>
                <a:t>Neben Protonen enthält der Kern elektrisch </a:t>
              </a:r>
              <a:r>
                <a:rPr lang="de-DE" altLang="de-DE" sz="1800" b="1" i="1" dirty="0"/>
                <a:t>neutrale</a:t>
              </a:r>
              <a:r>
                <a:rPr lang="de-DE" altLang="de-DE" sz="1800" dirty="0"/>
                <a:t> </a:t>
              </a:r>
              <a:r>
                <a:rPr lang="de-DE" altLang="de-DE" sz="1800" b="1" u="sng" dirty="0"/>
                <a:t>Neutronen</a:t>
              </a:r>
              <a:r>
                <a:rPr lang="de-DE" altLang="de-DE" sz="1800" dirty="0"/>
                <a:t>     . Sie besitzen ebenfalls die Masse </a:t>
              </a:r>
              <a:r>
                <a:rPr lang="de-DE" altLang="de-DE" sz="1800" b="1" dirty="0"/>
                <a:t>1u</a:t>
              </a:r>
              <a:r>
                <a:rPr lang="de-DE" altLang="de-DE" sz="1800" dirty="0"/>
                <a:t>. </a:t>
              </a:r>
            </a:p>
            <a:p>
              <a:pPr algn="l" eaLnBrk="1" hangingPunct="1">
                <a:spcAft>
                  <a:spcPts val="1200"/>
                </a:spcAft>
              </a:pPr>
              <a:r>
                <a:rPr lang="de-DE" altLang="de-DE" sz="1800" dirty="0"/>
                <a:t>Protonen und Neutronen werden als </a:t>
              </a:r>
              <a:r>
                <a:rPr lang="de-DE" altLang="de-DE" sz="1800" b="1" u="sng" dirty="0"/>
                <a:t>Nukleonen</a:t>
              </a:r>
              <a:r>
                <a:rPr lang="de-DE" altLang="de-DE" sz="1800" dirty="0"/>
                <a:t> bezeichnet. Die Gesamtzahl der Nukleonen ergeben die </a:t>
              </a:r>
              <a:r>
                <a:rPr lang="de-DE" altLang="de-DE" sz="1800" b="1" i="1" dirty="0"/>
                <a:t>Masse</a:t>
              </a:r>
              <a:r>
                <a:rPr lang="de-DE" altLang="de-DE" sz="1800" dirty="0"/>
                <a:t> des Atoms. </a:t>
              </a:r>
            </a:p>
            <a:p>
              <a:pPr algn="l" eaLnBrk="1" hangingPunct="1">
                <a:spcAft>
                  <a:spcPts val="1200"/>
                </a:spcAft>
              </a:pPr>
              <a:r>
                <a:rPr lang="de-DE" altLang="de-DE" sz="1800" dirty="0"/>
                <a:t>Die Atomhülle besteht aus negativ geladenen </a:t>
              </a:r>
              <a:r>
                <a:rPr lang="de-DE" altLang="de-DE" sz="1800" b="1" u="sng" dirty="0"/>
                <a:t>Elektronen</a:t>
              </a:r>
              <a:r>
                <a:rPr lang="de-DE" altLang="de-DE" sz="1800" dirty="0"/>
                <a:t>      . Sie haben die Ladung </a:t>
              </a:r>
              <a:r>
                <a:rPr lang="de-DE" altLang="de-DE" sz="1800" b="1" dirty="0"/>
                <a:t>-1</a:t>
              </a:r>
              <a:r>
                <a:rPr lang="de-DE" altLang="de-DE" sz="1800" dirty="0"/>
                <a:t> und besitzen nahezu keine Masse (0,0005u).</a:t>
              </a:r>
            </a:p>
            <a:p>
              <a:pPr algn="l" eaLnBrk="1" hangingPunct="1">
                <a:spcAft>
                  <a:spcPts val="1200"/>
                </a:spcAft>
              </a:pPr>
              <a:r>
                <a:rPr lang="de-DE" altLang="de-DE" sz="1800" dirty="0"/>
                <a:t>Die Anzahl der Elektronen in der Hülle entspricht der Anzahl der Protonen im Kern. Dadurch ist das Atom nach außen elektrisch neutral.</a:t>
              </a:r>
            </a:p>
          </p:txBody>
        </p:sp>
        <p:grpSp>
          <p:nvGrpSpPr>
            <p:cNvPr id="15365" name="Group 15">
              <a:extLst>
                <a:ext uri="{FF2B5EF4-FFF2-40B4-BE49-F238E27FC236}">
                  <a16:creationId xmlns:a16="http://schemas.microsoft.com/office/drawing/2014/main" id="{5DBB563C-44AE-4728-93F8-FF0755F378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7871" y="4619134"/>
              <a:ext cx="216817" cy="235670"/>
              <a:chOff x="3192" y="3761"/>
              <a:chExt cx="142" cy="128"/>
            </a:xfrm>
          </p:grpSpPr>
          <p:sp>
            <p:nvSpPr>
              <p:cNvPr id="15371" name="Oval 16">
                <a:extLst>
                  <a:ext uri="{FF2B5EF4-FFF2-40B4-BE49-F238E27FC236}">
                    <a16:creationId xmlns:a16="http://schemas.microsoft.com/office/drawing/2014/main" id="{01DB852F-9F34-4199-B6EA-94CF8ABDF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3761"/>
                <a:ext cx="142" cy="128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de-DE" altLang="de-DE">
                  <a:solidFill>
                    <a:schemeClr val="bg2"/>
                  </a:solidFill>
                </a:endParaRPr>
              </a:p>
            </p:txBody>
          </p:sp>
          <p:sp>
            <p:nvSpPr>
              <p:cNvPr id="15372" name="Line 17">
                <a:extLst>
                  <a:ext uri="{FF2B5EF4-FFF2-40B4-BE49-F238E27FC236}">
                    <a16:creationId xmlns:a16="http://schemas.microsoft.com/office/drawing/2014/main" id="{5EE04709-81FF-46E1-9AC6-E421D18A9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9" y="3824"/>
                <a:ext cx="85" cy="0"/>
              </a:xfrm>
              <a:prstGeom prst="line">
                <a:avLst/>
              </a:prstGeom>
              <a:noFill/>
              <a:ln w="12700">
                <a:solidFill>
                  <a:srgbClr val="EBEF4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de-DE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5366" name="Group 18">
              <a:extLst>
                <a:ext uri="{FF2B5EF4-FFF2-40B4-BE49-F238E27FC236}">
                  <a16:creationId xmlns:a16="http://schemas.microsoft.com/office/drawing/2014/main" id="{27D2205C-D6CD-4FC5-82B2-425197C75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450" y="2353385"/>
              <a:ext cx="237995" cy="247465"/>
              <a:chOff x="3390" y="3627"/>
              <a:chExt cx="187" cy="176"/>
            </a:xfrm>
          </p:grpSpPr>
          <p:sp>
            <p:nvSpPr>
              <p:cNvPr id="15368" name="Oval 19">
                <a:extLst>
                  <a:ext uri="{FF2B5EF4-FFF2-40B4-BE49-F238E27FC236}">
                    <a16:creationId xmlns:a16="http://schemas.microsoft.com/office/drawing/2014/main" id="{60E4DE9C-CE83-490A-97FD-D8E4BC5A3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3627"/>
                <a:ext cx="187" cy="176"/>
              </a:xfrm>
              <a:prstGeom prst="ellipse">
                <a:avLst/>
              </a:prstGeom>
              <a:solidFill>
                <a:srgbClr val="66FF33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 algn="r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de-DE" altLang="de-DE">
                  <a:solidFill>
                    <a:schemeClr val="bg2"/>
                  </a:solidFill>
                </a:endParaRPr>
              </a:p>
            </p:txBody>
          </p:sp>
          <p:sp>
            <p:nvSpPr>
              <p:cNvPr id="15369" name="Line 20">
                <a:extLst>
                  <a:ext uri="{FF2B5EF4-FFF2-40B4-BE49-F238E27FC236}">
                    <a16:creationId xmlns:a16="http://schemas.microsoft.com/office/drawing/2014/main" id="{1A7BFB0E-D890-4D1B-984E-341B14C0C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" y="3717"/>
                <a:ext cx="111" cy="0"/>
              </a:xfrm>
              <a:prstGeom prst="line">
                <a:avLst/>
              </a:prstGeom>
              <a:noFill/>
              <a:ln w="9525">
                <a:solidFill>
                  <a:srgbClr val="D8101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de-DE">
                  <a:solidFill>
                    <a:schemeClr val="bg2"/>
                  </a:solidFill>
                </a:endParaRPr>
              </a:p>
            </p:txBody>
          </p:sp>
          <p:sp>
            <p:nvSpPr>
              <p:cNvPr id="15370" name="Line 21">
                <a:extLst>
                  <a:ext uri="{FF2B5EF4-FFF2-40B4-BE49-F238E27FC236}">
                    <a16:creationId xmlns:a16="http://schemas.microsoft.com/office/drawing/2014/main" id="{476AD27E-1258-4863-80DB-0C5CBE047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428" y="3716"/>
                <a:ext cx="111" cy="0"/>
              </a:xfrm>
              <a:prstGeom prst="line">
                <a:avLst/>
              </a:prstGeom>
              <a:noFill/>
              <a:ln w="9525">
                <a:solidFill>
                  <a:srgbClr val="D8101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de-DE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5367" name="Oval 22">
              <a:extLst>
                <a:ext uri="{FF2B5EF4-FFF2-40B4-BE49-F238E27FC236}">
                  <a16:creationId xmlns:a16="http://schemas.microsoft.com/office/drawing/2014/main" id="{67D2138D-5620-4C14-B29D-3AF644CBE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0055" y="3197342"/>
              <a:ext cx="232217" cy="23165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r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de-DE" altLang="de-DE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1BEA8C-7655-45A9-8DDD-ABBC30D4CF18}"/>
              </a:ext>
            </a:extLst>
          </p:cNvPr>
          <p:cNvSpPr txBox="1"/>
          <p:nvPr/>
        </p:nvSpPr>
        <p:spPr>
          <a:xfrm>
            <a:off x="653373" y="1534063"/>
            <a:ext cx="10632332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800" dirty="0">
                <a:effectLst/>
                <a:ea typeface="Times New Roman" panose="02020603050405020304" pitchFamily="18" charset="0"/>
              </a:rPr>
              <a:t>1. Atome sind die </a:t>
            </a:r>
            <a:r>
              <a:rPr lang="de-DE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unteilbaren</a:t>
            </a:r>
            <a:r>
              <a:rPr lang="de-DE" sz="2800" dirty="0">
                <a:effectLst/>
                <a:ea typeface="Times New Roman" panose="02020603050405020304" pitchFamily="18" charset="0"/>
              </a:rPr>
              <a:t> </a:t>
            </a:r>
            <a:r>
              <a:rPr lang="de-DE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Grundbausteine</a:t>
            </a:r>
            <a:r>
              <a:rPr lang="de-DE" sz="2800" dirty="0">
                <a:effectLst/>
                <a:ea typeface="Times New Roman" panose="02020603050405020304" pitchFamily="18" charset="0"/>
              </a:rPr>
              <a:t> aller Stoffteilchen. Sie können weder erzeugt noch vernichtet werden.</a:t>
            </a:r>
          </a:p>
          <a:p>
            <a:pPr>
              <a:spcAft>
                <a:spcPts val="1200"/>
              </a:spcAft>
            </a:pPr>
            <a:r>
              <a:rPr lang="de-DE" sz="2800" dirty="0">
                <a:effectLst/>
                <a:ea typeface="Times New Roman" panose="02020603050405020304" pitchFamily="18" charset="0"/>
              </a:rPr>
              <a:t>2. Alle Atome eines </a:t>
            </a:r>
            <a:r>
              <a:rPr lang="de-DE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Elements</a:t>
            </a:r>
            <a:r>
              <a:rPr lang="de-DE" sz="2800" dirty="0">
                <a:effectLst/>
                <a:ea typeface="Times New Roman" panose="02020603050405020304" pitchFamily="18" charset="0"/>
              </a:rPr>
              <a:t> haben die gleiche Masse und die gleiche Größe.</a:t>
            </a:r>
          </a:p>
          <a:p>
            <a:pPr>
              <a:spcAft>
                <a:spcPts val="1200"/>
              </a:spcAft>
            </a:pPr>
            <a:r>
              <a:rPr lang="de-DE" sz="2800" dirty="0">
                <a:effectLst/>
                <a:ea typeface="Times New Roman" panose="02020603050405020304" pitchFamily="18" charset="0"/>
              </a:rPr>
              <a:t>3. Die Stoffteilchen von Elementen bestehen aus einer Atomart, die Stoffteilchen von </a:t>
            </a:r>
            <a:r>
              <a:rPr lang="de-DE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Verbindungen</a:t>
            </a:r>
            <a:r>
              <a:rPr lang="de-DE" sz="2800" dirty="0">
                <a:effectLst/>
                <a:ea typeface="Times New Roman" panose="02020603050405020304" pitchFamily="18" charset="0"/>
              </a:rPr>
              <a:t> aus mind. 2 Atomarten.</a:t>
            </a:r>
          </a:p>
          <a:p>
            <a:pPr>
              <a:spcAft>
                <a:spcPts val="1200"/>
              </a:spcAft>
            </a:pPr>
            <a:r>
              <a:rPr lang="de-DE" sz="2800" dirty="0">
                <a:effectLst/>
                <a:ea typeface="Times New Roman" panose="02020603050405020304" pitchFamily="18" charset="0"/>
              </a:rPr>
              <a:t>4. Bei chemischen Reaktionen werden die Stoffteilchen der Ausgangsstoffe in die Atome zerlegt und diese zu neuen Stoffteilchen verknüpft (</a:t>
            </a:r>
            <a:r>
              <a:rPr lang="de-DE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umgruppiert</a:t>
            </a:r>
            <a:r>
              <a:rPr lang="de-DE" sz="2800" dirty="0">
                <a:effectLst/>
                <a:ea typeface="Times New Roman" panose="02020603050405020304" pitchFamily="18" charset="0"/>
              </a:rPr>
              <a:t>).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77B81-2548-47A7-83D2-F7C968E92249}"/>
              </a:ext>
            </a:extLst>
          </p:cNvPr>
          <p:cNvSpPr txBox="1"/>
          <p:nvPr/>
        </p:nvSpPr>
        <p:spPr>
          <a:xfrm>
            <a:off x="653373" y="677946"/>
            <a:ext cx="7673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800" b="1" u="sng" dirty="0">
                <a:effectLst/>
                <a:ea typeface="Times New Roman" panose="02020603050405020304" pitchFamily="18" charset="0"/>
              </a:rPr>
              <a:t>Kernaussagen des Atommodells nach Dalton:</a:t>
            </a:r>
            <a:endParaRPr lang="de-DE" sz="2800" b="1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7" name="Ellipse 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D69E3AA-517E-4976-88C4-834A259ADF22}"/>
              </a:ext>
            </a:extLst>
          </p:cNvPr>
          <p:cNvSpPr/>
          <p:nvPr/>
        </p:nvSpPr>
        <p:spPr>
          <a:xfrm>
            <a:off x="11100879" y="5678041"/>
            <a:ext cx="184826" cy="19738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17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Breitbild</PresentationFormat>
  <Paragraphs>51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Die Ahnengalerie der Atomforscher</vt:lpstr>
      <vt:lpstr>PowerPoint-Präsentation</vt:lpstr>
      <vt:lpstr>PowerPoint-Präsentation</vt:lpstr>
      <vt:lpstr>PowerPoint-Präsentation</vt:lpstr>
      <vt:lpstr>Die Elementarteilchen und ihre Eigenschaften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von Modellvorstellungen zum Atombau</dc:title>
  <dc:creator>Claudia</dc:creator>
  <cp:lastModifiedBy>Claudia Eysel</cp:lastModifiedBy>
  <cp:revision>11</cp:revision>
  <cp:lastPrinted>2017-09-11T16:00:57Z</cp:lastPrinted>
  <dcterms:created xsi:type="dcterms:W3CDTF">2017-09-11T15:57:41Z</dcterms:created>
  <dcterms:modified xsi:type="dcterms:W3CDTF">2021-09-08T09:13:47Z</dcterms:modified>
</cp:coreProperties>
</file>