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82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de-DE"/>
              <a:t>Ionisierungsenergien vom Schwefelatom</a:t>
            </a:r>
          </a:p>
        </c:rich>
      </c:tx>
      <c:layout>
        <c:manualLayout>
          <c:xMode val="edge"/>
          <c:yMode val="edge"/>
          <c:x val="0.19542619542619544"/>
          <c:y val="1.9011406844106463E-2"/>
        </c:manualLayout>
      </c:layout>
      <c:overlay val="0"/>
      <c:spPr>
        <a:noFill/>
        <a:ln w="31212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9126819126819128"/>
          <c:y val="0.22813688212927757"/>
          <c:w val="0.79002079002079006"/>
          <c:h val="0.5323193916349809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969696"/>
            </a:solidFill>
            <a:ln w="15606">
              <a:solidFill>
                <a:srgbClr val="000000"/>
              </a:solidFill>
              <a:prstDash val="solid"/>
            </a:ln>
          </c:spPr>
          <c:invertIfNegative val="0"/>
          <c:dLbls>
            <c:numFmt formatCode="#.#00" sourceLinked="0"/>
            <c:spPr>
              <a:noFill/>
              <a:ln w="31212"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 algn="l">
                  <a:defRPr sz="1106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Tabelle1!$A$1:$A$16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Tabelle1!$B$1:$B$16</c:f>
              <c:numCache>
                <c:formatCode>General</c:formatCode>
                <c:ptCount val="16"/>
                <c:pt idx="0">
                  <c:v>10.4</c:v>
                </c:pt>
                <c:pt idx="1">
                  <c:v>23.4</c:v>
                </c:pt>
                <c:pt idx="2">
                  <c:v>35</c:v>
                </c:pt>
                <c:pt idx="3">
                  <c:v>47.3</c:v>
                </c:pt>
                <c:pt idx="4">
                  <c:v>72.5</c:v>
                </c:pt>
                <c:pt idx="5">
                  <c:v>88</c:v>
                </c:pt>
                <c:pt idx="6">
                  <c:v>281</c:v>
                </c:pt>
                <c:pt idx="7">
                  <c:v>328.8</c:v>
                </c:pt>
                <c:pt idx="8">
                  <c:v>379.1</c:v>
                </c:pt>
                <c:pt idx="9">
                  <c:v>447.1</c:v>
                </c:pt>
                <c:pt idx="10">
                  <c:v>504.8</c:v>
                </c:pt>
                <c:pt idx="11">
                  <c:v>564.6</c:v>
                </c:pt>
                <c:pt idx="12">
                  <c:v>651.6</c:v>
                </c:pt>
                <c:pt idx="13">
                  <c:v>707.1</c:v>
                </c:pt>
                <c:pt idx="14">
                  <c:v>3223.8</c:v>
                </c:pt>
                <c:pt idx="15">
                  <c:v>3494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37-4E77-8910-2D9C7F2DD0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70050680"/>
        <c:axId val="1"/>
      </c:barChart>
      <c:catAx>
        <c:axId val="170050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6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abgespaltenes Elektron</a:t>
                </a:r>
              </a:p>
            </c:rich>
          </c:tx>
          <c:layout>
            <c:manualLayout>
              <c:xMode val="edge"/>
              <c:yMode val="edge"/>
              <c:x val="0.44074844074844077"/>
              <c:y val="0.87452471482889738"/>
            </c:manualLayout>
          </c:layout>
          <c:overlay val="0"/>
          <c:spPr>
            <a:noFill/>
            <a:ln w="31212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1560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67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ax val="3500"/>
        </c:scaling>
        <c:delete val="0"/>
        <c:axPos val="l"/>
        <c:title>
          <c:tx>
            <c:rich>
              <a:bodyPr/>
              <a:lstStyle/>
              <a:p>
                <a:pPr>
                  <a:defRPr sz="1106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Ionisierungsenergien in eV</a:t>
                </a:r>
              </a:p>
            </c:rich>
          </c:tx>
          <c:layout>
            <c:manualLayout>
              <c:xMode val="edge"/>
              <c:yMode val="edge"/>
              <c:x val="3.9501039501039503E-2"/>
              <c:y val="0.17110266159695817"/>
            </c:manualLayout>
          </c:layout>
          <c:overlay val="0"/>
          <c:spPr>
            <a:noFill/>
            <a:ln w="31212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1560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6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70050680"/>
        <c:crosses val="autoZero"/>
        <c:crossBetween val="between"/>
      </c:valAx>
      <c:spPr>
        <a:noFill/>
        <a:ln w="31212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67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82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de-DE"/>
              <a:t>Ionisierungsenergien vom Schwefelatom</a:t>
            </a:r>
          </a:p>
        </c:rich>
      </c:tx>
      <c:layout>
        <c:manualLayout>
          <c:xMode val="edge"/>
          <c:yMode val="edge"/>
          <c:x val="0.19542619542619544"/>
          <c:y val="1.9011406844106463E-2"/>
        </c:manualLayout>
      </c:layout>
      <c:overlay val="0"/>
      <c:spPr>
        <a:noFill/>
        <a:ln w="31212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9126819126819128"/>
          <c:y val="0.22813688212927757"/>
          <c:w val="0.79002079002079006"/>
          <c:h val="0.5323193916349809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969696"/>
            </a:solidFill>
            <a:ln w="15606">
              <a:solidFill>
                <a:srgbClr val="000000"/>
              </a:solidFill>
              <a:prstDash val="solid"/>
            </a:ln>
          </c:spPr>
          <c:invertIfNegative val="0"/>
          <c:dLbls>
            <c:numFmt formatCode="#.#00" sourceLinked="0"/>
            <c:spPr>
              <a:noFill/>
              <a:ln w="31212"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 algn="l">
                  <a:defRPr sz="1106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Tabelle1!$A$1:$A$16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Tabelle1!$B$1:$B$16</c:f>
              <c:numCache>
                <c:formatCode>General</c:formatCode>
                <c:ptCount val="16"/>
                <c:pt idx="0">
                  <c:v>10.4</c:v>
                </c:pt>
                <c:pt idx="1">
                  <c:v>23.4</c:v>
                </c:pt>
                <c:pt idx="2">
                  <c:v>35</c:v>
                </c:pt>
                <c:pt idx="3">
                  <c:v>47.3</c:v>
                </c:pt>
                <c:pt idx="4">
                  <c:v>72.5</c:v>
                </c:pt>
                <c:pt idx="5">
                  <c:v>88</c:v>
                </c:pt>
                <c:pt idx="6">
                  <c:v>281</c:v>
                </c:pt>
                <c:pt idx="7">
                  <c:v>328.8</c:v>
                </c:pt>
                <c:pt idx="8">
                  <c:v>379.1</c:v>
                </c:pt>
                <c:pt idx="9">
                  <c:v>447.1</c:v>
                </c:pt>
                <c:pt idx="10">
                  <c:v>504.8</c:v>
                </c:pt>
                <c:pt idx="11">
                  <c:v>564.6</c:v>
                </c:pt>
                <c:pt idx="12">
                  <c:v>651.6</c:v>
                </c:pt>
                <c:pt idx="13">
                  <c:v>707.1</c:v>
                </c:pt>
                <c:pt idx="14">
                  <c:v>3223.8</c:v>
                </c:pt>
                <c:pt idx="15">
                  <c:v>3494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93-48ED-B03E-FCD6CC334FB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70050680"/>
        <c:axId val="1"/>
      </c:barChart>
      <c:catAx>
        <c:axId val="170050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6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abgespaltenes Elektron</a:t>
                </a:r>
              </a:p>
            </c:rich>
          </c:tx>
          <c:layout>
            <c:manualLayout>
              <c:xMode val="edge"/>
              <c:yMode val="edge"/>
              <c:x val="0.44074844074844077"/>
              <c:y val="0.87452471482889738"/>
            </c:manualLayout>
          </c:layout>
          <c:overlay val="0"/>
          <c:spPr>
            <a:noFill/>
            <a:ln w="31212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1560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67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ax val="3500"/>
        </c:scaling>
        <c:delete val="0"/>
        <c:axPos val="l"/>
        <c:title>
          <c:tx>
            <c:rich>
              <a:bodyPr/>
              <a:lstStyle/>
              <a:p>
                <a:pPr>
                  <a:defRPr sz="1106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Ionisierungsenergien in eV</a:t>
                </a:r>
              </a:p>
            </c:rich>
          </c:tx>
          <c:layout>
            <c:manualLayout>
              <c:xMode val="edge"/>
              <c:yMode val="edge"/>
              <c:x val="3.9501039501039503E-2"/>
              <c:y val="0.17110266159695817"/>
            </c:manualLayout>
          </c:layout>
          <c:overlay val="0"/>
          <c:spPr>
            <a:noFill/>
            <a:ln w="31212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1560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6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70050680"/>
        <c:crosses val="autoZero"/>
        <c:crossBetween val="between"/>
      </c:valAx>
      <c:spPr>
        <a:noFill/>
        <a:ln w="31212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67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C290C-60DE-4B52-8419-2D0044DC1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FA4891-A36C-4DF8-B9BD-9C4F77E43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7AE46-B707-40E6-B4D0-16610081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0F5A-F82A-44F3-81E2-AC3BC4DE8564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4BC465-9D80-4265-80CD-95272DC5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DE973F-C35B-49E0-A5F7-92550332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927E-468E-43CB-B430-70731BF02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24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42770-5B8B-494C-A2C1-5B58281E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156B7F-03E1-4452-BD53-C1FA6EC6C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900C1-2C09-4E2E-879A-4034C96A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0F5A-F82A-44F3-81E2-AC3BC4DE8564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E6D7BE-1B26-40A9-BAFD-D1949107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4485F3-09EC-4551-984B-3EDD92E9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927E-468E-43CB-B430-70731BF02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17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51B4265-2E58-4B0F-9B80-E9B0B5151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459C2B-19B0-41DA-8CEF-6656BC9F3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0A29-ED5D-46E6-88F4-61AE2644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0F5A-F82A-44F3-81E2-AC3BC4DE8564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2E235-991D-430F-94C3-55096B08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AABC52-F0DD-4E3C-B822-B8522F97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927E-468E-43CB-B430-70731BF02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00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5C6F1-D752-40B2-8BD0-E88CB38B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8C2873-2C29-4035-8C38-57023A955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0D59C4-46AD-4F2F-B886-DAAAA946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0F5A-F82A-44F3-81E2-AC3BC4DE8564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EE113-44AC-4905-806B-C1E7C575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6067AB-433D-4678-BA43-BE9F7D38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927E-468E-43CB-B430-70731BF02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59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76190-E0E2-4976-813D-2B565008B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2B9A61-5EA2-4965-BAFF-F854D031D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F9DA93-1445-4E8B-AD24-3556B81A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0F5A-F82A-44F3-81E2-AC3BC4DE8564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355E49-8B5C-40BB-953B-F5C4700F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10F40E-6C56-4CE0-98BD-69498E54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927E-468E-43CB-B430-70731BF02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57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CC596-8078-4295-8BDF-E9BAF045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993E69-0855-42C6-B755-22196D1EF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871808-5FEC-4402-9CD7-93D97581D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DAF00E-6F62-4654-BD67-6E84009D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0F5A-F82A-44F3-81E2-AC3BC4DE8564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630E92-CDAA-43D7-9A56-727A2B67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46C701-D767-455B-9818-0CDCD13B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927E-468E-43CB-B430-70731BF02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69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BCA63-CE9A-4585-8573-29BC1CB3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3E4532-BEA2-4485-97BC-66DF1CEDA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5F4152-F05A-44FB-B959-DA989AF9D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D60FD7-3795-40A7-890A-A007D39BA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EC674A-ED25-4E59-B18B-D71177425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CF80F5-F3D8-4EBF-8A6E-66515C9A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0F5A-F82A-44F3-81E2-AC3BC4DE8564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115A31-B44D-40DE-AE32-6B31C9AE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E9BAFF-5543-4CBF-8D6D-28673798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927E-468E-43CB-B430-70731BF02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27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DCB0F-77E4-46E2-89DB-16BDCCB5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36CCD5-1C60-48C6-B377-51DACF99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0F5A-F82A-44F3-81E2-AC3BC4DE8564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3190F8-2F46-4572-B750-6957C66E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0F8EDC-1D03-41D6-9E35-73DB3917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927E-468E-43CB-B430-70731BF02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5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23FF1B-EA4B-411B-A1BB-F0EED4C7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0F5A-F82A-44F3-81E2-AC3BC4DE8564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6C2A25-1121-4D35-BCCD-E879B1F3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9F6744-B2FD-4A43-8F4B-46C179EC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927E-468E-43CB-B430-70731BF02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76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68230-0843-4799-84E0-145BC9BB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057ECD-8E4B-4E39-BC69-989E83789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07F670-8B9C-4150-BC74-5011767AC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7AA1C5-69C6-4FC8-AC7C-92843287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0F5A-F82A-44F3-81E2-AC3BC4DE8564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7DDF2F-D551-492E-846A-8DE82536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F83FF3-B353-42AE-ADA5-C1AEC08F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927E-468E-43CB-B430-70731BF02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98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20FC3-7900-48EB-803A-09AE3496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E3D178-0A99-4B21-8531-A4A3B0A92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2F7401-89D0-4B46-AD2F-DA9DD95B2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C23D33-B999-4D85-8725-C40E4EF8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0F5A-F82A-44F3-81E2-AC3BC4DE8564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338729-E903-4F6B-A10F-2A3F9C09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267B58-E422-4C55-AAA7-21A43742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927E-468E-43CB-B430-70731BF02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29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7ECFD1-AF56-4C2F-B178-5B6003C46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578EFA-CFF6-4C92-946B-5660E4C8B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6829B8-7636-4E9B-8E77-4ED2953BD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70F5A-F82A-44F3-81E2-AC3BC4DE8564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311825-2A91-4D11-89E0-358A96932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BEFACC-4E59-44DF-B13B-385A897B0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B927E-468E-43CB-B430-70731BF02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15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48338-4199-4F1A-B20D-E3095E5A0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998" y="121861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DE" sz="9600" b="1" u="sng" dirty="0"/>
              <a:t>Der Bau der Atomhülle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F7CE6A4-6F26-470E-A617-67B2848DF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952" y="3883550"/>
            <a:ext cx="2456096" cy="252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2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rafik 52">
            <a:extLst>
              <a:ext uri="{FF2B5EF4-FFF2-40B4-BE49-F238E27FC236}">
                <a16:creationId xmlns:a16="http://schemas.microsoft.com/office/drawing/2014/main" id="{B1B07CA6-8B83-4744-90FF-7D4B96220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79" y="460994"/>
            <a:ext cx="3771900" cy="299085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DBFF407-05A2-467B-806F-933FBD24669A}"/>
              </a:ext>
            </a:extLst>
          </p:cNvPr>
          <p:cNvCxnSpPr>
            <a:cxnSpLocks/>
          </p:cNvCxnSpPr>
          <p:nvPr/>
        </p:nvCxnSpPr>
        <p:spPr>
          <a:xfrm>
            <a:off x="3465512" y="460994"/>
            <a:ext cx="0" cy="257773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2E06B3CE-371D-450F-9B74-B462770045A2}"/>
              </a:ext>
            </a:extLst>
          </p:cNvPr>
          <p:cNvCxnSpPr>
            <a:cxnSpLocks/>
          </p:cNvCxnSpPr>
          <p:nvPr/>
        </p:nvCxnSpPr>
        <p:spPr>
          <a:xfrm>
            <a:off x="1688791" y="419692"/>
            <a:ext cx="0" cy="257773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E46CC731-C6D8-4ECF-98D0-28A8267E5B50}"/>
              </a:ext>
            </a:extLst>
          </p:cNvPr>
          <p:cNvGrpSpPr/>
          <p:nvPr/>
        </p:nvGrpSpPr>
        <p:grpSpPr>
          <a:xfrm>
            <a:off x="4700782" y="3766579"/>
            <a:ext cx="3189672" cy="2982192"/>
            <a:chOff x="4700782" y="3634604"/>
            <a:chExt cx="3189672" cy="2982192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96281F8D-63C1-4138-8858-7EC237D9E006}"/>
                </a:ext>
              </a:extLst>
            </p:cNvPr>
            <p:cNvGrpSpPr/>
            <p:nvPr/>
          </p:nvGrpSpPr>
          <p:grpSpPr>
            <a:xfrm>
              <a:off x="4700782" y="3634604"/>
              <a:ext cx="3189672" cy="2982192"/>
              <a:chOff x="4485921" y="3729692"/>
              <a:chExt cx="3189672" cy="2982192"/>
            </a:xfrm>
          </p:grpSpPr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AB00FEEC-27FC-41DE-B5FE-39353E34F147}"/>
                  </a:ext>
                </a:extLst>
              </p:cNvPr>
              <p:cNvGrpSpPr/>
              <p:nvPr/>
            </p:nvGrpSpPr>
            <p:grpSpPr>
              <a:xfrm>
                <a:off x="4826685" y="4040776"/>
                <a:ext cx="2508069" cy="2360023"/>
                <a:chOff x="6827520" y="1402080"/>
                <a:chExt cx="2508069" cy="2360023"/>
              </a:xfrm>
            </p:grpSpPr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CFBAF702-6F32-4724-82E9-03F55175593C}"/>
                    </a:ext>
                  </a:extLst>
                </p:cNvPr>
                <p:cNvSpPr/>
                <p:nvPr/>
              </p:nvSpPr>
              <p:spPr>
                <a:xfrm>
                  <a:off x="7744096" y="2272834"/>
                  <a:ext cx="644435" cy="57086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82E66EE6-C147-4B70-AEA2-A65E70D8D60A}"/>
                    </a:ext>
                  </a:extLst>
                </p:cNvPr>
                <p:cNvSpPr/>
                <p:nvPr/>
              </p:nvSpPr>
              <p:spPr>
                <a:xfrm>
                  <a:off x="6827520" y="1402080"/>
                  <a:ext cx="2508069" cy="236002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Ellipse 16">
                  <a:extLst>
                    <a:ext uri="{FF2B5EF4-FFF2-40B4-BE49-F238E27FC236}">
                      <a16:creationId xmlns:a16="http://schemas.microsoft.com/office/drawing/2014/main" id="{D75D980F-EFA5-42A8-BD72-F495D58A3D6B}"/>
                    </a:ext>
                  </a:extLst>
                </p:cNvPr>
                <p:cNvSpPr/>
                <p:nvPr/>
              </p:nvSpPr>
              <p:spPr>
                <a:xfrm>
                  <a:off x="7188926" y="1737359"/>
                  <a:ext cx="1754777" cy="16916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F31721FF-25AE-4DE8-9B06-B9A324EAFF08}"/>
                    </a:ext>
                  </a:extLst>
                </p:cNvPr>
                <p:cNvSpPr txBox="1"/>
                <p:nvPr/>
              </p:nvSpPr>
              <p:spPr>
                <a:xfrm>
                  <a:off x="7833359" y="2320481"/>
                  <a:ext cx="5551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/>
                    <a:t>13p</a:t>
                  </a:r>
                  <a:r>
                    <a:rPr lang="de-DE" sz="1400" baseline="30000" dirty="0"/>
                    <a:t>+</a:t>
                  </a:r>
                  <a:r>
                    <a:rPr lang="de-DE" sz="1400" dirty="0"/>
                    <a:t>14n</a:t>
                  </a: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695DFC40-2E67-4D2F-AADB-91615BC437BB}"/>
                    </a:ext>
                  </a:extLst>
                </p:cNvPr>
                <p:cNvSpPr/>
                <p:nvPr/>
              </p:nvSpPr>
              <p:spPr>
                <a:xfrm>
                  <a:off x="8003177" y="1983024"/>
                  <a:ext cx="113211" cy="11321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949CA652-3553-47AC-87DB-2C32AC445BFB}"/>
                    </a:ext>
                  </a:extLst>
                </p:cNvPr>
                <p:cNvSpPr/>
                <p:nvPr/>
              </p:nvSpPr>
              <p:spPr>
                <a:xfrm>
                  <a:off x="8009707" y="3079744"/>
                  <a:ext cx="113211" cy="11321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B1F494B4-3F4A-419D-9848-4A24C68CB930}"/>
                    </a:ext>
                  </a:extLst>
                </p:cNvPr>
                <p:cNvSpPr/>
                <p:nvPr/>
              </p:nvSpPr>
              <p:spPr>
                <a:xfrm>
                  <a:off x="7114869" y="2035473"/>
                  <a:ext cx="113211" cy="11321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B1DA97D4-B4F4-4323-9898-520B59CCF258}"/>
                    </a:ext>
                  </a:extLst>
                </p:cNvPr>
                <p:cNvSpPr/>
                <p:nvPr/>
              </p:nvSpPr>
              <p:spPr>
                <a:xfrm>
                  <a:off x="7015843" y="2795971"/>
                  <a:ext cx="113211" cy="11321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67724375-2A92-4714-8056-DC7DB944F060}"/>
                    </a:ext>
                  </a:extLst>
                </p:cNvPr>
                <p:cNvSpPr/>
                <p:nvPr/>
              </p:nvSpPr>
              <p:spPr>
                <a:xfrm>
                  <a:off x="7410994" y="3372394"/>
                  <a:ext cx="113211" cy="11321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128D8C42-DEE5-4F9E-AD20-72A1DEACB12E}"/>
                    </a:ext>
                  </a:extLst>
                </p:cNvPr>
                <p:cNvSpPr/>
                <p:nvPr/>
              </p:nvSpPr>
              <p:spPr>
                <a:xfrm>
                  <a:off x="8331925" y="3485606"/>
                  <a:ext cx="113211" cy="11321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22DACAF4-B43E-45C4-9308-6C836695DF5A}"/>
                    </a:ext>
                  </a:extLst>
                </p:cNvPr>
                <p:cNvSpPr/>
                <p:nvPr/>
              </p:nvSpPr>
              <p:spPr>
                <a:xfrm>
                  <a:off x="7744096" y="1563483"/>
                  <a:ext cx="113211" cy="11321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DFDC4B35-B305-4942-A556-B4629F5AE2B1}"/>
                  </a:ext>
                </a:extLst>
              </p:cNvPr>
              <p:cNvSpPr/>
              <p:nvPr/>
            </p:nvSpPr>
            <p:spPr>
              <a:xfrm>
                <a:off x="4485921" y="3729692"/>
                <a:ext cx="3189672" cy="29821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DADD68D0-BE1F-425F-9D19-2F66DC91A16B}"/>
                  </a:ext>
                </a:extLst>
              </p:cNvPr>
              <p:cNvSpPr/>
              <p:nvPr/>
            </p:nvSpPr>
            <p:spPr>
              <a:xfrm>
                <a:off x="6497681" y="4291600"/>
                <a:ext cx="113211" cy="1132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3C0C97F9-CC66-4704-B4C0-2A9E833644DF}"/>
                  </a:ext>
                </a:extLst>
              </p:cNvPr>
              <p:cNvSpPr/>
              <p:nvPr/>
            </p:nvSpPr>
            <p:spPr>
              <a:xfrm>
                <a:off x="7032205" y="4845966"/>
                <a:ext cx="113211" cy="1132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AC7FFCB7-90D7-40D7-A7E8-3546847EF5FA}"/>
                  </a:ext>
                </a:extLst>
              </p:cNvPr>
              <p:cNvSpPr/>
              <p:nvPr/>
            </p:nvSpPr>
            <p:spPr>
              <a:xfrm>
                <a:off x="6948609" y="5661835"/>
                <a:ext cx="113211" cy="1132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79D0EA54-D928-4F37-878A-D6250D8E5E90}"/>
                  </a:ext>
                </a:extLst>
              </p:cNvPr>
              <p:cNvSpPr/>
              <p:nvPr/>
            </p:nvSpPr>
            <p:spPr>
              <a:xfrm>
                <a:off x="6121039" y="3818561"/>
                <a:ext cx="113211" cy="11321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4AD2F81-DCF2-440C-97C5-53CF7D0AEEF8}"/>
                </a:ext>
              </a:extLst>
            </p:cNvPr>
            <p:cNvSpPr/>
            <p:nvPr/>
          </p:nvSpPr>
          <p:spPr>
            <a:xfrm>
              <a:off x="7462529" y="5795083"/>
              <a:ext cx="113211" cy="11321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1BA42BD-2D8E-402E-93FA-2E13A516779C}"/>
                </a:ext>
              </a:extLst>
            </p:cNvPr>
            <p:cNvSpPr/>
            <p:nvPr/>
          </p:nvSpPr>
          <p:spPr>
            <a:xfrm>
              <a:off x="5011066" y="5802790"/>
              <a:ext cx="113211" cy="11321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1F285D3-2677-4D53-812E-B84A13C12027}"/>
              </a:ext>
            </a:extLst>
          </p:cNvPr>
          <p:cNvGrpSpPr/>
          <p:nvPr/>
        </p:nvGrpSpPr>
        <p:grpSpPr>
          <a:xfrm>
            <a:off x="5186729" y="583599"/>
            <a:ext cx="5864126" cy="2797527"/>
            <a:chOff x="5186729" y="583599"/>
            <a:chExt cx="5864126" cy="2797527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A19FB44C-BFD8-4F02-AEFE-24C646DC0B76}"/>
                </a:ext>
              </a:extLst>
            </p:cNvPr>
            <p:cNvGrpSpPr/>
            <p:nvPr/>
          </p:nvGrpSpPr>
          <p:grpSpPr>
            <a:xfrm>
              <a:off x="5186729" y="583599"/>
              <a:ext cx="5864126" cy="2797527"/>
              <a:chOff x="5227245" y="631473"/>
              <a:chExt cx="5864126" cy="2797527"/>
            </a:xfrm>
          </p:grpSpPr>
          <p:cxnSp>
            <p:nvCxnSpPr>
              <p:cNvPr id="30" name="Gerade Verbindung mit Pfeil 29">
                <a:extLst>
                  <a:ext uri="{FF2B5EF4-FFF2-40B4-BE49-F238E27FC236}">
                    <a16:creationId xmlns:a16="http://schemas.microsoft.com/office/drawing/2014/main" id="{EDB564F7-9335-4990-8271-6316727DDF7C}"/>
                  </a:ext>
                </a:extLst>
              </p:cNvPr>
              <p:cNvCxnSpPr/>
              <p:nvPr/>
            </p:nvCxnSpPr>
            <p:spPr>
              <a:xfrm flipV="1">
                <a:off x="5914127" y="990600"/>
                <a:ext cx="0" cy="24209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17385F09-A259-47BF-BA52-4CB25635C839}"/>
                  </a:ext>
                </a:extLst>
              </p:cNvPr>
              <p:cNvCxnSpPr/>
              <p:nvPr/>
            </p:nvCxnSpPr>
            <p:spPr>
              <a:xfrm>
                <a:off x="5914127" y="3429000"/>
                <a:ext cx="30436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8D7FF956-B2D8-43EA-BD89-D1C617D9F9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4127" y="2953555"/>
                <a:ext cx="3043647" cy="217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6F86815D-7F29-4284-8248-D780E66262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2871" y="2240206"/>
                <a:ext cx="30436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3C028A37-0E9C-46B3-88AF-D0A72DD68D7D}"/>
                  </a:ext>
                </a:extLst>
              </p:cNvPr>
              <p:cNvSpPr/>
              <p:nvPr/>
            </p:nvSpPr>
            <p:spPr>
              <a:xfrm>
                <a:off x="6414871" y="2840343"/>
                <a:ext cx="113211" cy="11321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9F9F67F1-06FA-4AB5-A772-339097A1BDE4}"/>
                  </a:ext>
                </a:extLst>
              </p:cNvPr>
              <p:cNvSpPr/>
              <p:nvPr/>
            </p:nvSpPr>
            <p:spPr>
              <a:xfrm>
                <a:off x="6874245" y="2840343"/>
                <a:ext cx="113211" cy="11321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6205CFE8-2F50-48E6-9661-2758D9A1C57B}"/>
                  </a:ext>
                </a:extLst>
              </p:cNvPr>
              <p:cNvSpPr/>
              <p:nvPr/>
            </p:nvSpPr>
            <p:spPr>
              <a:xfrm>
                <a:off x="6122083" y="2074565"/>
                <a:ext cx="113211" cy="1132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9FA40B63-F0CA-48C7-A7E5-B86905166563}"/>
                  </a:ext>
                </a:extLst>
              </p:cNvPr>
              <p:cNvSpPr/>
              <p:nvPr/>
            </p:nvSpPr>
            <p:spPr>
              <a:xfrm>
                <a:off x="6485061" y="2074565"/>
                <a:ext cx="113211" cy="1132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04D83CBE-FA17-4C63-9D35-2B7767D7E7D7}"/>
                  </a:ext>
                </a:extLst>
              </p:cNvPr>
              <p:cNvSpPr/>
              <p:nvPr/>
            </p:nvSpPr>
            <p:spPr>
              <a:xfrm>
                <a:off x="6874245" y="2084241"/>
                <a:ext cx="113211" cy="1132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18A40940-709A-4473-BF8D-B159EBD05994}"/>
                  </a:ext>
                </a:extLst>
              </p:cNvPr>
              <p:cNvSpPr/>
              <p:nvPr/>
            </p:nvSpPr>
            <p:spPr>
              <a:xfrm>
                <a:off x="7266134" y="2074565"/>
                <a:ext cx="113211" cy="1132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89F4A0E2-7356-4158-B6AF-CC6E7E722691}"/>
                  </a:ext>
                </a:extLst>
              </p:cNvPr>
              <p:cNvSpPr/>
              <p:nvPr/>
            </p:nvSpPr>
            <p:spPr>
              <a:xfrm>
                <a:off x="7657419" y="2084241"/>
                <a:ext cx="113211" cy="1132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929B13EB-F2DD-4589-9DFB-487A18CDE39B}"/>
                  </a:ext>
                </a:extLst>
              </p:cNvPr>
              <p:cNvSpPr txBox="1"/>
              <p:nvPr/>
            </p:nvSpPr>
            <p:spPr>
              <a:xfrm>
                <a:off x="5227245" y="631473"/>
                <a:ext cx="1647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Energieinhalt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288F6C15-5B9E-47EC-BCFD-A9F4AF6C289C}"/>
                  </a:ext>
                </a:extLst>
              </p:cNvPr>
              <p:cNvSpPr txBox="1"/>
              <p:nvPr/>
            </p:nvSpPr>
            <p:spPr>
              <a:xfrm>
                <a:off x="9044858" y="2775846"/>
                <a:ext cx="20465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1. Energiestufe</a:t>
                </a:r>
              </a:p>
            </p:txBody>
          </p: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F2DA8E14-A72A-4C73-8F54-3828DE494288}"/>
                  </a:ext>
                </a:extLst>
              </p:cNvPr>
              <p:cNvSpPr txBox="1"/>
              <p:nvPr/>
            </p:nvSpPr>
            <p:spPr>
              <a:xfrm>
                <a:off x="9044858" y="2072337"/>
                <a:ext cx="19798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2. Energiestufe</a:t>
                </a:r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EE975E10-25D5-4B97-A3D2-8105B19E991B}"/>
                  </a:ext>
                </a:extLst>
              </p:cNvPr>
              <p:cNvSpPr/>
              <p:nvPr/>
            </p:nvSpPr>
            <p:spPr>
              <a:xfrm>
                <a:off x="8021683" y="2084241"/>
                <a:ext cx="113211" cy="1132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BE2C6E1D-16C5-44A0-98A9-1526D347DF32}"/>
                  </a:ext>
                </a:extLst>
              </p:cNvPr>
              <p:cNvSpPr/>
              <p:nvPr/>
            </p:nvSpPr>
            <p:spPr>
              <a:xfrm>
                <a:off x="8413572" y="2074565"/>
                <a:ext cx="113211" cy="1132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54E7FB4D-A92C-4E60-8C20-3BB4F0C81BC2}"/>
                  </a:ext>
                </a:extLst>
              </p:cNvPr>
              <p:cNvSpPr/>
              <p:nvPr/>
            </p:nvSpPr>
            <p:spPr>
              <a:xfrm>
                <a:off x="8804857" y="2084241"/>
                <a:ext cx="113211" cy="1132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45758659-11E1-4C69-8695-788F7625D2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4127" y="1465747"/>
                <a:ext cx="3043647" cy="217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F92CC8FB-92A7-4753-B2B7-2AC294AEC9A4}"/>
                  </a:ext>
                </a:extLst>
              </p:cNvPr>
              <p:cNvSpPr/>
              <p:nvPr/>
            </p:nvSpPr>
            <p:spPr>
              <a:xfrm>
                <a:off x="6672562" y="1322203"/>
                <a:ext cx="113211" cy="11321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6964340E-ED32-41B7-9993-8B6E3B126930}"/>
                  </a:ext>
                </a:extLst>
              </p:cNvPr>
              <p:cNvSpPr txBox="1"/>
              <p:nvPr/>
            </p:nvSpPr>
            <p:spPr>
              <a:xfrm>
                <a:off x="9044858" y="1311858"/>
                <a:ext cx="20465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3. Energiestufe</a:t>
                </a:r>
              </a:p>
            </p:txBody>
          </p:sp>
        </p:grp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BB87809F-67DF-459B-B42A-AD3E29C829B6}"/>
                </a:ext>
              </a:extLst>
            </p:cNvPr>
            <p:cNvSpPr/>
            <p:nvPr/>
          </p:nvSpPr>
          <p:spPr>
            <a:xfrm>
              <a:off x="7029976" y="1274329"/>
              <a:ext cx="113211" cy="11321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19068B47-FB5A-4648-AE78-2F0D94929194}"/>
                </a:ext>
              </a:extLst>
            </p:cNvPr>
            <p:cNvSpPr/>
            <p:nvPr/>
          </p:nvSpPr>
          <p:spPr>
            <a:xfrm>
              <a:off x="7421261" y="1284005"/>
              <a:ext cx="113211" cy="11321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335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8FF8C9B-5F3E-47F2-AFC6-8D6CD2A89F7C}"/>
              </a:ext>
            </a:extLst>
          </p:cNvPr>
          <p:cNvSpPr txBox="1"/>
          <p:nvPr/>
        </p:nvSpPr>
        <p:spPr>
          <a:xfrm>
            <a:off x="972156" y="174330"/>
            <a:ext cx="5427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/>
              <a:t>Das Bohrsche Atommodell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CFE64AD-DA62-4A36-93BA-211F04B1D6E2}"/>
              </a:ext>
            </a:extLst>
          </p:cNvPr>
          <p:cNvGrpSpPr/>
          <p:nvPr/>
        </p:nvGrpSpPr>
        <p:grpSpPr>
          <a:xfrm rot="1230911">
            <a:off x="9900595" y="487709"/>
            <a:ext cx="1935147" cy="2383310"/>
            <a:chOff x="715370" y="4663797"/>
            <a:chExt cx="1481920" cy="1954367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0D18324B-FF79-4504-9B8B-A7A549DBE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370" y="5817945"/>
              <a:ext cx="1481920" cy="800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Niels Bohr (1885 - 1962)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de-DE" altLang="de-DE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5" name="Picture 6" descr="Niels Bohr">
              <a:extLst>
                <a:ext uri="{FF2B5EF4-FFF2-40B4-BE49-F238E27FC236}">
                  <a16:creationId xmlns:a16="http://schemas.microsoft.com/office/drawing/2014/main" id="{EB15C487-A33C-4F36-A466-764F8C045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747" y="4663797"/>
              <a:ext cx="93345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4A7A8D22-D3CE-40F5-B7B3-0FE00098D226}"/>
              </a:ext>
            </a:extLst>
          </p:cNvPr>
          <p:cNvSpPr txBox="1"/>
          <p:nvPr/>
        </p:nvSpPr>
        <p:spPr>
          <a:xfrm>
            <a:off x="972156" y="762189"/>
            <a:ext cx="889020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400" dirty="0">
                <a:effectLst/>
                <a:ea typeface="Times New Roman" panose="02020603050405020304" pitchFamily="18" charset="0"/>
              </a:rPr>
              <a:t>Für alle Atome gilt:</a:t>
            </a:r>
          </a:p>
          <a:p>
            <a:pPr marL="342900" lvl="0" indent="-342900"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2400" dirty="0">
                <a:effectLst/>
                <a:ea typeface="Times New Roman" panose="02020603050405020304" pitchFamily="18" charset="0"/>
              </a:rPr>
              <a:t>Elektronen können sich nur auf bestimmten Kreisbahnen („</a:t>
            </a:r>
            <a:r>
              <a:rPr lang="de-DE" sz="2400" b="1" dirty="0">
                <a:effectLst/>
                <a:ea typeface="Times New Roman" panose="02020603050405020304" pitchFamily="18" charset="0"/>
              </a:rPr>
              <a:t>Schalen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“) um den Atomkern aufhalten. Jede Kreisbahn entspricht einem bestimmten Energieniveau. </a:t>
            </a:r>
          </a:p>
          <a:p>
            <a:pPr marL="342900" lvl="0" indent="-342900"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2400" dirty="0">
                <a:effectLst/>
                <a:ea typeface="Times New Roman" panose="02020603050405020304" pitchFamily="18" charset="0"/>
              </a:rPr>
              <a:t>Die Schalen werden von </a:t>
            </a:r>
            <a:r>
              <a:rPr lang="de-DE" sz="2400" b="1" dirty="0">
                <a:effectLst/>
                <a:ea typeface="Times New Roman" panose="02020603050405020304" pitchFamily="18" charset="0"/>
              </a:rPr>
              <a:t>innen nach außen nummeriert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 oder mit den </a:t>
            </a:r>
            <a:r>
              <a:rPr lang="de-DE" sz="2400" b="1" dirty="0">
                <a:effectLst/>
                <a:ea typeface="Times New Roman" panose="02020603050405020304" pitchFamily="18" charset="0"/>
              </a:rPr>
              <a:t>Großbuchstaben K-Q 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bezeichnet.</a:t>
            </a:r>
          </a:p>
          <a:p>
            <a:pPr marL="342900" lvl="0" indent="-342900"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2400" dirty="0">
                <a:effectLst/>
                <a:ea typeface="Times New Roman" panose="02020603050405020304" pitchFamily="18" charset="0"/>
              </a:rPr>
              <a:t>Auf der innersten Schale hat ein Elektron den niedrigsten Energieinhalt, auf der äußersten den höchsten.</a:t>
            </a:r>
          </a:p>
          <a:p>
            <a:pPr marL="342900" lvl="0" indent="-342900"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2400" dirty="0">
                <a:effectLst/>
                <a:ea typeface="Times New Roman" panose="02020603050405020304" pitchFamily="18" charset="0"/>
              </a:rPr>
              <a:t>Die Schalen bieten nur Platz für eine bestimmte Anzahl von Elektronen:   Z = 2 n</a:t>
            </a:r>
            <a:r>
              <a:rPr lang="de-DE" sz="2400" baseline="30000" dirty="0">
                <a:effectLst/>
                <a:ea typeface="Times New Roman" panose="02020603050405020304" pitchFamily="18" charset="0"/>
              </a:rPr>
              <a:t>2</a:t>
            </a:r>
            <a:endParaRPr lang="de-DE" sz="2400" dirty="0">
              <a:effectLst/>
              <a:ea typeface="Times New Roman" panose="02020603050405020304" pitchFamily="18" charset="0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1FCC290-A32F-4A2D-BBB4-1C4C6C00A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62930"/>
              </p:ext>
            </p:extLst>
          </p:nvPr>
        </p:nvGraphicFramePr>
        <p:xfrm>
          <a:off x="1486607" y="5211110"/>
          <a:ext cx="3930650" cy="14671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1236829445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888836426"/>
                    </a:ext>
                  </a:extLst>
                </a:gridCol>
              </a:tblGrid>
              <a:tr h="26011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effectLst/>
                        </a:rPr>
                        <a:t>Nummer der Schale </a:t>
                      </a:r>
                      <a:r>
                        <a:rPr lang="de-DE" sz="1400" b="1" dirty="0">
                          <a:effectLst/>
                        </a:rPr>
                        <a:t>n</a:t>
                      </a:r>
                      <a:endParaRPr lang="de-DE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effectLst/>
                        </a:rPr>
                        <a:t>Maximale Anzahl der Elektronen </a:t>
                      </a:r>
                      <a:r>
                        <a:rPr lang="de-DE" sz="1400" b="1" dirty="0">
                          <a:effectLst/>
                        </a:rPr>
                        <a:t>Z</a:t>
                      </a:r>
                      <a:endParaRPr lang="de-DE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82953"/>
                  </a:ext>
                </a:extLst>
              </a:tr>
              <a:tr h="26011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effectLst/>
                        </a:rPr>
                        <a:t>1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effectLst/>
                        </a:rPr>
                        <a:t>2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613693"/>
                  </a:ext>
                </a:extLst>
              </a:tr>
              <a:tr h="26011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effectLst/>
                        </a:rPr>
                        <a:t>2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effectLst/>
                        </a:rPr>
                        <a:t>8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173029"/>
                  </a:ext>
                </a:extLst>
              </a:tr>
              <a:tr h="260117"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effectLst/>
                        </a:rPr>
                        <a:t>3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effectLst/>
                        </a:rPr>
                        <a:t>18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840197"/>
                  </a:ext>
                </a:extLst>
              </a:tr>
              <a:tr h="260117"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effectLst/>
                        </a:rPr>
                        <a:t>4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effectLst/>
                        </a:rPr>
                        <a:t>32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14931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608C1D75-32B9-462B-A28B-DF0C4BBABD60}"/>
              </a:ext>
            </a:extLst>
          </p:cNvPr>
          <p:cNvSpPr/>
          <p:nvPr/>
        </p:nvSpPr>
        <p:spPr>
          <a:xfrm>
            <a:off x="4119613" y="5678905"/>
            <a:ext cx="173254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7C283BE-CC70-4AE6-91BF-8D812FCD387E}"/>
              </a:ext>
            </a:extLst>
          </p:cNvPr>
          <p:cNvSpPr/>
          <p:nvPr/>
        </p:nvSpPr>
        <p:spPr>
          <a:xfrm>
            <a:off x="4154906" y="5944704"/>
            <a:ext cx="173254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015AB4F-99A9-4DB4-BBCC-0335EF974ED2}"/>
              </a:ext>
            </a:extLst>
          </p:cNvPr>
          <p:cNvSpPr/>
          <p:nvPr/>
        </p:nvSpPr>
        <p:spPr>
          <a:xfrm>
            <a:off x="4122822" y="6220061"/>
            <a:ext cx="173254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E6B2B22-0778-42E9-82D2-C85EE312EB4C}"/>
              </a:ext>
            </a:extLst>
          </p:cNvPr>
          <p:cNvSpPr/>
          <p:nvPr/>
        </p:nvSpPr>
        <p:spPr>
          <a:xfrm>
            <a:off x="4106779" y="6449179"/>
            <a:ext cx="173254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82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3919665-1174-4337-BD12-E56E5D2A14ED}"/>
              </a:ext>
            </a:extLst>
          </p:cNvPr>
          <p:cNvSpPr txBox="1"/>
          <p:nvPr/>
        </p:nvSpPr>
        <p:spPr>
          <a:xfrm>
            <a:off x="919753" y="243168"/>
            <a:ext cx="10814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Elektronen können durch Energiezufuhr aus der Atomhülle abgespalten oder aufgenommen werden!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B1BA31B-EB8E-4865-AB29-2AA6BED1272A}"/>
              </a:ext>
            </a:extLst>
          </p:cNvPr>
          <p:cNvSpPr txBox="1"/>
          <p:nvPr/>
        </p:nvSpPr>
        <p:spPr>
          <a:xfrm>
            <a:off x="1001486" y="1175657"/>
            <a:ext cx="566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Beispiel: Natriumatom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629A46C-6C92-488F-96C3-1B0F67770008}"/>
              </a:ext>
            </a:extLst>
          </p:cNvPr>
          <p:cNvSpPr/>
          <p:nvPr/>
        </p:nvSpPr>
        <p:spPr>
          <a:xfrm>
            <a:off x="1951537" y="3273200"/>
            <a:ext cx="600892" cy="5486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0D3891-F535-461A-B611-513D05E2F217}"/>
              </a:ext>
            </a:extLst>
          </p:cNvPr>
          <p:cNvSpPr txBox="1"/>
          <p:nvPr/>
        </p:nvSpPr>
        <p:spPr>
          <a:xfrm>
            <a:off x="1894660" y="3309619"/>
            <a:ext cx="705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11p+</a:t>
            </a:r>
          </a:p>
          <a:p>
            <a:pPr algn="ctr"/>
            <a:r>
              <a:rPr lang="de-DE" sz="1400" dirty="0"/>
              <a:t>12n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446951F-7FC9-49B0-95B3-282A82C7C94E}"/>
              </a:ext>
            </a:extLst>
          </p:cNvPr>
          <p:cNvSpPr/>
          <p:nvPr/>
        </p:nvSpPr>
        <p:spPr>
          <a:xfrm>
            <a:off x="1159057" y="2466585"/>
            <a:ext cx="2185852" cy="216843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8D2FC22-E643-4848-9077-99F090E98DA5}"/>
              </a:ext>
            </a:extLst>
          </p:cNvPr>
          <p:cNvSpPr/>
          <p:nvPr/>
        </p:nvSpPr>
        <p:spPr>
          <a:xfrm>
            <a:off x="2686323" y="2989627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AE179C2-4A4C-4134-88AB-15B06980EDFF}"/>
              </a:ext>
            </a:extLst>
          </p:cNvPr>
          <p:cNvSpPr/>
          <p:nvPr/>
        </p:nvSpPr>
        <p:spPr>
          <a:xfrm>
            <a:off x="2886348" y="3608999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5050F33-C3AF-43F1-B418-0FFCCF2B6BBA}"/>
              </a:ext>
            </a:extLst>
          </p:cNvPr>
          <p:cNvSpPr/>
          <p:nvPr/>
        </p:nvSpPr>
        <p:spPr>
          <a:xfrm>
            <a:off x="2504804" y="4113577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5F820D6-2599-43FA-830E-517C9F6CC047}"/>
              </a:ext>
            </a:extLst>
          </p:cNvPr>
          <p:cNvSpPr/>
          <p:nvPr/>
        </p:nvSpPr>
        <p:spPr>
          <a:xfrm>
            <a:off x="1712324" y="4070714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5599287-7772-4A3E-871B-B9519DC1308F}"/>
              </a:ext>
            </a:extLst>
          </p:cNvPr>
          <p:cNvSpPr/>
          <p:nvPr/>
        </p:nvSpPr>
        <p:spPr>
          <a:xfrm>
            <a:off x="1481547" y="3443727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6300A93-1D78-44E5-986E-3FE520B97BB7}"/>
              </a:ext>
            </a:extLst>
          </p:cNvPr>
          <p:cNvSpPr/>
          <p:nvPr/>
        </p:nvSpPr>
        <p:spPr>
          <a:xfrm>
            <a:off x="1899286" y="2795198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C755B6C-07D9-4306-93BD-C1BDBB85D467}"/>
              </a:ext>
            </a:extLst>
          </p:cNvPr>
          <p:cNvSpPr/>
          <p:nvPr/>
        </p:nvSpPr>
        <p:spPr>
          <a:xfrm>
            <a:off x="2943498" y="4027851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463A1C7-5C8A-46B6-BAD9-7EC41BC68B98}"/>
              </a:ext>
            </a:extLst>
          </p:cNvPr>
          <p:cNvSpPr/>
          <p:nvPr/>
        </p:nvSpPr>
        <p:spPr>
          <a:xfrm>
            <a:off x="2076723" y="4351702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D480851-0385-4D12-BD17-8DE6F469DB58}"/>
              </a:ext>
            </a:extLst>
          </p:cNvPr>
          <p:cNvSpPr/>
          <p:nvPr/>
        </p:nvSpPr>
        <p:spPr>
          <a:xfrm>
            <a:off x="2204358" y="3059164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801F19D-C8E6-4280-9EE7-A3D8D46D4814}"/>
              </a:ext>
            </a:extLst>
          </p:cNvPr>
          <p:cNvSpPr/>
          <p:nvPr/>
        </p:nvSpPr>
        <p:spPr>
          <a:xfrm>
            <a:off x="1722393" y="3075599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E1B8A8A-2658-42FA-849C-09DFA27A3923}"/>
              </a:ext>
            </a:extLst>
          </p:cNvPr>
          <p:cNvSpPr/>
          <p:nvPr/>
        </p:nvSpPr>
        <p:spPr>
          <a:xfrm>
            <a:off x="1395822" y="3850662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AC5DD83-F031-4720-A459-983855A97DE7}"/>
              </a:ext>
            </a:extLst>
          </p:cNvPr>
          <p:cNvSpPr txBox="1"/>
          <p:nvPr/>
        </p:nvSpPr>
        <p:spPr>
          <a:xfrm>
            <a:off x="3170737" y="2466585"/>
            <a:ext cx="87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11e-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91A6EA2-6164-432F-8B0A-DA63571BC819}"/>
              </a:ext>
            </a:extLst>
          </p:cNvPr>
          <p:cNvCxnSpPr/>
          <p:nvPr/>
        </p:nvCxnSpPr>
        <p:spPr>
          <a:xfrm flipV="1">
            <a:off x="2933973" y="2795198"/>
            <a:ext cx="410936" cy="30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F138AA1C-F547-4DF1-B5D6-94FB63153686}"/>
              </a:ext>
            </a:extLst>
          </p:cNvPr>
          <p:cNvSpPr txBox="1"/>
          <p:nvPr/>
        </p:nvSpPr>
        <p:spPr>
          <a:xfrm>
            <a:off x="1220925" y="5166070"/>
            <a:ext cx="2059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Atom</a:t>
            </a:r>
          </a:p>
          <a:p>
            <a:pPr algn="ctr"/>
            <a:r>
              <a:rPr lang="de-DE" dirty="0"/>
              <a:t>elektrisch </a:t>
            </a:r>
            <a:r>
              <a:rPr lang="de-DE" dirty="0">
                <a:solidFill>
                  <a:srgbClr val="FF0000"/>
                </a:solidFill>
              </a:rPr>
              <a:t>neutral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4A51C7F-6F64-4B1B-B56E-7DA550930A28}"/>
              </a:ext>
            </a:extLst>
          </p:cNvPr>
          <p:cNvCxnSpPr>
            <a:cxnSpLocks/>
          </p:cNvCxnSpPr>
          <p:nvPr/>
        </p:nvCxnSpPr>
        <p:spPr>
          <a:xfrm flipV="1">
            <a:off x="3888650" y="2169650"/>
            <a:ext cx="2228850" cy="60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CE058CEC-1AB8-4F32-9663-54438346708C}"/>
              </a:ext>
            </a:extLst>
          </p:cNvPr>
          <p:cNvSpPr txBox="1"/>
          <p:nvPr/>
        </p:nvSpPr>
        <p:spPr>
          <a:xfrm rot="20700041">
            <a:off x="4102870" y="1865235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Abspaltung eines Elektrons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F1BFB75-C77C-4BD3-BF5B-EAEB84BFBC40}"/>
              </a:ext>
            </a:extLst>
          </p:cNvPr>
          <p:cNvSpPr/>
          <p:nvPr/>
        </p:nvSpPr>
        <p:spPr>
          <a:xfrm>
            <a:off x="7708446" y="1833851"/>
            <a:ext cx="600892" cy="5486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2CA2713-A2AC-4483-9972-628E71CBA16C}"/>
              </a:ext>
            </a:extLst>
          </p:cNvPr>
          <p:cNvSpPr txBox="1"/>
          <p:nvPr/>
        </p:nvSpPr>
        <p:spPr>
          <a:xfrm>
            <a:off x="7665447" y="1873702"/>
            <a:ext cx="705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11p+</a:t>
            </a:r>
          </a:p>
          <a:p>
            <a:pPr algn="ctr"/>
            <a:r>
              <a:rPr lang="de-DE" sz="1400" dirty="0"/>
              <a:t>12n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89786FB8-1E66-47B7-9DEE-8268B4DA0647}"/>
              </a:ext>
            </a:extLst>
          </p:cNvPr>
          <p:cNvSpPr/>
          <p:nvPr/>
        </p:nvSpPr>
        <p:spPr>
          <a:xfrm>
            <a:off x="6915966" y="1027236"/>
            <a:ext cx="2185852" cy="216843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FBB4B60-39DA-434B-970C-7125BB30A2E8}"/>
              </a:ext>
            </a:extLst>
          </p:cNvPr>
          <p:cNvSpPr/>
          <p:nvPr/>
        </p:nvSpPr>
        <p:spPr>
          <a:xfrm>
            <a:off x="8443232" y="1550278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3010F0A-8C66-48D0-86AA-D00FC2276C29}"/>
              </a:ext>
            </a:extLst>
          </p:cNvPr>
          <p:cNvSpPr/>
          <p:nvPr/>
        </p:nvSpPr>
        <p:spPr>
          <a:xfrm>
            <a:off x="8643257" y="2169650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42C4E69B-FC78-4815-AB36-61AA13879B7E}"/>
              </a:ext>
            </a:extLst>
          </p:cNvPr>
          <p:cNvSpPr/>
          <p:nvPr/>
        </p:nvSpPr>
        <p:spPr>
          <a:xfrm>
            <a:off x="8261713" y="2674228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D01FF724-04A8-4C38-BE26-308D23901F3D}"/>
              </a:ext>
            </a:extLst>
          </p:cNvPr>
          <p:cNvSpPr/>
          <p:nvPr/>
        </p:nvSpPr>
        <p:spPr>
          <a:xfrm>
            <a:off x="7469233" y="2631365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AB9DC180-8D0A-4EEB-BE58-482179674A30}"/>
              </a:ext>
            </a:extLst>
          </p:cNvPr>
          <p:cNvSpPr/>
          <p:nvPr/>
        </p:nvSpPr>
        <p:spPr>
          <a:xfrm>
            <a:off x="7238456" y="2004378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CC3CC06-701F-409C-A321-014FDBD9D293}"/>
              </a:ext>
            </a:extLst>
          </p:cNvPr>
          <p:cNvSpPr/>
          <p:nvPr/>
        </p:nvSpPr>
        <p:spPr>
          <a:xfrm>
            <a:off x="7656195" y="1355849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EE0A214-DDEF-4568-A93E-48965DD89AEF}"/>
              </a:ext>
            </a:extLst>
          </p:cNvPr>
          <p:cNvSpPr/>
          <p:nvPr/>
        </p:nvSpPr>
        <p:spPr>
          <a:xfrm>
            <a:off x="8700407" y="2588502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6DAA088-EA24-4A36-B716-0ABCC8BD5509}"/>
              </a:ext>
            </a:extLst>
          </p:cNvPr>
          <p:cNvSpPr/>
          <p:nvPr/>
        </p:nvSpPr>
        <p:spPr>
          <a:xfrm>
            <a:off x="7833632" y="2912353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3B740B2-4914-451C-9AF8-5D81CE7602C5}"/>
              </a:ext>
            </a:extLst>
          </p:cNvPr>
          <p:cNvSpPr/>
          <p:nvPr/>
        </p:nvSpPr>
        <p:spPr>
          <a:xfrm>
            <a:off x="7961267" y="1619815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6261A380-EAD0-4B07-8EE2-94DF3A7318B3}"/>
              </a:ext>
            </a:extLst>
          </p:cNvPr>
          <p:cNvSpPr/>
          <p:nvPr/>
        </p:nvSpPr>
        <p:spPr>
          <a:xfrm>
            <a:off x="7152731" y="2411313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D83B0E2-62B6-460F-A1A1-50CEC9A25AD1}"/>
              </a:ext>
            </a:extLst>
          </p:cNvPr>
          <p:cNvSpPr txBox="1"/>
          <p:nvPr/>
        </p:nvSpPr>
        <p:spPr>
          <a:xfrm>
            <a:off x="8927646" y="1027236"/>
            <a:ext cx="87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10</a:t>
            </a:r>
            <a:r>
              <a:rPr lang="de-DE" dirty="0">
                <a:solidFill>
                  <a:schemeClr val="accent1"/>
                </a:solidFill>
              </a:rPr>
              <a:t>e-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877CA08-44F6-4BC9-A8E0-90E5C756EDCB}"/>
              </a:ext>
            </a:extLst>
          </p:cNvPr>
          <p:cNvCxnSpPr/>
          <p:nvPr/>
        </p:nvCxnSpPr>
        <p:spPr>
          <a:xfrm flipV="1">
            <a:off x="8690882" y="1355849"/>
            <a:ext cx="410936" cy="30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EDD53AA0-24F1-4F85-95CC-1DF3ED3E0218}"/>
              </a:ext>
            </a:extLst>
          </p:cNvPr>
          <p:cNvSpPr txBox="1"/>
          <p:nvPr/>
        </p:nvSpPr>
        <p:spPr>
          <a:xfrm>
            <a:off x="7238456" y="3240409"/>
            <a:ext cx="2004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Na-Kation (</a:t>
            </a:r>
            <a:r>
              <a:rPr lang="de-DE" sz="2000" b="1" dirty="0">
                <a:solidFill>
                  <a:srgbClr val="FF0000"/>
                </a:solidFill>
              </a:rPr>
              <a:t>Na</a:t>
            </a:r>
            <a:r>
              <a:rPr lang="de-DE" sz="2000" b="1" baseline="30000" dirty="0">
                <a:solidFill>
                  <a:srgbClr val="FF0000"/>
                </a:solidFill>
              </a:rPr>
              <a:t>+</a:t>
            </a:r>
            <a:r>
              <a:rPr lang="de-DE" dirty="0"/>
              <a:t>)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4D86162-0160-4538-B4C7-268B53FCFB32}"/>
              </a:ext>
            </a:extLst>
          </p:cNvPr>
          <p:cNvSpPr txBox="1"/>
          <p:nvPr/>
        </p:nvSpPr>
        <p:spPr>
          <a:xfrm>
            <a:off x="9457872" y="1862574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p+ </a:t>
            </a:r>
            <a:r>
              <a:rPr lang="de-DE" dirty="0">
                <a:solidFill>
                  <a:srgbClr val="FF0000"/>
                </a:solidFill>
              </a:rPr>
              <a:t>&gt;</a:t>
            </a:r>
            <a:r>
              <a:rPr lang="de-DE" dirty="0"/>
              <a:t> Anzahl e-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7AC922B-6FF5-48A0-ADD7-464A64C5FDD5}"/>
              </a:ext>
            </a:extLst>
          </p:cNvPr>
          <p:cNvSpPr txBox="1"/>
          <p:nvPr/>
        </p:nvSpPr>
        <p:spPr>
          <a:xfrm>
            <a:off x="9529083" y="2691031"/>
            <a:ext cx="2004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Geladenes Atom (=Ion) mit </a:t>
            </a:r>
            <a:r>
              <a:rPr lang="de-DE" dirty="0">
                <a:solidFill>
                  <a:srgbClr val="FF0000"/>
                </a:solidFill>
              </a:rPr>
              <a:t>positiver</a:t>
            </a:r>
            <a:r>
              <a:rPr lang="de-DE" dirty="0"/>
              <a:t> Ladung!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1066F14-EBFE-487C-881F-23614FF23F75}"/>
              </a:ext>
            </a:extLst>
          </p:cNvPr>
          <p:cNvCxnSpPr>
            <a:cxnSpLocks/>
          </p:cNvCxnSpPr>
          <p:nvPr/>
        </p:nvCxnSpPr>
        <p:spPr>
          <a:xfrm>
            <a:off x="3840209" y="4580936"/>
            <a:ext cx="2198234" cy="75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C30DC2A8-26EB-4C44-8060-BE76B65B167C}"/>
              </a:ext>
            </a:extLst>
          </p:cNvPr>
          <p:cNvSpPr txBox="1"/>
          <p:nvPr/>
        </p:nvSpPr>
        <p:spPr>
          <a:xfrm rot="1213613">
            <a:off x="4139226" y="425868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Aufnahme eines Elektrons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23C4115-B2D7-4518-AF0E-3FE77460369C}"/>
              </a:ext>
            </a:extLst>
          </p:cNvPr>
          <p:cNvSpPr/>
          <p:nvPr/>
        </p:nvSpPr>
        <p:spPr>
          <a:xfrm>
            <a:off x="7665447" y="4789374"/>
            <a:ext cx="600892" cy="5486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97A3E15-05FD-4451-9B72-F65BB0690CC8}"/>
              </a:ext>
            </a:extLst>
          </p:cNvPr>
          <p:cNvSpPr txBox="1"/>
          <p:nvPr/>
        </p:nvSpPr>
        <p:spPr>
          <a:xfrm>
            <a:off x="7621904" y="4802084"/>
            <a:ext cx="705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11p+</a:t>
            </a:r>
          </a:p>
          <a:p>
            <a:pPr algn="ctr"/>
            <a:r>
              <a:rPr lang="de-DE" sz="1400" dirty="0"/>
              <a:t>12n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AD260E44-C763-47FB-AAAA-97DBC30A1272}"/>
              </a:ext>
            </a:extLst>
          </p:cNvPr>
          <p:cNvSpPr/>
          <p:nvPr/>
        </p:nvSpPr>
        <p:spPr>
          <a:xfrm>
            <a:off x="8295186" y="4353840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B5931543-2245-44AE-AD3F-01A81F6F192F}"/>
              </a:ext>
            </a:extLst>
          </p:cNvPr>
          <p:cNvSpPr/>
          <p:nvPr/>
        </p:nvSpPr>
        <p:spPr>
          <a:xfrm>
            <a:off x="8600258" y="5125173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80C63506-9438-4CF4-A8D5-7A4B1C6B9431}"/>
              </a:ext>
            </a:extLst>
          </p:cNvPr>
          <p:cNvSpPr/>
          <p:nvPr/>
        </p:nvSpPr>
        <p:spPr>
          <a:xfrm>
            <a:off x="8218714" y="5629751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41AE227E-72ED-4427-A923-6E4B29BF5C8B}"/>
              </a:ext>
            </a:extLst>
          </p:cNvPr>
          <p:cNvSpPr/>
          <p:nvPr/>
        </p:nvSpPr>
        <p:spPr>
          <a:xfrm>
            <a:off x="7426234" y="5586888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066746E4-A3B8-47D8-A24E-C0133A7CBFEF}"/>
              </a:ext>
            </a:extLst>
          </p:cNvPr>
          <p:cNvSpPr/>
          <p:nvPr/>
        </p:nvSpPr>
        <p:spPr>
          <a:xfrm>
            <a:off x="7195457" y="4959901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70FB3CD9-CCB2-44FD-9639-18E433FE27F7}"/>
              </a:ext>
            </a:extLst>
          </p:cNvPr>
          <p:cNvSpPr/>
          <p:nvPr/>
        </p:nvSpPr>
        <p:spPr>
          <a:xfrm>
            <a:off x="7613196" y="4311372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A63BDE4-7BC6-416E-9D04-472A83A215DF}"/>
              </a:ext>
            </a:extLst>
          </p:cNvPr>
          <p:cNvSpPr/>
          <p:nvPr/>
        </p:nvSpPr>
        <p:spPr>
          <a:xfrm>
            <a:off x="8657408" y="5544025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0155E385-84F0-422B-8096-6B9620678BBF}"/>
              </a:ext>
            </a:extLst>
          </p:cNvPr>
          <p:cNvSpPr/>
          <p:nvPr/>
        </p:nvSpPr>
        <p:spPr>
          <a:xfrm>
            <a:off x="7790633" y="5867876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A0395A6E-19CC-487B-B8E4-8616C5365029}"/>
              </a:ext>
            </a:extLst>
          </p:cNvPr>
          <p:cNvSpPr/>
          <p:nvPr/>
        </p:nvSpPr>
        <p:spPr>
          <a:xfrm>
            <a:off x="7918268" y="4575338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F628D66B-7CA5-425E-B246-8F06558CC7BA}"/>
              </a:ext>
            </a:extLst>
          </p:cNvPr>
          <p:cNvSpPr/>
          <p:nvPr/>
        </p:nvSpPr>
        <p:spPr>
          <a:xfrm>
            <a:off x="7109732" y="5366836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5CC91F9-03D5-4FBC-B371-A0B8D7673D01}"/>
              </a:ext>
            </a:extLst>
          </p:cNvPr>
          <p:cNvSpPr txBox="1"/>
          <p:nvPr/>
        </p:nvSpPr>
        <p:spPr>
          <a:xfrm>
            <a:off x="8884647" y="3982759"/>
            <a:ext cx="87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12</a:t>
            </a:r>
            <a:r>
              <a:rPr lang="de-DE" dirty="0">
                <a:solidFill>
                  <a:schemeClr val="accent1"/>
                </a:solidFill>
              </a:rPr>
              <a:t>e-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67FB52F8-2FB2-407E-95F5-4E452859F7B4}"/>
              </a:ext>
            </a:extLst>
          </p:cNvPr>
          <p:cNvCxnSpPr/>
          <p:nvPr/>
        </p:nvCxnSpPr>
        <p:spPr>
          <a:xfrm flipV="1">
            <a:off x="8647883" y="4311372"/>
            <a:ext cx="410936" cy="30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7116D212-A544-4080-AD96-7CC591164AF7}"/>
              </a:ext>
            </a:extLst>
          </p:cNvPr>
          <p:cNvSpPr txBox="1"/>
          <p:nvPr/>
        </p:nvSpPr>
        <p:spPr>
          <a:xfrm>
            <a:off x="7180489" y="6346663"/>
            <a:ext cx="2004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Na-Anion (</a:t>
            </a:r>
            <a:r>
              <a:rPr lang="de-DE" sz="2000" b="1" dirty="0">
                <a:solidFill>
                  <a:srgbClr val="FF0000"/>
                </a:solidFill>
              </a:rPr>
              <a:t>Na</a:t>
            </a:r>
            <a:r>
              <a:rPr lang="de-DE" sz="2000" b="1" baseline="30000" dirty="0">
                <a:solidFill>
                  <a:srgbClr val="FF0000"/>
                </a:solidFill>
              </a:rPr>
              <a:t>-</a:t>
            </a:r>
            <a:r>
              <a:rPr lang="de-DE" dirty="0"/>
              <a:t>)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88999C4-187D-4780-A78C-D66A6DF2C191}"/>
              </a:ext>
            </a:extLst>
          </p:cNvPr>
          <p:cNvSpPr txBox="1"/>
          <p:nvPr/>
        </p:nvSpPr>
        <p:spPr>
          <a:xfrm>
            <a:off x="9434691" y="5040366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p+ </a:t>
            </a:r>
            <a:r>
              <a:rPr lang="de-DE" dirty="0">
                <a:solidFill>
                  <a:srgbClr val="FF0000"/>
                </a:solidFill>
              </a:rPr>
              <a:t>&lt;</a:t>
            </a:r>
            <a:r>
              <a:rPr lang="de-DE" dirty="0"/>
              <a:t> Anzahl e-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89C29AA-B952-4D5F-BEAE-3404E773FFE4}"/>
              </a:ext>
            </a:extLst>
          </p:cNvPr>
          <p:cNvSpPr txBox="1"/>
          <p:nvPr/>
        </p:nvSpPr>
        <p:spPr>
          <a:xfrm>
            <a:off x="9508128" y="5779549"/>
            <a:ext cx="2168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Geladenes Atom (=Ion) mit </a:t>
            </a:r>
            <a:r>
              <a:rPr lang="de-DE" dirty="0">
                <a:solidFill>
                  <a:srgbClr val="FF0000"/>
                </a:solidFill>
              </a:rPr>
              <a:t>negativer</a:t>
            </a:r>
            <a:r>
              <a:rPr lang="de-DE" dirty="0"/>
              <a:t> Ladung!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EF5128B5-D169-469A-A7FB-D4D74B4C1D72}"/>
              </a:ext>
            </a:extLst>
          </p:cNvPr>
          <p:cNvSpPr/>
          <p:nvPr/>
        </p:nvSpPr>
        <p:spPr>
          <a:xfrm>
            <a:off x="6896099" y="4055214"/>
            <a:ext cx="2185852" cy="216843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1CD7B0D6-8273-4F75-8E76-0325E1F8C9BB}"/>
              </a:ext>
            </a:extLst>
          </p:cNvPr>
          <p:cNvSpPr/>
          <p:nvPr/>
        </p:nvSpPr>
        <p:spPr>
          <a:xfrm>
            <a:off x="8552633" y="4658201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85C5CD0B-FB56-4A3A-9447-FC062C2A35A4}"/>
              </a:ext>
            </a:extLst>
          </p:cNvPr>
          <p:cNvSpPr/>
          <p:nvPr/>
        </p:nvSpPr>
        <p:spPr>
          <a:xfrm>
            <a:off x="7429140" y="4610166"/>
            <a:ext cx="9525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1" name="Grafik 70" descr="Nach rechts zeigender Finger, Handrücken mit einfarbiger Füllung">
            <a:extLst>
              <a:ext uri="{FF2B5EF4-FFF2-40B4-BE49-F238E27FC236}">
                <a16:creationId xmlns:a16="http://schemas.microsoft.com/office/drawing/2014/main" id="{CA157378-480B-4C83-9309-C8F01EF2C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906" y="170739"/>
            <a:ext cx="727847" cy="727847"/>
          </a:xfrm>
          <a:prstGeom prst="rect">
            <a:avLst/>
          </a:prstGeom>
        </p:spPr>
      </p:pic>
      <p:sp>
        <p:nvSpPr>
          <p:cNvPr id="72" name="Textfeld 71">
            <a:extLst>
              <a:ext uri="{FF2B5EF4-FFF2-40B4-BE49-F238E27FC236}">
                <a16:creationId xmlns:a16="http://schemas.microsoft.com/office/drawing/2014/main" id="{165629F6-2CE2-455E-B887-CDE2EDBF9BE7}"/>
              </a:ext>
            </a:extLst>
          </p:cNvPr>
          <p:cNvSpPr txBox="1"/>
          <p:nvPr/>
        </p:nvSpPr>
        <p:spPr>
          <a:xfrm>
            <a:off x="1197770" y="4789374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p+ </a:t>
            </a:r>
            <a:r>
              <a:rPr lang="de-DE" dirty="0">
                <a:solidFill>
                  <a:srgbClr val="FF0000"/>
                </a:solidFill>
              </a:rPr>
              <a:t>=</a:t>
            </a:r>
            <a:r>
              <a:rPr lang="de-DE" dirty="0"/>
              <a:t> Anzahl e-</a:t>
            </a:r>
          </a:p>
        </p:txBody>
      </p:sp>
    </p:spTree>
    <p:extLst>
      <p:ext uri="{BB962C8B-B14F-4D97-AF65-F5344CB8AC3E}">
        <p14:creationId xmlns:p14="http://schemas.microsoft.com/office/powerpoint/2010/main" val="123882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2" grpId="0"/>
      <p:bldP spid="26" grpId="0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/>
      <p:bldP spid="44" grpId="0"/>
      <p:bldP spid="45" grpId="0"/>
      <p:bldP spid="46" grpId="0"/>
      <p:bldP spid="48" grpId="0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4" grpId="0"/>
      <p:bldP spid="65" grpId="0"/>
      <p:bldP spid="66" grpId="0"/>
      <p:bldP spid="67" grpId="0" animBg="1"/>
      <p:bldP spid="68" grpId="0" animBg="1"/>
      <p:bldP spid="69" grpId="0" animBg="1"/>
      <p:bldP spid="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FAD14370-3EDB-4842-B6B4-C99F565CB31C}"/>
                  </a:ext>
                </a:extLst>
              </p:cNvPr>
              <p:cNvSpPr txBox="1"/>
              <p:nvPr/>
            </p:nvSpPr>
            <p:spPr>
              <a:xfrm>
                <a:off x="863600" y="1179560"/>
                <a:ext cx="10464800" cy="210160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/>
                  <a:t>Die Energie, die zur Abspaltung eines Elektrons erforderlich ist, heißt </a:t>
                </a:r>
                <a:r>
                  <a:rPr lang="de-DE" sz="2400" b="1" u="sng" dirty="0">
                    <a:solidFill>
                      <a:srgbClr val="FF0000"/>
                    </a:solidFill>
                  </a:rPr>
                  <a:t>Ionisierungsenergie</a:t>
                </a:r>
                <a:r>
                  <a:rPr lang="de-DE" sz="2400" dirty="0"/>
                  <a:t> </a:t>
                </a:r>
                <a:r>
                  <a:rPr lang="de-DE" sz="2400" dirty="0" err="1">
                    <a:solidFill>
                      <a:srgbClr val="FF0000"/>
                    </a:solidFill>
                  </a:rPr>
                  <a:t>E</a:t>
                </a:r>
                <a:r>
                  <a:rPr lang="de-DE" sz="2400" baseline="-25000" dirty="0" err="1">
                    <a:solidFill>
                      <a:srgbClr val="FF0000"/>
                    </a:solidFill>
                  </a:rPr>
                  <a:t>ion</a:t>
                </a:r>
                <a:r>
                  <a:rPr lang="de-DE" sz="2400" baseline="-25000" dirty="0"/>
                  <a:t> </a:t>
                </a:r>
                <a:r>
                  <a:rPr lang="de-DE" sz="2400" dirty="0"/>
                  <a:t>(Einheit: Kilojoule pro Mol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𝑘𝐽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</m:den>
                    </m:f>
                  </m:oMath>
                </a14:m>
                <a:r>
                  <a:rPr lang="de-DE" sz="2400" dirty="0"/>
                  <a:t> )</a:t>
                </a:r>
              </a:p>
              <a:p>
                <a:endParaRPr lang="de-DE" sz="2400" dirty="0"/>
              </a:p>
              <a:p>
                <a:r>
                  <a:rPr lang="de-DE" sz="2400" dirty="0"/>
                  <a:t>Je größer die Ionisierungsenergie, um ein Elektron zu entfernen,  desto kleiner ist sein Energieinhalt und desto geringer ist sein Abstand zum Kern.</a:t>
                </a: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FAD14370-3EDB-4842-B6B4-C99F565CB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1179560"/>
                <a:ext cx="10464800" cy="2101601"/>
              </a:xfrm>
              <a:prstGeom prst="rect">
                <a:avLst/>
              </a:prstGeom>
              <a:blipFill>
                <a:blip r:embed="rId2"/>
                <a:stretch>
                  <a:fillRect l="-873" t="-2017" b="-518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D9BFF50C-9331-4392-AA0C-7B5174F9E2BE}"/>
              </a:ext>
            </a:extLst>
          </p:cNvPr>
          <p:cNvSpPr txBox="1"/>
          <p:nvPr/>
        </p:nvSpPr>
        <p:spPr>
          <a:xfrm>
            <a:off x="863600" y="59257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u="sng" dirty="0"/>
              <a:t>Merke</a:t>
            </a:r>
            <a:r>
              <a:rPr lang="de-DE" sz="2400" dirty="0"/>
              <a:t>: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9F5A750-14C4-42E5-BB6C-4AF1FFC742D7}"/>
              </a:ext>
            </a:extLst>
          </p:cNvPr>
          <p:cNvGrpSpPr/>
          <p:nvPr/>
        </p:nvGrpSpPr>
        <p:grpSpPr>
          <a:xfrm>
            <a:off x="3420476" y="4020082"/>
            <a:ext cx="2185852" cy="2168434"/>
            <a:chOff x="3420476" y="4020082"/>
            <a:chExt cx="2185852" cy="216843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4D2D25A-D593-4EF0-9961-BF66FAB8004D}"/>
                </a:ext>
              </a:extLst>
            </p:cNvPr>
            <p:cNvSpPr/>
            <p:nvPr/>
          </p:nvSpPr>
          <p:spPr>
            <a:xfrm>
              <a:off x="4212956" y="4826697"/>
              <a:ext cx="600892" cy="5486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A1E7A231-B1F3-4468-8715-45CB09F04D37}"/>
                </a:ext>
              </a:extLst>
            </p:cNvPr>
            <p:cNvSpPr txBox="1"/>
            <p:nvPr/>
          </p:nvSpPr>
          <p:spPr>
            <a:xfrm>
              <a:off x="4160705" y="4848256"/>
              <a:ext cx="7053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11p+</a:t>
              </a:r>
            </a:p>
            <a:p>
              <a:pPr algn="ctr"/>
              <a:r>
                <a:rPr lang="de-DE" sz="1400" dirty="0"/>
                <a:t>12n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EA35AB6-C4C3-4223-969C-C5F92674DEF4}"/>
                </a:ext>
              </a:extLst>
            </p:cNvPr>
            <p:cNvSpPr/>
            <p:nvPr/>
          </p:nvSpPr>
          <p:spPr>
            <a:xfrm>
              <a:off x="3420476" y="4020082"/>
              <a:ext cx="2185852" cy="2168434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FDC69DE-AFEA-4030-B159-9C3278B13364}"/>
                </a:ext>
              </a:extLst>
            </p:cNvPr>
            <p:cNvSpPr/>
            <p:nvPr/>
          </p:nvSpPr>
          <p:spPr>
            <a:xfrm>
              <a:off x="5109667" y="4517725"/>
              <a:ext cx="95250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36E37AA-D6EB-4B58-9811-82E33697FE5F}"/>
                </a:ext>
              </a:extLst>
            </p:cNvPr>
            <p:cNvSpPr/>
            <p:nvPr/>
          </p:nvSpPr>
          <p:spPr>
            <a:xfrm>
              <a:off x="5186087" y="5009553"/>
              <a:ext cx="95250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DB364F1-01FA-4795-994F-2B305F95CE0E}"/>
                </a:ext>
              </a:extLst>
            </p:cNvPr>
            <p:cNvSpPr/>
            <p:nvPr/>
          </p:nvSpPr>
          <p:spPr>
            <a:xfrm>
              <a:off x="4645954" y="5467614"/>
              <a:ext cx="95250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81DE3AAB-4198-43EC-994A-821276A0E4A2}"/>
                </a:ext>
              </a:extLst>
            </p:cNvPr>
            <p:cNvSpPr/>
            <p:nvPr/>
          </p:nvSpPr>
          <p:spPr>
            <a:xfrm>
              <a:off x="4013204" y="5328613"/>
              <a:ext cx="95250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D38EAE8-4009-4314-8D88-88E323FE27A0}"/>
                </a:ext>
              </a:extLst>
            </p:cNvPr>
            <p:cNvSpPr/>
            <p:nvPr/>
          </p:nvSpPr>
          <p:spPr>
            <a:xfrm>
              <a:off x="3561991" y="4805393"/>
              <a:ext cx="95250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B3C3117-553F-4E26-B49E-5E750D07F70D}"/>
                </a:ext>
              </a:extLst>
            </p:cNvPr>
            <p:cNvSpPr/>
            <p:nvPr/>
          </p:nvSpPr>
          <p:spPr>
            <a:xfrm>
              <a:off x="4465777" y="4132659"/>
              <a:ext cx="95250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8BA9E209-F03A-47BE-A691-CC884F0BE90B}"/>
                </a:ext>
              </a:extLst>
            </p:cNvPr>
            <p:cNvSpPr/>
            <p:nvPr/>
          </p:nvSpPr>
          <p:spPr>
            <a:xfrm>
              <a:off x="5204917" y="5581348"/>
              <a:ext cx="95250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0F92FD1E-EBAD-4D3E-B609-69F1C3A3FC10}"/>
                </a:ext>
              </a:extLst>
            </p:cNvPr>
            <p:cNvSpPr/>
            <p:nvPr/>
          </p:nvSpPr>
          <p:spPr>
            <a:xfrm>
              <a:off x="4338142" y="5905199"/>
              <a:ext cx="95250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1A382E99-9252-4FBE-9A79-6B765A56DA6F}"/>
                </a:ext>
              </a:extLst>
            </p:cNvPr>
            <p:cNvSpPr/>
            <p:nvPr/>
          </p:nvSpPr>
          <p:spPr>
            <a:xfrm>
              <a:off x="4547148" y="4608315"/>
              <a:ext cx="95250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D89F992B-D814-4E80-B757-33FDE8C809BC}"/>
                </a:ext>
              </a:extLst>
            </p:cNvPr>
            <p:cNvSpPr/>
            <p:nvPr/>
          </p:nvSpPr>
          <p:spPr>
            <a:xfrm>
              <a:off x="4021368" y="4560587"/>
              <a:ext cx="95250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A2A4E07-95E9-4905-AAFB-D8A79BDDF442}"/>
                </a:ext>
              </a:extLst>
            </p:cNvPr>
            <p:cNvSpPr/>
            <p:nvPr/>
          </p:nvSpPr>
          <p:spPr>
            <a:xfrm>
              <a:off x="3657241" y="5404159"/>
              <a:ext cx="95250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3975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FF6F2B18-D47E-4334-9922-1BFC709ED8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10407"/>
              </p:ext>
            </p:extLst>
          </p:nvPr>
        </p:nvGraphicFramePr>
        <p:xfrm>
          <a:off x="1703639" y="456406"/>
          <a:ext cx="7698260" cy="4278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05D11FE4-DC98-447F-B675-A90A577A7332}"/>
              </a:ext>
            </a:extLst>
          </p:cNvPr>
          <p:cNvSpPr txBox="1"/>
          <p:nvPr/>
        </p:nvSpPr>
        <p:spPr>
          <a:xfrm>
            <a:off x="1307690" y="5073445"/>
            <a:ext cx="10087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Das Diagramm stellt die Ionisierungsenergien für alle 16 Elektronen eines Schwefelatoms dar.</a:t>
            </a:r>
          </a:p>
          <a:p>
            <a:r>
              <a:rPr lang="de-DE" sz="2000" dirty="0"/>
              <a:t>Welche Besonderheiten kannst du feststellen?</a:t>
            </a:r>
          </a:p>
          <a:p>
            <a:r>
              <a:rPr lang="de-DE" sz="2000" dirty="0"/>
              <a:t>Welche Rückschlüsse lassen die Ionisierungsenergien auf Energieinhalt der Elektronen und ihren Abstand zum Kern zu? </a:t>
            </a:r>
          </a:p>
        </p:txBody>
      </p:sp>
    </p:spTree>
    <p:extLst>
      <p:ext uri="{BB962C8B-B14F-4D97-AF65-F5344CB8AC3E}">
        <p14:creationId xmlns:p14="http://schemas.microsoft.com/office/powerpoint/2010/main" val="384678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81AEBCF5-DA61-4309-9E3D-DDC12C88D5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799542"/>
              </p:ext>
            </p:extLst>
          </p:nvPr>
        </p:nvGraphicFramePr>
        <p:xfrm>
          <a:off x="1789471" y="641153"/>
          <a:ext cx="7836310" cy="4355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D3ACF79-1CAA-4DB4-B046-2F42609FACBE}"/>
              </a:ext>
            </a:extLst>
          </p:cNvPr>
          <p:cNvCxnSpPr>
            <a:cxnSpLocks/>
          </p:cNvCxnSpPr>
          <p:nvPr/>
        </p:nvCxnSpPr>
        <p:spPr>
          <a:xfrm>
            <a:off x="8672052" y="1237047"/>
            <a:ext cx="0" cy="3163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5C3D03E-8235-4C80-A864-69184E0A3726}"/>
              </a:ext>
            </a:extLst>
          </p:cNvPr>
          <p:cNvCxnSpPr>
            <a:cxnSpLocks/>
          </p:cNvCxnSpPr>
          <p:nvPr/>
        </p:nvCxnSpPr>
        <p:spPr>
          <a:xfrm>
            <a:off x="5550310" y="1358911"/>
            <a:ext cx="0" cy="3163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1FD88FAE-A86C-464E-A8CE-FB42211E1A31}"/>
              </a:ext>
            </a:extLst>
          </p:cNvPr>
          <p:cNvSpPr/>
          <p:nvPr/>
        </p:nvSpPr>
        <p:spPr>
          <a:xfrm rot="5400000">
            <a:off x="9019187" y="4326226"/>
            <a:ext cx="190643" cy="609593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19ED38FD-A96D-4D71-9231-96223E838585}"/>
              </a:ext>
            </a:extLst>
          </p:cNvPr>
          <p:cNvSpPr/>
          <p:nvPr/>
        </p:nvSpPr>
        <p:spPr>
          <a:xfrm rot="5400000">
            <a:off x="7015861" y="3361661"/>
            <a:ext cx="190643" cy="257113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FC295195-ACFA-412A-8046-1518E165E75E}"/>
              </a:ext>
            </a:extLst>
          </p:cNvPr>
          <p:cNvSpPr/>
          <p:nvPr/>
        </p:nvSpPr>
        <p:spPr>
          <a:xfrm rot="5400000">
            <a:off x="4252621" y="3717169"/>
            <a:ext cx="166811" cy="1853377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D13C0A9-8560-44C7-B696-5207486E9628}"/>
              </a:ext>
            </a:extLst>
          </p:cNvPr>
          <p:cNvSpPr txBox="1"/>
          <p:nvPr/>
        </p:nvSpPr>
        <p:spPr>
          <a:xfrm>
            <a:off x="3281515" y="4838579"/>
            <a:ext cx="2094270" cy="13234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/>
              <a:t>Geringste </a:t>
            </a:r>
            <a:r>
              <a:rPr lang="de-DE" sz="1600" b="1" dirty="0" err="1"/>
              <a:t>E</a:t>
            </a:r>
            <a:r>
              <a:rPr lang="de-DE" sz="1600" b="1" baseline="-25000" dirty="0" err="1"/>
              <a:t>ion</a:t>
            </a:r>
            <a:endParaRPr lang="de-DE" sz="1600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größter Abstand zum Kern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höchster Energieinhalt</a:t>
            </a:r>
            <a:endParaRPr lang="de-DE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8A4F59E-FD5B-43EA-A2E4-D523083BC22C}"/>
              </a:ext>
            </a:extLst>
          </p:cNvPr>
          <p:cNvSpPr txBox="1"/>
          <p:nvPr/>
        </p:nvSpPr>
        <p:spPr>
          <a:xfrm>
            <a:off x="6064047" y="4849815"/>
            <a:ext cx="2254046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/>
              <a:t>Mittlere </a:t>
            </a:r>
            <a:r>
              <a:rPr lang="de-DE" sz="1600" b="1" dirty="0" err="1"/>
              <a:t>E</a:t>
            </a:r>
            <a:r>
              <a:rPr lang="de-DE" sz="1600" b="1" baseline="-25000" dirty="0" err="1"/>
              <a:t>ion</a:t>
            </a:r>
            <a:endParaRPr lang="de-DE" sz="1600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mittlerer Abstand zum Kern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mittlerer Energieinhalt</a:t>
            </a:r>
            <a:endParaRPr lang="de-DE" sz="16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257EB9B-7699-455F-A966-2FBA3198F8AF}"/>
              </a:ext>
            </a:extLst>
          </p:cNvPr>
          <p:cNvSpPr txBox="1"/>
          <p:nvPr/>
        </p:nvSpPr>
        <p:spPr>
          <a:xfrm>
            <a:off x="8672052" y="4849815"/>
            <a:ext cx="2094270" cy="13234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/>
              <a:t>Höchste </a:t>
            </a:r>
            <a:r>
              <a:rPr lang="de-DE" sz="1600" b="1" dirty="0" err="1"/>
              <a:t>E</a:t>
            </a:r>
            <a:r>
              <a:rPr lang="de-DE" sz="1600" b="1" baseline="-25000" dirty="0" err="1"/>
              <a:t>ion</a:t>
            </a:r>
            <a:endParaRPr lang="de-DE" sz="1600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Geringster Abstand zum Kern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geringster Energieinhalt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78773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06E86C7-7204-4B0A-9FF8-60401D872CFB}"/>
              </a:ext>
            </a:extLst>
          </p:cNvPr>
          <p:cNvSpPr txBox="1"/>
          <p:nvPr/>
        </p:nvSpPr>
        <p:spPr>
          <a:xfrm>
            <a:off x="139008" y="798402"/>
            <a:ext cx="523923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Der Energieinhalt der Elektronen im Atom wird durch das </a:t>
            </a:r>
            <a:r>
              <a:rPr lang="de-DE" b="1" u="sng" dirty="0"/>
              <a:t>Energiestufenmodell</a:t>
            </a:r>
            <a:r>
              <a:rPr lang="de-DE" dirty="0"/>
              <a:t> dargestellt:</a:t>
            </a: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65236AAD-248C-47DB-9C40-48388838D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0" y="23007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25E7B1F-11EF-4A6A-9838-153DAF9CE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0" y="23007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956606C-E731-496E-BD0F-C02564B72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0" y="23007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C7CAE951-3A6A-497F-A025-1880A9CA8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0" y="23007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Line 79">
            <a:extLst>
              <a:ext uri="{FF2B5EF4-FFF2-40B4-BE49-F238E27FC236}">
                <a16:creationId xmlns:a16="http://schemas.microsoft.com/office/drawing/2014/main" id="{BF260AB7-39D3-450F-8FF9-FDDFA09057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929" y="2300749"/>
            <a:ext cx="17451" cy="2639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9" name="Line 78">
            <a:extLst>
              <a:ext uri="{FF2B5EF4-FFF2-40B4-BE49-F238E27FC236}">
                <a16:creationId xmlns:a16="http://schemas.microsoft.com/office/drawing/2014/main" id="{C88F4B50-9993-464D-9652-74E36E39BC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855" y="4940710"/>
            <a:ext cx="249812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0" name="Line 77">
            <a:extLst>
              <a:ext uri="{FF2B5EF4-FFF2-40B4-BE49-F238E27FC236}">
                <a16:creationId xmlns:a16="http://schemas.microsoft.com/office/drawing/2014/main" id="{5B1426AB-548C-49C6-BAC7-C2410907C9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855" y="3866991"/>
            <a:ext cx="2498132" cy="164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1" name="Line 76">
            <a:extLst>
              <a:ext uri="{FF2B5EF4-FFF2-40B4-BE49-F238E27FC236}">
                <a16:creationId xmlns:a16="http://schemas.microsoft.com/office/drawing/2014/main" id="{140B971A-DA6F-463F-A1C4-9EEF7C472B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855" y="3431333"/>
            <a:ext cx="2498132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Text Box 81">
            <a:extLst>
              <a:ext uri="{FF2B5EF4-FFF2-40B4-BE49-F238E27FC236}">
                <a16:creationId xmlns:a16="http://schemas.microsoft.com/office/drawing/2014/main" id="{5D7201D4-07A7-415E-AE20-A1ED13F03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812" y="4472447"/>
            <a:ext cx="3195255" cy="45048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e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rste Energiestufe</a:t>
            </a:r>
            <a:endParaRPr kumimoji="0" lang="de-DE" altLang="de-DE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Text Box 59">
            <a:extLst>
              <a:ext uri="{FF2B5EF4-FFF2-40B4-BE49-F238E27FC236}">
                <a16:creationId xmlns:a16="http://schemas.microsoft.com/office/drawing/2014/main" id="{8E57E85F-3ECA-49B9-A681-B58744E1C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812" y="3424731"/>
            <a:ext cx="3195255" cy="45048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zweite Energiestufe</a:t>
            </a:r>
            <a:endParaRPr kumimoji="0" lang="de-DE" altLang="de-DE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Text Box 80">
            <a:extLst>
              <a:ext uri="{FF2B5EF4-FFF2-40B4-BE49-F238E27FC236}">
                <a16:creationId xmlns:a16="http://schemas.microsoft.com/office/drawing/2014/main" id="{9B290613-F1B3-4DD6-9A86-4707D81A1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982" y="3228224"/>
            <a:ext cx="3195255" cy="45048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dritte Energiestufe</a:t>
            </a:r>
            <a:endParaRPr kumimoji="0" lang="de-DE" altLang="de-DE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Oval 75">
            <a:extLst>
              <a:ext uri="{FF2B5EF4-FFF2-40B4-BE49-F238E27FC236}">
                <a16:creationId xmlns:a16="http://schemas.microsoft.com/office/drawing/2014/main" id="{6AD6D271-5C4F-4959-BCC7-20511BC33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282" y="4754260"/>
            <a:ext cx="152155" cy="150161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6" name="Oval 74">
            <a:extLst>
              <a:ext uri="{FF2B5EF4-FFF2-40B4-BE49-F238E27FC236}">
                <a16:creationId xmlns:a16="http://schemas.microsoft.com/office/drawing/2014/main" id="{F668F680-55F4-47E0-8750-F5413549E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941" y="4764274"/>
            <a:ext cx="152155" cy="150161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7" name="Oval 73">
            <a:extLst>
              <a:ext uri="{FF2B5EF4-FFF2-40B4-BE49-F238E27FC236}">
                <a16:creationId xmlns:a16="http://schemas.microsoft.com/office/drawing/2014/main" id="{4D77E6D0-6C01-4700-8261-9226DF6F4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357" y="3661711"/>
            <a:ext cx="152155" cy="1501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8" name="Oval 72">
            <a:extLst>
              <a:ext uri="{FF2B5EF4-FFF2-40B4-BE49-F238E27FC236}">
                <a16:creationId xmlns:a16="http://schemas.microsoft.com/office/drawing/2014/main" id="{4534288B-4259-42F4-AFC6-3591B6DA0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957" y="3661711"/>
            <a:ext cx="152155" cy="1501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9" name="Oval 71">
            <a:extLst>
              <a:ext uri="{FF2B5EF4-FFF2-40B4-BE49-F238E27FC236}">
                <a16:creationId xmlns:a16="http://schemas.microsoft.com/office/drawing/2014/main" id="{58451A00-7923-4E4D-9476-5672A06C6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557" y="3661711"/>
            <a:ext cx="152155" cy="1501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0" name="Oval 70">
            <a:extLst>
              <a:ext uri="{FF2B5EF4-FFF2-40B4-BE49-F238E27FC236}">
                <a16:creationId xmlns:a16="http://schemas.microsoft.com/office/drawing/2014/main" id="{C230429D-F2A6-4CA4-BB47-96C3C4C16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157" y="3661711"/>
            <a:ext cx="152155" cy="1501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1" name="Oval 69">
            <a:extLst>
              <a:ext uri="{FF2B5EF4-FFF2-40B4-BE49-F238E27FC236}">
                <a16:creationId xmlns:a16="http://schemas.microsoft.com/office/drawing/2014/main" id="{BC25771F-C37B-4B64-9EEE-717C0630E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57" y="3661711"/>
            <a:ext cx="152155" cy="1501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2" name="Oval 68">
            <a:extLst>
              <a:ext uri="{FF2B5EF4-FFF2-40B4-BE49-F238E27FC236}">
                <a16:creationId xmlns:a16="http://schemas.microsoft.com/office/drawing/2014/main" id="{403095BB-FED6-44CE-B30F-67A6588CB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757" y="3661711"/>
            <a:ext cx="152155" cy="1501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3" name="Oval 67">
            <a:extLst>
              <a:ext uri="{FF2B5EF4-FFF2-40B4-BE49-F238E27FC236}">
                <a16:creationId xmlns:a16="http://schemas.microsoft.com/office/drawing/2014/main" id="{60849F64-7304-42A6-A174-EE0B61DDF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357" y="3661711"/>
            <a:ext cx="152155" cy="1501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4" name="Oval 66">
            <a:extLst>
              <a:ext uri="{FF2B5EF4-FFF2-40B4-BE49-F238E27FC236}">
                <a16:creationId xmlns:a16="http://schemas.microsoft.com/office/drawing/2014/main" id="{16001688-5DEA-4CAA-9498-E3F4F5FA0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6957" y="3661711"/>
            <a:ext cx="152155" cy="1501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5" name="Oval 65">
            <a:extLst>
              <a:ext uri="{FF2B5EF4-FFF2-40B4-BE49-F238E27FC236}">
                <a16:creationId xmlns:a16="http://schemas.microsoft.com/office/drawing/2014/main" id="{C02F0444-4629-45CE-8E46-00A2323A3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279" y="3200958"/>
            <a:ext cx="152155" cy="150161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64">
            <a:extLst>
              <a:ext uri="{FF2B5EF4-FFF2-40B4-BE49-F238E27FC236}">
                <a16:creationId xmlns:a16="http://schemas.microsoft.com/office/drawing/2014/main" id="{F3ED2255-921D-4598-9E5E-E2085BD2D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879" y="3200958"/>
            <a:ext cx="152155" cy="150161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7" name="Oval 63">
            <a:extLst>
              <a:ext uri="{FF2B5EF4-FFF2-40B4-BE49-F238E27FC236}">
                <a16:creationId xmlns:a16="http://schemas.microsoft.com/office/drawing/2014/main" id="{33ABAFCB-FA85-418A-87DC-551721C11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479" y="3200958"/>
            <a:ext cx="152155" cy="150161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8" name="Oval 62">
            <a:extLst>
              <a:ext uri="{FF2B5EF4-FFF2-40B4-BE49-F238E27FC236}">
                <a16:creationId xmlns:a16="http://schemas.microsoft.com/office/drawing/2014/main" id="{0E27F01A-63CC-48D3-BCB3-277575650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079" y="3200958"/>
            <a:ext cx="152155" cy="150161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9" name="Oval 61">
            <a:extLst>
              <a:ext uri="{FF2B5EF4-FFF2-40B4-BE49-F238E27FC236}">
                <a16:creationId xmlns:a16="http://schemas.microsoft.com/office/drawing/2014/main" id="{A25E558C-2B61-4439-B1AE-CC6C56C3E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679" y="3200958"/>
            <a:ext cx="152155" cy="150161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0" name="Oval 60">
            <a:extLst>
              <a:ext uri="{FF2B5EF4-FFF2-40B4-BE49-F238E27FC236}">
                <a16:creationId xmlns:a16="http://schemas.microsoft.com/office/drawing/2014/main" id="{EA91308C-0B4B-4307-B8CA-9918B0127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279" y="3200958"/>
            <a:ext cx="152155" cy="150161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8B824A56-A5A9-4B51-99DC-A5C0D1B65C10}"/>
              </a:ext>
            </a:extLst>
          </p:cNvPr>
          <p:cNvSpPr txBox="1"/>
          <p:nvPr/>
        </p:nvSpPr>
        <p:spPr>
          <a:xfrm>
            <a:off x="139007" y="1917290"/>
            <a:ext cx="1555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Energieinhalt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BA745CC3-E472-478A-8C6C-C9385AC1F28E}"/>
              </a:ext>
            </a:extLst>
          </p:cNvPr>
          <p:cNvSpPr txBox="1"/>
          <p:nvPr/>
        </p:nvSpPr>
        <p:spPr>
          <a:xfrm>
            <a:off x="6200594" y="779177"/>
            <a:ext cx="497868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Der Abstand der Elektronen vom Kern wird durch das </a:t>
            </a:r>
            <a:r>
              <a:rPr lang="de-DE" b="1" u="sng" dirty="0"/>
              <a:t>Schalenmodell</a:t>
            </a:r>
            <a:r>
              <a:rPr lang="de-DE" dirty="0"/>
              <a:t> dargestellt:</a:t>
            </a:r>
          </a:p>
        </p:txBody>
      </p:sp>
      <p:sp>
        <p:nvSpPr>
          <p:cNvPr id="85" name="Oval 101">
            <a:extLst>
              <a:ext uri="{FF2B5EF4-FFF2-40B4-BE49-F238E27FC236}">
                <a16:creationId xmlns:a16="http://schemas.microsoft.com/office/drawing/2014/main" id="{5451D001-68E3-4CEA-BCC6-180FA0873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354" y="2518055"/>
            <a:ext cx="2498131" cy="24841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6" name="Oval 100">
            <a:extLst>
              <a:ext uri="{FF2B5EF4-FFF2-40B4-BE49-F238E27FC236}">
                <a16:creationId xmlns:a16="http://schemas.microsoft.com/office/drawing/2014/main" id="{720AF4B8-17CB-4ABD-9F07-500ABAA8F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1971" y="2937278"/>
            <a:ext cx="1642602" cy="161449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7" name="Oval 98">
            <a:extLst>
              <a:ext uri="{FF2B5EF4-FFF2-40B4-BE49-F238E27FC236}">
                <a16:creationId xmlns:a16="http://schemas.microsoft.com/office/drawing/2014/main" id="{E99E40CC-8FAA-4FC5-A97D-FF4EFE5C8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086" y="3278676"/>
            <a:ext cx="887125" cy="89059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F479D1F-B4F7-4D0D-BB21-378340AFE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688" y="24564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12" name="Rectangle 112">
            <a:extLst>
              <a:ext uri="{FF2B5EF4-FFF2-40B4-BE49-F238E27FC236}">
                <a16:creationId xmlns:a16="http://schemas.microsoft.com/office/drawing/2014/main" id="{0EB76F4E-2DB2-4538-B28E-9F28E7AE0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688" y="2913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13" name="Rectangle 113">
            <a:extLst>
              <a:ext uri="{FF2B5EF4-FFF2-40B4-BE49-F238E27FC236}">
                <a16:creationId xmlns:a16="http://schemas.microsoft.com/office/drawing/2014/main" id="{38526F98-193F-46B9-9A84-39C10A6DD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688" y="2913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115">
            <a:extLst>
              <a:ext uri="{FF2B5EF4-FFF2-40B4-BE49-F238E27FC236}">
                <a16:creationId xmlns:a16="http://schemas.microsoft.com/office/drawing/2014/main" id="{3BA3EDB6-4881-4919-80BA-D1E99C208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688" y="2913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117">
            <a:extLst>
              <a:ext uri="{FF2B5EF4-FFF2-40B4-BE49-F238E27FC236}">
                <a16:creationId xmlns:a16="http://schemas.microsoft.com/office/drawing/2014/main" id="{1FA51625-FD05-4842-B1E7-E0C7A966D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688" y="2913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Oval 74">
            <a:extLst>
              <a:ext uri="{FF2B5EF4-FFF2-40B4-BE49-F238E27FC236}">
                <a16:creationId xmlns:a16="http://schemas.microsoft.com/office/drawing/2014/main" id="{C78FD9BA-9ECF-414A-A346-959E3F7C7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5341" y="3648890"/>
            <a:ext cx="152155" cy="150161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7" name="Oval 75">
            <a:extLst>
              <a:ext uri="{FF2B5EF4-FFF2-40B4-BE49-F238E27FC236}">
                <a16:creationId xmlns:a16="http://schemas.microsoft.com/office/drawing/2014/main" id="{E92E0089-CB01-4B1D-A856-C44E5B119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6754" y="3740150"/>
            <a:ext cx="152155" cy="150161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8" name="Oval 74">
            <a:extLst>
              <a:ext uri="{FF2B5EF4-FFF2-40B4-BE49-F238E27FC236}">
                <a16:creationId xmlns:a16="http://schemas.microsoft.com/office/drawing/2014/main" id="{C60CB5B5-5A57-44F0-8E37-FE442E0E8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1808" y="3473198"/>
            <a:ext cx="152155" cy="150161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9" name="Oval 73">
            <a:extLst>
              <a:ext uri="{FF2B5EF4-FFF2-40B4-BE49-F238E27FC236}">
                <a16:creationId xmlns:a16="http://schemas.microsoft.com/office/drawing/2014/main" id="{64BEB1C5-A7E0-455F-9625-3CA4531A0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9824" y="3304492"/>
            <a:ext cx="152155" cy="1501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0" name="Oval 72">
            <a:extLst>
              <a:ext uri="{FF2B5EF4-FFF2-40B4-BE49-F238E27FC236}">
                <a16:creationId xmlns:a16="http://schemas.microsoft.com/office/drawing/2014/main" id="{B5B02765-D889-49A5-B2AA-F390428DF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951" y="3799051"/>
            <a:ext cx="152155" cy="1501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1" name="Oval 71">
            <a:extLst>
              <a:ext uri="{FF2B5EF4-FFF2-40B4-BE49-F238E27FC236}">
                <a16:creationId xmlns:a16="http://schemas.microsoft.com/office/drawing/2014/main" id="{874B9374-8CD8-44A9-8AE3-188439DFE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086" y="4186472"/>
            <a:ext cx="152155" cy="1501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2" name="Oval 70">
            <a:extLst>
              <a:ext uri="{FF2B5EF4-FFF2-40B4-BE49-F238E27FC236}">
                <a16:creationId xmlns:a16="http://schemas.microsoft.com/office/drawing/2014/main" id="{E7994727-9BA5-48BF-BA35-88468F57D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177" y="4278321"/>
            <a:ext cx="152155" cy="1501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3" name="Oval 69">
            <a:extLst>
              <a:ext uri="{FF2B5EF4-FFF2-40B4-BE49-F238E27FC236}">
                <a16:creationId xmlns:a16="http://schemas.microsoft.com/office/drawing/2014/main" id="{7F4F85E7-9B09-4C0D-A8B4-9B4D1243C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866" y="3036229"/>
            <a:ext cx="152155" cy="1501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4" name="Oval 68">
            <a:extLst>
              <a:ext uri="{FF2B5EF4-FFF2-40B4-BE49-F238E27FC236}">
                <a16:creationId xmlns:a16="http://schemas.microsoft.com/office/drawing/2014/main" id="{4774C526-173F-4214-ACEE-8E3CB2E52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9211" y="4111391"/>
            <a:ext cx="152155" cy="1501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5" name="Oval 67">
            <a:extLst>
              <a:ext uri="{FF2B5EF4-FFF2-40B4-BE49-F238E27FC236}">
                <a16:creationId xmlns:a16="http://schemas.microsoft.com/office/drawing/2014/main" id="{B60779FA-798E-487D-999D-73D0A51A9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4267" y="3626946"/>
            <a:ext cx="152155" cy="1501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6" name="Oval 66">
            <a:extLst>
              <a:ext uri="{FF2B5EF4-FFF2-40B4-BE49-F238E27FC236}">
                <a16:creationId xmlns:a16="http://schemas.microsoft.com/office/drawing/2014/main" id="{1F44E4D2-E6A6-4F1C-AB18-4125CB68D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395" y="3224278"/>
            <a:ext cx="152155" cy="1501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7" name="Oval 65">
            <a:extLst>
              <a:ext uri="{FF2B5EF4-FFF2-40B4-BE49-F238E27FC236}">
                <a16:creationId xmlns:a16="http://schemas.microsoft.com/office/drawing/2014/main" id="{3C4A28A4-2D41-403A-AE21-88CD2F4CF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1771" y="2834596"/>
            <a:ext cx="152155" cy="150161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8" name="Oval 64">
            <a:extLst>
              <a:ext uri="{FF2B5EF4-FFF2-40B4-BE49-F238E27FC236}">
                <a16:creationId xmlns:a16="http://schemas.microsoft.com/office/drawing/2014/main" id="{9FEF8661-3B2B-4F7E-A631-35A61852A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8429" y="3790602"/>
            <a:ext cx="152155" cy="150161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9" name="Oval 63">
            <a:extLst>
              <a:ext uri="{FF2B5EF4-FFF2-40B4-BE49-F238E27FC236}">
                <a16:creationId xmlns:a16="http://schemas.microsoft.com/office/drawing/2014/main" id="{F95DA44A-8F94-4D77-AA1B-480AC087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7028" y="4543756"/>
            <a:ext cx="152155" cy="150161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0" name="Oval 62">
            <a:extLst>
              <a:ext uri="{FF2B5EF4-FFF2-40B4-BE49-F238E27FC236}">
                <a16:creationId xmlns:a16="http://schemas.microsoft.com/office/drawing/2014/main" id="{75EF238D-DC2C-4007-B45C-B4A543079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4914" y="4543756"/>
            <a:ext cx="152155" cy="150161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1" name="Oval 61">
            <a:extLst>
              <a:ext uri="{FF2B5EF4-FFF2-40B4-BE49-F238E27FC236}">
                <a16:creationId xmlns:a16="http://schemas.microsoft.com/office/drawing/2014/main" id="{2D14ECCC-DDD1-442D-A67B-83ADB03EE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838" y="3665510"/>
            <a:ext cx="152155" cy="150161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2" name="Oval 60">
            <a:extLst>
              <a:ext uri="{FF2B5EF4-FFF2-40B4-BE49-F238E27FC236}">
                <a16:creationId xmlns:a16="http://schemas.microsoft.com/office/drawing/2014/main" id="{E9534DEE-BA48-4987-83B2-C4DD4F42C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9211" y="2795448"/>
            <a:ext cx="152155" cy="150161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CA0ACE6E-8CDC-4B0D-A413-A5F33E54A293}"/>
              </a:ext>
            </a:extLst>
          </p:cNvPr>
          <p:cNvSpPr txBox="1"/>
          <p:nvPr/>
        </p:nvSpPr>
        <p:spPr>
          <a:xfrm>
            <a:off x="6203561" y="2253831"/>
            <a:ext cx="1484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Atomkern mit 16p+ und 16n</a:t>
            </a:r>
          </a:p>
        </p:txBody>
      </p: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4C71420E-5A38-4953-9B79-CB7B2602EA59}"/>
              </a:ext>
            </a:extLst>
          </p:cNvPr>
          <p:cNvCxnSpPr>
            <a:stCxn id="133" idx="2"/>
            <a:endCxn id="116" idx="2"/>
          </p:cNvCxnSpPr>
          <p:nvPr/>
        </p:nvCxnSpPr>
        <p:spPr>
          <a:xfrm>
            <a:off x="6945897" y="2838606"/>
            <a:ext cx="1691727" cy="8322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35">
            <a:extLst>
              <a:ext uri="{FF2B5EF4-FFF2-40B4-BE49-F238E27FC236}">
                <a16:creationId xmlns:a16="http://schemas.microsoft.com/office/drawing/2014/main" id="{D707DE06-FFC5-41E6-BDE1-2AA8BF63D119}"/>
              </a:ext>
            </a:extLst>
          </p:cNvPr>
          <p:cNvSpPr txBox="1"/>
          <p:nvPr/>
        </p:nvSpPr>
        <p:spPr>
          <a:xfrm>
            <a:off x="9798623" y="1988889"/>
            <a:ext cx="1194365" cy="5847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K-Schale mit 2 e-</a:t>
            </a:r>
          </a:p>
        </p:txBody>
      </p: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C3E2BE37-2E6F-483F-8265-3DB47B0D4DE3}"/>
              </a:ext>
            </a:extLst>
          </p:cNvPr>
          <p:cNvCxnSpPr>
            <a:cxnSpLocks/>
            <a:endCxn id="136" idx="2"/>
          </p:cNvCxnSpPr>
          <p:nvPr/>
        </p:nvCxnSpPr>
        <p:spPr>
          <a:xfrm flipV="1">
            <a:off x="8955629" y="2573664"/>
            <a:ext cx="1440177" cy="116648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5128513C-E2CB-4EC1-AF63-2BC727EB3664}"/>
              </a:ext>
            </a:extLst>
          </p:cNvPr>
          <p:cNvSpPr txBox="1"/>
          <p:nvPr/>
        </p:nvSpPr>
        <p:spPr>
          <a:xfrm>
            <a:off x="10436942" y="3330971"/>
            <a:ext cx="1194365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L-Schale mit 8 e-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F2F555FE-E7C5-47E1-851E-B2B35B76BFE3}"/>
              </a:ext>
            </a:extLst>
          </p:cNvPr>
          <p:cNvCxnSpPr>
            <a:cxnSpLocks/>
          </p:cNvCxnSpPr>
          <p:nvPr/>
        </p:nvCxnSpPr>
        <p:spPr>
          <a:xfrm flipV="1">
            <a:off x="9281366" y="3701648"/>
            <a:ext cx="1146598" cy="29238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3" name="Textfeld 142">
            <a:extLst>
              <a:ext uri="{FF2B5EF4-FFF2-40B4-BE49-F238E27FC236}">
                <a16:creationId xmlns:a16="http://schemas.microsoft.com/office/drawing/2014/main" id="{717163CE-AEC9-4F91-885C-DC35858282EE}"/>
              </a:ext>
            </a:extLst>
          </p:cNvPr>
          <p:cNvSpPr txBox="1"/>
          <p:nvPr/>
        </p:nvSpPr>
        <p:spPr>
          <a:xfrm>
            <a:off x="9984913" y="4829340"/>
            <a:ext cx="1194365" cy="5847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M-Schale mit 6 e-</a:t>
            </a:r>
          </a:p>
        </p:txBody>
      </p:sp>
      <p:cxnSp>
        <p:nvCxnSpPr>
          <p:cNvPr id="145" name="Gerader Verbinder 144">
            <a:extLst>
              <a:ext uri="{FF2B5EF4-FFF2-40B4-BE49-F238E27FC236}">
                <a16:creationId xmlns:a16="http://schemas.microsoft.com/office/drawing/2014/main" id="{599DED66-8ABC-4956-9E06-ADFD62D28746}"/>
              </a:ext>
            </a:extLst>
          </p:cNvPr>
          <p:cNvCxnSpPr>
            <a:endCxn id="143" idx="0"/>
          </p:cNvCxnSpPr>
          <p:nvPr/>
        </p:nvCxnSpPr>
        <p:spPr>
          <a:xfrm>
            <a:off x="9514573" y="4428482"/>
            <a:ext cx="1067523" cy="4008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86B722A0-B264-4EA2-A17E-69B1BC374BA9}"/>
              </a:ext>
            </a:extLst>
          </p:cNvPr>
          <p:cNvSpPr txBox="1"/>
          <p:nvPr/>
        </p:nvSpPr>
        <p:spPr>
          <a:xfrm>
            <a:off x="123147" y="168419"/>
            <a:ext cx="74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 den Ionisierungsenergien der Elektronen kann man 2 Modelle ableiten: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40D6DE48-F6D5-4D4E-8266-342F3149AD18}"/>
              </a:ext>
            </a:extLst>
          </p:cNvPr>
          <p:cNvSpPr txBox="1"/>
          <p:nvPr/>
        </p:nvSpPr>
        <p:spPr>
          <a:xfrm>
            <a:off x="666380" y="5826850"/>
            <a:ext cx="429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Energiestufenmodell des Schwefelatoms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E99346B0-0E2F-4875-8272-013D4B855E07}"/>
              </a:ext>
            </a:extLst>
          </p:cNvPr>
          <p:cNvSpPr txBox="1"/>
          <p:nvPr/>
        </p:nvSpPr>
        <p:spPr>
          <a:xfrm>
            <a:off x="6735214" y="5826850"/>
            <a:ext cx="429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Schalenmodell des Schwefelatoms</a:t>
            </a:r>
          </a:p>
        </p:txBody>
      </p:sp>
    </p:spTree>
    <p:extLst>
      <p:ext uri="{BB962C8B-B14F-4D97-AF65-F5344CB8AC3E}">
        <p14:creationId xmlns:p14="http://schemas.microsoft.com/office/powerpoint/2010/main" val="52078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/>
      <p:bldP spid="84" grpId="0" animBg="1"/>
      <p:bldP spid="85" grpId="0" animBg="1"/>
      <p:bldP spid="86" grpId="0" animBg="1"/>
      <p:bldP spid="87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/>
      <p:bldP spid="136" grpId="0" animBg="1"/>
      <p:bldP spid="140" grpId="0" animBg="1"/>
      <p:bldP spid="143" grpId="0" animBg="1"/>
      <p:bldP spid="147" grpId="0"/>
      <p:bldP spid="1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2C139ABA-F77D-4CDC-ABC2-A5AC7A216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83" y="369845"/>
            <a:ext cx="3752850" cy="3438525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E2C362A-D226-477B-8ECF-6763F48752D5}"/>
              </a:ext>
            </a:extLst>
          </p:cNvPr>
          <p:cNvGrpSpPr/>
          <p:nvPr/>
        </p:nvGrpSpPr>
        <p:grpSpPr>
          <a:xfrm>
            <a:off x="4841965" y="4040777"/>
            <a:ext cx="2508069" cy="2360023"/>
            <a:chOff x="6827520" y="1402080"/>
            <a:chExt cx="2508069" cy="2360023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BCDD3B11-ABA9-4319-8CB7-3AF3A5D8F4CF}"/>
                </a:ext>
              </a:extLst>
            </p:cNvPr>
            <p:cNvSpPr/>
            <p:nvPr/>
          </p:nvSpPr>
          <p:spPr>
            <a:xfrm>
              <a:off x="7744096" y="2272834"/>
              <a:ext cx="644435" cy="5708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0661D6BB-6181-4CAC-ACD9-6130ABD5D844}"/>
                </a:ext>
              </a:extLst>
            </p:cNvPr>
            <p:cNvSpPr/>
            <p:nvPr/>
          </p:nvSpPr>
          <p:spPr>
            <a:xfrm>
              <a:off x="6827520" y="1402080"/>
              <a:ext cx="2508069" cy="23600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79FD458-E9CF-48C5-B6E4-0A6143686D34}"/>
                </a:ext>
              </a:extLst>
            </p:cNvPr>
            <p:cNvSpPr/>
            <p:nvPr/>
          </p:nvSpPr>
          <p:spPr>
            <a:xfrm>
              <a:off x="7188926" y="1737359"/>
              <a:ext cx="1754777" cy="16916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AE281103-3246-4B2E-91CD-B8D978889AD3}"/>
                </a:ext>
              </a:extLst>
            </p:cNvPr>
            <p:cNvSpPr txBox="1"/>
            <p:nvPr/>
          </p:nvSpPr>
          <p:spPr>
            <a:xfrm>
              <a:off x="7833360" y="2320481"/>
              <a:ext cx="4963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9p</a:t>
              </a:r>
              <a:r>
                <a:rPr lang="de-DE" sz="1400" baseline="30000" dirty="0"/>
                <a:t>+</a:t>
              </a:r>
              <a:r>
                <a:rPr lang="de-DE" sz="1400" dirty="0"/>
                <a:t>10n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B39D4FC-9806-438A-ACB1-FEFEDCE40726}"/>
                </a:ext>
              </a:extLst>
            </p:cNvPr>
            <p:cNvSpPr/>
            <p:nvPr/>
          </p:nvSpPr>
          <p:spPr>
            <a:xfrm>
              <a:off x="8003177" y="1983024"/>
              <a:ext cx="113211" cy="1132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8CCF8C0-C8A0-42F8-8C0D-C24724D8007E}"/>
                </a:ext>
              </a:extLst>
            </p:cNvPr>
            <p:cNvSpPr/>
            <p:nvPr/>
          </p:nvSpPr>
          <p:spPr>
            <a:xfrm>
              <a:off x="8009707" y="3079744"/>
              <a:ext cx="113211" cy="1132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9FD5C70E-6117-4228-BA6E-AF3F1C69AEC1}"/>
                </a:ext>
              </a:extLst>
            </p:cNvPr>
            <p:cNvSpPr/>
            <p:nvPr/>
          </p:nvSpPr>
          <p:spPr>
            <a:xfrm>
              <a:off x="7354389" y="1737359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711A120-80E2-43E5-A7A4-EA226B7D48B4}"/>
                </a:ext>
              </a:extLst>
            </p:cNvPr>
            <p:cNvSpPr/>
            <p:nvPr/>
          </p:nvSpPr>
          <p:spPr>
            <a:xfrm>
              <a:off x="6974478" y="2551611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DB7CCC6-E186-4C9F-B51A-3D521D41195B}"/>
                </a:ext>
              </a:extLst>
            </p:cNvPr>
            <p:cNvSpPr/>
            <p:nvPr/>
          </p:nvSpPr>
          <p:spPr>
            <a:xfrm>
              <a:off x="7410994" y="3372394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1F1EB6C-C770-41A9-8511-97EA608430A4}"/>
                </a:ext>
              </a:extLst>
            </p:cNvPr>
            <p:cNvSpPr/>
            <p:nvPr/>
          </p:nvSpPr>
          <p:spPr>
            <a:xfrm>
              <a:off x="8538754" y="3425733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CAB17EB-7082-4CA0-8DEB-3CF653FF5069}"/>
                </a:ext>
              </a:extLst>
            </p:cNvPr>
            <p:cNvSpPr/>
            <p:nvPr/>
          </p:nvSpPr>
          <p:spPr>
            <a:xfrm>
              <a:off x="9032967" y="2830638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2DC5FB87-5554-4919-95CB-AD470429C62D}"/>
                </a:ext>
              </a:extLst>
            </p:cNvPr>
            <p:cNvSpPr/>
            <p:nvPr/>
          </p:nvSpPr>
          <p:spPr>
            <a:xfrm>
              <a:off x="8988334" y="2091882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3BE13A91-1EA1-42E5-839F-2FB51F3461A0}"/>
                </a:ext>
              </a:extLst>
            </p:cNvPr>
            <p:cNvSpPr/>
            <p:nvPr/>
          </p:nvSpPr>
          <p:spPr>
            <a:xfrm>
              <a:off x="8329748" y="1543718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F695310-C2C4-4654-97E5-271A7B403A25}"/>
              </a:ext>
            </a:extLst>
          </p:cNvPr>
          <p:cNvCxnSpPr>
            <a:cxnSpLocks/>
          </p:cNvCxnSpPr>
          <p:nvPr/>
        </p:nvCxnSpPr>
        <p:spPr>
          <a:xfrm>
            <a:off x="3431178" y="757646"/>
            <a:ext cx="0" cy="257773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64F165A-A63A-4780-AD4E-ABF976FB7C78}"/>
              </a:ext>
            </a:extLst>
          </p:cNvPr>
          <p:cNvGrpSpPr/>
          <p:nvPr/>
        </p:nvGrpSpPr>
        <p:grpSpPr>
          <a:xfrm>
            <a:off x="5657311" y="259182"/>
            <a:ext cx="5848891" cy="2797527"/>
            <a:chOff x="5657311" y="259182"/>
            <a:chExt cx="5848891" cy="2797527"/>
          </a:xfrm>
        </p:grpSpPr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3AAE6837-5BC1-4D86-B915-99A242F6C25C}"/>
                </a:ext>
              </a:extLst>
            </p:cNvPr>
            <p:cNvCxnSpPr/>
            <p:nvPr/>
          </p:nvCxnSpPr>
          <p:spPr>
            <a:xfrm flipV="1">
              <a:off x="6344193" y="618309"/>
              <a:ext cx="0" cy="24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EA32ACCE-B77D-40E3-8430-26DC065D6803}"/>
                </a:ext>
              </a:extLst>
            </p:cNvPr>
            <p:cNvCxnSpPr/>
            <p:nvPr/>
          </p:nvCxnSpPr>
          <p:spPr>
            <a:xfrm>
              <a:off x="6344193" y="3056709"/>
              <a:ext cx="30436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2BB21A6A-F839-40D9-A365-EB9973B48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4193" y="2390502"/>
              <a:ext cx="3043647" cy="217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065C2D1B-A624-4B8B-8977-E052065C430C}"/>
                </a:ext>
              </a:extLst>
            </p:cNvPr>
            <p:cNvCxnSpPr>
              <a:cxnSpLocks/>
            </p:cNvCxnSpPr>
            <p:nvPr/>
          </p:nvCxnSpPr>
          <p:spPr>
            <a:xfrm>
              <a:off x="6344193" y="1558834"/>
              <a:ext cx="30436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77B965EA-ED75-42D4-9B9F-F9047C250873}"/>
                </a:ext>
              </a:extLst>
            </p:cNvPr>
            <p:cNvSpPr/>
            <p:nvPr/>
          </p:nvSpPr>
          <p:spPr>
            <a:xfrm>
              <a:off x="6844937" y="2277290"/>
              <a:ext cx="113211" cy="1132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08ED813-719D-4E5D-8207-8CB51F9154BA}"/>
                </a:ext>
              </a:extLst>
            </p:cNvPr>
            <p:cNvSpPr/>
            <p:nvPr/>
          </p:nvSpPr>
          <p:spPr>
            <a:xfrm>
              <a:off x="7304311" y="2277290"/>
              <a:ext cx="113211" cy="1132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D711059-241B-4711-B3A4-76A33C9CFCC5}"/>
                </a:ext>
              </a:extLst>
            </p:cNvPr>
            <p:cNvSpPr/>
            <p:nvPr/>
          </p:nvSpPr>
          <p:spPr>
            <a:xfrm>
              <a:off x="6543405" y="1393193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2512707B-7596-4419-955F-E8DE02C09234}"/>
                </a:ext>
              </a:extLst>
            </p:cNvPr>
            <p:cNvSpPr/>
            <p:nvPr/>
          </p:nvSpPr>
          <p:spPr>
            <a:xfrm>
              <a:off x="7002779" y="1393193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8C62C791-AC5A-4DDD-B822-C23ADB29CEC4}"/>
                </a:ext>
              </a:extLst>
            </p:cNvPr>
            <p:cNvSpPr/>
            <p:nvPr/>
          </p:nvSpPr>
          <p:spPr>
            <a:xfrm>
              <a:off x="7381600" y="1393193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49634966-D00C-410B-965A-F99932B49F97}"/>
                </a:ext>
              </a:extLst>
            </p:cNvPr>
            <p:cNvSpPr/>
            <p:nvPr/>
          </p:nvSpPr>
          <p:spPr>
            <a:xfrm>
              <a:off x="7840974" y="1393193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8AF7175-A653-4EAE-98F4-031CB258E23A}"/>
                </a:ext>
              </a:extLst>
            </p:cNvPr>
            <p:cNvSpPr/>
            <p:nvPr/>
          </p:nvSpPr>
          <p:spPr>
            <a:xfrm>
              <a:off x="8290552" y="1393193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32C53907-8D7F-47D5-8320-FAD6B6DD07EB}"/>
                </a:ext>
              </a:extLst>
            </p:cNvPr>
            <p:cNvSpPr/>
            <p:nvPr/>
          </p:nvSpPr>
          <p:spPr>
            <a:xfrm>
              <a:off x="8749926" y="1393193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83890F80-B66A-44D4-8429-4404D4074E73}"/>
                </a:ext>
              </a:extLst>
            </p:cNvPr>
            <p:cNvSpPr/>
            <p:nvPr/>
          </p:nvSpPr>
          <p:spPr>
            <a:xfrm>
              <a:off x="9195164" y="1380394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73A88974-454D-43F8-A422-05B6523FFEF5}"/>
                </a:ext>
              </a:extLst>
            </p:cNvPr>
            <p:cNvSpPr txBox="1"/>
            <p:nvPr/>
          </p:nvSpPr>
          <p:spPr>
            <a:xfrm>
              <a:off x="5657311" y="259182"/>
              <a:ext cx="1647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Energieinhalt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8C5BA90-D0F7-4232-AD48-062497AE706E}"/>
                </a:ext>
              </a:extLst>
            </p:cNvPr>
            <p:cNvSpPr txBox="1"/>
            <p:nvPr/>
          </p:nvSpPr>
          <p:spPr>
            <a:xfrm>
              <a:off x="9459689" y="2236613"/>
              <a:ext cx="20465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1. Energiestufe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88F94C6-3617-4991-9FBB-7CEDABFA4A36}"/>
                </a:ext>
              </a:extLst>
            </p:cNvPr>
            <p:cNvSpPr txBox="1"/>
            <p:nvPr/>
          </p:nvSpPr>
          <p:spPr>
            <a:xfrm>
              <a:off x="9459689" y="1380394"/>
              <a:ext cx="19798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2. Energiestufe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133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FF7ABC25-87BF-49A3-9D8A-2261B7B4A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51" y="476392"/>
            <a:ext cx="3388165" cy="3449397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D953C18-E252-4FA2-9F66-F630919029F4}"/>
              </a:ext>
            </a:extLst>
          </p:cNvPr>
          <p:cNvCxnSpPr>
            <a:cxnSpLocks/>
          </p:cNvCxnSpPr>
          <p:nvPr/>
        </p:nvCxnSpPr>
        <p:spPr>
          <a:xfrm>
            <a:off x="2940984" y="1059304"/>
            <a:ext cx="0" cy="257773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7035A40-5D77-44D7-B764-12369EF26B4F}"/>
              </a:ext>
            </a:extLst>
          </p:cNvPr>
          <p:cNvGrpSpPr/>
          <p:nvPr/>
        </p:nvGrpSpPr>
        <p:grpSpPr>
          <a:xfrm>
            <a:off x="5283522" y="631473"/>
            <a:ext cx="5864126" cy="2797527"/>
            <a:chOff x="5657311" y="259182"/>
            <a:chExt cx="5864126" cy="2797527"/>
          </a:xfrm>
        </p:grpSpPr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65FCA961-342B-4D4F-A4C4-06DA415513A2}"/>
                </a:ext>
              </a:extLst>
            </p:cNvPr>
            <p:cNvCxnSpPr/>
            <p:nvPr/>
          </p:nvCxnSpPr>
          <p:spPr>
            <a:xfrm flipV="1">
              <a:off x="6344193" y="618309"/>
              <a:ext cx="0" cy="24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C3BFA149-B603-42AC-B93D-0DEFF2331D26}"/>
                </a:ext>
              </a:extLst>
            </p:cNvPr>
            <p:cNvCxnSpPr/>
            <p:nvPr/>
          </p:nvCxnSpPr>
          <p:spPr>
            <a:xfrm>
              <a:off x="6344193" y="3056709"/>
              <a:ext cx="30436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7E4BAC10-4C48-49FD-B05F-7B6420B21A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4193" y="2390502"/>
              <a:ext cx="3043647" cy="217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0D76E5CA-3D18-405C-B3A0-259BD99E4D7A}"/>
                </a:ext>
              </a:extLst>
            </p:cNvPr>
            <p:cNvCxnSpPr>
              <a:cxnSpLocks/>
            </p:cNvCxnSpPr>
            <p:nvPr/>
          </p:nvCxnSpPr>
          <p:spPr>
            <a:xfrm>
              <a:off x="6344193" y="1558834"/>
              <a:ext cx="30436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BDCE8CC6-136D-4C25-A357-CCCFD07D6180}"/>
                </a:ext>
              </a:extLst>
            </p:cNvPr>
            <p:cNvSpPr/>
            <p:nvPr/>
          </p:nvSpPr>
          <p:spPr>
            <a:xfrm>
              <a:off x="6844937" y="2277290"/>
              <a:ext cx="113211" cy="1132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599C353-D57B-42BB-98D6-69D03D5510DB}"/>
                </a:ext>
              </a:extLst>
            </p:cNvPr>
            <p:cNvSpPr/>
            <p:nvPr/>
          </p:nvSpPr>
          <p:spPr>
            <a:xfrm>
              <a:off x="7304311" y="2277290"/>
              <a:ext cx="113211" cy="1132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AF3067F2-9C26-48B1-B052-227DBA32E3F3}"/>
                </a:ext>
              </a:extLst>
            </p:cNvPr>
            <p:cNvSpPr/>
            <p:nvPr/>
          </p:nvSpPr>
          <p:spPr>
            <a:xfrm>
              <a:off x="6543405" y="1393193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F20DE92F-3817-46B2-B680-9F778CBE1503}"/>
                </a:ext>
              </a:extLst>
            </p:cNvPr>
            <p:cNvSpPr/>
            <p:nvPr/>
          </p:nvSpPr>
          <p:spPr>
            <a:xfrm>
              <a:off x="7002779" y="1393193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AEEBEAA-822C-4471-B007-7F93853186EC}"/>
                </a:ext>
              </a:extLst>
            </p:cNvPr>
            <p:cNvSpPr/>
            <p:nvPr/>
          </p:nvSpPr>
          <p:spPr>
            <a:xfrm>
              <a:off x="7381600" y="1393193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B7609B18-BC69-4786-8A69-99CB634894B3}"/>
                </a:ext>
              </a:extLst>
            </p:cNvPr>
            <p:cNvSpPr/>
            <p:nvPr/>
          </p:nvSpPr>
          <p:spPr>
            <a:xfrm>
              <a:off x="7840974" y="1393193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A2D14C2-FE7E-490A-9189-92F641025620}"/>
                </a:ext>
              </a:extLst>
            </p:cNvPr>
            <p:cNvSpPr/>
            <p:nvPr/>
          </p:nvSpPr>
          <p:spPr>
            <a:xfrm>
              <a:off x="8290552" y="1393193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1CBA7E3B-F4D4-4634-8F11-3B5F391F09A5}"/>
                </a:ext>
              </a:extLst>
            </p:cNvPr>
            <p:cNvSpPr txBox="1"/>
            <p:nvPr/>
          </p:nvSpPr>
          <p:spPr>
            <a:xfrm>
              <a:off x="5657311" y="259182"/>
              <a:ext cx="1647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Energieinhalt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917B418E-7943-49AC-82A7-D4EF909A3443}"/>
                </a:ext>
              </a:extLst>
            </p:cNvPr>
            <p:cNvSpPr txBox="1"/>
            <p:nvPr/>
          </p:nvSpPr>
          <p:spPr>
            <a:xfrm>
              <a:off x="9474924" y="2180007"/>
              <a:ext cx="20465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1. Energiestufe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A238BCA2-342F-4052-8295-53FC8416083E}"/>
                </a:ext>
              </a:extLst>
            </p:cNvPr>
            <p:cNvSpPr txBox="1"/>
            <p:nvPr/>
          </p:nvSpPr>
          <p:spPr>
            <a:xfrm>
              <a:off x="9474924" y="1352516"/>
              <a:ext cx="19798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2. Energiestufe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08E38194-AB2A-4B10-81C2-73EE19318420}"/>
              </a:ext>
            </a:extLst>
          </p:cNvPr>
          <p:cNvGrpSpPr/>
          <p:nvPr/>
        </p:nvGrpSpPr>
        <p:grpSpPr>
          <a:xfrm>
            <a:off x="4841965" y="4040777"/>
            <a:ext cx="2508069" cy="2360023"/>
            <a:chOff x="6827520" y="1402080"/>
            <a:chExt cx="2508069" cy="2360023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E05F4BCC-DBE7-4926-9CC8-A43F77E796A7}"/>
                </a:ext>
              </a:extLst>
            </p:cNvPr>
            <p:cNvSpPr/>
            <p:nvPr/>
          </p:nvSpPr>
          <p:spPr>
            <a:xfrm>
              <a:off x="7744096" y="2272834"/>
              <a:ext cx="644435" cy="5708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A831267-69E4-4243-AF4C-58CEF8368E1B}"/>
                </a:ext>
              </a:extLst>
            </p:cNvPr>
            <p:cNvSpPr/>
            <p:nvPr/>
          </p:nvSpPr>
          <p:spPr>
            <a:xfrm>
              <a:off x="6827520" y="1402080"/>
              <a:ext cx="2508069" cy="23600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64A6AB07-38F6-4A8D-9E47-3371DE3445C5}"/>
                </a:ext>
              </a:extLst>
            </p:cNvPr>
            <p:cNvSpPr/>
            <p:nvPr/>
          </p:nvSpPr>
          <p:spPr>
            <a:xfrm>
              <a:off x="7188926" y="1737359"/>
              <a:ext cx="1754777" cy="16916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E0971FF7-05B1-4B0D-9EAA-898B6E31161F}"/>
                </a:ext>
              </a:extLst>
            </p:cNvPr>
            <p:cNvSpPr txBox="1"/>
            <p:nvPr/>
          </p:nvSpPr>
          <p:spPr>
            <a:xfrm>
              <a:off x="7833360" y="2320481"/>
              <a:ext cx="4963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7p</a:t>
              </a:r>
              <a:r>
                <a:rPr lang="de-DE" sz="1400" baseline="30000" dirty="0"/>
                <a:t>+</a:t>
              </a:r>
              <a:r>
                <a:rPr lang="de-DE" sz="1400" dirty="0"/>
                <a:t>7n</a:t>
              </a: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3A9A764-7369-4300-A419-3844C27CE3A4}"/>
                </a:ext>
              </a:extLst>
            </p:cNvPr>
            <p:cNvSpPr/>
            <p:nvPr/>
          </p:nvSpPr>
          <p:spPr>
            <a:xfrm>
              <a:off x="8003177" y="1983024"/>
              <a:ext cx="113211" cy="1132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CB2BD6FB-9D51-43E5-9982-0B429AD1267E}"/>
                </a:ext>
              </a:extLst>
            </p:cNvPr>
            <p:cNvSpPr/>
            <p:nvPr/>
          </p:nvSpPr>
          <p:spPr>
            <a:xfrm>
              <a:off x="8009707" y="3079744"/>
              <a:ext cx="113211" cy="1132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68EF78F9-DAE2-4FDB-AE58-9DBFE96445B3}"/>
                </a:ext>
              </a:extLst>
            </p:cNvPr>
            <p:cNvSpPr/>
            <p:nvPr/>
          </p:nvSpPr>
          <p:spPr>
            <a:xfrm>
              <a:off x="7842748" y="1541577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72D752F6-6FC4-4E0D-97DE-8125B97FB57E}"/>
                </a:ext>
              </a:extLst>
            </p:cNvPr>
            <p:cNvSpPr/>
            <p:nvPr/>
          </p:nvSpPr>
          <p:spPr>
            <a:xfrm>
              <a:off x="6974478" y="2378404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A29ADC9-A473-45C1-B283-EB0A2F12C45B}"/>
                </a:ext>
              </a:extLst>
            </p:cNvPr>
            <p:cNvSpPr/>
            <p:nvPr/>
          </p:nvSpPr>
          <p:spPr>
            <a:xfrm>
              <a:off x="7410994" y="3372394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13167E3E-6A38-4282-BEB0-469CC76F9CEC}"/>
                </a:ext>
              </a:extLst>
            </p:cNvPr>
            <p:cNvSpPr/>
            <p:nvPr/>
          </p:nvSpPr>
          <p:spPr>
            <a:xfrm>
              <a:off x="8727756" y="3287485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C8CC38D2-27F6-4DC2-B898-75CFF3D76938}"/>
                </a:ext>
              </a:extLst>
            </p:cNvPr>
            <p:cNvSpPr/>
            <p:nvPr/>
          </p:nvSpPr>
          <p:spPr>
            <a:xfrm>
              <a:off x="9051472" y="2249967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9424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B4B4EB8B-46A8-48CD-B08E-61C0038AE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3" y="-251128"/>
            <a:ext cx="4455804" cy="398082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A8277944-9A27-46F0-BBB3-9108C8B27366}"/>
              </a:ext>
            </a:extLst>
          </p:cNvPr>
          <p:cNvCxnSpPr>
            <a:cxnSpLocks/>
          </p:cNvCxnSpPr>
          <p:nvPr/>
        </p:nvCxnSpPr>
        <p:spPr>
          <a:xfrm>
            <a:off x="3516019" y="616244"/>
            <a:ext cx="0" cy="257773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EF762AB8-B99D-407B-955D-2DA355BA9E94}"/>
              </a:ext>
            </a:extLst>
          </p:cNvPr>
          <p:cNvCxnSpPr>
            <a:cxnSpLocks/>
          </p:cNvCxnSpPr>
          <p:nvPr/>
        </p:nvCxnSpPr>
        <p:spPr>
          <a:xfrm>
            <a:off x="1149757" y="597644"/>
            <a:ext cx="0" cy="257773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74B579A-8A1F-4481-88DE-67A58AD51C05}"/>
              </a:ext>
            </a:extLst>
          </p:cNvPr>
          <p:cNvGrpSpPr/>
          <p:nvPr/>
        </p:nvGrpSpPr>
        <p:grpSpPr>
          <a:xfrm>
            <a:off x="4485921" y="3729692"/>
            <a:ext cx="3189672" cy="2982192"/>
            <a:chOff x="4485921" y="3729692"/>
            <a:chExt cx="3189672" cy="2982192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56D22D4A-12A9-4022-8223-D29952E58E65}"/>
                </a:ext>
              </a:extLst>
            </p:cNvPr>
            <p:cNvGrpSpPr/>
            <p:nvPr/>
          </p:nvGrpSpPr>
          <p:grpSpPr>
            <a:xfrm>
              <a:off x="4826685" y="4040776"/>
              <a:ext cx="2508069" cy="2360023"/>
              <a:chOff x="6827520" y="1402080"/>
              <a:chExt cx="2508069" cy="2360023"/>
            </a:xfrm>
          </p:grpSpPr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99769F33-8154-41A6-9549-B6A07E762D03}"/>
                  </a:ext>
                </a:extLst>
              </p:cNvPr>
              <p:cNvSpPr/>
              <p:nvPr/>
            </p:nvSpPr>
            <p:spPr>
              <a:xfrm>
                <a:off x="7744096" y="2272834"/>
                <a:ext cx="644435" cy="57086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32DB1090-4E7A-42E2-8FBC-B30DC7FA981F}"/>
                  </a:ext>
                </a:extLst>
              </p:cNvPr>
              <p:cNvSpPr/>
              <p:nvPr/>
            </p:nvSpPr>
            <p:spPr>
              <a:xfrm>
                <a:off x="6827520" y="1402080"/>
                <a:ext cx="2508069" cy="23600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D4765A74-6D1E-46CA-94E4-C4019FE85F79}"/>
                  </a:ext>
                </a:extLst>
              </p:cNvPr>
              <p:cNvSpPr/>
              <p:nvPr/>
            </p:nvSpPr>
            <p:spPr>
              <a:xfrm>
                <a:off x="7188926" y="1737359"/>
                <a:ext cx="1754777" cy="169164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C7EE702-2CD9-486E-96BD-1BD73A3F2A14}"/>
                  </a:ext>
                </a:extLst>
              </p:cNvPr>
              <p:cNvSpPr txBox="1"/>
              <p:nvPr/>
            </p:nvSpPr>
            <p:spPr>
              <a:xfrm>
                <a:off x="7833359" y="2320481"/>
                <a:ext cx="5551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11p</a:t>
                </a:r>
                <a:r>
                  <a:rPr lang="de-DE" sz="1400" baseline="30000" dirty="0"/>
                  <a:t>+</a:t>
                </a:r>
                <a:r>
                  <a:rPr lang="de-DE" sz="1400" dirty="0"/>
                  <a:t>12n</a:t>
                </a:r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CDDCE970-F1BC-4B33-B7D0-80967F6FFD4D}"/>
                  </a:ext>
                </a:extLst>
              </p:cNvPr>
              <p:cNvSpPr/>
              <p:nvPr/>
            </p:nvSpPr>
            <p:spPr>
              <a:xfrm>
                <a:off x="8003177" y="1983024"/>
                <a:ext cx="113211" cy="11321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4BC290DD-690B-406A-846A-2613E0B7B475}"/>
                  </a:ext>
                </a:extLst>
              </p:cNvPr>
              <p:cNvSpPr/>
              <p:nvPr/>
            </p:nvSpPr>
            <p:spPr>
              <a:xfrm>
                <a:off x="8009707" y="3079744"/>
                <a:ext cx="113211" cy="11321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F9679C99-19CA-43EF-A2EC-416E1D189D70}"/>
                  </a:ext>
                </a:extLst>
              </p:cNvPr>
              <p:cNvSpPr/>
              <p:nvPr/>
            </p:nvSpPr>
            <p:spPr>
              <a:xfrm>
                <a:off x="7114869" y="2035473"/>
                <a:ext cx="113211" cy="1132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E3F6CC21-DA11-4E55-A890-F6507D424337}"/>
                  </a:ext>
                </a:extLst>
              </p:cNvPr>
              <p:cNvSpPr/>
              <p:nvPr/>
            </p:nvSpPr>
            <p:spPr>
              <a:xfrm>
                <a:off x="7015843" y="2795971"/>
                <a:ext cx="113211" cy="1132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CE0BD5C4-3F28-4725-B39D-66A738042756}"/>
                  </a:ext>
                </a:extLst>
              </p:cNvPr>
              <p:cNvSpPr/>
              <p:nvPr/>
            </p:nvSpPr>
            <p:spPr>
              <a:xfrm>
                <a:off x="7410994" y="3372394"/>
                <a:ext cx="113211" cy="1132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DD7BC259-F581-446D-9888-C8B2841C6195}"/>
                  </a:ext>
                </a:extLst>
              </p:cNvPr>
              <p:cNvSpPr/>
              <p:nvPr/>
            </p:nvSpPr>
            <p:spPr>
              <a:xfrm>
                <a:off x="8331925" y="3485606"/>
                <a:ext cx="113211" cy="1132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02DD727C-FEB6-4AF8-9F46-9E0FD3CDF610}"/>
                  </a:ext>
                </a:extLst>
              </p:cNvPr>
              <p:cNvSpPr/>
              <p:nvPr/>
            </p:nvSpPr>
            <p:spPr>
              <a:xfrm>
                <a:off x="7744096" y="1563483"/>
                <a:ext cx="113211" cy="1132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7E1ED86-C8DC-4123-9D1B-682F65EC9101}"/>
                </a:ext>
              </a:extLst>
            </p:cNvPr>
            <p:cNvSpPr/>
            <p:nvPr/>
          </p:nvSpPr>
          <p:spPr>
            <a:xfrm>
              <a:off x="4485921" y="3729692"/>
              <a:ext cx="3189672" cy="29821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5D90FAE2-08F2-4A0F-9571-FDAC5F1F81B3}"/>
                </a:ext>
              </a:extLst>
            </p:cNvPr>
            <p:cNvSpPr/>
            <p:nvPr/>
          </p:nvSpPr>
          <p:spPr>
            <a:xfrm>
              <a:off x="6497681" y="4291600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C320BBD-AB48-4E74-A18A-BF621F5F056C}"/>
                </a:ext>
              </a:extLst>
            </p:cNvPr>
            <p:cNvSpPr/>
            <p:nvPr/>
          </p:nvSpPr>
          <p:spPr>
            <a:xfrm>
              <a:off x="7032205" y="4845966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929C36D7-237E-4C56-BB6E-CCC064FE0DB5}"/>
                </a:ext>
              </a:extLst>
            </p:cNvPr>
            <p:cNvSpPr/>
            <p:nvPr/>
          </p:nvSpPr>
          <p:spPr>
            <a:xfrm>
              <a:off x="6948609" y="5661835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6DAEC026-4AA1-4559-B0DC-4DA0B13E62E3}"/>
                </a:ext>
              </a:extLst>
            </p:cNvPr>
            <p:cNvSpPr/>
            <p:nvPr/>
          </p:nvSpPr>
          <p:spPr>
            <a:xfrm>
              <a:off x="6121039" y="3818561"/>
              <a:ext cx="113211" cy="11321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1129F205-4082-405B-B6C1-3C862DF07B6D}"/>
              </a:ext>
            </a:extLst>
          </p:cNvPr>
          <p:cNvGrpSpPr/>
          <p:nvPr/>
        </p:nvGrpSpPr>
        <p:grpSpPr>
          <a:xfrm>
            <a:off x="5227245" y="631473"/>
            <a:ext cx="5864126" cy="2797527"/>
            <a:chOff x="5227245" y="631473"/>
            <a:chExt cx="5864126" cy="2797527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5304E594-1E6B-4690-9782-6777116E6A14}"/>
                </a:ext>
              </a:extLst>
            </p:cNvPr>
            <p:cNvCxnSpPr/>
            <p:nvPr/>
          </p:nvCxnSpPr>
          <p:spPr>
            <a:xfrm flipV="1">
              <a:off x="5914127" y="990600"/>
              <a:ext cx="0" cy="24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D8FF320A-04E5-4F85-848A-52EA0603896E}"/>
                </a:ext>
              </a:extLst>
            </p:cNvPr>
            <p:cNvCxnSpPr/>
            <p:nvPr/>
          </p:nvCxnSpPr>
          <p:spPr>
            <a:xfrm>
              <a:off x="5914127" y="3429000"/>
              <a:ext cx="30436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D39B5E6-2E5A-4EE5-9469-6C63EE3DA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4127" y="2953555"/>
              <a:ext cx="3043647" cy="217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F62CC05E-8A9D-433F-8DE6-6C01661B357D}"/>
                </a:ext>
              </a:extLst>
            </p:cNvPr>
            <p:cNvCxnSpPr>
              <a:cxnSpLocks/>
            </p:cNvCxnSpPr>
            <p:nvPr/>
          </p:nvCxnSpPr>
          <p:spPr>
            <a:xfrm>
              <a:off x="5922871" y="2240206"/>
              <a:ext cx="30436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BD0AE20E-F04E-43FB-91DC-9337E1E63D86}"/>
                </a:ext>
              </a:extLst>
            </p:cNvPr>
            <p:cNvSpPr/>
            <p:nvPr/>
          </p:nvSpPr>
          <p:spPr>
            <a:xfrm>
              <a:off x="6414871" y="2840343"/>
              <a:ext cx="113211" cy="11321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DB42D476-AD75-41D2-BEEE-4702167639FD}"/>
                </a:ext>
              </a:extLst>
            </p:cNvPr>
            <p:cNvSpPr/>
            <p:nvPr/>
          </p:nvSpPr>
          <p:spPr>
            <a:xfrm>
              <a:off x="6874245" y="2840343"/>
              <a:ext cx="113211" cy="11321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A26B7ACA-2858-4EDD-99ED-600B869BFF53}"/>
                </a:ext>
              </a:extLst>
            </p:cNvPr>
            <p:cNvSpPr/>
            <p:nvPr/>
          </p:nvSpPr>
          <p:spPr>
            <a:xfrm>
              <a:off x="6122083" y="2074565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EC4710E7-9512-4604-9528-BF5AA850E3B3}"/>
                </a:ext>
              </a:extLst>
            </p:cNvPr>
            <p:cNvSpPr/>
            <p:nvPr/>
          </p:nvSpPr>
          <p:spPr>
            <a:xfrm>
              <a:off x="6485061" y="2074565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40A6294-5EC2-44AA-9692-6A4BA26E5F57}"/>
                </a:ext>
              </a:extLst>
            </p:cNvPr>
            <p:cNvSpPr/>
            <p:nvPr/>
          </p:nvSpPr>
          <p:spPr>
            <a:xfrm>
              <a:off x="6874245" y="2084241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87F55FFC-4156-484F-9BA6-BD03DB3B63A4}"/>
                </a:ext>
              </a:extLst>
            </p:cNvPr>
            <p:cNvSpPr/>
            <p:nvPr/>
          </p:nvSpPr>
          <p:spPr>
            <a:xfrm>
              <a:off x="7266134" y="2074565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F6A0A15E-F7DE-490D-981B-577028BC2AA9}"/>
                </a:ext>
              </a:extLst>
            </p:cNvPr>
            <p:cNvSpPr/>
            <p:nvPr/>
          </p:nvSpPr>
          <p:spPr>
            <a:xfrm>
              <a:off x="7657419" y="2084241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CA8C68E4-6074-476B-94BA-2403B6350104}"/>
                </a:ext>
              </a:extLst>
            </p:cNvPr>
            <p:cNvSpPr txBox="1"/>
            <p:nvPr/>
          </p:nvSpPr>
          <p:spPr>
            <a:xfrm>
              <a:off x="5227245" y="631473"/>
              <a:ext cx="1647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Energieinhalt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573D9A49-1230-4DF5-9840-92A398680F01}"/>
                </a:ext>
              </a:extLst>
            </p:cNvPr>
            <p:cNvSpPr txBox="1"/>
            <p:nvPr/>
          </p:nvSpPr>
          <p:spPr>
            <a:xfrm>
              <a:off x="9044858" y="2743060"/>
              <a:ext cx="20465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1. Energiestufe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056E7202-7CAA-48CD-AEA2-A0B3A7FCBB3B}"/>
                </a:ext>
              </a:extLst>
            </p:cNvPr>
            <p:cNvSpPr txBox="1"/>
            <p:nvPr/>
          </p:nvSpPr>
          <p:spPr>
            <a:xfrm>
              <a:off x="9044858" y="2043564"/>
              <a:ext cx="19798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2. Energiestufe</a:t>
              </a: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1F8BCE55-1DC6-46BA-BF3E-22284F59D22B}"/>
                </a:ext>
              </a:extLst>
            </p:cNvPr>
            <p:cNvSpPr/>
            <p:nvPr/>
          </p:nvSpPr>
          <p:spPr>
            <a:xfrm>
              <a:off x="8021683" y="2084241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3D8600B-A0F7-48F1-9CA9-9FD2D2D81CCD}"/>
                </a:ext>
              </a:extLst>
            </p:cNvPr>
            <p:cNvSpPr/>
            <p:nvPr/>
          </p:nvSpPr>
          <p:spPr>
            <a:xfrm>
              <a:off x="8413572" y="2074565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FB4E08CC-EBBE-4959-887C-1E3783DF62DC}"/>
                </a:ext>
              </a:extLst>
            </p:cNvPr>
            <p:cNvSpPr/>
            <p:nvPr/>
          </p:nvSpPr>
          <p:spPr>
            <a:xfrm>
              <a:off x="8804857" y="2084241"/>
              <a:ext cx="113211" cy="113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671DC2BA-8F04-4E08-A98B-0A40E3965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4127" y="1465747"/>
              <a:ext cx="3043647" cy="217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F64B6132-0D9C-47D4-AB5A-B2AE3686676E}"/>
                </a:ext>
              </a:extLst>
            </p:cNvPr>
            <p:cNvSpPr/>
            <p:nvPr/>
          </p:nvSpPr>
          <p:spPr>
            <a:xfrm>
              <a:off x="6672562" y="1322203"/>
              <a:ext cx="113211" cy="11321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C5CA7D5A-9A4F-4AE4-B8AC-E97247182839}"/>
                </a:ext>
              </a:extLst>
            </p:cNvPr>
            <p:cNvSpPr txBox="1"/>
            <p:nvPr/>
          </p:nvSpPr>
          <p:spPr>
            <a:xfrm>
              <a:off x="9011512" y="1311858"/>
              <a:ext cx="20465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3. Energiestufe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96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Breitbild</PresentationFormat>
  <Paragraphs>108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</vt:lpstr>
      <vt:lpstr>Der Bau der Atomhülle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Atomhülle</dc:title>
  <dc:creator>Claudia Eysel</dc:creator>
  <cp:lastModifiedBy>Claudia Eysel</cp:lastModifiedBy>
  <cp:revision>14</cp:revision>
  <dcterms:created xsi:type="dcterms:W3CDTF">2021-09-29T15:33:35Z</dcterms:created>
  <dcterms:modified xsi:type="dcterms:W3CDTF">2021-10-04T15:55:57Z</dcterms:modified>
</cp:coreProperties>
</file>