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90" r:id="rId2"/>
    <p:sldId id="277" r:id="rId3"/>
    <p:sldId id="256" r:id="rId4"/>
    <p:sldId id="257" r:id="rId5"/>
    <p:sldId id="278" r:id="rId6"/>
    <p:sldId id="292" r:id="rId7"/>
    <p:sldId id="281" r:id="rId8"/>
    <p:sldId id="287" r:id="rId9"/>
    <p:sldId id="285" r:id="rId10"/>
    <p:sldId id="286" r:id="rId11"/>
    <p:sldId id="293" r:id="rId12"/>
    <p:sldId id="294" r:id="rId13"/>
    <p:sldId id="263" r:id="rId14"/>
    <p:sldId id="297" r:id="rId15"/>
    <p:sldId id="295" r:id="rId16"/>
    <p:sldId id="264" r:id="rId17"/>
    <p:sldId id="265" r:id="rId18"/>
    <p:sldId id="296" r:id="rId19"/>
    <p:sldId id="288" r:id="rId20"/>
    <p:sldId id="266" r:id="rId21"/>
    <p:sldId id="284" r:id="rId22"/>
    <p:sldId id="298" r:id="rId23"/>
    <p:sldId id="299"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7" autoAdjust="0"/>
    <p:restoredTop sz="96237" autoAdjust="0"/>
  </p:normalViewPr>
  <p:slideViewPr>
    <p:cSldViewPr>
      <p:cViewPr varScale="1">
        <p:scale>
          <a:sx n="106" d="100"/>
          <a:sy n="106" d="100"/>
        </p:scale>
        <p:origin x="2154"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8A534D-AA06-468C-9D02-B16786B19516}" type="datetimeFigureOut">
              <a:rPr lang="de-DE" smtClean="0"/>
              <a:pPr/>
              <a:t>23.04.2021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8DDBA6-366B-46D5-92CC-A366E1925F36}" type="slidenum">
              <a:rPr lang="de-DE" smtClean="0"/>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6C96C-3D46-4DC3-A8F1-D85D67363AAB}" type="datetimeFigureOut">
              <a:rPr lang="de-DE" smtClean="0"/>
              <a:pPr/>
              <a:t>23.04.2021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2BFA24-D7F9-4F35-A8E8-396EABB32CEF}"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10000"/>
          </a:bodyPr>
          <a:lstStyle/>
          <a:p>
            <a:r>
              <a:rPr lang="de-DE" b="1" dirty="0"/>
              <a:t>Auf die Größe </a:t>
            </a:r>
            <a:r>
              <a:rPr lang="de-DE" b="1" dirty="0" err="1"/>
              <a:t>kommts</a:t>
            </a:r>
            <a:r>
              <a:rPr lang="de-DE" b="1" dirty="0"/>
              <a:t> an</a:t>
            </a:r>
          </a:p>
          <a:p>
            <a:r>
              <a:rPr lang="de-DE" i="1" dirty="0"/>
              <a:t>Die Kausalität von Größe und Eigenschaft</a:t>
            </a:r>
            <a:br>
              <a:rPr lang="de-DE" dirty="0"/>
            </a:br>
            <a:br>
              <a:rPr lang="de-DE" dirty="0"/>
            </a:br>
            <a:r>
              <a:rPr lang="de-DE" b="1" dirty="0"/>
              <a:t>Die Erkenntnis</a:t>
            </a:r>
            <a:r>
              <a:rPr lang="de-DE" dirty="0"/>
              <a:t>, dass ein und das selbe Material bei gleichbleibender Umgebung verschiedene – teilweise sogar gegensätzliche – Eigenschaften haben kann und diese von den geometrischen Abmessungen des Materials abhängen, war vollkommen neu und revolutionierte die Materialforschung. Dadurch wurde klar, dass die Forschung im </a:t>
            </a:r>
            <a:r>
              <a:rPr lang="de-DE" dirty="0" err="1"/>
              <a:t>nanoskaligen</a:t>
            </a:r>
            <a:r>
              <a:rPr lang="de-DE" dirty="0"/>
              <a:t> Bereich ein enormes Potential hat, aber ebenso warf diese Erkenntnis eine Reihe vollkommen neuer Fragen auf. Wenn man einen Würfel eines bestimmten Materials mit der Kantenlänge von 100µm untersucht, weist dieser exakt die gleichen </a:t>
            </a:r>
            <a:r>
              <a:rPr lang="de-DE" i="1" dirty="0"/>
              <a:t>physikalischen </a:t>
            </a:r>
            <a:r>
              <a:rPr lang="de-DE" dirty="0"/>
              <a:t>Eigenschaften auf, wie ein Würfel mit der Kantenlänge von 1m. </a:t>
            </a:r>
            <a:br>
              <a:rPr lang="de-DE" dirty="0"/>
            </a:br>
            <a:r>
              <a:rPr lang="de-DE" dirty="0"/>
              <a:t>Reduziert man die Kantenlänge aber auf 1 </a:t>
            </a:r>
            <a:r>
              <a:rPr lang="de-DE" dirty="0" err="1"/>
              <a:t>nm</a:t>
            </a:r>
            <a:r>
              <a:rPr lang="de-DE" dirty="0"/>
              <a:t>, so kann es passieren, dass sich die Eigenschaften verändern. Aber wie kann das möglich sein? Es widerspricht der klassischen Vorstellung der Materialkunde, ist aber dennoch eine Tatsache. Der entscheidende Punkt ist, dass wesentliche Eigenschaften eines Materials stark von der Oberfläche bestimmt sind (Reibung, Farbe, Leitfähigkeit, Oberflächenspannung und vieles mehr). Ähnlich wie in der Chemie, in der die Valenzelektronen (äußerste Elektronengruppe) für die chemischen Eigenschaften verantwortlich sind, sind es eben auch die äußersten Atomschichten, die für das Material prägend sind.</a:t>
            </a:r>
            <a:br>
              <a:rPr lang="de-DE" dirty="0"/>
            </a:br>
            <a:r>
              <a:rPr lang="de-DE" dirty="0"/>
              <a:t>Da die Oberfläche also offensichtlich ein wichtiges Kriterium ist, liegt es nahe, sich das Verhältnis von Oberfläche zu Volumen anzusehen. Ein Würfel mit der Kantenlänge 1nm besteht nur aus relativ wenigen, einzelnen Atomen, von denen aber ein relativ großer Teil am Rand, also der Oberfläche des Objekts, liegt. Dies ist nur im Nanobereich so, in größeren Dimensionen jedoch nicht. Somit kommen die Eigenschaften der Atome am Rand, welche sich oft von denen innerer Atome stark unterscheiden, hier verstärkt oder ausschließlich zum Tragen.</a:t>
            </a:r>
            <a:br>
              <a:rPr lang="de-DE" dirty="0"/>
            </a:br>
            <a:r>
              <a:rPr lang="de-DE" dirty="0"/>
              <a:t>Neben dem </a:t>
            </a:r>
            <a:r>
              <a:rPr lang="de-DE" b="1" dirty="0"/>
              <a:t>Oberflächen-Volumen-Verhältnis</a:t>
            </a:r>
            <a:r>
              <a:rPr lang="de-DE" dirty="0"/>
              <a:t> spielen </a:t>
            </a:r>
            <a:r>
              <a:rPr lang="de-DE" b="1" dirty="0"/>
              <a:t>quantenmechanischen Effekte </a:t>
            </a:r>
            <a:r>
              <a:rPr lang="de-DE" dirty="0"/>
              <a:t>bei sehr vielen Nanopartikeln eine große Rolle. Können diese bei makroskopischen Objekten getrost vernachlässigt werden, ist es in solch kleinen Dimensionen durchaus möglich, dass die quantenmechanischen Effekte die bis dahin bekannten Eigenschaften des Materials grundlegend verändern oder zumindest merklich beeinflussen. </a:t>
            </a:r>
          </a:p>
          <a:p>
            <a:endParaRPr lang="de-DE" dirty="0"/>
          </a:p>
        </p:txBody>
      </p:sp>
      <p:sp>
        <p:nvSpPr>
          <p:cNvPr id="4" name="Foliennummernplatzhalter 3"/>
          <p:cNvSpPr>
            <a:spLocks noGrp="1"/>
          </p:cNvSpPr>
          <p:nvPr>
            <p:ph type="sldNum" sz="quarter" idx="10"/>
          </p:nvPr>
        </p:nvSpPr>
        <p:spPr/>
        <p:txBody>
          <a:bodyPr/>
          <a:lstStyle/>
          <a:p>
            <a:fld id="{A22BFA24-D7F9-4F35-A8E8-396EABB32CEF}" type="slidenum">
              <a:rPr lang="de-DE" smtClean="0"/>
              <a:pPr/>
              <a:t>7</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A22BFA24-D7F9-4F35-A8E8-396EABB32CEF}" type="slidenum">
              <a:rPr lang="de-DE" smtClean="0"/>
              <a:pPr/>
              <a:t>10</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10000"/>
          </a:bodyPr>
          <a:lstStyle/>
          <a:p>
            <a:r>
              <a:rPr lang="de-DE" sz="1200" kern="1200" baseline="0" dirty="0">
                <a:solidFill>
                  <a:schemeClr val="tx1"/>
                </a:solidFill>
                <a:latin typeface="+mn-lt"/>
                <a:ea typeface="+mn-ea"/>
                <a:cs typeface="+mn-cs"/>
                <a:sym typeface="Wingdings" pitchFamily="2" charset="2"/>
              </a:rPr>
              <a:t> AB Oberflächeneffekt</a:t>
            </a:r>
            <a:endParaRPr lang="de-DE" sz="1200" kern="1200" baseline="0" dirty="0">
              <a:solidFill>
                <a:schemeClr val="tx1"/>
              </a:solidFill>
              <a:latin typeface="+mn-lt"/>
              <a:ea typeface="+mn-ea"/>
              <a:cs typeface="+mn-cs"/>
            </a:endParaRPr>
          </a:p>
          <a:p>
            <a:r>
              <a:rPr lang="de-DE" sz="1200" kern="1200" baseline="0" dirty="0">
                <a:solidFill>
                  <a:schemeClr val="tx1"/>
                </a:solidFill>
                <a:latin typeface="+mn-lt"/>
                <a:ea typeface="+mn-ea"/>
                <a:cs typeface="+mn-cs"/>
              </a:rPr>
              <a:t>Kleinste Teilchen haben eine auffällige Eigenschaft, die sich aus der Geometrie ergibt: Je kleiner man sie macht, desto grösser wird ihre Oberflache</a:t>
            </a:r>
          </a:p>
          <a:p>
            <a:r>
              <a:rPr lang="de-DE" sz="1200" kern="1200" baseline="0" dirty="0">
                <a:solidFill>
                  <a:schemeClr val="tx1"/>
                </a:solidFill>
                <a:latin typeface="+mn-lt"/>
                <a:ea typeface="+mn-ea"/>
                <a:cs typeface="+mn-cs"/>
              </a:rPr>
              <a:t>im Vergleich zu ihrem Volumen. Ein Würfel mit der Kantenlange von 10 Zentimetern hat 6 Flachen von jeweils 100 Quadratzentimetern Größe, also eine Gesamtoberflache von 600 Quadratzentimetern. </a:t>
            </a:r>
          </a:p>
          <a:p>
            <a:r>
              <a:rPr lang="de-DE" sz="1200" kern="1200" baseline="0" dirty="0">
                <a:solidFill>
                  <a:schemeClr val="tx1"/>
                </a:solidFill>
                <a:latin typeface="+mn-lt"/>
                <a:ea typeface="+mn-ea"/>
                <a:cs typeface="+mn-cs"/>
              </a:rPr>
              <a:t>Teilt man diesen Würfel in acht kleine Würfel, von denen jeder die halbe Kantenlange, also 5 Zentimeter, hat, erhalt man eine Gesamtoberflache von 8 x 6 x 5 x 5 = 1.200 Quadratzentimetern, also schon die doppelte Oberflache.</a:t>
            </a:r>
          </a:p>
          <a:p>
            <a:r>
              <a:rPr lang="de-DE" sz="1200" kern="1200" baseline="0" dirty="0">
                <a:solidFill>
                  <a:schemeClr val="tx1"/>
                </a:solidFill>
                <a:latin typeface="+mn-lt"/>
                <a:ea typeface="+mn-ea"/>
                <a:cs typeface="+mn-cs"/>
              </a:rPr>
              <a:t>Teilt man die Stucke immer weiter, wird die gesamte Oberflache aller Teilchen gigantische Größen annehmen. So wäre bei einem Nanometer Seitenlange die gesamte Oberflache schon 1.000 Fußballfelder groß.</a:t>
            </a:r>
          </a:p>
          <a:p>
            <a:endParaRPr lang="de-DE" sz="1200" kern="1200" baseline="0" dirty="0">
              <a:solidFill>
                <a:schemeClr val="tx1"/>
              </a:solidFill>
              <a:latin typeface="+mn-lt"/>
              <a:ea typeface="+mn-ea"/>
              <a:cs typeface="+mn-cs"/>
            </a:endParaRPr>
          </a:p>
          <a:p>
            <a:r>
              <a:rPr lang="de-DE" sz="1200" kern="1200" baseline="0" dirty="0">
                <a:solidFill>
                  <a:schemeClr val="tx1"/>
                </a:solidFill>
                <a:latin typeface="+mn-lt"/>
                <a:ea typeface="+mn-ea"/>
                <a:cs typeface="+mn-cs"/>
              </a:rPr>
              <a:t>Große Oberflachen bieten mehr Möglichkeiten, mit anderen Teilchen zu reagieren. Nanopartikel sind von daher extrem reaktiv. Am Beispiel des Eisens lässt sich sehr schon zeigen, wie sich die Relativität mit zunehmender Oberflache vergrößert. Halt man kompaktes Eisen in die </a:t>
            </a:r>
            <a:r>
              <a:rPr lang="de-DE" sz="1200" kern="1200" baseline="0" dirty="0" err="1">
                <a:solidFill>
                  <a:schemeClr val="tx1"/>
                </a:solidFill>
                <a:latin typeface="+mn-lt"/>
                <a:ea typeface="+mn-ea"/>
                <a:cs typeface="+mn-cs"/>
              </a:rPr>
              <a:t>Bunsenbrennerflamme</a:t>
            </a:r>
            <a:r>
              <a:rPr lang="de-DE" sz="1200" kern="1200" baseline="0" dirty="0">
                <a:solidFill>
                  <a:schemeClr val="tx1"/>
                </a:solidFill>
                <a:latin typeface="+mn-lt"/>
                <a:ea typeface="+mn-ea"/>
                <a:cs typeface="+mn-cs"/>
              </a:rPr>
              <a:t>, beginnt dieses nach einiger Zeit zu glühen.</a:t>
            </a:r>
          </a:p>
          <a:p>
            <a:endParaRPr lang="de-DE" sz="1200" kern="1200" baseline="0" dirty="0">
              <a:solidFill>
                <a:schemeClr val="tx1"/>
              </a:solidFill>
              <a:latin typeface="+mn-lt"/>
              <a:ea typeface="+mn-ea"/>
              <a:cs typeface="+mn-cs"/>
            </a:endParaRPr>
          </a:p>
          <a:p>
            <a:r>
              <a:rPr lang="de-DE" sz="1200" kern="1200" baseline="0" dirty="0">
                <a:solidFill>
                  <a:schemeClr val="tx1"/>
                </a:solidFill>
                <a:latin typeface="+mn-lt"/>
                <a:ea typeface="+mn-ea"/>
                <a:cs typeface="+mn-cs"/>
              </a:rPr>
              <a:t>Für diese gesteigerte </a:t>
            </a:r>
            <a:r>
              <a:rPr lang="de-DE" sz="1200" kern="1200" baseline="0" dirty="0" err="1">
                <a:solidFill>
                  <a:schemeClr val="tx1"/>
                </a:solidFill>
                <a:latin typeface="+mn-lt"/>
                <a:ea typeface="+mn-ea"/>
                <a:cs typeface="+mn-cs"/>
              </a:rPr>
              <a:t>Reaktivität</a:t>
            </a:r>
            <a:r>
              <a:rPr lang="de-DE" sz="1200" kern="1200" baseline="0" dirty="0">
                <a:solidFill>
                  <a:schemeClr val="tx1"/>
                </a:solidFill>
                <a:latin typeface="+mn-lt"/>
                <a:ea typeface="+mn-ea"/>
                <a:cs typeface="+mn-cs"/>
              </a:rPr>
              <a:t> der Nanoteilchen finden sich viele chemische, biologische und biomedizinische Anwendungsmöglichkeiten, z.B. als Katalysator bei der Kohleverflüssigung oder bei der Reinigung kontaminierter Grundwasser. </a:t>
            </a:r>
          </a:p>
          <a:p>
            <a:r>
              <a:rPr lang="de-DE" sz="1200" kern="1200" baseline="0" dirty="0">
                <a:solidFill>
                  <a:schemeClr val="tx1"/>
                </a:solidFill>
                <a:latin typeface="+mn-lt"/>
                <a:ea typeface="+mn-ea"/>
                <a:cs typeface="+mn-cs"/>
              </a:rPr>
              <a:t>Die großen Oberflachen fuhren zudem zu besseren Bindungen der Nanopartikel untereinander. Schichten aus nanometergroßen Teilchen können deshalb extrem hart und kratzfest sein. Auch daraus geben sich vielfaltige Anwendungsmöglichkeiten, z.B. kratzfeste Lacke.</a:t>
            </a:r>
            <a:endParaRPr lang="de-DE" dirty="0"/>
          </a:p>
        </p:txBody>
      </p:sp>
      <p:sp>
        <p:nvSpPr>
          <p:cNvPr id="4" name="Foliennummernplatzhalter 3"/>
          <p:cNvSpPr>
            <a:spLocks noGrp="1"/>
          </p:cNvSpPr>
          <p:nvPr>
            <p:ph type="sldNum" sz="quarter" idx="10"/>
          </p:nvPr>
        </p:nvSpPr>
        <p:spPr/>
        <p:txBody>
          <a:bodyPr/>
          <a:lstStyle/>
          <a:p>
            <a:fld id="{A22BFA24-D7F9-4F35-A8E8-396EABB32CEF}" type="slidenum">
              <a:rPr lang="de-DE" smtClean="0"/>
              <a:pPr/>
              <a:t>13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A22BFA24-D7F9-4F35-A8E8-396EABB32CEF}" type="slidenum">
              <a:rPr lang="de-DE" smtClean="0"/>
              <a:pPr/>
              <a:t>16</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pPr>
              <a:lnSpc>
                <a:spcPct val="100000"/>
              </a:lnSpc>
              <a:spcBef>
                <a:spcPts val="600"/>
              </a:spcBef>
            </a:pPr>
            <a:r>
              <a:rPr lang="de-DE" sz="1200" kern="1200" baseline="0" dirty="0">
                <a:solidFill>
                  <a:schemeClr val="tx1"/>
                </a:solidFill>
                <a:latin typeface="+mj-lt"/>
                <a:ea typeface="+mn-ea"/>
                <a:cs typeface="+mn-cs"/>
              </a:rPr>
              <a:t>(„von unten nach oben“)</a:t>
            </a:r>
          </a:p>
          <a:p>
            <a:pPr>
              <a:lnSpc>
                <a:spcPct val="100000"/>
              </a:lnSpc>
              <a:spcBef>
                <a:spcPts val="600"/>
              </a:spcBef>
            </a:pPr>
            <a:r>
              <a:rPr lang="de-DE" sz="1200" kern="1200" baseline="0" dirty="0">
                <a:solidFill>
                  <a:schemeClr val="tx1"/>
                </a:solidFill>
                <a:latin typeface="+mj-lt"/>
                <a:ea typeface="+mn-ea"/>
                <a:cs typeface="+mn-cs"/>
              </a:rPr>
              <a:t>Durch gezielte Handhabung von Atomen und Molekülen wird die gewünschte Struktur mit geeignetem Werkzeug zusammengebaut. Entscheidend für diese Art der Herstellung ist es, Bedingungen zu suchen, unter denen die gewünschte</a:t>
            </a:r>
          </a:p>
          <a:p>
            <a:pPr>
              <a:lnSpc>
                <a:spcPct val="100000"/>
              </a:lnSpc>
              <a:spcBef>
                <a:spcPts val="600"/>
              </a:spcBef>
            </a:pPr>
            <a:r>
              <a:rPr lang="de-DE" sz="1200" kern="1200" baseline="0" dirty="0">
                <a:solidFill>
                  <a:schemeClr val="tx1"/>
                </a:solidFill>
                <a:latin typeface="+mj-lt"/>
                <a:ea typeface="+mn-ea"/>
                <a:cs typeface="+mn-cs"/>
              </a:rPr>
              <a:t>Struktur praktisch von allein entsteht (Selbstorganisation oder </a:t>
            </a:r>
            <a:r>
              <a:rPr lang="de-DE" sz="1200" kern="1200" baseline="0" dirty="0" err="1">
                <a:solidFill>
                  <a:schemeClr val="tx1"/>
                </a:solidFill>
                <a:latin typeface="+mj-lt"/>
                <a:ea typeface="+mn-ea"/>
                <a:cs typeface="+mn-cs"/>
              </a:rPr>
              <a:t>Self-Assembly</a:t>
            </a:r>
            <a:r>
              <a:rPr lang="de-DE" sz="1200" kern="1200" baseline="0" dirty="0">
                <a:solidFill>
                  <a:schemeClr val="tx1"/>
                </a:solidFill>
                <a:latin typeface="+mj-lt"/>
                <a:ea typeface="+mn-ea"/>
                <a:cs typeface="+mn-cs"/>
              </a:rPr>
              <a:t>).</a:t>
            </a:r>
          </a:p>
          <a:p>
            <a:pPr>
              <a:lnSpc>
                <a:spcPct val="100000"/>
              </a:lnSpc>
              <a:spcBef>
                <a:spcPts val="600"/>
              </a:spcBef>
            </a:pPr>
            <a:endParaRPr lang="de-DE" sz="1200" kern="1200" baseline="0" dirty="0">
              <a:solidFill>
                <a:schemeClr val="tx1"/>
              </a:solidFill>
              <a:latin typeface="+mj-lt"/>
              <a:ea typeface="+mn-ea"/>
              <a:cs typeface="+mn-cs"/>
            </a:endParaRPr>
          </a:p>
          <a:p>
            <a:pPr>
              <a:lnSpc>
                <a:spcPct val="100000"/>
              </a:lnSpc>
              <a:spcBef>
                <a:spcPts val="600"/>
              </a:spcBef>
            </a:pPr>
            <a:r>
              <a:rPr lang="de-DE" sz="1200" b="1" kern="1200" baseline="0" dirty="0" err="1">
                <a:solidFill>
                  <a:schemeClr val="tx1"/>
                </a:solidFill>
                <a:latin typeface="+mj-lt"/>
                <a:ea typeface="+mn-ea"/>
                <a:cs typeface="+mn-cs"/>
              </a:rPr>
              <a:t>Photolithographie</a:t>
            </a:r>
            <a:r>
              <a:rPr lang="de-DE" sz="1200" b="1" kern="1200" baseline="0" dirty="0">
                <a:solidFill>
                  <a:schemeClr val="tx1"/>
                </a:solidFill>
                <a:latin typeface="+mj-lt"/>
                <a:ea typeface="+mn-ea"/>
                <a:cs typeface="+mn-cs"/>
              </a:rPr>
              <a:t> (AB)</a:t>
            </a:r>
          </a:p>
          <a:p>
            <a:pPr>
              <a:lnSpc>
                <a:spcPct val="100000"/>
              </a:lnSpc>
              <a:spcBef>
                <a:spcPts val="600"/>
              </a:spcBef>
            </a:pPr>
            <a:r>
              <a:rPr lang="de-DE" sz="1200" kern="1200" baseline="0" dirty="0">
                <a:solidFill>
                  <a:schemeClr val="tx1"/>
                </a:solidFill>
                <a:latin typeface="+mj-lt"/>
                <a:ea typeface="+mn-ea"/>
                <a:cs typeface="+mn-cs"/>
              </a:rPr>
              <a:t>Ein top-down-Ansatz ist die </a:t>
            </a:r>
            <a:r>
              <a:rPr lang="de-DE" sz="1200" kern="1200" baseline="0" dirty="0" err="1">
                <a:solidFill>
                  <a:schemeClr val="tx1"/>
                </a:solidFill>
                <a:latin typeface="+mj-lt"/>
                <a:ea typeface="+mn-ea"/>
                <a:cs typeface="+mn-cs"/>
              </a:rPr>
              <a:t>Photolithographie</a:t>
            </a:r>
            <a:r>
              <a:rPr lang="de-DE" sz="1200" kern="1200" baseline="0" dirty="0">
                <a:solidFill>
                  <a:schemeClr val="tx1"/>
                </a:solidFill>
                <a:latin typeface="+mj-lt"/>
                <a:ea typeface="+mn-ea"/>
                <a:cs typeface="+mn-cs"/>
              </a:rPr>
              <a:t> (</a:t>
            </a:r>
            <a:r>
              <a:rPr lang="de-DE" sz="1200" kern="1200" baseline="0" dirty="0" err="1">
                <a:solidFill>
                  <a:schemeClr val="tx1"/>
                </a:solidFill>
                <a:latin typeface="+mj-lt"/>
                <a:ea typeface="+mn-ea"/>
                <a:cs typeface="+mn-cs"/>
              </a:rPr>
              <a:t>griech</a:t>
            </a:r>
            <a:r>
              <a:rPr lang="de-DE" sz="1200" kern="1200" baseline="0" dirty="0">
                <a:solidFill>
                  <a:schemeClr val="tx1"/>
                </a:solidFill>
                <a:latin typeface="+mj-lt"/>
                <a:ea typeface="+mn-ea"/>
                <a:cs typeface="+mn-cs"/>
              </a:rPr>
              <a:t>. „</a:t>
            </a:r>
            <a:r>
              <a:rPr lang="de-DE" sz="1200" kern="1200" baseline="0" dirty="0" err="1">
                <a:solidFill>
                  <a:schemeClr val="tx1"/>
                </a:solidFill>
                <a:latin typeface="+mj-lt"/>
                <a:ea typeface="+mn-ea"/>
                <a:cs typeface="+mn-cs"/>
              </a:rPr>
              <a:t>lithos</a:t>
            </a:r>
            <a:r>
              <a:rPr lang="de-DE" sz="1200" kern="1200" baseline="0" dirty="0">
                <a:solidFill>
                  <a:schemeClr val="tx1"/>
                </a:solidFill>
                <a:latin typeface="+mj-lt"/>
                <a:ea typeface="+mn-ea"/>
                <a:cs typeface="+mn-cs"/>
              </a:rPr>
              <a:t>“ = Stein; „</a:t>
            </a:r>
            <a:r>
              <a:rPr lang="de-DE" sz="1200" kern="1200" baseline="0" dirty="0" err="1">
                <a:solidFill>
                  <a:schemeClr val="tx1"/>
                </a:solidFill>
                <a:latin typeface="+mj-lt"/>
                <a:ea typeface="+mn-ea"/>
                <a:cs typeface="+mn-cs"/>
              </a:rPr>
              <a:t>graphein</a:t>
            </a:r>
            <a:r>
              <a:rPr lang="de-DE" sz="1200" kern="1200" baseline="0" dirty="0">
                <a:solidFill>
                  <a:schemeClr val="tx1"/>
                </a:solidFill>
                <a:latin typeface="+mj-lt"/>
                <a:ea typeface="+mn-ea"/>
                <a:cs typeface="+mn-cs"/>
              </a:rPr>
              <a:t>“ = schreiben), die genutzt wird, um Leiterbahnen auf Mikrochips herzustellen. Diese entstehen durch wegätzen von bestimmten Schichten, so dass zum Schluss</a:t>
            </a:r>
          </a:p>
          <a:p>
            <a:pPr>
              <a:lnSpc>
                <a:spcPct val="100000"/>
              </a:lnSpc>
              <a:spcBef>
                <a:spcPts val="600"/>
              </a:spcBef>
            </a:pPr>
            <a:r>
              <a:rPr lang="de-DE" sz="1200" kern="1200" baseline="0" dirty="0">
                <a:solidFill>
                  <a:schemeClr val="tx1"/>
                </a:solidFill>
                <a:latin typeface="+mj-lt"/>
                <a:ea typeface="+mn-ea"/>
                <a:cs typeface="+mn-cs"/>
              </a:rPr>
              <a:t>ein nur nanometergroßes Muster aus </a:t>
            </a:r>
            <a:r>
              <a:rPr lang="de-DE" sz="1200" kern="1200" baseline="0" dirty="0" err="1">
                <a:solidFill>
                  <a:schemeClr val="tx1"/>
                </a:solidFill>
                <a:latin typeface="+mj-lt"/>
                <a:ea typeface="+mn-ea"/>
                <a:cs typeface="+mn-cs"/>
              </a:rPr>
              <a:t>Siliziumoxid</a:t>
            </a:r>
            <a:r>
              <a:rPr lang="de-DE" sz="1200" kern="1200" baseline="0" dirty="0">
                <a:solidFill>
                  <a:schemeClr val="tx1"/>
                </a:solidFill>
                <a:latin typeface="+mj-lt"/>
                <a:ea typeface="+mn-ea"/>
                <a:cs typeface="+mn-cs"/>
              </a:rPr>
              <a:t> auf einem </a:t>
            </a:r>
            <a:r>
              <a:rPr lang="de-DE" sz="1200" kern="1200" baseline="0" dirty="0" err="1">
                <a:solidFill>
                  <a:schemeClr val="tx1"/>
                </a:solidFill>
                <a:latin typeface="+mj-lt"/>
                <a:ea typeface="+mn-ea"/>
                <a:cs typeface="+mn-cs"/>
              </a:rPr>
              <a:t>Siliziumkristall</a:t>
            </a:r>
            <a:r>
              <a:rPr lang="de-DE" sz="1200" kern="1200" baseline="0" dirty="0">
                <a:solidFill>
                  <a:schemeClr val="tx1"/>
                </a:solidFill>
                <a:latin typeface="+mj-lt"/>
                <a:ea typeface="+mn-ea"/>
                <a:cs typeface="+mn-cs"/>
              </a:rPr>
              <a:t> entsteht. Ziel ist es hierbei, die Leiterbahnen immer dichter zu platzieren, damit die Chips immer kleiner und somit schneller werden. Eine Schlüsselrolle bei diesen Vorgängen</a:t>
            </a:r>
          </a:p>
          <a:p>
            <a:pPr>
              <a:lnSpc>
                <a:spcPct val="100000"/>
              </a:lnSpc>
              <a:spcBef>
                <a:spcPts val="600"/>
              </a:spcBef>
            </a:pPr>
            <a:r>
              <a:rPr lang="de-DE" sz="1200" kern="1200" baseline="0" dirty="0">
                <a:solidFill>
                  <a:schemeClr val="tx1"/>
                </a:solidFill>
                <a:latin typeface="+mj-lt"/>
                <a:ea typeface="+mn-ea"/>
                <a:cs typeface="+mn-cs"/>
              </a:rPr>
              <a:t>spielt die maximal mögliche Verkleinerung, die derzeit bei 30-40 </a:t>
            </a:r>
            <a:r>
              <a:rPr lang="de-DE" sz="1200" kern="1200" baseline="0" dirty="0" err="1">
                <a:solidFill>
                  <a:schemeClr val="tx1"/>
                </a:solidFill>
                <a:latin typeface="+mj-lt"/>
                <a:ea typeface="+mn-ea"/>
                <a:cs typeface="+mn-cs"/>
              </a:rPr>
              <a:t>nm</a:t>
            </a:r>
            <a:r>
              <a:rPr lang="de-DE" sz="1200" kern="1200" baseline="0" dirty="0">
                <a:solidFill>
                  <a:schemeClr val="tx1"/>
                </a:solidFill>
                <a:latin typeface="+mj-lt"/>
                <a:ea typeface="+mn-ea"/>
                <a:cs typeface="+mn-cs"/>
              </a:rPr>
              <a:t> Leitungsdicke liegt. So ist es möglich Hunderttausende bis Millionen Schaltkreise auf einem Chip unterzubringen.</a:t>
            </a:r>
          </a:p>
          <a:p>
            <a:pPr>
              <a:lnSpc>
                <a:spcPct val="100000"/>
              </a:lnSpc>
              <a:spcBef>
                <a:spcPts val="600"/>
              </a:spcBef>
            </a:pPr>
            <a:endParaRPr lang="de-DE" sz="1200" b="1" kern="1200" baseline="0" dirty="0">
              <a:solidFill>
                <a:schemeClr val="tx1"/>
              </a:solidFill>
              <a:latin typeface="+mj-lt"/>
              <a:ea typeface="+mn-ea"/>
              <a:cs typeface="+mn-cs"/>
            </a:endParaRPr>
          </a:p>
          <a:p>
            <a:pPr>
              <a:lnSpc>
                <a:spcPct val="100000"/>
              </a:lnSpc>
              <a:spcBef>
                <a:spcPts val="600"/>
              </a:spcBef>
            </a:pPr>
            <a:r>
              <a:rPr lang="de-DE" sz="1200" b="1" kern="1200" baseline="0" dirty="0">
                <a:solidFill>
                  <a:schemeClr val="tx1"/>
                </a:solidFill>
                <a:latin typeface="+mj-lt"/>
                <a:ea typeface="+mn-ea"/>
                <a:cs typeface="+mn-cs"/>
              </a:rPr>
              <a:t>Selbstorganisation</a:t>
            </a:r>
          </a:p>
          <a:p>
            <a:pPr>
              <a:lnSpc>
                <a:spcPct val="100000"/>
              </a:lnSpc>
              <a:spcBef>
                <a:spcPts val="600"/>
              </a:spcBef>
            </a:pPr>
            <a:r>
              <a:rPr lang="de-DE" sz="1200" kern="1200" baseline="0" dirty="0">
                <a:solidFill>
                  <a:schemeClr val="tx1"/>
                </a:solidFill>
                <a:latin typeface="+mj-lt"/>
                <a:ea typeface="+mn-ea"/>
                <a:cs typeface="+mn-cs"/>
              </a:rPr>
              <a:t>Da es sehr lange dauert Nanopartikel zusammen zu montieren, bedienen sich Wissenschaftler der Natur. Es ist ganz natürlich, dass sich ein System von selbst anordnet. Man denke nur an eine tierische Zelle, die sich selbst organisiert und formt und einen ganzen Organismus bildet. Um diese Selbstorganisation in der Natur zu gewährleisten, benötigt es nur Energie. So ordnen sich  beispielsweise </a:t>
            </a:r>
            <a:r>
              <a:rPr lang="de-DE" sz="1200" kern="1200" baseline="0" dirty="0" err="1">
                <a:solidFill>
                  <a:schemeClr val="tx1"/>
                </a:solidFill>
                <a:latin typeface="+mj-lt"/>
                <a:ea typeface="+mn-ea"/>
                <a:cs typeface="+mn-cs"/>
              </a:rPr>
              <a:t>Silane</a:t>
            </a:r>
            <a:r>
              <a:rPr lang="de-DE" sz="1200" kern="1200" baseline="0" dirty="0">
                <a:solidFill>
                  <a:schemeClr val="tx1"/>
                </a:solidFill>
                <a:latin typeface="+mj-lt"/>
                <a:ea typeface="+mn-ea"/>
                <a:cs typeface="+mn-cs"/>
              </a:rPr>
              <a:t> auf einem Metall parallel in Reih und Glied an, da dies für die Moleküle energetisch vorteilhafter ist. Nanotechniker können somit Millionen feiner Strukturen herstellen, ohne selbst Hand anlegen zu müssen.</a:t>
            </a:r>
            <a:endParaRPr lang="de-DE" dirty="0">
              <a:latin typeface="+mj-lt"/>
            </a:endParaRPr>
          </a:p>
        </p:txBody>
      </p:sp>
      <p:sp>
        <p:nvSpPr>
          <p:cNvPr id="4" name="Foliennummernplatzhalter 3"/>
          <p:cNvSpPr>
            <a:spLocks noGrp="1"/>
          </p:cNvSpPr>
          <p:nvPr>
            <p:ph type="sldNum" sz="quarter" idx="10"/>
          </p:nvPr>
        </p:nvSpPr>
        <p:spPr/>
        <p:txBody>
          <a:bodyPr/>
          <a:lstStyle/>
          <a:p>
            <a:fld id="{A22BFA24-D7F9-4F35-A8E8-396EABB32CEF}" type="slidenum">
              <a:rPr lang="de-DE" smtClean="0"/>
              <a:pPr/>
              <a:t>17</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A22BFA24-D7F9-4F35-A8E8-396EABB32CEF}" type="slidenum">
              <a:rPr lang="de-DE" smtClean="0"/>
              <a:pPr/>
              <a:t>20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EDAEB0A-8DD8-493B-A32F-4D2FEBD1809B}" type="datetimeFigureOut">
              <a:rPr lang="de-DE" smtClean="0"/>
              <a:pPr/>
              <a:t>23.04.2021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D20DB6D-14D3-469A-99D7-ACD62E5CF675}"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AEB0A-8DD8-493B-A32F-4D2FEBD1809B}" type="datetimeFigureOut">
              <a:rPr lang="de-DE" smtClean="0"/>
              <a:pPr/>
              <a:t>23.04.2021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0DB6D-14D3-469A-99D7-ACD62E5CF675}"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e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nanotechnologie-ausstellung.de/bilder/selbstorganisation_g.p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0.jpeg"/><Relationship Id="rId7" Type="http://schemas.openxmlformats.org/officeDocument/2006/relationships/hyperlink" Target="http://www.webliner.ch/nano/modul7/z_b6.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www.webliner.ch/nano/modul7/z_b5.html" TargetMode="External"/><Relationship Id="rId5" Type="http://schemas.openxmlformats.org/officeDocument/2006/relationships/image" Target="../media/image42.jpeg"/><Relationship Id="rId4" Type="http://schemas.openxmlformats.org/officeDocument/2006/relationships/image" Target="../media/image41.jpe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jpeg"/></Relationships>
</file>

<file path=ppt/slides/_rels/slide1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webliner.ch/nano/modul1/m_d2.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image" Target="../media/image3.emf"/><Relationship Id="rId16"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10" Type="http://schemas.openxmlformats.org/officeDocument/2006/relationships/image" Target="../media/image11.emf"/><Relationship Id="rId19" Type="http://schemas.openxmlformats.org/officeDocument/2006/relationships/image" Target="../media/image20.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6.xml"/><Relationship Id="rId4" Type="http://schemas.openxmlformats.org/officeDocument/2006/relationships/image" Target="../media/image2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6.jpeg"/><Relationship Id="rId4" Type="http://schemas.openxmlformats.org/officeDocument/2006/relationships/image" Target="../media/image2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Natur, Outdoorobjekt, Nachthimmel enthält.&#10;&#10;Automatisch generierte Beschreibung">
            <a:extLst>
              <a:ext uri="{FF2B5EF4-FFF2-40B4-BE49-F238E27FC236}">
                <a16:creationId xmlns:a16="http://schemas.microsoft.com/office/drawing/2014/main" id="{8BE328AB-7994-4FC7-9CD0-177FC89BF2A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396552" y="13590"/>
            <a:ext cx="12192001" cy="6858000"/>
          </a:xfrm>
          <a:prstGeom prst="rect">
            <a:avLst/>
          </a:prstGeom>
        </p:spPr>
      </p:pic>
      <p:sp>
        <p:nvSpPr>
          <p:cNvPr id="2" name="Textfeld 1">
            <a:extLst>
              <a:ext uri="{FF2B5EF4-FFF2-40B4-BE49-F238E27FC236}">
                <a16:creationId xmlns:a16="http://schemas.microsoft.com/office/drawing/2014/main" id="{64FD4D4A-6093-40F8-8028-6A073D206183}"/>
              </a:ext>
            </a:extLst>
          </p:cNvPr>
          <p:cNvSpPr txBox="1"/>
          <p:nvPr/>
        </p:nvSpPr>
        <p:spPr>
          <a:xfrm>
            <a:off x="1907704" y="3150202"/>
            <a:ext cx="6624736" cy="584775"/>
          </a:xfrm>
          <a:prstGeom prst="rect">
            <a:avLst/>
          </a:prstGeom>
          <a:noFill/>
        </p:spPr>
        <p:txBody>
          <a:bodyPr wrap="square" rtlCol="0">
            <a:spAutoFit/>
          </a:bodyPr>
          <a:lstStyle/>
          <a:p>
            <a:pPr algn="ctr"/>
            <a:r>
              <a:rPr lang="de-DE" sz="3200" b="1" dirty="0">
                <a:solidFill>
                  <a:schemeClr val="bg1"/>
                </a:solidFill>
              </a:rPr>
              <a:t>Powers </a:t>
            </a:r>
            <a:r>
              <a:rPr lang="de-DE" sz="3200" b="1" dirty="0" err="1">
                <a:solidFill>
                  <a:schemeClr val="bg1"/>
                </a:solidFill>
              </a:rPr>
              <a:t>of</a:t>
            </a:r>
            <a:r>
              <a:rPr lang="de-DE" sz="3200" b="1" dirty="0">
                <a:solidFill>
                  <a:schemeClr val="bg1"/>
                </a:solidFill>
              </a:rPr>
              <a:t> Ten</a:t>
            </a:r>
          </a:p>
        </p:txBody>
      </p:sp>
      <p:sp>
        <p:nvSpPr>
          <p:cNvPr id="5" name="Textfeld 4">
            <a:extLst>
              <a:ext uri="{FF2B5EF4-FFF2-40B4-BE49-F238E27FC236}">
                <a16:creationId xmlns:a16="http://schemas.microsoft.com/office/drawing/2014/main" id="{99763727-6041-46AC-A167-41B66784E1A9}"/>
              </a:ext>
            </a:extLst>
          </p:cNvPr>
          <p:cNvSpPr txBox="1"/>
          <p:nvPr/>
        </p:nvSpPr>
        <p:spPr>
          <a:xfrm>
            <a:off x="3707904" y="2204864"/>
            <a:ext cx="3528392" cy="769441"/>
          </a:xfrm>
          <a:prstGeom prst="rect">
            <a:avLst/>
          </a:prstGeom>
          <a:noFill/>
        </p:spPr>
        <p:txBody>
          <a:bodyPr wrap="square" rtlCol="0">
            <a:spAutoFit/>
          </a:bodyPr>
          <a:lstStyle/>
          <a:p>
            <a:r>
              <a:rPr lang="de-DE" sz="4400" b="1" dirty="0">
                <a:solidFill>
                  <a:schemeClr val="bg1"/>
                </a:solidFill>
              </a:rPr>
              <a:t>Dimensionen</a:t>
            </a:r>
          </a:p>
        </p:txBody>
      </p:sp>
    </p:spTree>
    <p:extLst>
      <p:ext uri="{BB962C8B-B14F-4D97-AF65-F5344CB8AC3E}">
        <p14:creationId xmlns:p14="http://schemas.microsoft.com/office/powerpoint/2010/main" val="203233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ME_LIBRARY\UnsereOrdner\IG\Projekte\Swiss Nano Cube\WebPortal\Texte und Inhalte\Grundlagen\ISO-Begriffsgraphik.jpg"/>
          <p:cNvPicPr>
            <a:picLocks noChangeAspect="1" noChangeArrowheads="1"/>
          </p:cNvPicPr>
          <p:nvPr/>
        </p:nvPicPr>
        <p:blipFill>
          <a:blip r:embed="rId3" cstate="print"/>
          <a:srcRect b="1807"/>
          <a:stretch>
            <a:fillRect/>
          </a:stretch>
        </p:blipFill>
        <p:spPr bwMode="auto">
          <a:xfrm>
            <a:off x="1979712" y="1916832"/>
            <a:ext cx="5366990" cy="4070122"/>
          </a:xfrm>
          <a:prstGeom prst="rect">
            <a:avLst/>
          </a:prstGeom>
          <a:noFill/>
          <a:ln w="9525">
            <a:noFill/>
            <a:miter lim="800000"/>
            <a:headEnd/>
            <a:tailEnd/>
          </a:ln>
        </p:spPr>
      </p:pic>
      <p:sp>
        <p:nvSpPr>
          <p:cNvPr id="5" name="Textfeld 4"/>
          <p:cNvSpPr txBox="1"/>
          <p:nvPr/>
        </p:nvSpPr>
        <p:spPr>
          <a:xfrm>
            <a:off x="683568" y="764704"/>
            <a:ext cx="6997700" cy="1172757"/>
          </a:xfrm>
          <a:prstGeom prst="rect">
            <a:avLst/>
          </a:prstGeom>
          <a:noFill/>
        </p:spPr>
        <p:txBody>
          <a:bodyPr>
            <a:spAutoFit/>
          </a:bodyPr>
          <a:lstStyle/>
          <a:p>
            <a:pPr marL="180975" indent="-180975">
              <a:spcBef>
                <a:spcPts val="0"/>
              </a:spcBef>
              <a:spcAft>
                <a:spcPts val="1200"/>
              </a:spcAft>
              <a:buFont typeface="Wingdings" pitchFamily="2" charset="2"/>
              <a:buChar char="§"/>
              <a:defRPr/>
            </a:pPr>
            <a:r>
              <a:rPr lang="de-CH" altLang="en-US" dirty="0">
                <a:latin typeface="+mj-lt"/>
                <a:cs typeface="+mn-cs"/>
              </a:rPr>
              <a:t>Nanostrukturiere Materialien</a:t>
            </a:r>
            <a:br>
              <a:rPr lang="de-CH" altLang="en-US" dirty="0">
                <a:latin typeface="+mj-lt"/>
                <a:cs typeface="+mn-cs"/>
              </a:rPr>
            </a:br>
            <a:r>
              <a:rPr lang="de-CH" altLang="en-US" dirty="0">
                <a:latin typeface="+mj-lt"/>
                <a:cs typeface="+mn-cs"/>
              </a:rPr>
              <a:t>(Innere Struktur oder Oberflächenstruktur im Nanometermassstab)</a:t>
            </a:r>
            <a:endParaRPr lang="de-CH" dirty="0">
              <a:latin typeface="+mj-lt"/>
              <a:cs typeface="+mn-cs"/>
            </a:endParaRPr>
          </a:p>
          <a:p>
            <a:pPr marL="180975" indent="-180975">
              <a:lnSpc>
                <a:spcPct val="150000"/>
              </a:lnSpc>
              <a:spcBef>
                <a:spcPts val="0"/>
              </a:spcBef>
              <a:spcAft>
                <a:spcPts val="1200"/>
              </a:spcAft>
              <a:buFont typeface="Wingdings" pitchFamily="2" charset="2"/>
              <a:buChar char="§"/>
              <a:defRPr/>
            </a:pPr>
            <a:r>
              <a:rPr lang="de-CH" dirty="0">
                <a:latin typeface="+mj-lt"/>
                <a:cs typeface="+mn-cs"/>
              </a:rPr>
              <a:t>Nanoobjekte</a:t>
            </a:r>
          </a:p>
        </p:txBody>
      </p:sp>
      <p:sp>
        <p:nvSpPr>
          <p:cNvPr id="6" name="Titel 1"/>
          <p:cNvSpPr>
            <a:spLocks noGrp="1"/>
          </p:cNvSpPr>
          <p:nvPr>
            <p:ph type="title"/>
          </p:nvPr>
        </p:nvSpPr>
        <p:spPr>
          <a:xfrm>
            <a:off x="1115616" y="0"/>
            <a:ext cx="7199313" cy="630238"/>
          </a:xfrm>
        </p:spPr>
        <p:txBody>
          <a:bodyPr>
            <a:normAutofit fontScale="90000"/>
          </a:bodyPr>
          <a:lstStyle/>
          <a:p>
            <a:r>
              <a:rPr lang="de-CH" dirty="0"/>
              <a:t>Was ist ein Nanomaterial?</a:t>
            </a:r>
          </a:p>
        </p:txBody>
      </p:sp>
      <p:pic>
        <p:nvPicPr>
          <p:cNvPr id="7" name="Picture 33" descr="nanopartikel"/>
          <p:cNvPicPr>
            <a:picLocks noChangeAspect="1" noChangeArrowheads="1"/>
          </p:cNvPicPr>
          <p:nvPr/>
        </p:nvPicPr>
        <p:blipFill>
          <a:blip r:embed="rId4" cstate="print"/>
          <a:srcRect/>
          <a:stretch>
            <a:fillRect/>
          </a:stretch>
        </p:blipFill>
        <p:spPr bwMode="auto">
          <a:xfrm>
            <a:off x="395536" y="3284984"/>
            <a:ext cx="1152376" cy="912425"/>
          </a:xfrm>
          <a:prstGeom prst="rect">
            <a:avLst/>
          </a:prstGeom>
          <a:noFill/>
          <a:ln w="9525">
            <a:noFill/>
            <a:miter lim="800000"/>
            <a:headEnd/>
            <a:tailEnd/>
          </a:ln>
        </p:spPr>
      </p:pic>
      <p:pic>
        <p:nvPicPr>
          <p:cNvPr id="8" name="Picture 31" descr="nanoröhren"/>
          <p:cNvPicPr>
            <a:picLocks noChangeAspect="1" noChangeArrowheads="1"/>
          </p:cNvPicPr>
          <p:nvPr/>
        </p:nvPicPr>
        <p:blipFill>
          <a:blip r:embed="rId5" cstate="print"/>
          <a:srcRect/>
          <a:stretch>
            <a:fillRect/>
          </a:stretch>
        </p:blipFill>
        <p:spPr bwMode="auto">
          <a:xfrm>
            <a:off x="3779912" y="5645696"/>
            <a:ext cx="1530851" cy="1212304"/>
          </a:xfrm>
          <a:prstGeom prst="rect">
            <a:avLst/>
          </a:prstGeom>
          <a:noFill/>
          <a:ln w="9525">
            <a:noFill/>
            <a:miter lim="800000"/>
            <a:headEnd/>
            <a:tailEnd/>
          </a:ln>
        </p:spPr>
      </p:pic>
      <p:pic>
        <p:nvPicPr>
          <p:cNvPr id="9" name="Picture 34" descr="Aerogel"/>
          <p:cNvPicPr>
            <a:picLocks noChangeAspect="1" noChangeArrowheads="1"/>
          </p:cNvPicPr>
          <p:nvPr/>
        </p:nvPicPr>
        <p:blipFill>
          <a:blip r:embed="rId6" cstate="print"/>
          <a:srcRect/>
          <a:stretch>
            <a:fillRect/>
          </a:stretch>
        </p:blipFill>
        <p:spPr bwMode="auto">
          <a:xfrm>
            <a:off x="323528" y="4293096"/>
            <a:ext cx="1368152" cy="1465286"/>
          </a:xfrm>
          <a:prstGeom prst="rect">
            <a:avLst/>
          </a:prstGeom>
          <a:noFill/>
          <a:ln w="9525">
            <a:noFill/>
            <a:miter lim="800000"/>
            <a:headEnd/>
            <a:tailEnd/>
          </a:ln>
        </p:spPr>
      </p:pic>
      <p:sp>
        <p:nvSpPr>
          <p:cNvPr id="11" name="Text Box 26"/>
          <p:cNvSpPr txBox="1">
            <a:spLocks noChangeArrowheads="1"/>
          </p:cNvSpPr>
          <p:nvPr/>
        </p:nvSpPr>
        <p:spPr bwMode="auto">
          <a:xfrm>
            <a:off x="7524328" y="260648"/>
            <a:ext cx="1404565" cy="461665"/>
          </a:xfrm>
          <a:prstGeom prst="rect">
            <a:avLst/>
          </a:prstGeom>
          <a:noFill/>
          <a:ln w="9525">
            <a:noFill/>
            <a:miter lim="800000"/>
            <a:headEnd/>
            <a:tailEnd/>
          </a:ln>
        </p:spPr>
        <p:txBody>
          <a:bodyPr wrap="square">
            <a:spAutoFit/>
          </a:bodyPr>
          <a:lstStyle/>
          <a:p>
            <a:pPr algn="l">
              <a:spcBef>
                <a:spcPct val="50000"/>
              </a:spcBef>
            </a:pPr>
            <a:r>
              <a:rPr lang="de-DE" sz="1200" dirty="0" err="1"/>
              <a:t>Photonischer</a:t>
            </a:r>
            <a:r>
              <a:rPr lang="de-DE" sz="1200" dirty="0"/>
              <a:t> Kristall</a:t>
            </a:r>
          </a:p>
        </p:txBody>
      </p:sp>
      <p:pic>
        <p:nvPicPr>
          <p:cNvPr id="1026" name="Picture 2"/>
          <p:cNvPicPr>
            <a:picLocks noChangeAspect="1" noChangeArrowheads="1"/>
          </p:cNvPicPr>
          <p:nvPr/>
        </p:nvPicPr>
        <p:blipFill>
          <a:blip r:embed="rId7" cstate="print"/>
          <a:srcRect/>
          <a:stretch>
            <a:fillRect/>
          </a:stretch>
        </p:blipFill>
        <p:spPr bwMode="auto">
          <a:xfrm>
            <a:off x="7596336" y="1772816"/>
            <a:ext cx="1368152" cy="892273"/>
          </a:xfrm>
          <a:prstGeom prst="rect">
            <a:avLst/>
          </a:prstGeom>
          <a:noFill/>
          <a:ln w="9525">
            <a:noFill/>
            <a:miter lim="800000"/>
            <a:headEnd/>
            <a:tailEnd/>
          </a:ln>
        </p:spPr>
      </p:pic>
      <p:pic>
        <p:nvPicPr>
          <p:cNvPr id="13" name="Picture 3" descr="C:\Users\Office6\Desktop\3dpbg[1].tiff"/>
          <p:cNvPicPr>
            <a:picLocks noChangeAspect="1" noChangeArrowheads="1"/>
          </p:cNvPicPr>
          <p:nvPr/>
        </p:nvPicPr>
        <p:blipFill>
          <a:blip r:embed="rId8" cstate="print"/>
          <a:srcRect/>
          <a:stretch>
            <a:fillRect/>
          </a:stretch>
        </p:blipFill>
        <p:spPr bwMode="auto">
          <a:xfrm>
            <a:off x="7596336" y="692696"/>
            <a:ext cx="1187624" cy="950099"/>
          </a:xfrm>
          <a:prstGeom prst="rect">
            <a:avLst/>
          </a:prstGeom>
          <a:noFill/>
          <a:ln w="9525">
            <a:noFill/>
            <a:miter lim="800000"/>
            <a:headEnd/>
            <a:tailEnd/>
          </a:ln>
          <a:effectLst>
            <a:softEdge rad="63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0A2E3B3C-B5C0-4D9B-90C5-A66BA2E31129}"/>
              </a:ext>
            </a:extLst>
          </p:cNvPr>
          <p:cNvSpPr txBox="1"/>
          <p:nvPr/>
        </p:nvSpPr>
        <p:spPr>
          <a:xfrm>
            <a:off x="467544" y="764704"/>
            <a:ext cx="7848872" cy="4524315"/>
          </a:xfrm>
          <a:prstGeom prst="rect">
            <a:avLst/>
          </a:prstGeom>
          <a:noFill/>
        </p:spPr>
        <p:txBody>
          <a:bodyPr wrap="square" rtlCol="0">
            <a:spAutoFit/>
          </a:bodyPr>
          <a:lstStyle/>
          <a:p>
            <a:r>
              <a:rPr lang="de-DE" b="1" dirty="0"/>
              <a:t>Aufgaben</a:t>
            </a:r>
          </a:p>
          <a:p>
            <a:endParaRPr lang="de-DE" dirty="0"/>
          </a:p>
          <a:p>
            <a:r>
              <a:rPr lang="de-DE" dirty="0"/>
              <a:t>1. Nenne einen Alltagsgegenstand, dessen Durchmesser ein Milliardstel vom Erddurchmesser ( ca. 12750 km) beträgt.</a:t>
            </a:r>
          </a:p>
          <a:p>
            <a:endParaRPr lang="de-DE" dirty="0"/>
          </a:p>
          <a:p>
            <a:r>
              <a:rPr lang="de-DE" dirty="0"/>
              <a:t>2. Wie groß ist in Nanometern:</a:t>
            </a:r>
          </a:p>
          <a:p>
            <a:pPr marL="285750" indent="-285750">
              <a:buFont typeface="Arial" panose="020B0604020202020204" pitchFamily="34" charset="0"/>
              <a:buChar char="•"/>
            </a:pPr>
            <a:r>
              <a:rPr lang="de-DE" dirty="0"/>
              <a:t>Die Länge einer Büroklammer?</a:t>
            </a:r>
          </a:p>
          <a:p>
            <a:pPr marL="285750" indent="-285750">
              <a:buFont typeface="Arial" panose="020B0604020202020204" pitchFamily="34" charset="0"/>
              <a:buChar char="•"/>
            </a:pPr>
            <a:r>
              <a:rPr lang="de-DE" dirty="0"/>
              <a:t>Die Breite eines Blattes Papier?</a:t>
            </a:r>
          </a:p>
          <a:p>
            <a:pPr marL="285750" indent="-285750">
              <a:buFont typeface="Arial" panose="020B0604020202020204" pitchFamily="34" charset="0"/>
              <a:buChar char="•"/>
            </a:pPr>
            <a:r>
              <a:rPr lang="de-DE" dirty="0"/>
              <a:t>Deine eigene Größe?</a:t>
            </a:r>
          </a:p>
          <a:p>
            <a:endParaRPr lang="de-DE" dirty="0"/>
          </a:p>
          <a:p>
            <a:pPr marL="271463" indent="-271463"/>
            <a:r>
              <a:rPr lang="de-DE" dirty="0"/>
              <a:t>3. Der menschliche Fingernagel wächst 1 Nanometer in 1 Sekunde. Wie weit wächst er</a:t>
            </a:r>
          </a:p>
          <a:p>
            <a:pPr marL="285750" indent="-285750">
              <a:buFont typeface="Arial" panose="020B0604020202020204" pitchFamily="34" charset="0"/>
              <a:buChar char="•"/>
            </a:pPr>
            <a:r>
              <a:rPr lang="de-DE" dirty="0"/>
              <a:t>In 1 Minute</a:t>
            </a:r>
          </a:p>
          <a:p>
            <a:pPr marL="285750" indent="-285750">
              <a:buFont typeface="Arial" panose="020B0604020202020204" pitchFamily="34" charset="0"/>
              <a:buChar char="•"/>
            </a:pPr>
            <a:r>
              <a:rPr lang="de-DE" dirty="0"/>
              <a:t>In 1 Stunde (in mm)</a:t>
            </a:r>
          </a:p>
          <a:p>
            <a:pPr marL="285750" indent="-285750">
              <a:buFont typeface="Arial" panose="020B0604020202020204" pitchFamily="34" charset="0"/>
              <a:buChar char="•"/>
            </a:pPr>
            <a:r>
              <a:rPr lang="de-DE" dirty="0"/>
              <a:t>In 1 Tag (in mm)</a:t>
            </a:r>
          </a:p>
          <a:p>
            <a:pPr marL="285750" indent="-285750">
              <a:buFont typeface="Arial" panose="020B0604020202020204" pitchFamily="34" charset="0"/>
              <a:buChar char="•"/>
            </a:pPr>
            <a:r>
              <a:rPr lang="de-DE" dirty="0"/>
              <a:t>In 1 Jahr (in cm)</a:t>
            </a:r>
          </a:p>
        </p:txBody>
      </p:sp>
    </p:spTree>
    <p:extLst>
      <p:ext uri="{BB962C8B-B14F-4D97-AF65-F5344CB8AC3E}">
        <p14:creationId xmlns:p14="http://schemas.microsoft.com/office/powerpoint/2010/main" val="170847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F8AC565-1197-4C1E-B5C7-CF4533761418}"/>
              </a:ext>
            </a:extLst>
          </p:cNvPr>
          <p:cNvSpPr txBox="1"/>
          <p:nvPr/>
        </p:nvSpPr>
        <p:spPr>
          <a:xfrm>
            <a:off x="594893" y="476672"/>
            <a:ext cx="6192688" cy="1015663"/>
          </a:xfrm>
          <a:prstGeom prst="rect">
            <a:avLst/>
          </a:prstGeom>
          <a:noFill/>
        </p:spPr>
        <p:txBody>
          <a:bodyPr wrap="square" rtlCol="0">
            <a:spAutoFit/>
          </a:bodyPr>
          <a:lstStyle/>
          <a:p>
            <a:r>
              <a:rPr lang="de-DE" sz="2400" b="1" u="sng" dirty="0">
                <a:solidFill>
                  <a:srgbClr val="0070C0"/>
                </a:solidFill>
              </a:rPr>
              <a:t>Der Oberflächeneffekt</a:t>
            </a:r>
          </a:p>
          <a:p>
            <a:endParaRPr lang="de-DE" dirty="0"/>
          </a:p>
          <a:p>
            <a:r>
              <a:rPr lang="de-DE" dirty="0">
                <a:sym typeface="Wingdings" panose="05000000000000000000" pitchFamily="2" charset="2"/>
              </a:rPr>
              <a:t> AB</a:t>
            </a:r>
            <a:endParaRPr lang="de-DE" dirty="0"/>
          </a:p>
        </p:txBody>
      </p:sp>
      <p:sp>
        <p:nvSpPr>
          <p:cNvPr id="3" name="Textfeld 2">
            <a:extLst>
              <a:ext uri="{FF2B5EF4-FFF2-40B4-BE49-F238E27FC236}">
                <a16:creationId xmlns:a16="http://schemas.microsoft.com/office/drawing/2014/main" id="{253E70F8-0CF7-43FE-A484-7D7892D957B2}"/>
              </a:ext>
            </a:extLst>
          </p:cNvPr>
          <p:cNvSpPr txBox="1"/>
          <p:nvPr/>
        </p:nvSpPr>
        <p:spPr>
          <a:xfrm>
            <a:off x="602628" y="2204864"/>
            <a:ext cx="7560840" cy="646331"/>
          </a:xfrm>
          <a:prstGeom prst="rect">
            <a:avLst/>
          </a:prstGeom>
          <a:noFill/>
        </p:spPr>
        <p:txBody>
          <a:bodyPr wrap="square" rtlCol="0">
            <a:spAutoFit/>
          </a:bodyPr>
          <a:lstStyle/>
          <a:p>
            <a:r>
              <a:rPr lang="de-DE" dirty="0"/>
              <a:t>Je kleiner die Seitenlänge eines Quadrats, desto größer wird der Umfang im Verhältnis zum Flächeninhalt.</a:t>
            </a:r>
          </a:p>
        </p:txBody>
      </p:sp>
      <p:sp>
        <p:nvSpPr>
          <p:cNvPr id="5" name="Textfeld 4">
            <a:extLst>
              <a:ext uri="{FF2B5EF4-FFF2-40B4-BE49-F238E27FC236}">
                <a16:creationId xmlns:a16="http://schemas.microsoft.com/office/drawing/2014/main" id="{EEBD5A30-E545-4B79-80AE-600A5695AE3C}"/>
              </a:ext>
            </a:extLst>
          </p:cNvPr>
          <p:cNvSpPr txBox="1"/>
          <p:nvPr/>
        </p:nvSpPr>
        <p:spPr>
          <a:xfrm>
            <a:off x="594893" y="1709028"/>
            <a:ext cx="4572000" cy="369332"/>
          </a:xfrm>
          <a:prstGeom prst="rect">
            <a:avLst/>
          </a:prstGeom>
          <a:noFill/>
        </p:spPr>
        <p:txBody>
          <a:bodyPr wrap="square">
            <a:spAutoFit/>
          </a:bodyPr>
          <a:lstStyle/>
          <a:p>
            <a:r>
              <a:rPr lang="de-DE" i="1" dirty="0"/>
              <a:t>Zusammenfassung der Ergebnisse:</a:t>
            </a:r>
          </a:p>
        </p:txBody>
      </p:sp>
      <p:sp>
        <p:nvSpPr>
          <p:cNvPr id="6" name="Textfeld 5">
            <a:extLst>
              <a:ext uri="{FF2B5EF4-FFF2-40B4-BE49-F238E27FC236}">
                <a16:creationId xmlns:a16="http://schemas.microsoft.com/office/drawing/2014/main" id="{2A02E8DF-0F22-45CE-AE98-9A4FDBCC43E9}"/>
              </a:ext>
            </a:extLst>
          </p:cNvPr>
          <p:cNvSpPr txBox="1"/>
          <p:nvPr/>
        </p:nvSpPr>
        <p:spPr>
          <a:xfrm>
            <a:off x="628349" y="3068960"/>
            <a:ext cx="7128792" cy="646331"/>
          </a:xfrm>
          <a:prstGeom prst="rect">
            <a:avLst/>
          </a:prstGeom>
          <a:noFill/>
        </p:spPr>
        <p:txBody>
          <a:bodyPr wrap="square" rtlCol="0">
            <a:spAutoFit/>
          </a:bodyPr>
          <a:lstStyle/>
          <a:p>
            <a:r>
              <a:rPr lang="de-DE" dirty="0"/>
              <a:t>Je kleiner die Kantenlänge eines Würfels, desto größer wird die Oberfläche im Verhältnis zum Volumen (</a:t>
            </a:r>
            <a:r>
              <a:rPr lang="de-DE" b="1" dirty="0"/>
              <a:t>spezifische Oberfläche</a:t>
            </a:r>
            <a:r>
              <a:rPr lang="de-DE" dirty="0"/>
              <a:t>).</a:t>
            </a:r>
          </a:p>
        </p:txBody>
      </p:sp>
      <p:sp>
        <p:nvSpPr>
          <p:cNvPr id="8" name="Textfeld 7">
            <a:extLst>
              <a:ext uri="{FF2B5EF4-FFF2-40B4-BE49-F238E27FC236}">
                <a16:creationId xmlns:a16="http://schemas.microsoft.com/office/drawing/2014/main" id="{AD8EB4E1-A605-4007-B219-77FD14A20798}"/>
              </a:ext>
            </a:extLst>
          </p:cNvPr>
          <p:cNvSpPr txBox="1"/>
          <p:nvPr/>
        </p:nvSpPr>
        <p:spPr>
          <a:xfrm>
            <a:off x="628349" y="3933056"/>
            <a:ext cx="7688067" cy="369332"/>
          </a:xfrm>
          <a:prstGeom prst="rect">
            <a:avLst/>
          </a:prstGeom>
          <a:noFill/>
        </p:spPr>
        <p:txBody>
          <a:bodyPr wrap="square" rtlCol="0">
            <a:spAutoFit/>
          </a:bodyPr>
          <a:lstStyle/>
          <a:p>
            <a:r>
              <a:rPr lang="de-DE" dirty="0"/>
              <a:t>Je höher der </a:t>
            </a:r>
            <a:r>
              <a:rPr lang="de-DE" b="1" dirty="0"/>
              <a:t>Zerteilungsgrad</a:t>
            </a:r>
            <a:r>
              <a:rPr lang="de-DE" dirty="0"/>
              <a:t> eines Stoffes, desto größer wird seine Oberfläche.</a:t>
            </a:r>
          </a:p>
        </p:txBody>
      </p:sp>
      <p:sp>
        <p:nvSpPr>
          <p:cNvPr id="9" name="Textfeld 8">
            <a:extLst>
              <a:ext uri="{FF2B5EF4-FFF2-40B4-BE49-F238E27FC236}">
                <a16:creationId xmlns:a16="http://schemas.microsoft.com/office/drawing/2014/main" id="{2A197DA1-AF02-4502-A065-9DA673B19360}"/>
              </a:ext>
            </a:extLst>
          </p:cNvPr>
          <p:cNvSpPr txBox="1"/>
          <p:nvPr/>
        </p:nvSpPr>
        <p:spPr>
          <a:xfrm>
            <a:off x="628348" y="4645585"/>
            <a:ext cx="7832083" cy="1477328"/>
          </a:xfrm>
          <a:prstGeom prst="rect">
            <a:avLst/>
          </a:prstGeom>
          <a:noFill/>
        </p:spPr>
        <p:txBody>
          <a:bodyPr wrap="square" rtlCol="0">
            <a:spAutoFit/>
          </a:bodyPr>
          <a:lstStyle/>
          <a:p>
            <a:r>
              <a:rPr lang="de-DE" dirty="0"/>
              <a:t>Je größer die Oberfläche eines Stoffes, desto größer wird der Anteil der Atome/Moleküle, die sich an seiner Oberfläche befinden und desto größer wird die Angriffsfläche für chemische Reaktionen (mehr Zusammenstöße mit anderen Teilchen). Die Reaktionsgeschwindigkeit erhöht sich und damit die </a:t>
            </a:r>
            <a:r>
              <a:rPr lang="de-DE" b="1" dirty="0"/>
              <a:t>Reaktivität</a:t>
            </a:r>
            <a:r>
              <a:rPr lang="de-DE" dirty="0"/>
              <a:t> des Stoffes. </a:t>
            </a:r>
          </a:p>
        </p:txBody>
      </p:sp>
      <p:sp>
        <p:nvSpPr>
          <p:cNvPr id="10" name="Rechteck 9">
            <a:extLst>
              <a:ext uri="{FF2B5EF4-FFF2-40B4-BE49-F238E27FC236}">
                <a16:creationId xmlns:a16="http://schemas.microsoft.com/office/drawing/2014/main" id="{5812409C-4A76-467A-A253-8AF37AD0D714}"/>
              </a:ext>
            </a:extLst>
          </p:cNvPr>
          <p:cNvSpPr/>
          <p:nvPr/>
        </p:nvSpPr>
        <p:spPr>
          <a:xfrm>
            <a:off x="467544" y="2158588"/>
            <a:ext cx="8073828" cy="4078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0543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3" descr="Folie_1-2-2"/>
          <p:cNvPicPr>
            <a:picLocks noChangeAspect="1" noChangeArrowheads="1"/>
          </p:cNvPicPr>
          <p:nvPr/>
        </p:nvPicPr>
        <p:blipFill>
          <a:blip r:embed="rId3" cstate="print"/>
          <a:srcRect/>
          <a:stretch>
            <a:fillRect/>
          </a:stretch>
        </p:blipFill>
        <p:spPr bwMode="auto">
          <a:xfrm>
            <a:off x="5123004" y="682116"/>
            <a:ext cx="1495514" cy="1774131"/>
          </a:xfrm>
          <a:prstGeom prst="rect">
            <a:avLst/>
          </a:prstGeom>
          <a:noFill/>
        </p:spPr>
      </p:pic>
      <p:pic>
        <p:nvPicPr>
          <p:cNvPr id="3" name="Picture 45" descr="Folie_1-2-3"/>
          <p:cNvPicPr>
            <a:picLocks noChangeAspect="1" noChangeArrowheads="1"/>
          </p:cNvPicPr>
          <p:nvPr/>
        </p:nvPicPr>
        <p:blipFill>
          <a:blip r:embed="rId4" cstate="print"/>
          <a:srcRect/>
          <a:stretch>
            <a:fillRect/>
          </a:stretch>
        </p:blipFill>
        <p:spPr bwMode="auto">
          <a:xfrm>
            <a:off x="7122574" y="610108"/>
            <a:ext cx="1296144" cy="1864728"/>
          </a:xfrm>
          <a:prstGeom prst="rect">
            <a:avLst/>
          </a:prstGeom>
          <a:noFill/>
        </p:spPr>
      </p:pic>
      <p:pic>
        <p:nvPicPr>
          <p:cNvPr id="4" name="Picture 44" descr="Folie_1-2-1"/>
          <p:cNvPicPr>
            <a:picLocks noChangeAspect="1" noChangeArrowheads="1"/>
          </p:cNvPicPr>
          <p:nvPr/>
        </p:nvPicPr>
        <p:blipFill>
          <a:blip r:embed="rId5" cstate="print"/>
          <a:srcRect/>
          <a:stretch>
            <a:fillRect/>
          </a:stretch>
        </p:blipFill>
        <p:spPr bwMode="auto">
          <a:xfrm>
            <a:off x="2730086" y="754124"/>
            <a:ext cx="1669092" cy="1700535"/>
          </a:xfrm>
          <a:prstGeom prst="rect">
            <a:avLst/>
          </a:prstGeom>
          <a:noFill/>
        </p:spPr>
      </p:pic>
      <p:sp>
        <p:nvSpPr>
          <p:cNvPr id="12" name="Rectangle 31"/>
          <p:cNvSpPr>
            <a:spLocks noGrp="1" noChangeArrowheads="1"/>
          </p:cNvSpPr>
          <p:nvPr/>
        </p:nvSpPr>
        <p:spPr bwMode="auto">
          <a:xfrm>
            <a:off x="230655" y="3220980"/>
            <a:ext cx="3888432" cy="1752600"/>
          </a:xfrm>
          <a:prstGeom prst="rect">
            <a:avLst/>
          </a:prstGeom>
          <a:noFill/>
          <a:ln w="9525">
            <a:noFill/>
            <a:miter lim="800000"/>
            <a:headEnd/>
            <a:tailEnd/>
          </a:ln>
        </p:spPr>
        <p:txBody>
          <a:bodyPr/>
          <a:lstStyle/>
          <a:p>
            <a:pPr algn="l">
              <a:lnSpc>
                <a:spcPct val="140000"/>
              </a:lnSpc>
            </a:pPr>
            <a:r>
              <a:rPr lang="de-DE" sz="1600" dirty="0" err="1"/>
              <a:t>Eckatome</a:t>
            </a:r>
            <a:endParaRPr lang="de-DE" sz="1600" dirty="0"/>
          </a:p>
          <a:p>
            <a:pPr algn="l">
              <a:lnSpc>
                <a:spcPct val="140000"/>
              </a:lnSpc>
            </a:pPr>
            <a:r>
              <a:rPr lang="de-DE" sz="1600" dirty="0"/>
              <a:t>Oberflächenatome</a:t>
            </a:r>
          </a:p>
          <a:p>
            <a:pPr algn="l">
              <a:lnSpc>
                <a:spcPct val="140000"/>
              </a:lnSpc>
            </a:pPr>
            <a:r>
              <a:rPr lang="de-DE" sz="1600" dirty="0"/>
              <a:t>Atome im Inneren</a:t>
            </a:r>
          </a:p>
          <a:p>
            <a:pPr algn="l"/>
            <a:r>
              <a:rPr lang="de-DE" sz="1600" b="1" dirty="0"/>
              <a:t>Verhältnis   </a:t>
            </a:r>
          </a:p>
          <a:p>
            <a:pPr algn="l"/>
            <a:r>
              <a:rPr lang="de-DE" sz="1600" b="1" dirty="0"/>
              <a:t>Oberflächenatome : Volumenatome</a:t>
            </a:r>
          </a:p>
        </p:txBody>
      </p:sp>
      <p:sp>
        <p:nvSpPr>
          <p:cNvPr id="13" name="Rectangle 32"/>
          <p:cNvSpPr>
            <a:spLocks noGrp="1" noChangeArrowheads="1"/>
          </p:cNvSpPr>
          <p:nvPr/>
        </p:nvSpPr>
        <p:spPr bwMode="auto">
          <a:xfrm>
            <a:off x="3564653" y="3248637"/>
            <a:ext cx="1295400" cy="1905000"/>
          </a:xfrm>
          <a:prstGeom prst="rect">
            <a:avLst/>
          </a:prstGeom>
          <a:noFill/>
          <a:ln w="9525">
            <a:noFill/>
            <a:miter lim="800000"/>
            <a:headEnd/>
            <a:tailEnd/>
          </a:ln>
        </p:spPr>
        <p:txBody>
          <a:bodyPr/>
          <a:lstStyle/>
          <a:p>
            <a:pPr>
              <a:lnSpc>
                <a:spcPct val="140000"/>
              </a:lnSpc>
            </a:pPr>
            <a:r>
              <a:rPr lang="de-DE" sz="1600" dirty="0"/>
              <a:t>8</a:t>
            </a:r>
          </a:p>
          <a:p>
            <a:pPr>
              <a:lnSpc>
                <a:spcPct val="140000"/>
              </a:lnSpc>
            </a:pPr>
            <a:r>
              <a:rPr lang="de-DE" sz="1600" dirty="0"/>
              <a:t>5.988.008</a:t>
            </a:r>
          </a:p>
          <a:p>
            <a:pPr>
              <a:lnSpc>
                <a:spcPct val="140000"/>
              </a:lnSpc>
            </a:pPr>
            <a:r>
              <a:rPr lang="de-DE" sz="1600" dirty="0"/>
              <a:t>994.011.992</a:t>
            </a:r>
          </a:p>
          <a:p>
            <a:pPr>
              <a:lnSpc>
                <a:spcPct val="140000"/>
              </a:lnSpc>
            </a:pPr>
            <a:r>
              <a:rPr lang="de-DE" sz="1600" b="1" dirty="0"/>
              <a:t>0,006</a:t>
            </a:r>
          </a:p>
        </p:txBody>
      </p:sp>
      <p:sp>
        <p:nvSpPr>
          <p:cNvPr id="14" name="Rectangle 33"/>
          <p:cNvSpPr>
            <a:spLocks noGrp="1" noChangeArrowheads="1"/>
          </p:cNvSpPr>
          <p:nvPr/>
        </p:nvSpPr>
        <p:spPr bwMode="auto">
          <a:xfrm>
            <a:off x="5499186" y="3248637"/>
            <a:ext cx="1295400" cy="1905000"/>
          </a:xfrm>
          <a:prstGeom prst="rect">
            <a:avLst/>
          </a:prstGeom>
          <a:noFill/>
          <a:ln w="9525">
            <a:noFill/>
            <a:miter lim="800000"/>
            <a:headEnd/>
            <a:tailEnd/>
          </a:ln>
        </p:spPr>
        <p:txBody>
          <a:bodyPr/>
          <a:lstStyle/>
          <a:p>
            <a:pPr>
              <a:lnSpc>
                <a:spcPct val="140000"/>
              </a:lnSpc>
            </a:pPr>
            <a:r>
              <a:rPr lang="de-DE" sz="1600" dirty="0"/>
              <a:t>8</a:t>
            </a:r>
          </a:p>
          <a:p>
            <a:pPr>
              <a:lnSpc>
                <a:spcPct val="140000"/>
              </a:lnSpc>
            </a:pPr>
            <a:r>
              <a:rPr lang="de-DE" sz="1600" dirty="0"/>
              <a:t>58.808</a:t>
            </a:r>
          </a:p>
          <a:p>
            <a:pPr>
              <a:lnSpc>
                <a:spcPct val="140000"/>
              </a:lnSpc>
            </a:pPr>
            <a:r>
              <a:rPr lang="de-DE" sz="1600" dirty="0"/>
              <a:t>941.192</a:t>
            </a:r>
          </a:p>
          <a:p>
            <a:pPr>
              <a:lnSpc>
                <a:spcPct val="140000"/>
              </a:lnSpc>
            </a:pPr>
            <a:r>
              <a:rPr lang="de-DE" sz="1600" b="1" dirty="0"/>
              <a:t>0,062</a:t>
            </a:r>
          </a:p>
        </p:txBody>
      </p:sp>
      <p:sp>
        <p:nvSpPr>
          <p:cNvPr id="15" name="Rectangle 34"/>
          <p:cNvSpPr>
            <a:spLocks noGrp="1" noChangeArrowheads="1"/>
          </p:cNvSpPr>
          <p:nvPr/>
        </p:nvSpPr>
        <p:spPr bwMode="auto">
          <a:xfrm>
            <a:off x="7416510" y="3248637"/>
            <a:ext cx="1295400" cy="1905000"/>
          </a:xfrm>
          <a:prstGeom prst="rect">
            <a:avLst/>
          </a:prstGeom>
          <a:noFill/>
          <a:ln w="9525">
            <a:noFill/>
            <a:miter lim="800000"/>
            <a:headEnd/>
            <a:tailEnd/>
          </a:ln>
        </p:spPr>
        <p:txBody>
          <a:bodyPr/>
          <a:lstStyle/>
          <a:p>
            <a:pPr>
              <a:lnSpc>
                <a:spcPct val="140000"/>
              </a:lnSpc>
            </a:pPr>
            <a:r>
              <a:rPr lang="de-DE" sz="1600" dirty="0"/>
              <a:t>8</a:t>
            </a:r>
          </a:p>
          <a:p>
            <a:pPr>
              <a:lnSpc>
                <a:spcPct val="140000"/>
              </a:lnSpc>
            </a:pPr>
            <a:r>
              <a:rPr lang="de-DE" sz="1600" dirty="0"/>
              <a:t>488</a:t>
            </a:r>
          </a:p>
          <a:p>
            <a:pPr>
              <a:lnSpc>
                <a:spcPct val="140000"/>
              </a:lnSpc>
            </a:pPr>
            <a:r>
              <a:rPr lang="de-DE" sz="1600" dirty="0"/>
              <a:t>512</a:t>
            </a:r>
          </a:p>
          <a:p>
            <a:pPr>
              <a:lnSpc>
                <a:spcPct val="140000"/>
              </a:lnSpc>
            </a:pPr>
            <a:r>
              <a:rPr lang="de-DE" sz="1600" b="1" dirty="0">
                <a:solidFill>
                  <a:srgbClr val="FF0000"/>
                </a:solidFill>
              </a:rPr>
              <a:t>0,953</a:t>
            </a:r>
          </a:p>
        </p:txBody>
      </p:sp>
      <p:sp>
        <p:nvSpPr>
          <p:cNvPr id="17" name="Rectangle 36"/>
          <p:cNvSpPr>
            <a:spLocks noChangeArrowheads="1"/>
          </p:cNvSpPr>
          <p:nvPr/>
        </p:nvSpPr>
        <p:spPr bwMode="auto">
          <a:xfrm>
            <a:off x="2586070" y="2482316"/>
            <a:ext cx="1800200" cy="738664"/>
          </a:xfrm>
          <a:prstGeom prst="rect">
            <a:avLst/>
          </a:prstGeom>
          <a:noFill/>
          <a:ln w="9525">
            <a:noFill/>
            <a:miter lim="800000"/>
            <a:headEnd/>
            <a:tailEnd/>
          </a:ln>
          <a:effectLst/>
        </p:spPr>
        <p:txBody>
          <a:bodyPr wrap="square">
            <a:spAutoFit/>
          </a:bodyPr>
          <a:lstStyle/>
          <a:p>
            <a:pPr algn="ctr"/>
            <a:r>
              <a:rPr lang="en-US" sz="1400" dirty="0">
                <a:solidFill>
                  <a:srgbClr val="000000"/>
                </a:solidFill>
              </a:rPr>
              <a:t>W</a:t>
            </a:r>
            <a:r>
              <a:rPr lang="de-DE" sz="1400" dirty="0" err="1">
                <a:solidFill>
                  <a:srgbClr val="000000"/>
                </a:solidFill>
              </a:rPr>
              <a:t>ürf</a:t>
            </a:r>
            <a:r>
              <a:rPr lang="en-US" sz="1400" dirty="0">
                <a:solidFill>
                  <a:srgbClr val="000000"/>
                </a:solidFill>
              </a:rPr>
              <a:t>el </a:t>
            </a:r>
            <a:r>
              <a:rPr lang="en-US" sz="1400" dirty="0" err="1">
                <a:solidFill>
                  <a:srgbClr val="000000"/>
                </a:solidFill>
              </a:rPr>
              <a:t>mit</a:t>
            </a:r>
            <a:r>
              <a:rPr lang="en-US" sz="1400" dirty="0">
                <a:solidFill>
                  <a:srgbClr val="000000"/>
                </a:solidFill>
              </a:rPr>
              <a:t> </a:t>
            </a:r>
            <a:r>
              <a:rPr lang="en-US" sz="1400" b="1" dirty="0">
                <a:solidFill>
                  <a:srgbClr val="000000"/>
                </a:solidFill>
              </a:rPr>
              <a:t>1.000</a:t>
            </a:r>
            <a:r>
              <a:rPr lang="en-US" sz="1400" dirty="0">
                <a:solidFill>
                  <a:srgbClr val="000000"/>
                </a:solidFill>
              </a:rPr>
              <a:t> </a:t>
            </a:r>
            <a:r>
              <a:rPr lang="en-US" sz="1400" dirty="0" err="1">
                <a:solidFill>
                  <a:srgbClr val="000000"/>
                </a:solidFill>
              </a:rPr>
              <a:t>Atomen</a:t>
            </a:r>
            <a:r>
              <a:rPr lang="en-US" sz="1400" dirty="0">
                <a:solidFill>
                  <a:srgbClr val="000000"/>
                </a:solidFill>
              </a:rPr>
              <a:t> =</a:t>
            </a:r>
          </a:p>
          <a:p>
            <a:pPr algn="ctr"/>
            <a:r>
              <a:rPr lang="en-US" sz="1400" b="1" dirty="0">
                <a:solidFill>
                  <a:srgbClr val="000000"/>
                </a:solidFill>
              </a:rPr>
              <a:t>100 nm </a:t>
            </a:r>
            <a:r>
              <a:rPr lang="en-US" sz="1400" dirty="0" err="1">
                <a:solidFill>
                  <a:srgbClr val="000000"/>
                </a:solidFill>
              </a:rPr>
              <a:t>Kantenlän</a:t>
            </a:r>
            <a:r>
              <a:rPr lang="de-DE" sz="1400" dirty="0">
                <a:solidFill>
                  <a:srgbClr val="000000"/>
                </a:solidFill>
              </a:rPr>
              <a:t>g</a:t>
            </a:r>
            <a:r>
              <a:rPr lang="en-US" sz="1400" dirty="0">
                <a:solidFill>
                  <a:srgbClr val="000000"/>
                </a:solidFill>
              </a:rPr>
              <a:t>e*</a:t>
            </a:r>
          </a:p>
        </p:txBody>
      </p:sp>
      <p:sp>
        <p:nvSpPr>
          <p:cNvPr id="18" name="Rectangle 37"/>
          <p:cNvSpPr>
            <a:spLocks noChangeArrowheads="1"/>
          </p:cNvSpPr>
          <p:nvPr/>
        </p:nvSpPr>
        <p:spPr bwMode="auto">
          <a:xfrm>
            <a:off x="4962334" y="2482316"/>
            <a:ext cx="1656184" cy="738664"/>
          </a:xfrm>
          <a:prstGeom prst="rect">
            <a:avLst/>
          </a:prstGeom>
          <a:noFill/>
          <a:ln w="9525">
            <a:noFill/>
            <a:miter lim="800000"/>
            <a:headEnd/>
            <a:tailEnd/>
          </a:ln>
          <a:effectLst/>
        </p:spPr>
        <p:txBody>
          <a:bodyPr wrap="square">
            <a:spAutoFit/>
          </a:bodyPr>
          <a:lstStyle/>
          <a:p>
            <a:pPr algn="ctr"/>
            <a:r>
              <a:rPr lang="en-US" sz="1400" dirty="0">
                <a:solidFill>
                  <a:srgbClr val="000000"/>
                </a:solidFill>
              </a:rPr>
              <a:t>W</a:t>
            </a:r>
            <a:r>
              <a:rPr lang="de-DE" sz="1400" dirty="0" err="1">
                <a:solidFill>
                  <a:srgbClr val="000000"/>
                </a:solidFill>
              </a:rPr>
              <a:t>ürf</a:t>
            </a:r>
            <a:r>
              <a:rPr lang="en-US" sz="1400" dirty="0">
                <a:solidFill>
                  <a:srgbClr val="000000"/>
                </a:solidFill>
              </a:rPr>
              <a:t>el </a:t>
            </a:r>
            <a:r>
              <a:rPr lang="en-US" sz="1400" dirty="0" err="1">
                <a:solidFill>
                  <a:srgbClr val="000000"/>
                </a:solidFill>
              </a:rPr>
              <a:t>mit</a:t>
            </a:r>
            <a:r>
              <a:rPr lang="en-US" sz="1400" dirty="0">
                <a:solidFill>
                  <a:srgbClr val="000000"/>
                </a:solidFill>
              </a:rPr>
              <a:t> </a:t>
            </a:r>
            <a:r>
              <a:rPr lang="en-US" sz="1400" b="1" dirty="0">
                <a:solidFill>
                  <a:srgbClr val="000000"/>
                </a:solidFill>
              </a:rPr>
              <a:t>100</a:t>
            </a:r>
            <a:r>
              <a:rPr lang="en-US" sz="1400" dirty="0">
                <a:solidFill>
                  <a:srgbClr val="000000"/>
                </a:solidFill>
              </a:rPr>
              <a:t> </a:t>
            </a:r>
            <a:r>
              <a:rPr lang="en-US" sz="1400" dirty="0" err="1">
                <a:solidFill>
                  <a:srgbClr val="000000"/>
                </a:solidFill>
              </a:rPr>
              <a:t>Atomen</a:t>
            </a:r>
            <a:r>
              <a:rPr lang="en-US" sz="1400" dirty="0">
                <a:solidFill>
                  <a:srgbClr val="000000"/>
                </a:solidFill>
              </a:rPr>
              <a:t> =</a:t>
            </a:r>
          </a:p>
          <a:p>
            <a:pPr algn="ctr"/>
            <a:r>
              <a:rPr lang="en-US" sz="1400" b="1" dirty="0">
                <a:solidFill>
                  <a:srgbClr val="000000"/>
                </a:solidFill>
              </a:rPr>
              <a:t>10 nm </a:t>
            </a:r>
            <a:r>
              <a:rPr lang="en-US" sz="1400" dirty="0" err="1">
                <a:solidFill>
                  <a:srgbClr val="000000"/>
                </a:solidFill>
              </a:rPr>
              <a:t>Kantenlän</a:t>
            </a:r>
            <a:r>
              <a:rPr lang="de-DE" sz="1400" dirty="0">
                <a:solidFill>
                  <a:srgbClr val="000000"/>
                </a:solidFill>
              </a:rPr>
              <a:t>g</a:t>
            </a:r>
            <a:r>
              <a:rPr lang="en-US" sz="1400" dirty="0">
                <a:solidFill>
                  <a:srgbClr val="000000"/>
                </a:solidFill>
              </a:rPr>
              <a:t>e</a:t>
            </a:r>
            <a:endParaRPr lang="de-DE" sz="1400" dirty="0">
              <a:solidFill>
                <a:srgbClr val="000000"/>
              </a:solidFill>
            </a:endParaRPr>
          </a:p>
        </p:txBody>
      </p:sp>
      <p:sp>
        <p:nvSpPr>
          <p:cNvPr id="19" name="Rectangle 38"/>
          <p:cNvSpPr>
            <a:spLocks noChangeArrowheads="1"/>
          </p:cNvSpPr>
          <p:nvPr/>
        </p:nvSpPr>
        <p:spPr bwMode="auto">
          <a:xfrm>
            <a:off x="6906550" y="2482316"/>
            <a:ext cx="1651297" cy="738664"/>
          </a:xfrm>
          <a:prstGeom prst="rect">
            <a:avLst/>
          </a:prstGeom>
          <a:noFill/>
          <a:ln w="9525">
            <a:noFill/>
            <a:miter lim="800000"/>
            <a:headEnd/>
            <a:tailEnd/>
          </a:ln>
          <a:effectLst/>
        </p:spPr>
        <p:txBody>
          <a:bodyPr wrap="square">
            <a:spAutoFit/>
          </a:bodyPr>
          <a:lstStyle/>
          <a:p>
            <a:pPr algn="ctr"/>
            <a:r>
              <a:rPr lang="en-US" sz="1400" dirty="0">
                <a:solidFill>
                  <a:srgbClr val="000000"/>
                </a:solidFill>
              </a:rPr>
              <a:t>W</a:t>
            </a:r>
            <a:r>
              <a:rPr lang="de-DE" sz="1400" dirty="0" err="1">
                <a:solidFill>
                  <a:srgbClr val="000000"/>
                </a:solidFill>
              </a:rPr>
              <a:t>ürf</a:t>
            </a:r>
            <a:r>
              <a:rPr lang="en-US" sz="1400" dirty="0">
                <a:solidFill>
                  <a:srgbClr val="000000"/>
                </a:solidFill>
              </a:rPr>
              <a:t>el </a:t>
            </a:r>
            <a:r>
              <a:rPr lang="en-US" sz="1400" dirty="0" err="1">
                <a:solidFill>
                  <a:srgbClr val="000000"/>
                </a:solidFill>
              </a:rPr>
              <a:t>mit</a:t>
            </a:r>
            <a:r>
              <a:rPr lang="en-US" sz="1400" dirty="0">
                <a:solidFill>
                  <a:srgbClr val="000000"/>
                </a:solidFill>
              </a:rPr>
              <a:t> </a:t>
            </a:r>
            <a:r>
              <a:rPr lang="en-US" sz="1400" b="1" dirty="0">
                <a:solidFill>
                  <a:srgbClr val="000000"/>
                </a:solidFill>
              </a:rPr>
              <a:t>1</a:t>
            </a:r>
            <a:r>
              <a:rPr lang="en-US" sz="1400" dirty="0">
                <a:solidFill>
                  <a:srgbClr val="000000"/>
                </a:solidFill>
              </a:rPr>
              <a:t>0 </a:t>
            </a:r>
            <a:r>
              <a:rPr lang="en-US" sz="1400" dirty="0" err="1">
                <a:solidFill>
                  <a:srgbClr val="000000"/>
                </a:solidFill>
              </a:rPr>
              <a:t>Atomen</a:t>
            </a:r>
            <a:r>
              <a:rPr lang="en-US" sz="1400" dirty="0">
                <a:solidFill>
                  <a:srgbClr val="000000"/>
                </a:solidFill>
              </a:rPr>
              <a:t> =</a:t>
            </a:r>
          </a:p>
          <a:p>
            <a:pPr algn="ctr"/>
            <a:r>
              <a:rPr lang="en-US" sz="1400" dirty="0">
                <a:solidFill>
                  <a:srgbClr val="000000"/>
                </a:solidFill>
              </a:rPr>
              <a:t> </a:t>
            </a:r>
            <a:r>
              <a:rPr lang="en-US" sz="1400" b="1" dirty="0">
                <a:solidFill>
                  <a:srgbClr val="000000"/>
                </a:solidFill>
              </a:rPr>
              <a:t>1 nm </a:t>
            </a:r>
            <a:r>
              <a:rPr lang="en-US" sz="1400" dirty="0" err="1">
                <a:solidFill>
                  <a:srgbClr val="000000"/>
                </a:solidFill>
              </a:rPr>
              <a:t>Kantenlän</a:t>
            </a:r>
            <a:r>
              <a:rPr lang="de-DE" sz="1400" dirty="0">
                <a:solidFill>
                  <a:srgbClr val="000000"/>
                </a:solidFill>
              </a:rPr>
              <a:t>g</a:t>
            </a:r>
            <a:r>
              <a:rPr lang="en-US" sz="1400" dirty="0">
                <a:solidFill>
                  <a:srgbClr val="000000"/>
                </a:solidFill>
              </a:rPr>
              <a:t>e</a:t>
            </a:r>
            <a:endParaRPr lang="de-DE" sz="1400" dirty="0">
              <a:solidFill>
                <a:srgbClr val="000000"/>
              </a:solidFill>
            </a:endParaRPr>
          </a:p>
        </p:txBody>
      </p:sp>
      <p:sp>
        <p:nvSpPr>
          <p:cNvPr id="21" name="Rechteck 20"/>
          <p:cNvSpPr/>
          <p:nvPr/>
        </p:nvSpPr>
        <p:spPr>
          <a:xfrm>
            <a:off x="-756592" y="6453336"/>
            <a:ext cx="4392488" cy="307777"/>
          </a:xfrm>
          <a:prstGeom prst="rect">
            <a:avLst/>
          </a:prstGeom>
        </p:spPr>
        <p:txBody>
          <a:bodyPr wrap="square">
            <a:spAutoFit/>
          </a:bodyPr>
          <a:lstStyle/>
          <a:p>
            <a:pPr algn="ctr"/>
            <a:r>
              <a:rPr lang="en-US" sz="1400" dirty="0">
                <a:solidFill>
                  <a:srgbClr val="000000"/>
                </a:solidFill>
              </a:rPr>
              <a:t>(*1 </a:t>
            </a:r>
            <a:r>
              <a:rPr lang="en-US" sz="1400" dirty="0" err="1">
                <a:solidFill>
                  <a:srgbClr val="000000"/>
                </a:solidFill>
              </a:rPr>
              <a:t>Atomdurchmesser</a:t>
            </a:r>
            <a:r>
              <a:rPr lang="en-US" sz="1400" dirty="0">
                <a:solidFill>
                  <a:srgbClr val="000000"/>
                </a:solidFill>
              </a:rPr>
              <a:t> = 0,1 nm)</a:t>
            </a:r>
            <a:endParaRPr lang="de-DE"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54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04A2C35-0E51-48CD-8768-643516CDAB47}"/>
              </a:ext>
            </a:extLst>
          </p:cNvPr>
          <p:cNvSpPr>
            <a:spLocks noGrp="1"/>
          </p:cNvSpPr>
          <p:nvPr>
            <p:ph type="title"/>
          </p:nvPr>
        </p:nvSpPr>
        <p:spPr>
          <a:xfrm>
            <a:off x="539552" y="259675"/>
            <a:ext cx="8229600" cy="1143000"/>
          </a:xfrm>
        </p:spPr>
        <p:txBody>
          <a:bodyPr>
            <a:normAutofit/>
          </a:bodyPr>
          <a:lstStyle/>
          <a:p>
            <a:pPr algn="l"/>
            <a:r>
              <a:rPr lang="en-US" sz="3600" b="1" u="sng" dirty="0" err="1">
                <a:solidFill>
                  <a:srgbClr val="0070C0"/>
                </a:solidFill>
              </a:rPr>
              <a:t>Selbstorganisation</a:t>
            </a:r>
            <a:endParaRPr lang="en-US" sz="3600" b="1" u="sng" dirty="0">
              <a:solidFill>
                <a:srgbClr val="0070C0"/>
              </a:solidFill>
            </a:endParaRPr>
          </a:p>
        </p:txBody>
      </p:sp>
      <p:pic>
        <p:nvPicPr>
          <p:cNvPr id="1026" name="Picture 2">
            <a:hlinkClick r:id="rId2"/>
            <a:extLst>
              <a:ext uri="{FF2B5EF4-FFF2-40B4-BE49-F238E27FC236}">
                <a16:creationId xmlns:a16="http://schemas.microsoft.com/office/drawing/2014/main" id="{7998FF1F-14C3-4164-A621-5028F50CBC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568" y="3759241"/>
            <a:ext cx="7305583" cy="1656184"/>
          </a:xfrm>
          <a:prstGeom prst="rect">
            <a:avLst/>
          </a:prstGeom>
          <a:solidFill>
            <a:srgbClr val="FFFFFF"/>
          </a:solidFill>
        </p:spPr>
      </p:pic>
      <p:sp>
        <p:nvSpPr>
          <p:cNvPr id="2" name="Rectangle 1">
            <a:extLst>
              <a:ext uri="{FF2B5EF4-FFF2-40B4-BE49-F238E27FC236}">
                <a16:creationId xmlns:a16="http://schemas.microsoft.com/office/drawing/2014/main" id="{06F3CF66-6A2A-4155-8F58-789D211A21AB}"/>
              </a:ext>
            </a:extLst>
          </p:cNvPr>
          <p:cNvSpPr>
            <a:spLocks noChangeArrowheads="1"/>
          </p:cNvSpPr>
          <p:nvPr/>
        </p:nvSpPr>
        <p:spPr bwMode="auto">
          <a:xfrm>
            <a:off x="539552" y="1123233"/>
            <a:ext cx="7839638" cy="19755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0" fontAlgn="base">
              <a:lnSpc>
                <a:spcPct val="90000"/>
              </a:lnSpc>
              <a:spcBef>
                <a:spcPct val="20000"/>
              </a:spcBef>
              <a:spcAft>
                <a:spcPct val="0"/>
              </a:spcAft>
              <a:buClrTx/>
              <a:buSzTx/>
              <a:buFont typeface="Arial" pitchFamily="34" charset="0"/>
              <a:buNone/>
              <a:tabLst/>
            </a:pPr>
            <a:br>
              <a:rPr kumimoji="0" lang="de-DE" altLang="de-DE" sz="2000" b="0" i="0" u="none" strike="noStrike" cap="none" normalizeH="0" baseline="0" dirty="0">
                <a:ln>
                  <a:noFill/>
                </a:ln>
                <a:effectLst/>
              </a:rPr>
            </a:br>
            <a:r>
              <a:rPr kumimoji="0" lang="de-DE" altLang="de-DE" sz="2000" b="0" i="0" u="none" strike="noStrike" cap="none" normalizeH="0" baseline="0" dirty="0">
                <a:ln>
                  <a:noFill/>
                </a:ln>
                <a:effectLst/>
              </a:rPr>
              <a:t>Selbstorganisation bezeichnet den natürlich ablaufenden Prozess, bei dem unter geeigneten Bedingungen Partikel </a:t>
            </a:r>
            <a:r>
              <a:rPr lang="de-DE" altLang="de-DE" sz="2000" dirty="0"/>
              <a:t>im Nanomaßstab oder kleiner </a:t>
            </a:r>
            <a:r>
              <a:rPr kumimoji="0" lang="de-DE" altLang="de-DE" sz="2000" b="0" i="0" u="none" strike="noStrike" cap="none" normalizeH="0" baseline="0" dirty="0">
                <a:ln>
                  <a:noFill/>
                </a:ln>
                <a:effectLst/>
              </a:rPr>
              <a:t>von selbst zu winzigen Strukturen zusammenfinden können. </a:t>
            </a:r>
          </a:p>
          <a:p>
            <a:pPr marL="0" marR="0" lvl="0" indent="0" fontAlgn="base">
              <a:lnSpc>
                <a:spcPct val="90000"/>
              </a:lnSpc>
              <a:spcBef>
                <a:spcPct val="20000"/>
              </a:spcBef>
              <a:spcAft>
                <a:spcPct val="0"/>
              </a:spcAft>
              <a:buClrTx/>
              <a:buSzTx/>
              <a:buFont typeface="Arial" pitchFamily="34" charset="0"/>
              <a:buNone/>
              <a:tabLst/>
            </a:pPr>
            <a:r>
              <a:rPr kumimoji="0" lang="de-DE" altLang="de-DE" sz="2000" b="0" i="0" u="none" strike="noStrike" cap="none" normalizeH="0" baseline="0" dirty="0">
                <a:ln>
                  <a:noFill/>
                </a:ln>
                <a:effectLst/>
              </a:rPr>
              <a:t>Auf das Prinzip der Selbstorganisation trifft man überall in der Natur und dadurch stellen die Selbstorganisationsprozesse ein wichtiges Feld der Nanotechnologieforschung dar.</a:t>
            </a:r>
            <a:br>
              <a:rPr kumimoji="0" lang="de-DE" altLang="de-DE" sz="2000" b="0" i="0" u="none" strike="noStrike" cap="none" normalizeH="0" baseline="0" dirty="0">
                <a:ln>
                  <a:noFill/>
                </a:ln>
                <a:effectLst/>
              </a:rPr>
            </a:br>
            <a:endParaRPr kumimoji="0" lang="de-DE" altLang="de-DE" sz="2000" b="0" i="0" u="none" strike="noStrike" cap="none" normalizeH="0" baseline="0" dirty="0">
              <a:ln>
                <a:noFill/>
              </a:ln>
              <a:effectLst/>
            </a:endParaRPr>
          </a:p>
        </p:txBody>
      </p:sp>
    </p:spTree>
    <p:extLst>
      <p:ext uri="{BB962C8B-B14F-4D97-AF65-F5344CB8AC3E}">
        <p14:creationId xmlns:p14="http://schemas.microsoft.com/office/powerpoint/2010/main" val="420242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685800" y="2130425"/>
            <a:ext cx="7772400" cy="1470025"/>
          </a:xfrm>
          <a:prstGeom prst="rect">
            <a:avLst/>
          </a:prstGeom>
        </p:spPr>
        <p:txBody>
          <a:bodyP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de-DE" sz="8800" dirty="0">
                <a:latin typeface="+mj-lt"/>
                <a:ea typeface="+mj-ea"/>
                <a:cs typeface="+mj-cs"/>
              </a:rPr>
              <a:t>Zwei Wege führen zu Nanostrukturen…</a:t>
            </a:r>
            <a:endParaRPr kumimoji="0" lang="de-DE" sz="8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ChangeArrowheads="1"/>
          </p:cNvSpPr>
          <p:nvPr/>
        </p:nvSpPr>
        <p:spPr>
          <a:xfrm>
            <a:off x="467544" y="332656"/>
            <a:ext cx="8424863" cy="1080120"/>
          </a:xfrm>
          <a:prstGeom prst="rect">
            <a:avLst/>
          </a:prstGeom>
          <a:noFill/>
          <a:ln/>
        </p:spPr>
        <p:txBody>
          <a:bodyPr/>
          <a:lstStyle/>
          <a:p>
            <a:pPr marL="342900" marR="0" lvl="0" indent="-342900" algn="l" defTabSz="914400" rtl="0" eaLnBrk="1" fontAlgn="auto" latinLnBrk="0" hangingPunct="1">
              <a:lnSpc>
                <a:spcPct val="90000"/>
              </a:lnSpc>
              <a:spcBef>
                <a:spcPct val="20000"/>
              </a:spcBef>
              <a:spcAft>
                <a:spcPts val="0"/>
              </a:spcAft>
              <a:buClrTx/>
              <a:buSzTx/>
              <a:tabLst>
                <a:tab pos="357188" algn="l"/>
              </a:tabLst>
              <a:defRPr/>
            </a:pPr>
            <a:r>
              <a:rPr lang="de-DE" sz="4000" b="1" noProof="0" dirty="0">
                <a:solidFill>
                  <a:srgbClr val="FF0000"/>
                </a:solidFill>
              </a:rPr>
              <a:t>T</a:t>
            </a:r>
            <a:r>
              <a:rPr lang="de-DE" sz="4000" b="1" dirty="0" err="1">
                <a:solidFill>
                  <a:srgbClr val="FF0000"/>
                </a:solidFill>
              </a:rPr>
              <a:t>op</a:t>
            </a:r>
            <a:r>
              <a:rPr lang="de-DE" sz="4000" b="1" dirty="0">
                <a:solidFill>
                  <a:srgbClr val="FF0000"/>
                </a:solidFill>
              </a:rPr>
              <a:t>-down</a:t>
            </a:r>
            <a:r>
              <a:rPr kumimoji="0" lang="de-DE" sz="4000" b="1" i="0" u="none" strike="noStrike" kern="1200" cap="none" spc="0" normalizeH="0" baseline="0" noProof="0" dirty="0">
                <a:ln>
                  <a:noFill/>
                </a:ln>
                <a:solidFill>
                  <a:srgbClr val="FF0000"/>
                </a:solidFill>
                <a:effectLst/>
                <a:uLnTx/>
                <a:uFillTx/>
                <a:latin typeface="+mn-lt"/>
                <a:ea typeface="+mn-ea"/>
                <a:cs typeface="+mn-cs"/>
              </a:rPr>
              <a:t>-Verfahren</a:t>
            </a:r>
            <a:r>
              <a:rPr kumimoji="0" lang="de-DE" sz="4000" b="1" i="0" u="none" strike="noStrike" kern="120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90000"/>
              </a:lnSpc>
              <a:spcBef>
                <a:spcPct val="20000"/>
              </a:spcBef>
              <a:spcAft>
                <a:spcPts val="0"/>
              </a:spcAft>
              <a:buClrTx/>
              <a:buSzTx/>
              <a:tabLst>
                <a:tab pos="357188" algn="l"/>
              </a:tabLst>
              <a:defRPr/>
            </a:pPr>
            <a:r>
              <a:rPr kumimoji="0" lang="de-DE" sz="3200" b="1" i="0" u="none" strike="noStrike" kern="1200" cap="none" spc="0" normalizeH="0" noProof="0" dirty="0">
                <a:ln>
                  <a:noFill/>
                </a:ln>
                <a:solidFill>
                  <a:schemeClr val="bg1">
                    <a:lumMod val="50000"/>
                  </a:schemeClr>
                </a:solidFill>
                <a:effectLst/>
                <a:uLnTx/>
                <a:uFillTx/>
                <a:latin typeface="+mn-lt"/>
                <a:ea typeface="+mn-ea"/>
                <a:cs typeface="+mn-cs"/>
              </a:rPr>
              <a:t>(</a:t>
            </a:r>
            <a:r>
              <a:rPr kumimoji="0" lang="de-DE" sz="3200" b="1" i="0" u="none" strike="noStrike" kern="1200" cap="none" spc="0" normalizeH="0" baseline="0" noProof="0" dirty="0">
                <a:ln>
                  <a:noFill/>
                </a:ln>
                <a:solidFill>
                  <a:schemeClr val="bg1">
                    <a:lumMod val="50000"/>
                  </a:schemeClr>
                </a:solidFill>
                <a:effectLst/>
                <a:uLnTx/>
                <a:uFillTx/>
                <a:latin typeface="+mn-lt"/>
                <a:ea typeface="+mn-ea"/>
                <a:cs typeface="+mn-cs"/>
              </a:rPr>
              <a:t>„vom </a:t>
            </a:r>
            <a:r>
              <a:rPr lang="de-DE" sz="3200" b="1" dirty="0">
                <a:solidFill>
                  <a:schemeClr val="bg1">
                    <a:lumMod val="50000"/>
                  </a:schemeClr>
                </a:solidFill>
              </a:rPr>
              <a:t>G</a:t>
            </a:r>
            <a:r>
              <a:rPr kumimoji="0" lang="de-DE" sz="3200" b="1" i="0" u="none" strike="noStrike" kern="1200" cap="none" spc="0" normalizeH="0" baseline="0" noProof="0" dirty="0" err="1">
                <a:ln>
                  <a:noFill/>
                </a:ln>
                <a:solidFill>
                  <a:schemeClr val="bg1">
                    <a:lumMod val="50000"/>
                  </a:schemeClr>
                </a:solidFill>
                <a:effectLst/>
                <a:uLnTx/>
                <a:uFillTx/>
                <a:latin typeface="+mn-lt"/>
                <a:ea typeface="+mn-ea"/>
                <a:cs typeface="+mn-cs"/>
              </a:rPr>
              <a:t>roßen</a:t>
            </a:r>
            <a:r>
              <a:rPr kumimoji="0" lang="de-DE" sz="3200" b="1" i="0" u="none" strike="noStrike" kern="1200" cap="none" spc="0" normalizeH="0" baseline="0" noProof="0" dirty="0">
                <a:ln>
                  <a:noFill/>
                </a:ln>
                <a:solidFill>
                  <a:schemeClr val="bg1">
                    <a:lumMod val="50000"/>
                  </a:schemeClr>
                </a:solidFill>
                <a:effectLst/>
                <a:uLnTx/>
                <a:uFillTx/>
                <a:latin typeface="+mn-lt"/>
                <a:ea typeface="+mn-ea"/>
                <a:cs typeface="+mn-cs"/>
              </a:rPr>
              <a:t> zum Kleinen“)</a:t>
            </a:r>
          </a:p>
          <a:p>
            <a:pPr lvl="0">
              <a:lnSpc>
                <a:spcPct val="90000"/>
              </a:lnSpc>
              <a:spcBef>
                <a:spcPts val="1200"/>
              </a:spcBef>
              <a:tabLst>
                <a:tab pos="0" algn="l"/>
              </a:tabLst>
            </a:pPr>
            <a:r>
              <a:rPr lang="de-DE" sz="2400" dirty="0"/>
              <a:t>Erzeugung </a:t>
            </a:r>
            <a:r>
              <a:rPr lang="de-DE" sz="2400" dirty="0" err="1"/>
              <a:t>nanoskaliger</a:t>
            </a:r>
            <a:r>
              <a:rPr lang="de-DE" sz="2400" dirty="0"/>
              <a:t> Strukturen durch Verkleinerung bzw. durch ultrapräzise Materialbearbeitung mit geeigneten Werkzeugen.</a:t>
            </a:r>
          </a:p>
          <a:p>
            <a:pPr lvl="0">
              <a:lnSpc>
                <a:spcPct val="90000"/>
              </a:lnSpc>
              <a:spcBef>
                <a:spcPct val="20000"/>
              </a:spcBef>
              <a:tabLst>
                <a:tab pos="0" algn="l"/>
              </a:tabLst>
            </a:pPr>
            <a:br>
              <a:rPr kumimoji="0" lang="de-DE" sz="2400" b="0" i="0" u="none" strike="noStrike" kern="1200" cap="none" spc="0" normalizeH="0" baseline="0" noProof="0" dirty="0">
                <a:ln>
                  <a:noFill/>
                </a:ln>
                <a:solidFill>
                  <a:schemeClr val="tx1"/>
                </a:solidFill>
                <a:effectLst/>
                <a:uLnTx/>
                <a:uFillTx/>
                <a:latin typeface="+mn-lt"/>
                <a:ea typeface="+mn-ea"/>
                <a:cs typeface="+mn-cs"/>
              </a:rPr>
            </a:br>
            <a:br>
              <a:rPr kumimoji="0" lang="de-DE" sz="1800" b="0" i="0" u="none" strike="noStrike" kern="1200" cap="none" spc="0" normalizeH="0" baseline="0" noProof="0" dirty="0">
                <a:ln>
                  <a:noFill/>
                </a:ln>
                <a:solidFill>
                  <a:schemeClr val="tx1"/>
                </a:solidFill>
                <a:effectLst/>
                <a:uLnTx/>
                <a:uFillTx/>
                <a:latin typeface="+mn-lt"/>
                <a:ea typeface="+mn-ea"/>
                <a:cs typeface="+mn-cs"/>
              </a:rPr>
            </a:br>
            <a:r>
              <a:rPr kumimoji="0" lang="de-DE" sz="160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Textfeld 3"/>
          <p:cNvSpPr txBox="1"/>
          <p:nvPr/>
        </p:nvSpPr>
        <p:spPr>
          <a:xfrm>
            <a:off x="539552" y="2852936"/>
            <a:ext cx="7200800" cy="830997"/>
          </a:xfrm>
          <a:prstGeom prst="rect">
            <a:avLst/>
          </a:prstGeom>
          <a:noFill/>
        </p:spPr>
        <p:txBody>
          <a:bodyPr wrap="square" rtlCol="0">
            <a:spAutoFit/>
          </a:bodyPr>
          <a:lstStyle/>
          <a:p>
            <a:pPr lvl="0">
              <a:lnSpc>
                <a:spcPct val="90000"/>
              </a:lnSpc>
              <a:spcBef>
                <a:spcPct val="20000"/>
              </a:spcBef>
              <a:buFont typeface="Wingdings" pitchFamily="2" charset="2"/>
              <a:buChar char="à"/>
              <a:tabLst>
                <a:tab pos="0" algn="l"/>
              </a:tabLst>
            </a:pPr>
            <a:r>
              <a:rPr lang="de-DE" sz="2400" dirty="0">
                <a:sym typeface="Wingdings" pitchFamily="2" charset="2"/>
              </a:rPr>
              <a:t>Bsp. 1: Zerkleinern von Pulvern mit Kugelmühlen</a:t>
            </a:r>
          </a:p>
          <a:p>
            <a:pPr lvl="0">
              <a:lnSpc>
                <a:spcPct val="90000"/>
              </a:lnSpc>
              <a:spcBef>
                <a:spcPct val="20000"/>
              </a:spcBef>
              <a:buFont typeface="Wingdings" pitchFamily="2" charset="2"/>
              <a:buChar char="à"/>
              <a:tabLst>
                <a:tab pos="0" algn="l"/>
              </a:tabLst>
            </a:pPr>
            <a:r>
              <a:rPr lang="de-DE" sz="2400" dirty="0">
                <a:sym typeface="Wingdings" pitchFamily="2" charset="2"/>
              </a:rPr>
              <a:t>Bsp. 2: Ätzverfahren (</a:t>
            </a:r>
            <a:r>
              <a:rPr lang="de-DE" sz="2400" dirty="0" err="1">
                <a:sym typeface="Wingdings" pitchFamily="2" charset="2"/>
              </a:rPr>
              <a:t>Photolithographie</a:t>
            </a:r>
            <a:r>
              <a:rPr lang="de-DE" sz="2400" dirty="0">
                <a:sym typeface="Wingdings" pitchFamily="2" charset="2"/>
              </a:rPr>
              <a:t>)</a:t>
            </a:r>
            <a:endParaRPr lang="de-DE" sz="2400" dirty="0"/>
          </a:p>
        </p:txBody>
      </p:sp>
      <p:pic>
        <p:nvPicPr>
          <p:cNvPr id="38914" name="Picture 2" descr="http://www.webliner.ch/nano/modul7/img/litho/Cell_microprocessor.jpg"/>
          <p:cNvPicPr>
            <a:picLocks noChangeAspect="1" noChangeArrowheads="1"/>
          </p:cNvPicPr>
          <p:nvPr/>
        </p:nvPicPr>
        <p:blipFill>
          <a:blip r:embed="rId3" cstate="print"/>
          <a:srcRect/>
          <a:stretch>
            <a:fillRect/>
          </a:stretch>
        </p:blipFill>
        <p:spPr bwMode="auto">
          <a:xfrm>
            <a:off x="683568" y="4149080"/>
            <a:ext cx="2736304" cy="1318051"/>
          </a:xfrm>
          <a:prstGeom prst="rect">
            <a:avLst/>
          </a:prstGeom>
          <a:noFill/>
        </p:spPr>
      </p:pic>
      <p:pic>
        <p:nvPicPr>
          <p:cNvPr id="38916" name="Picture 4" descr="http://www.webliner.ch/nano/modul7/img/litho/detail.jpg"/>
          <p:cNvPicPr>
            <a:picLocks noChangeAspect="1" noChangeArrowheads="1"/>
          </p:cNvPicPr>
          <p:nvPr/>
        </p:nvPicPr>
        <p:blipFill>
          <a:blip r:embed="rId4" cstate="print"/>
          <a:srcRect/>
          <a:stretch>
            <a:fillRect/>
          </a:stretch>
        </p:blipFill>
        <p:spPr bwMode="auto">
          <a:xfrm>
            <a:off x="6588224" y="4077072"/>
            <a:ext cx="1800200" cy="1356099"/>
          </a:xfrm>
          <a:prstGeom prst="rect">
            <a:avLst/>
          </a:prstGeom>
          <a:noFill/>
        </p:spPr>
      </p:pic>
      <p:pic>
        <p:nvPicPr>
          <p:cNvPr id="38918" name="Picture 6" descr="http://www.webliner.ch/nano/modul7/img/litho/POWER5_Chip.jpg"/>
          <p:cNvPicPr>
            <a:picLocks noChangeAspect="1" noChangeArrowheads="1"/>
          </p:cNvPicPr>
          <p:nvPr/>
        </p:nvPicPr>
        <p:blipFill>
          <a:blip r:embed="rId5" cstate="print"/>
          <a:srcRect/>
          <a:stretch>
            <a:fillRect/>
          </a:stretch>
        </p:blipFill>
        <p:spPr bwMode="auto">
          <a:xfrm>
            <a:off x="4283968" y="4077072"/>
            <a:ext cx="1400933" cy="1440160"/>
          </a:xfrm>
          <a:prstGeom prst="rect">
            <a:avLst/>
          </a:prstGeom>
          <a:noFill/>
        </p:spPr>
      </p:pic>
      <p:sp>
        <p:nvSpPr>
          <p:cNvPr id="8" name="Rechteck 7"/>
          <p:cNvSpPr/>
          <p:nvPr/>
        </p:nvSpPr>
        <p:spPr>
          <a:xfrm>
            <a:off x="251520" y="5949280"/>
            <a:ext cx="8892480" cy="1477328"/>
          </a:xfrm>
          <a:prstGeom prst="rect">
            <a:avLst/>
          </a:prstGeom>
        </p:spPr>
        <p:txBody>
          <a:bodyPr wrap="square">
            <a:spAutoFit/>
          </a:bodyPr>
          <a:lstStyle/>
          <a:p>
            <a:r>
              <a:rPr lang="de-DE" dirty="0"/>
              <a:t>Der </a:t>
            </a:r>
            <a:r>
              <a:rPr lang="de-DE" dirty="0" err="1"/>
              <a:t>photolithographische</a:t>
            </a:r>
            <a:r>
              <a:rPr lang="de-DE" dirty="0"/>
              <a:t> Vorgang: </a:t>
            </a:r>
            <a:r>
              <a:rPr lang="de-DE" dirty="0">
                <a:hlinkClick r:id="rId6"/>
              </a:rPr>
              <a:t>http://www.webliner.ch/nano/modul7/z_b5.html</a:t>
            </a:r>
            <a:endParaRPr lang="de-DE" dirty="0"/>
          </a:p>
          <a:p>
            <a:r>
              <a:rPr lang="de-DE" dirty="0"/>
              <a:t>Der Feldeffekttransistor:  </a:t>
            </a:r>
            <a:r>
              <a:rPr lang="de-DE" dirty="0">
                <a:hlinkClick r:id="rId7"/>
              </a:rPr>
              <a:t>http://www.webliner.ch/nano/modul7/z_b6.html</a:t>
            </a:r>
            <a:endParaRPr lang="de-DE" dirty="0"/>
          </a:p>
          <a:p>
            <a:endParaRPr lang="de-DE" dirty="0"/>
          </a:p>
          <a:p>
            <a:endParaRPr lang="de-DE" dirty="0"/>
          </a:p>
          <a:p>
            <a:endParaRPr lang="de-DE" dirty="0"/>
          </a:p>
        </p:txBody>
      </p:sp>
      <p:pic>
        <p:nvPicPr>
          <p:cNvPr id="41986" name="Picture 2" descr="Datei:Kugelmühle.PNG"/>
          <p:cNvPicPr>
            <a:picLocks noChangeAspect="1" noChangeArrowheads="1"/>
          </p:cNvPicPr>
          <p:nvPr/>
        </p:nvPicPr>
        <p:blipFill>
          <a:blip r:embed="rId8" cstate="print"/>
          <a:srcRect/>
          <a:stretch>
            <a:fillRect/>
          </a:stretch>
        </p:blipFill>
        <p:spPr bwMode="auto">
          <a:xfrm>
            <a:off x="7164288" y="2276872"/>
            <a:ext cx="1610652" cy="15841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98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8914"/>
                                        </p:tgtEl>
                                        <p:attrNameLst>
                                          <p:attrName>style.visibility</p:attrName>
                                        </p:attrNameLst>
                                      </p:cBhvr>
                                      <p:to>
                                        <p:strVal val="visible"/>
                                      </p:to>
                                    </p:set>
                                    <p:animEffect transition="in" filter="blinds(horizontal)">
                                      <p:cBhvr>
                                        <p:cTn id="26" dur="500"/>
                                        <p:tgtEl>
                                          <p:spTgt spid="38914"/>
                                        </p:tgtEl>
                                      </p:cBhvr>
                                    </p:animEffect>
                                  </p:childTnLst>
                                </p:cTn>
                              </p:par>
                              <p:par>
                                <p:cTn id="27" presetID="3" presetClass="entr" presetSubtype="10" fill="hold" nodeType="withEffect">
                                  <p:stCondLst>
                                    <p:cond delay="0"/>
                                  </p:stCondLst>
                                  <p:childTnLst>
                                    <p:set>
                                      <p:cBhvr>
                                        <p:cTn id="28" dur="1" fill="hold">
                                          <p:stCondLst>
                                            <p:cond delay="0"/>
                                          </p:stCondLst>
                                        </p:cTn>
                                        <p:tgtEl>
                                          <p:spTgt spid="38918"/>
                                        </p:tgtEl>
                                        <p:attrNameLst>
                                          <p:attrName>style.visibility</p:attrName>
                                        </p:attrNameLst>
                                      </p:cBhvr>
                                      <p:to>
                                        <p:strVal val="visible"/>
                                      </p:to>
                                    </p:set>
                                    <p:animEffect transition="in" filter="blinds(horizontal)">
                                      <p:cBhvr>
                                        <p:cTn id="29" dur="500"/>
                                        <p:tgtEl>
                                          <p:spTgt spid="38918"/>
                                        </p:tgtEl>
                                      </p:cBhvr>
                                    </p:animEffect>
                                  </p:childTnLst>
                                </p:cTn>
                              </p:par>
                              <p:par>
                                <p:cTn id="30" presetID="3" presetClass="entr" presetSubtype="10" fill="hold" nodeType="withEffect">
                                  <p:stCondLst>
                                    <p:cond delay="0"/>
                                  </p:stCondLst>
                                  <p:childTnLst>
                                    <p:set>
                                      <p:cBhvr>
                                        <p:cTn id="31" dur="1" fill="hold">
                                          <p:stCondLst>
                                            <p:cond delay="0"/>
                                          </p:stCondLst>
                                        </p:cTn>
                                        <p:tgtEl>
                                          <p:spTgt spid="38916"/>
                                        </p:tgtEl>
                                        <p:attrNameLst>
                                          <p:attrName>style.visibility</p:attrName>
                                        </p:attrNameLst>
                                      </p:cBhvr>
                                      <p:to>
                                        <p:strVal val="visible"/>
                                      </p:to>
                                    </p:set>
                                    <p:animEffect transition="in" filter="blinds(horizontal)">
                                      <p:cBhvr>
                                        <p:cTn id="32" dur="500"/>
                                        <p:tgtEl>
                                          <p:spTgt spid="3891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uiExpand="1" build="p"/>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F89CF7BC-F55E-4E13-AD54-BAED1BB3DB0A}"/>
              </a:ext>
            </a:extLst>
          </p:cNvPr>
          <p:cNvPicPr>
            <a:picLocks noChangeAspect="1"/>
          </p:cNvPicPr>
          <p:nvPr/>
        </p:nvPicPr>
        <p:blipFill>
          <a:blip r:embed="rId2"/>
          <a:stretch>
            <a:fillRect/>
          </a:stretch>
        </p:blipFill>
        <p:spPr>
          <a:xfrm>
            <a:off x="2321729" y="318829"/>
            <a:ext cx="3312368" cy="6354338"/>
          </a:xfrm>
          <a:prstGeom prst="rect">
            <a:avLst/>
          </a:prstGeom>
        </p:spPr>
      </p:pic>
      <p:sp>
        <p:nvSpPr>
          <p:cNvPr id="19" name="Textfeld 18">
            <a:extLst>
              <a:ext uri="{FF2B5EF4-FFF2-40B4-BE49-F238E27FC236}">
                <a16:creationId xmlns:a16="http://schemas.microsoft.com/office/drawing/2014/main" id="{75DDC6C1-2F9F-4BB3-BCB6-8255F69BF53E}"/>
              </a:ext>
            </a:extLst>
          </p:cNvPr>
          <p:cNvSpPr txBox="1"/>
          <p:nvPr/>
        </p:nvSpPr>
        <p:spPr>
          <a:xfrm>
            <a:off x="197271" y="318829"/>
            <a:ext cx="1944216" cy="369332"/>
          </a:xfrm>
          <a:prstGeom prst="rect">
            <a:avLst/>
          </a:prstGeom>
          <a:noFill/>
        </p:spPr>
        <p:txBody>
          <a:bodyPr wrap="square" rtlCol="0">
            <a:spAutoFit/>
          </a:bodyPr>
          <a:lstStyle/>
          <a:p>
            <a:r>
              <a:rPr lang="de-DE" b="1" dirty="0" err="1"/>
              <a:t>Photolithographie</a:t>
            </a:r>
            <a:endParaRPr lang="de-DE" b="1" dirty="0"/>
          </a:p>
        </p:txBody>
      </p:sp>
      <p:pic>
        <p:nvPicPr>
          <p:cNvPr id="21" name="Grafik 20">
            <a:extLst>
              <a:ext uri="{FF2B5EF4-FFF2-40B4-BE49-F238E27FC236}">
                <a16:creationId xmlns:a16="http://schemas.microsoft.com/office/drawing/2014/main" id="{97F7FD54-504C-4AB8-A9F3-CEC9BA530F99}"/>
              </a:ext>
            </a:extLst>
          </p:cNvPr>
          <p:cNvPicPr>
            <a:picLocks noChangeAspect="1"/>
          </p:cNvPicPr>
          <p:nvPr/>
        </p:nvPicPr>
        <p:blipFill>
          <a:blip r:embed="rId3"/>
          <a:stretch>
            <a:fillRect/>
          </a:stretch>
        </p:blipFill>
        <p:spPr>
          <a:xfrm>
            <a:off x="5363193" y="192882"/>
            <a:ext cx="2700300" cy="1080120"/>
          </a:xfrm>
          <a:prstGeom prst="rect">
            <a:avLst/>
          </a:prstGeom>
        </p:spPr>
      </p:pic>
      <p:pic>
        <p:nvPicPr>
          <p:cNvPr id="23" name="Grafik 22">
            <a:extLst>
              <a:ext uri="{FF2B5EF4-FFF2-40B4-BE49-F238E27FC236}">
                <a16:creationId xmlns:a16="http://schemas.microsoft.com/office/drawing/2014/main" id="{3FFD536C-33FC-431D-95F2-47D702A8CFE8}"/>
              </a:ext>
            </a:extLst>
          </p:cNvPr>
          <p:cNvPicPr>
            <a:picLocks noChangeAspect="1"/>
          </p:cNvPicPr>
          <p:nvPr/>
        </p:nvPicPr>
        <p:blipFill>
          <a:blip r:embed="rId4"/>
          <a:stretch>
            <a:fillRect/>
          </a:stretch>
        </p:blipFill>
        <p:spPr>
          <a:xfrm>
            <a:off x="5579358" y="1318054"/>
            <a:ext cx="2472342" cy="1118707"/>
          </a:xfrm>
          <a:prstGeom prst="rect">
            <a:avLst/>
          </a:prstGeom>
        </p:spPr>
      </p:pic>
      <p:pic>
        <p:nvPicPr>
          <p:cNvPr id="25" name="Grafik 24">
            <a:extLst>
              <a:ext uri="{FF2B5EF4-FFF2-40B4-BE49-F238E27FC236}">
                <a16:creationId xmlns:a16="http://schemas.microsoft.com/office/drawing/2014/main" id="{40569D18-952C-495E-B570-9B59A01CF6A4}"/>
              </a:ext>
            </a:extLst>
          </p:cNvPr>
          <p:cNvPicPr>
            <a:picLocks noChangeAspect="1"/>
          </p:cNvPicPr>
          <p:nvPr/>
        </p:nvPicPr>
        <p:blipFill>
          <a:blip r:embed="rId5"/>
          <a:stretch>
            <a:fillRect/>
          </a:stretch>
        </p:blipFill>
        <p:spPr>
          <a:xfrm>
            <a:off x="6188908" y="2545963"/>
            <a:ext cx="1800200" cy="1003958"/>
          </a:xfrm>
          <a:prstGeom prst="rect">
            <a:avLst/>
          </a:prstGeom>
        </p:spPr>
      </p:pic>
      <p:pic>
        <p:nvPicPr>
          <p:cNvPr id="27" name="Grafik 26">
            <a:extLst>
              <a:ext uri="{FF2B5EF4-FFF2-40B4-BE49-F238E27FC236}">
                <a16:creationId xmlns:a16="http://schemas.microsoft.com/office/drawing/2014/main" id="{3CC01092-C0A5-4650-B6B3-7EBCE6C3C585}"/>
              </a:ext>
            </a:extLst>
          </p:cNvPr>
          <p:cNvPicPr>
            <a:picLocks noChangeAspect="1"/>
          </p:cNvPicPr>
          <p:nvPr/>
        </p:nvPicPr>
        <p:blipFill>
          <a:blip r:embed="rId6"/>
          <a:stretch>
            <a:fillRect/>
          </a:stretch>
        </p:blipFill>
        <p:spPr>
          <a:xfrm>
            <a:off x="6188908" y="3692168"/>
            <a:ext cx="1800200" cy="717727"/>
          </a:xfrm>
          <a:prstGeom prst="rect">
            <a:avLst/>
          </a:prstGeom>
        </p:spPr>
      </p:pic>
      <p:pic>
        <p:nvPicPr>
          <p:cNvPr id="29" name="Grafik 28">
            <a:extLst>
              <a:ext uri="{FF2B5EF4-FFF2-40B4-BE49-F238E27FC236}">
                <a16:creationId xmlns:a16="http://schemas.microsoft.com/office/drawing/2014/main" id="{316B98E0-D9EF-4229-A4D8-77E0E0A9B90E}"/>
              </a:ext>
            </a:extLst>
          </p:cNvPr>
          <p:cNvPicPr>
            <a:picLocks noChangeAspect="1"/>
          </p:cNvPicPr>
          <p:nvPr/>
        </p:nvPicPr>
        <p:blipFill>
          <a:blip r:embed="rId7"/>
          <a:stretch>
            <a:fillRect/>
          </a:stretch>
        </p:blipFill>
        <p:spPr>
          <a:xfrm>
            <a:off x="6126317" y="4641505"/>
            <a:ext cx="1925383" cy="792088"/>
          </a:xfrm>
          <a:prstGeom prst="rect">
            <a:avLst/>
          </a:prstGeom>
        </p:spPr>
      </p:pic>
      <p:pic>
        <p:nvPicPr>
          <p:cNvPr id="31" name="Grafik 30">
            <a:extLst>
              <a:ext uri="{FF2B5EF4-FFF2-40B4-BE49-F238E27FC236}">
                <a16:creationId xmlns:a16="http://schemas.microsoft.com/office/drawing/2014/main" id="{2675264D-2F00-44AF-B4F4-01E6C453DBD3}"/>
              </a:ext>
            </a:extLst>
          </p:cNvPr>
          <p:cNvPicPr>
            <a:picLocks noChangeAspect="1"/>
          </p:cNvPicPr>
          <p:nvPr/>
        </p:nvPicPr>
        <p:blipFill>
          <a:blip r:embed="rId8"/>
          <a:stretch>
            <a:fillRect/>
          </a:stretch>
        </p:blipFill>
        <p:spPr>
          <a:xfrm>
            <a:off x="6098797" y="5805264"/>
            <a:ext cx="1890312" cy="682951"/>
          </a:xfrm>
          <a:prstGeom prst="rect">
            <a:avLst/>
          </a:prstGeom>
        </p:spPr>
      </p:pic>
      <p:pic>
        <p:nvPicPr>
          <p:cNvPr id="32" name="Bild 33">
            <a:extLst>
              <a:ext uri="{FF2B5EF4-FFF2-40B4-BE49-F238E27FC236}">
                <a16:creationId xmlns:a16="http://schemas.microsoft.com/office/drawing/2014/main" id="{4C694F2E-66CC-4C74-93D6-9D7300B97CF3}"/>
              </a:ext>
            </a:extLst>
          </p:cNvPr>
          <p:cNvPicPr/>
          <p:nvPr/>
        </p:nvPicPr>
        <p:blipFill>
          <a:blip r:embed="rId9" cstate="print"/>
          <a:srcRect/>
          <a:stretch>
            <a:fillRect/>
          </a:stretch>
        </p:blipFill>
        <p:spPr bwMode="auto">
          <a:xfrm>
            <a:off x="341995" y="2092596"/>
            <a:ext cx="1619250" cy="2914650"/>
          </a:xfrm>
          <a:prstGeom prst="rect">
            <a:avLst/>
          </a:prstGeom>
          <a:noFill/>
          <a:ln w="9525">
            <a:noFill/>
            <a:miter lim="800000"/>
            <a:headEnd/>
            <a:tailEnd/>
          </a:ln>
        </p:spPr>
      </p:pic>
    </p:spTree>
    <p:extLst>
      <p:ext uri="{BB962C8B-B14F-4D97-AF65-F5344CB8AC3E}">
        <p14:creationId xmlns:p14="http://schemas.microsoft.com/office/powerpoint/2010/main" val="37020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39552" y="332656"/>
            <a:ext cx="8136904" cy="2256002"/>
          </a:xfrm>
          <a:prstGeom prst="rect">
            <a:avLst/>
          </a:prstGeom>
        </p:spPr>
        <p:txBody>
          <a:bodyPr wrap="square">
            <a:spAutoFit/>
          </a:bodyPr>
          <a:lstStyle/>
          <a:p>
            <a:pPr marL="342900" lvl="0" indent="-342900">
              <a:lnSpc>
                <a:spcPct val="90000"/>
              </a:lnSpc>
              <a:spcBef>
                <a:spcPct val="20000"/>
              </a:spcBef>
              <a:tabLst>
                <a:tab pos="357188" algn="l"/>
              </a:tabLst>
              <a:defRPr/>
            </a:pPr>
            <a:r>
              <a:rPr lang="de-DE" sz="4000" b="1" dirty="0" err="1">
                <a:solidFill>
                  <a:srgbClr val="FF0000"/>
                </a:solidFill>
              </a:rPr>
              <a:t>Bottom</a:t>
            </a:r>
            <a:r>
              <a:rPr lang="de-DE" sz="4000" b="1" dirty="0">
                <a:solidFill>
                  <a:srgbClr val="FF0000"/>
                </a:solidFill>
              </a:rPr>
              <a:t>-</a:t>
            </a:r>
            <a:r>
              <a:rPr lang="de-DE" sz="4000" b="1" dirty="0" err="1">
                <a:solidFill>
                  <a:srgbClr val="FF0000"/>
                </a:solidFill>
              </a:rPr>
              <a:t>up</a:t>
            </a:r>
            <a:r>
              <a:rPr lang="de-DE" sz="4000" b="1" dirty="0">
                <a:solidFill>
                  <a:srgbClr val="FF0000"/>
                </a:solidFill>
              </a:rPr>
              <a:t>-Verfahren</a:t>
            </a:r>
            <a:r>
              <a:rPr lang="de-DE" sz="4000" b="1" dirty="0"/>
              <a:t> </a:t>
            </a:r>
          </a:p>
          <a:p>
            <a:pPr marL="342900" lvl="0" indent="-342900">
              <a:lnSpc>
                <a:spcPct val="90000"/>
              </a:lnSpc>
              <a:spcBef>
                <a:spcPct val="20000"/>
              </a:spcBef>
              <a:tabLst>
                <a:tab pos="357188" algn="l"/>
              </a:tabLst>
              <a:defRPr/>
            </a:pPr>
            <a:r>
              <a:rPr lang="de-DE" sz="3200" b="1" dirty="0">
                <a:solidFill>
                  <a:schemeClr val="bg1">
                    <a:lumMod val="50000"/>
                  </a:schemeClr>
                </a:solidFill>
              </a:rPr>
              <a:t>(„vom Kleinen zum Großen“)</a:t>
            </a:r>
          </a:p>
          <a:p>
            <a:pPr lvl="0">
              <a:lnSpc>
                <a:spcPct val="90000"/>
              </a:lnSpc>
              <a:spcBef>
                <a:spcPts val="1200"/>
              </a:spcBef>
              <a:tabLst>
                <a:tab pos="0" algn="l"/>
              </a:tabLst>
              <a:defRPr/>
            </a:pPr>
            <a:r>
              <a:rPr lang="de-DE" sz="2400" dirty="0"/>
              <a:t>Aufbau von komplexen Strukturen aus einzelnen Atomen oder Molekülen. </a:t>
            </a:r>
            <a:br>
              <a:rPr lang="de-DE" dirty="0"/>
            </a:br>
            <a:endParaRPr lang="de-DE" dirty="0"/>
          </a:p>
        </p:txBody>
      </p:sp>
      <p:sp>
        <p:nvSpPr>
          <p:cNvPr id="3" name="Rechteck 2"/>
          <p:cNvSpPr/>
          <p:nvPr/>
        </p:nvSpPr>
        <p:spPr>
          <a:xfrm>
            <a:off x="539552" y="2492896"/>
            <a:ext cx="7992888" cy="2160591"/>
          </a:xfrm>
          <a:prstGeom prst="rect">
            <a:avLst/>
          </a:prstGeom>
        </p:spPr>
        <p:txBody>
          <a:bodyPr wrap="square">
            <a:spAutoFit/>
          </a:bodyPr>
          <a:lstStyle/>
          <a:p>
            <a:pPr lvl="0">
              <a:lnSpc>
                <a:spcPct val="90000"/>
              </a:lnSpc>
              <a:spcBef>
                <a:spcPct val="20000"/>
              </a:spcBef>
              <a:buFont typeface="Wingdings" pitchFamily="2" charset="2"/>
              <a:buChar char="à"/>
              <a:tabLst>
                <a:tab pos="0" algn="l"/>
              </a:tabLst>
              <a:defRPr/>
            </a:pPr>
            <a:r>
              <a:rPr lang="de-DE" sz="2400" dirty="0">
                <a:sym typeface="Wingdings" pitchFamily="2" charset="2"/>
              </a:rPr>
              <a:t> Bsp. 1: </a:t>
            </a:r>
            <a:r>
              <a:rPr lang="de-DE" sz="2400" u="sng" dirty="0">
                <a:sym typeface="Wingdings" pitchFamily="2" charset="2"/>
              </a:rPr>
              <a:t>Manipulierung</a:t>
            </a:r>
            <a:r>
              <a:rPr lang="de-DE" sz="2400" dirty="0">
                <a:sym typeface="Wingdings" pitchFamily="2" charset="2"/>
              </a:rPr>
              <a:t>: mit der sehr feinen Spitze des Rastertunnelmikroskops können Atome oder Moleküle verschoben werden </a:t>
            </a:r>
          </a:p>
          <a:p>
            <a:pPr lvl="0">
              <a:lnSpc>
                <a:spcPct val="90000"/>
              </a:lnSpc>
              <a:spcBef>
                <a:spcPct val="20000"/>
              </a:spcBef>
              <a:buFont typeface="Wingdings" pitchFamily="2" charset="2"/>
              <a:buChar char="à"/>
              <a:tabLst>
                <a:tab pos="0" algn="l"/>
              </a:tabLst>
              <a:defRPr/>
            </a:pPr>
            <a:r>
              <a:rPr lang="de-DE" sz="2400" dirty="0">
                <a:sym typeface="Wingdings" pitchFamily="2" charset="2"/>
              </a:rPr>
              <a:t>Bsp. 2: </a:t>
            </a:r>
            <a:r>
              <a:rPr lang="de-DE" sz="2400" u="sng" dirty="0">
                <a:sym typeface="Wingdings" pitchFamily="2" charset="2"/>
              </a:rPr>
              <a:t>Selbstorganisation</a:t>
            </a:r>
            <a:r>
              <a:rPr lang="de-DE" sz="2400" dirty="0">
                <a:sym typeface="Wingdings" pitchFamily="2" charset="2"/>
              </a:rPr>
              <a:t>: es müssen geeignete Bedingungen gefunden werden, damit sich eine gewünschte Struktur bildet.</a:t>
            </a:r>
          </a:p>
        </p:txBody>
      </p:sp>
      <p:pic>
        <p:nvPicPr>
          <p:cNvPr id="1026" name="Picture 2" descr="http://www.webliner.ch/nano/modul7/img/topdown/eisenkupfer3.jpg"/>
          <p:cNvPicPr>
            <a:picLocks noChangeAspect="1" noChangeArrowheads="1"/>
          </p:cNvPicPr>
          <p:nvPr/>
        </p:nvPicPr>
        <p:blipFill>
          <a:blip r:embed="rId2" cstate="print"/>
          <a:srcRect/>
          <a:stretch>
            <a:fillRect/>
          </a:stretch>
        </p:blipFill>
        <p:spPr bwMode="auto">
          <a:xfrm>
            <a:off x="1907704" y="4797152"/>
            <a:ext cx="2400300" cy="1819276"/>
          </a:xfrm>
          <a:prstGeom prst="rect">
            <a:avLst/>
          </a:prstGeom>
          <a:noFill/>
        </p:spPr>
      </p:pic>
      <p:pic>
        <p:nvPicPr>
          <p:cNvPr id="1028" name="Picture 4" descr="http://www.webliner.ch/nano/modul7/img/topdown/dna.jpg"/>
          <p:cNvPicPr>
            <a:picLocks noChangeAspect="1" noChangeArrowheads="1"/>
          </p:cNvPicPr>
          <p:nvPr/>
        </p:nvPicPr>
        <p:blipFill>
          <a:blip r:embed="rId3" cstate="print"/>
          <a:srcRect/>
          <a:stretch>
            <a:fillRect/>
          </a:stretch>
        </p:blipFill>
        <p:spPr bwMode="auto">
          <a:xfrm>
            <a:off x="5076056" y="4725144"/>
            <a:ext cx="1885950" cy="18859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0"/>
            <a:ext cx="8229600" cy="1143000"/>
          </a:xfrm>
        </p:spPr>
        <p:txBody>
          <a:bodyPr/>
          <a:lstStyle/>
          <a:p>
            <a:pPr algn="l"/>
            <a:r>
              <a:rPr lang="de-DE" dirty="0"/>
              <a:t>Was ist Nano?</a:t>
            </a:r>
          </a:p>
        </p:txBody>
      </p:sp>
      <p:pic>
        <p:nvPicPr>
          <p:cNvPr id="1026" name="Picture 2" descr="http://www.webliner.ch/nano/modul1/img/groessenvergleich.jpg"/>
          <p:cNvPicPr>
            <a:picLocks noChangeAspect="1" noChangeArrowheads="1"/>
          </p:cNvPicPr>
          <p:nvPr/>
        </p:nvPicPr>
        <p:blipFill>
          <a:blip r:embed="rId2" cstate="print"/>
          <a:srcRect/>
          <a:stretch>
            <a:fillRect/>
          </a:stretch>
        </p:blipFill>
        <p:spPr bwMode="auto">
          <a:xfrm>
            <a:off x="1115616" y="1152128"/>
            <a:ext cx="7059840" cy="5805264"/>
          </a:xfrm>
          <a:prstGeom prst="rect">
            <a:avLst/>
          </a:prstGeom>
          <a:noFill/>
        </p:spPr>
      </p:pic>
      <p:sp>
        <p:nvSpPr>
          <p:cNvPr id="4" name="Rechteck 3"/>
          <p:cNvSpPr/>
          <p:nvPr/>
        </p:nvSpPr>
        <p:spPr>
          <a:xfrm>
            <a:off x="4139952" y="404664"/>
            <a:ext cx="1985352" cy="369332"/>
          </a:xfrm>
          <a:prstGeom prst="rect">
            <a:avLst/>
          </a:prstGeom>
        </p:spPr>
        <p:txBody>
          <a:bodyPr wrap="none">
            <a:spAutoFit/>
          </a:bodyPr>
          <a:lstStyle/>
          <a:p>
            <a:r>
              <a:rPr lang="de-CH" dirty="0" err="1"/>
              <a:t>Nanos</a:t>
            </a:r>
            <a:r>
              <a:rPr lang="de-CH" dirty="0"/>
              <a:t> (</a:t>
            </a:r>
            <a:r>
              <a:rPr lang="de-CH" dirty="0" err="1"/>
              <a:t>gr</a:t>
            </a:r>
            <a:r>
              <a:rPr lang="de-CH" dirty="0"/>
              <a:t>.) = Zwerg</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
          <p:cNvGrpSpPr>
            <a:grpSpLocks/>
          </p:cNvGrpSpPr>
          <p:nvPr/>
        </p:nvGrpSpPr>
        <p:grpSpPr bwMode="auto">
          <a:xfrm>
            <a:off x="1403648" y="1745432"/>
            <a:ext cx="5904656" cy="5112568"/>
            <a:chOff x="192" y="1248"/>
            <a:chExt cx="2928" cy="2592"/>
          </a:xfrm>
        </p:grpSpPr>
        <p:sp>
          <p:nvSpPr>
            <p:cNvPr id="4" name="Rectangle 9"/>
            <p:cNvSpPr>
              <a:spLocks noChangeArrowheads="1"/>
            </p:cNvSpPr>
            <p:nvPr/>
          </p:nvSpPr>
          <p:spPr bwMode="auto">
            <a:xfrm>
              <a:off x="192" y="1248"/>
              <a:ext cx="864" cy="240"/>
            </a:xfrm>
            <a:prstGeom prst="rect">
              <a:avLst/>
            </a:prstGeom>
            <a:noFill/>
            <a:ln w="9525">
              <a:noFill/>
              <a:miter lim="800000"/>
              <a:headEnd/>
              <a:tailEnd/>
            </a:ln>
          </p:spPr>
          <p:txBody>
            <a:bodyPr/>
            <a:lstStyle/>
            <a:p>
              <a:pPr indent="3175" algn="l" eaLnBrk="1" hangingPunct="1">
                <a:spcBef>
                  <a:spcPct val="20000"/>
                </a:spcBef>
                <a:buClr>
                  <a:schemeClr val="accent2"/>
                </a:buClr>
              </a:pPr>
              <a:r>
                <a:rPr lang="de-DE" sz="1400" b="1" dirty="0" err="1"/>
                <a:t>Nukleation</a:t>
              </a:r>
              <a:endParaRPr lang="de-DE" sz="1400" b="1" dirty="0"/>
            </a:p>
          </p:txBody>
        </p:sp>
        <p:sp>
          <p:nvSpPr>
            <p:cNvPr id="5" name="Rectangle 10"/>
            <p:cNvSpPr>
              <a:spLocks noChangeArrowheads="1"/>
            </p:cNvSpPr>
            <p:nvPr/>
          </p:nvSpPr>
          <p:spPr bwMode="auto">
            <a:xfrm>
              <a:off x="1248" y="1248"/>
              <a:ext cx="864" cy="240"/>
            </a:xfrm>
            <a:prstGeom prst="rect">
              <a:avLst/>
            </a:prstGeom>
            <a:noFill/>
            <a:ln w="9525">
              <a:noFill/>
              <a:miter lim="800000"/>
              <a:headEnd/>
              <a:tailEnd/>
            </a:ln>
          </p:spPr>
          <p:txBody>
            <a:bodyPr/>
            <a:lstStyle/>
            <a:p>
              <a:pPr indent="3175" algn="l" eaLnBrk="1" hangingPunct="1">
                <a:spcBef>
                  <a:spcPct val="20000"/>
                </a:spcBef>
                <a:buClr>
                  <a:schemeClr val="accent2"/>
                </a:buClr>
              </a:pPr>
              <a:r>
                <a:rPr lang="de-DE" sz="1400" b="1" dirty="0"/>
                <a:t>Wachstum</a:t>
              </a:r>
            </a:p>
          </p:txBody>
        </p:sp>
        <p:sp>
          <p:nvSpPr>
            <p:cNvPr id="6" name="Rectangle 11"/>
            <p:cNvSpPr>
              <a:spLocks noChangeArrowheads="1"/>
            </p:cNvSpPr>
            <p:nvPr/>
          </p:nvSpPr>
          <p:spPr bwMode="auto">
            <a:xfrm>
              <a:off x="2112" y="1248"/>
              <a:ext cx="1008" cy="240"/>
            </a:xfrm>
            <a:prstGeom prst="rect">
              <a:avLst/>
            </a:prstGeom>
            <a:noFill/>
            <a:ln w="9525">
              <a:noFill/>
              <a:miter lim="800000"/>
              <a:headEnd/>
              <a:tailEnd/>
            </a:ln>
          </p:spPr>
          <p:txBody>
            <a:bodyPr/>
            <a:lstStyle/>
            <a:p>
              <a:pPr indent="3175" algn="l" eaLnBrk="1" hangingPunct="1">
                <a:spcBef>
                  <a:spcPct val="20000"/>
                </a:spcBef>
                <a:buClr>
                  <a:schemeClr val="accent2"/>
                </a:buClr>
              </a:pPr>
              <a:r>
                <a:rPr lang="de-DE" sz="1400" b="1"/>
                <a:t>Aggregation</a:t>
              </a:r>
            </a:p>
          </p:txBody>
        </p:sp>
        <p:grpSp>
          <p:nvGrpSpPr>
            <p:cNvPr id="7" name="Group 12"/>
            <p:cNvGrpSpPr>
              <a:grpSpLocks/>
            </p:cNvGrpSpPr>
            <p:nvPr/>
          </p:nvGrpSpPr>
          <p:grpSpPr bwMode="auto">
            <a:xfrm>
              <a:off x="192" y="1584"/>
              <a:ext cx="2832" cy="2256"/>
              <a:chOff x="192" y="1584"/>
              <a:chExt cx="2832" cy="2256"/>
            </a:xfrm>
          </p:grpSpPr>
          <p:pic>
            <p:nvPicPr>
              <p:cNvPr id="8" name="Picture 13" descr="NanoBox_Grafik5_kl"/>
              <p:cNvPicPr>
                <a:picLocks noChangeAspect="1" noChangeArrowheads="1"/>
              </p:cNvPicPr>
              <p:nvPr/>
            </p:nvPicPr>
            <p:blipFill>
              <a:blip r:embed="rId3" cstate="print"/>
              <a:srcRect/>
              <a:stretch>
                <a:fillRect/>
              </a:stretch>
            </p:blipFill>
            <p:spPr bwMode="auto">
              <a:xfrm>
                <a:off x="288" y="1732"/>
                <a:ext cx="2736" cy="1671"/>
              </a:xfrm>
              <a:prstGeom prst="rect">
                <a:avLst/>
              </a:prstGeom>
              <a:noFill/>
            </p:spPr>
          </p:pic>
          <p:sp>
            <p:nvSpPr>
              <p:cNvPr id="9" name="Rectangle 14"/>
              <p:cNvSpPr>
                <a:spLocks noChangeArrowheads="1"/>
              </p:cNvSpPr>
              <p:nvPr/>
            </p:nvSpPr>
            <p:spPr bwMode="auto">
              <a:xfrm>
                <a:off x="192" y="1584"/>
                <a:ext cx="624" cy="240"/>
              </a:xfrm>
              <a:prstGeom prst="rect">
                <a:avLst/>
              </a:prstGeom>
              <a:noFill/>
              <a:ln w="9525">
                <a:noFill/>
                <a:miter lim="800000"/>
                <a:headEnd/>
                <a:tailEnd/>
              </a:ln>
            </p:spPr>
            <p:txBody>
              <a:bodyPr/>
              <a:lstStyle/>
              <a:p>
                <a:pPr indent="3175" algn="l" eaLnBrk="1" hangingPunct="1">
                  <a:spcBef>
                    <a:spcPct val="20000"/>
                  </a:spcBef>
                  <a:buClr>
                    <a:schemeClr val="accent2"/>
                  </a:buClr>
                </a:pPr>
                <a:r>
                  <a:rPr lang="de-DE" sz="1200"/>
                  <a:t>Vorläufer-</a:t>
                </a:r>
                <a:br>
                  <a:rPr lang="de-DE" sz="1200"/>
                </a:br>
                <a:r>
                  <a:rPr lang="de-DE" sz="1200"/>
                  <a:t>Dampf</a:t>
                </a:r>
              </a:p>
            </p:txBody>
          </p:sp>
          <p:sp>
            <p:nvSpPr>
              <p:cNvPr id="10" name="Rectangle 15"/>
              <p:cNvSpPr>
                <a:spLocks noChangeArrowheads="1"/>
              </p:cNvSpPr>
              <p:nvPr/>
            </p:nvSpPr>
            <p:spPr bwMode="auto">
              <a:xfrm>
                <a:off x="648" y="1584"/>
                <a:ext cx="624" cy="240"/>
              </a:xfrm>
              <a:prstGeom prst="rect">
                <a:avLst/>
              </a:prstGeom>
              <a:noFill/>
              <a:ln w="9525">
                <a:noFill/>
                <a:miter lim="800000"/>
                <a:headEnd/>
                <a:tailEnd/>
              </a:ln>
            </p:spPr>
            <p:txBody>
              <a:bodyPr/>
              <a:lstStyle/>
              <a:p>
                <a:pPr indent="3175" algn="l" eaLnBrk="1" hangingPunct="1">
                  <a:spcBef>
                    <a:spcPct val="20000"/>
                  </a:spcBef>
                  <a:buClr>
                    <a:schemeClr val="accent2"/>
                  </a:buClr>
                </a:pPr>
                <a:r>
                  <a:rPr lang="de-DE" sz="1200" dirty="0"/>
                  <a:t>Oxid-</a:t>
                </a:r>
                <a:br>
                  <a:rPr lang="de-DE" sz="1200" dirty="0"/>
                </a:br>
                <a:r>
                  <a:rPr lang="de-DE" sz="1200" dirty="0"/>
                  <a:t>Dampf</a:t>
                </a:r>
              </a:p>
            </p:txBody>
          </p:sp>
          <p:sp>
            <p:nvSpPr>
              <p:cNvPr id="11" name="Rectangle 16"/>
              <p:cNvSpPr>
                <a:spLocks noChangeArrowheads="1"/>
              </p:cNvSpPr>
              <p:nvPr/>
            </p:nvSpPr>
            <p:spPr bwMode="auto">
              <a:xfrm>
                <a:off x="1248" y="1584"/>
                <a:ext cx="720" cy="240"/>
              </a:xfrm>
              <a:prstGeom prst="rect">
                <a:avLst/>
              </a:prstGeom>
              <a:noFill/>
              <a:ln w="9525">
                <a:noFill/>
                <a:miter lim="800000"/>
                <a:headEnd/>
                <a:tailEnd/>
              </a:ln>
            </p:spPr>
            <p:txBody>
              <a:bodyPr/>
              <a:lstStyle/>
              <a:p>
                <a:pPr indent="3175" algn="l" eaLnBrk="1" hangingPunct="1">
                  <a:spcBef>
                    <a:spcPct val="20000"/>
                  </a:spcBef>
                  <a:buClr>
                    <a:schemeClr val="accent2"/>
                  </a:buClr>
                </a:pPr>
                <a:br>
                  <a:rPr lang="de-DE" sz="1200"/>
                </a:br>
                <a:r>
                  <a:rPr lang="de-DE" sz="1200"/>
                  <a:t>Kügelchen</a:t>
                </a:r>
              </a:p>
            </p:txBody>
          </p:sp>
          <p:sp>
            <p:nvSpPr>
              <p:cNvPr id="12" name="Rectangle 17"/>
              <p:cNvSpPr>
                <a:spLocks noChangeArrowheads="1"/>
              </p:cNvSpPr>
              <p:nvPr/>
            </p:nvSpPr>
            <p:spPr bwMode="auto">
              <a:xfrm>
                <a:off x="2112" y="1584"/>
                <a:ext cx="912" cy="240"/>
              </a:xfrm>
              <a:prstGeom prst="rect">
                <a:avLst/>
              </a:prstGeom>
              <a:noFill/>
              <a:ln w="9525">
                <a:noFill/>
                <a:miter lim="800000"/>
                <a:headEnd/>
                <a:tailEnd/>
              </a:ln>
            </p:spPr>
            <p:txBody>
              <a:bodyPr/>
              <a:lstStyle/>
              <a:p>
                <a:pPr indent="3175" algn="l" eaLnBrk="1" hangingPunct="1">
                  <a:spcBef>
                    <a:spcPct val="20000"/>
                  </a:spcBef>
                  <a:buClr>
                    <a:schemeClr val="accent2"/>
                  </a:buClr>
                </a:pPr>
                <a:br>
                  <a:rPr lang="de-DE" sz="1200"/>
                </a:br>
                <a:r>
                  <a:rPr lang="de-DE" sz="1200"/>
                  <a:t>Verklumpung</a:t>
                </a:r>
              </a:p>
            </p:txBody>
          </p:sp>
          <p:sp>
            <p:nvSpPr>
              <p:cNvPr id="13" name="Rectangle 18"/>
              <p:cNvSpPr>
                <a:spLocks noChangeArrowheads="1"/>
              </p:cNvSpPr>
              <p:nvPr/>
            </p:nvSpPr>
            <p:spPr bwMode="auto">
              <a:xfrm>
                <a:off x="288" y="2688"/>
                <a:ext cx="1104" cy="528"/>
              </a:xfrm>
              <a:prstGeom prst="rect">
                <a:avLst/>
              </a:prstGeom>
              <a:noFill/>
              <a:ln w="9525">
                <a:noFill/>
                <a:miter lim="800000"/>
                <a:headEnd/>
                <a:tailEnd/>
              </a:ln>
            </p:spPr>
            <p:txBody>
              <a:bodyPr/>
              <a:lstStyle/>
              <a:p>
                <a:pPr indent="3175" algn="l" eaLnBrk="1" hangingPunct="1">
                  <a:spcBef>
                    <a:spcPct val="20000"/>
                  </a:spcBef>
                  <a:buClr>
                    <a:schemeClr val="accent2"/>
                  </a:buClr>
                </a:pPr>
                <a:r>
                  <a:rPr lang="de-DE" sz="1200"/>
                  <a:t>Reaktions-</a:t>
                </a:r>
                <a:br>
                  <a:rPr lang="de-DE" sz="1200"/>
                </a:br>
                <a:r>
                  <a:rPr lang="de-DE" sz="1200"/>
                  <a:t>bereich /</a:t>
                </a:r>
                <a:br>
                  <a:rPr lang="de-DE" sz="1200"/>
                </a:br>
                <a:r>
                  <a:rPr lang="de-DE" sz="1200"/>
                  <a:t>Flammzone</a:t>
                </a:r>
              </a:p>
            </p:txBody>
          </p:sp>
          <p:sp>
            <p:nvSpPr>
              <p:cNvPr id="14" name="Rectangle 19"/>
              <p:cNvSpPr>
                <a:spLocks noChangeArrowheads="1"/>
              </p:cNvSpPr>
              <p:nvPr/>
            </p:nvSpPr>
            <p:spPr bwMode="auto">
              <a:xfrm>
                <a:off x="912" y="2688"/>
                <a:ext cx="864" cy="240"/>
              </a:xfrm>
              <a:prstGeom prst="rect">
                <a:avLst/>
              </a:prstGeom>
              <a:noFill/>
              <a:ln w="9525">
                <a:noFill/>
                <a:miter lim="800000"/>
                <a:headEnd/>
                <a:tailEnd/>
              </a:ln>
            </p:spPr>
            <p:txBody>
              <a:bodyPr/>
              <a:lstStyle/>
              <a:p>
                <a:pPr indent="3175" algn="l" eaLnBrk="1" hangingPunct="1">
                  <a:spcBef>
                    <a:spcPct val="20000"/>
                  </a:spcBef>
                  <a:buClr>
                    <a:schemeClr val="accent2"/>
                  </a:buClr>
                </a:pPr>
                <a:r>
                  <a:rPr lang="de-DE" sz="1200"/>
                  <a:t>Keimbildung</a:t>
                </a:r>
              </a:p>
            </p:txBody>
          </p:sp>
          <p:sp>
            <p:nvSpPr>
              <p:cNvPr id="15" name="Rectangle 20"/>
              <p:cNvSpPr>
                <a:spLocks noChangeArrowheads="1"/>
              </p:cNvSpPr>
              <p:nvPr/>
            </p:nvSpPr>
            <p:spPr bwMode="auto">
              <a:xfrm>
                <a:off x="624" y="3312"/>
                <a:ext cx="2160" cy="528"/>
              </a:xfrm>
              <a:prstGeom prst="rect">
                <a:avLst/>
              </a:prstGeom>
              <a:noFill/>
              <a:ln w="9525">
                <a:noFill/>
                <a:miter lim="800000"/>
                <a:headEnd/>
                <a:tailEnd/>
              </a:ln>
            </p:spPr>
            <p:txBody>
              <a:bodyPr/>
              <a:lstStyle/>
              <a:p>
                <a:pPr indent="3175" algn="ctr" eaLnBrk="1" hangingPunct="1">
                  <a:spcBef>
                    <a:spcPct val="20000"/>
                  </a:spcBef>
                  <a:buClr>
                    <a:schemeClr val="accent2"/>
                  </a:buClr>
                </a:pPr>
                <a:r>
                  <a:rPr lang="de-DE" sz="1200"/>
                  <a:t>Temperatur / Zeit</a:t>
                </a:r>
              </a:p>
            </p:txBody>
          </p:sp>
        </p:grpSp>
      </p:grpSp>
      <p:sp>
        <p:nvSpPr>
          <p:cNvPr id="16" name="Textfeld 15"/>
          <p:cNvSpPr txBox="1"/>
          <p:nvPr/>
        </p:nvSpPr>
        <p:spPr>
          <a:xfrm>
            <a:off x="467544" y="692696"/>
            <a:ext cx="7848872" cy="830997"/>
          </a:xfrm>
          <a:prstGeom prst="rect">
            <a:avLst/>
          </a:prstGeom>
          <a:noFill/>
        </p:spPr>
        <p:txBody>
          <a:bodyPr wrap="square" rtlCol="0">
            <a:spAutoFit/>
          </a:bodyPr>
          <a:lstStyle/>
          <a:p>
            <a:r>
              <a:rPr lang="de-DE" sz="2400" dirty="0"/>
              <a:t>Beispiel für Selbstorganisation: die Gasphasensynthese zur Herstellung von Nanopartikeln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5-2-farbe"/>
          <p:cNvPicPr>
            <a:picLocks noChangeAspect="1" noChangeArrowheads="1"/>
          </p:cNvPicPr>
          <p:nvPr/>
        </p:nvPicPr>
        <p:blipFill>
          <a:blip r:embed="rId2" cstate="print"/>
          <a:srcRect/>
          <a:stretch>
            <a:fillRect/>
          </a:stretch>
        </p:blipFill>
        <p:spPr bwMode="auto">
          <a:xfrm>
            <a:off x="971600" y="1916832"/>
            <a:ext cx="6624736" cy="4220883"/>
          </a:xfrm>
          <a:prstGeom prst="rect">
            <a:avLst/>
          </a:prstGeom>
          <a:noFill/>
        </p:spPr>
      </p:pic>
      <p:sp>
        <p:nvSpPr>
          <p:cNvPr id="3" name="Textfeld 2"/>
          <p:cNvSpPr txBox="1"/>
          <p:nvPr/>
        </p:nvSpPr>
        <p:spPr>
          <a:xfrm>
            <a:off x="395536" y="764704"/>
            <a:ext cx="7776864" cy="830997"/>
          </a:xfrm>
          <a:prstGeom prst="rect">
            <a:avLst/>
          </a:prstGeom>
          <a:noFill/>
        </p:spPr>
        <p:txBody>
          <a:bodyPr wrap="square" rtlCol="0">
            <a:spAutoFit/>
          </a:bodyPr>
          <a:lstStyle/>
          <a:p>
            <a:r>
              <a:rPr lang="de-DE" sz="2400" dirty="0"/>
              <a:t>Beispiel  für Selbstorganisation: das Sol-Gel-Verfahren zur Herstellung von Nano-Oberflächen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0FF5EB4-7469-40FC-9420-40B04C55032C}"/>
              </a:ext>
            </a:extLst>
          </p:cNvPr>
          <p:cNvSpPr txBox="1"/>
          <p:nvPr/>
        </p:nvSpPr>
        <p:spPr>
          <a:xfrm>
            <a:off x="539552" y="436023"/>
            <a:ext cx="7056784" cy="369332"/>
          </a:xfrm>
          <a:prstGeom prst="rect">
            <a:avLst/>
          </a:prstGeom>
          <a:noFill/>
        </p:spPr>
        <p:txBody>
          <a:bodyPr wrap="square" rtlCol="0">
            <a:spAutoFit/>
          </a:bodyPr>
          <a:lstStyle/>
          <a:p>
            <a:r>
              <a:rPr lang="de-DE" dirty="0"/>
              <a:t>Kompetenzcheck I: Oberflächeneffekt und Selbstorganisation</a:t>
            </a:r>
          </a:p>
        </p:txBody>
      </p:sp>
      <p:sp>
        <p:nvSpPr>
          <p:cNvPr id="4" name="Textfeld 3">
            <a:extLst>
              <a:ext uri="{FF2B5EF4-FFF2-40B4-BE49-F238E27FC236}">
                <a16:creationId xmlns:a16="http://schemas.microsoft.com/office/drawing/2014/main" id="{E0BA28E8-C50A-46E6-BE96-A7473DA4BC38}"/>
              </a:ext>
            </a:extLst>
          </p:cNvPr>
          <p:cNvSpPr txBox="1"/>
          <p:nvPr/>
        </p:nvSpPr>
        <p:spPr>
          <a:xfrm>
            <a:off x="605625" y="1012086"/>
            <a:ext cx="7416824" cy="3247043"/>
          </a:xfrm>
          <a:prstGeom prst="rect">
            <a:avLst/>
          </a:prstGeom>
          <a:noFill/>
        </p:spPr>
        <p:txBody>
          <a:bodyPr wrap="square" rtlCol="0">
            <a:spAutoFit/>
          </a:bodyPr>
          <a:lstStyle/>
          <a:p>
            <a:pPr>
              <a:spcAft>
                <a:spcPts val="600"/>
              </a:spcAft>
            </a:pPr>
            <a:r>
              <a:rPr lang="de-DE" dirty="0">
                <a:solidFill>
                  <a:srgbClr val="0070C0"/>
                </a:solidFill>
                <a:latin typeface="Cavolini" panose="03000502040302020204" pitchFamily="66" charset="0"/>
                <a:cs typeface="Cavolini" panose="03000502040302020204" pitchFamily="66" charset="0"/>
              </a:rPr>
              <a:t>Warum können sich Eisenpartikel im Nanomaßstab an der Luft selbst entzünden, ein Eisennagel durch Erhitzen höchstens zum Glühen gebracht werden?</a:t>
            </a:r>
          </a:p>
          <a:p>
            <a:pPr>
              <a:spcBef>
                <a:spcPts val="600"/>
              </a:spcBef>
            </a:pPr>
            <a:r>
              <a:rPr lang="de-DE" dirty="0"/>
              <a:t>Klärt in diesem Zusammenhang:</a:t>
            </a:r>
          </a:p>
          <a:p>
            <a:pPr marL="285750" indent="-285750">
              <a:spcBef>
                <a:spcPts val="600"/>
              </a:spcBef>
              <a:buFont typeface="Arial" panose="020B0604020202020204" pitchFamily="34" charset="0"/>
              <a:buChar char="•"/>
            </a:pPr>
            <a:r>
              <a:rPr lang="de-DE" dirty="0"/>
              <a:t>Welche besondere Bedeutung hat der Oberflächeneffekt bei Nanopartikeln?</a:t>
            </a:r>
          </a:p>
          <a:p>
            <a:pPr marL="285750" indent="-285750">
              <a:spcBef>
                <a:spcPts val="600"/>
              </a:spcBef>
              <a:buFont typeface="Arial" panose="020B0604020202020204" pitchFamily="34" charset="0"/>
              <a:buChar char="•"/>
            </a:pPr>
            <a:r>
              <a:rPr lang="de-DE" dirty="0"/>
              <a:t>Welcher Zusammenhang besteht zwischen dem Zerteilungsgrad eines Stoffes und dem Oberflächeneffekt?</a:t>
            </a:r>
          </a:p>
          <a:p>
            <a:pPr marL="285750" indent="-285750">
              <a:spcBef>
                <a:spcPts val="600"/>
              </a:spcBef>
              <a:buFont typeface="Arial" panose="020B0604020202020204" pitchFamily="34" charset="0"/>
              <a:buChar char="•"/>
            </a:pPr>
            <a:r>
              <a:rPr lang="de-DE" dirty="0"/>
              <a:t>Wie hängt der Oberflächeneffekt mit der Reaktivität des Stoffes zusammen? </a:t>
            </a:r>
          </a:p>
        </p:txBody>
      </p:sp>
      <p:cxnSp>
        <p:nvCxnSpPr>
          <p:cNvPr id="6" name="Gerader Verbinder 5">
            <a:extLst>
              <a:ext uri="{FF2B5EF4-FFF2-40B4-BE49-F238E27FC236}">
                <a16:creationId xmlns:a16="http://schemas.microsoft.com/office/drawing/2014/main" id="{19290E66-454B-457E-ADC7-1615A26A46A9}"/>
              </a:ext>
            </a:extLst>
          </p:cNvPr>
          <p:cNvCxnSpPr/>
          <p:nvPr/>
        </p:nvCxnSpPr>
        <p:spPr>
          <a:xfrm>
            <a:off x="611560" y="908720"/>
            <a:ext cx="7992888" cy="0"/>
          </a:xfrm>
          <a:prstGeom prst="line">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7" name="Textfeld 6">
            <a:extLst>
              <a:ext uri="{FF2B5EF4-FFF2-40B4-BE49-F238E27FC236}">
                <a16:creationId xmlns:a16="http://schemas.microsoft.com/office/drawing/2014/main" id="{3793EC84-67B0-4EE9-A22B-3D51387D9DE3}"/>
              </a:ext>
            </a:extLst>
          </p:cNvPr>
          <p:cNvSpPr txBox="1"/>
          <p:nvPr/>
        </p:nvSpPr>
        <p:spPr>
          <a:xfrm>
            <a:off x="605625" y="4492675"/>
            <a:ext cx="7416824" cy="2062103"/>
          </a:xfrm>
          <a:prstGeom prst="rect">
            <a:avLst/>
          </a:prstGeom>
          <a:noFill/>
        </p:spPr>
        <p:txBody>
          <a:bodyPr wrap="square" rtlCol="0">
            <a:spAutoFit/>
          </a:bodyPr>
          <a:lstStyle/>
          <a:p>
            <a:pPr>
              <a:spcAft>
                <a:spcPts val="600"/>
              </a:spcAft>
            </a:pPr>
            <a:r>
              <a:rPr lang="de-DE" dirty="0">
                <a:solidFill>
                  <a:srgbClr val="0070C0"/>
                </a:solidFill>
                <a:latin typeface="Cavolini" panose="03000502040302020204" pitchFamily="66" charset="0"/>
                <a:cs typeface="Cavolini" panose="03000502040302020204" pitchFamily="66" charset="0"/>
              </a:rPr>
              <a:t>Warum ist die Fähigkeit zur Selbstorganisation von kleinen Partikeln in der Nanotechnologie wichtig?</a:t>
            </a:r>
          </a:p>
          <a:p>
            <a:pPr>
              <a:spcBef>
                <a:spcPts val="600"/>
              </a:spcBef>
            </a:pPr>
            <a:r>
              <a:rPr lang="de-DE" dirty="0"/>
              <a:t>Klärt in diesem Zusammenhang:</a:t>
            </a:r>
          </a:p>
          <a:p>
            <a:pPr marL="285750" indent="-285750">
              <a:spcBef>
                <a:spcPts val="600"/>
              </a:spcBef>
              <a:buFont typeface="Arial" panose="020B0604020202020204" pitchFamily="34" charset="0"/>
              <a:buChar char="•"/>
            </a:pPr>
            <a:r>
              <a:rPr lang="de-DE" dirty="0"/>
              <a:t>Was bedeutet Selbstorganisation?</a:t>
            </a:r>
          </a:p>
          <a:p>
            <a:pPr marL="285750" indent="-285750">
              <a:spcBef>
                <a:spcPts val="600"/>
              </a:spcBef>
              <a:buFont typeface="Arial" panose="020B0604020202020204" pitchFamily="34" charset="0"/>
              <a:buChar char="•"/>
            </a:pPr>
            <a:r>
              <a:rPr lang="de-DE" dirty="0"/>
              <a:t>Inwiefern ist der Größenbereich für das Ausnutzen der Selbstorganisation wichtig?</a:t>
            </a:r>
          </a:p>
        </p:txBody>
      </p:sp>
    </p:spTree>
    <p:extLst>
      <p:ext uri="{BB962C8B-B14F-4D97-AF65-F5344CB8AC3E}">
        <p14:creationId xmlns:p14="http://schemas.microsoft.com/office/powerpoint/2010/main" val="3630218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0FF5EB4-7469-40FC-9420-40B04C55032C}"/>
              </a:ext>
            </a:extLst>
          </p:cNvPr>
          <p:cNvSpPr txBox="1"/>
          <p:nvPr/>
        </p:nvSpPr>
        <p:spPr>
          <a:xfrm>
            <a:off x="539552" y="436023"/>
            <a:ext cx="7056784" cy="369332"/>
          </a:xfrm>
          <a:prstGeom prst="rect">
            <a:avLst/>
          </a:prstGeom>
          <a:noFill/>
        </p:spPr>
        <p:txBody>
          <a:bodyPr wrap="square" rtlCol="0">
            <a:spAutoFit/>
          </a:bodyPr>
          <a:lstStyle/>
          <a:p>
            <a:r>
              <a:rPr lang="de-DE" dirty="0"/>
              <a:t>Kompetenzcheck II: Erzeugung von Nanostrukturen</a:t>
            </a:r>
          </a:p>
        </p:txBody>
      </p:sp>
      <p:sp>
        <p:nvSpPr>
          <p:cNvPr id="4" name="Textfeld 3">
            <a:extLst>
              <a:ext uri="{FF2B5EF4-FFF2-40B4-BE49-F238E27FC236}">
                <a16:creationId xmlns:a16="http://schemas.microsoft.com/office/drawing/2014/main" id="{E0BA28E8-C50A-46E6-BE96-A7473DA4BC38}"/>
              </a:ext>
            </a:extLst>
          </p:cNvPr>
          <p:cNvSpPr txBox="1"/>
          <p:nvPr/>
        </p:nvSpPr>
        <p:spPr>
          <a:xfrm>
            <a:off x="561436" y="1268760"/>
            <a:ext cx="7776864" cy="395492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dirty="0">
                <a:solidFill>
                  <a:srgbClr val="0070C0"/>
                </a:solidFill>
                <a:latin typeface="Cavolini" panose="03000502040302020204" pitchFamily="66" charset="0"/>
                <a:cs typeface="Cavolini" panose="03000502040302020204" pitchFamily="66" charset="0"/>
              </a:rPr>
              <a:t>Zermahlen von Pfefferkörnern in einer Pfeffermühle.</a:t>
            </a:r>
          </a:p>
          <a:p>
            <a:pPr marL="285750" indent="-285750">
              <a:spcAft>
                <a:spcPts val="600"/>
              </a:spcAft>
              <a:buFont typeface="Arial" panose="020B0604020202020204" pitchFamily="34" charset="0"/>
              <a:buChar char="•"/>
            </a:pPr>
            <a:r>
              <a:rPr lang="de-DE" dirty="0">
                <a:solidFill>
                  <a:srgbClr val="0070C0"/>
                </a:solidFill>
                <a:latin typeface="Cavolini" panose="03000502040302020204" pitchFamily="66" charset="0"/>
                <a:cs typeface="Cavolini" panose="03000502040302020204" pitchFamily="66" charset="0"/>
              </a:rPr>
              <a:t>Eiskristalle bilden sich aus feuchter Luft bei eisigen Temperaturen an einem Zweig.</a:t>
            </a:r>
          </a:p>
          <a:p>
            <a:pPr>
              <a:spcAft>
                <a:spcPts val="600"/>
              </a:spcAft>
            </a:pPr>
            <a:r>
              <a:rPr lang="de-DE" dirty="0">
                <a:solidFill>
                  <a:srgbClr val="0070C0"/>
                </a:solidFill>
                <a:latin typeface="Cavolini" panose="03000502040302020204" pitchFamily="66" charset="0"/>
                <a:cs typeface="Cavolini" panose="03000502040302020204" pitchFamily="66" charset="0"/>
              </a:rPr>
              <a:t>Welches Beispiel gehört zum Top-Down und welches zum Bottom-Up-Verfahren?</a:t>
            </a:r>
          </a:p>
          <a:p>
            <a:pPr>
              <a:spcBef>
                <a:spcPts val="600"/>
              </a:spcBef>
            </a:pPr>
            <a:r>
              <a:rPr lang="de-DE" dirty="0"/>
              <a:t>Klärt in diesem Zusammenhang:</a:t>
            </a:r>
          </a:p>
          <a:p>
            <a:pPr marL="285750" indent="-285750">
              <a:spcBef>
                <a:spcPts val="600"/>
              </a:spcBef>
              <a:buFont typeface="Arial" panose="020B0604020202020204" pitchFamily="34" charset="0"/>
              <a:buChar char="•"/>
            </a:pPr>
            <a:r>
              <a:rPr lang="de-DE" dirty="0"/>
              <a:t>Welche allgemeinen Prinzipien stecken hinter den Verfahren zur Erzeugung von Nanostrukturen?</a:t>
            </a:r>
          </a:p>
          <a:p>
            <a:pPr marL="285750" indent="-285750">
              <a:spcBef>
                <a:spcPts val="600"/>
              </a:spcBef>
              <a:buFont typeface="Arial" panose="020B0604020202020204" pitchFamily="34" charset="0"/>
              <a:buChar char="•"/>
            </a:pPr>
            <a:r>
              <a:rPr lang="de-DE" dirty="0"/>
              <a:t>Wie lassen sich diese Beispiele auf die Erzeugung von Nanostrukturen übertragen?</a:t>
            </a:r>
          </a:p>
          <a:p>
            <a:pPr marL="285750" indent="-285750">
              <a:spcBef>
                <a:spcPts val="600"/>
              </a:spcBef>
              <a:buFont typeface="Arial" panose="020B0604020202020204" pitchFamily="34" charset="0"/>
              <a:buChar char="•"/>
            </a:pPr>
            <a:r>
              <a:rPr lang="de-DE" dirty="0"/>
              <a:t>Zu welchem Prinzip gehören die Verfahren der </a:t>
            </a:r>
            <a:r>
              <a:rPr lang="de-DE" dirty="0" err="1"/>
              <a:t>Photolithographie</a:t>
            </a:r>
            <a:r>
              <a:rPr lang="de-DE" dirty="0"/>
              <a:t> und der Gasphasensynthese  und warum?</a:t>
            </a:r>
          </a:p>
        </p:txBody>
      </p:sp>
      <p:cxnSp>
        <p:nvCxnSpPr>
          <p:cNvPr id="6" name="Gerader Verbinder 5">
            <a:extLst>
              <a:ext uri="{FF2B5EF4-FFF2-40B4-BE49-F238E27FC236}">
                <a16:creationId xmlns:a16="http://schemas.microsoft.com/office/drawing/2014/main" id="{19290E66-454B-457E-ADC7-1615A26A46A9}"/>
              </a:ext>
            </a:extLst>
          </p:cNvPr>
          <p:cNvCxnSpPr/>
          <p:nvPr/>
        </p:nvCxnSpPr>
        <p:spPr>
          <a:xfrm>
            <a:off x="611560" y="908720"/>
            <a:ext cx="7992888" cy="0"/>
          </a:xfrm>
          <a:prstGeom prst="line">
            <a:avLst/>
          </a:prstGeom>
          <a:ln>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75995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1268760"/>
            <a:ext cx="7772400" cy="1470025"/>
          </a:xfrm>
        </p:spPr>
        <p:txBody>
          <a:bodyPr>
            <a:normAutofit fontScale="90000"/>
          </a:bodyPr>
          <a:lstStyle/>
          <a:p>
            <a:r>
              <a:rPr lang="de-DE" sz="8800" dirty="0"/>
              <a:t>Nano-Technologie</a:t>
            </a:r>
          </a:p>
        </p:txBody>
      </p:sp>
      <p:sp>
        <p:nvSpPr>
          <p:cNvPr id="3" name="Textfeld 2"/>
          <p:cNvSpPr txBox="1"/>
          <p:nvPr/>
        </p:nvSpPr>
        <p:spPr>
          <a:xfrm>
            <a:off x="1331640" y="3140968"/>
            <a:ext cx="6552728" cy="954107"/>
          </a:xfrm>
          <a:prstGeom prst="rect">
            <a:avLst/>
          </a:prstGeom>
          <a:noFill/>
        </p:spPr>
        <p:txBody>
          <a:bodyPr wrap="square" rtlCol="0">
            <a:spAutoFit/>
          </a:bodyPr>
          <a:lstStyle/>
          <a:p>
            <a:r>
              <a:rPr lang="en-US" sz="2800" dirty="0">
                <a:solidFill>
                  <a:srgbClr val="FF0000"/>
                </a:solidFill>
              </a:rPr>
              <a:t>“There’s Plenty of Room at the Bottom! ...”</a:t>
            </a:r>
          </a:p>
          <a:p>
            <a:pPr>
              <a:spcBef>
                <a:spcPts val="1200"/>
              </a:spcBef>
            </a:pPr>
            <a:r>
              <a:rPr lang="en-US" dirty="0"/>
              <a:t>Richard Feynman, </a:t>
            </a:r>
            <a:r>
              <a:rPr lang="en-US" dirty="0" err="1"/>
              <a:t>Physiker</a:t>
            </a:r>
            <a:r>
              <a:rPr lang="en-US" dirty="0"/>
              <a:t> und </a:t>
            </a:r>
            <a:r>
              <a:rPr lang="en-US" dirty="0" err="1"/>
              <a:t>Nobelpreisträger</a:t>
            </a:r>
            <a:r>
              <a:rPr lang="en-US" dirty="0"/>
              <a:t> am 29.12.1959</a:t>
            </a:r>
            <a:endParaRPr lang="de-DE" dirty="0"/>
          </a:p>
        </p:txBody>
      </p:sp>
      <p:sp>
        <p:nvSpPr>
          <p:cNvPr id="4" name="Textfeld 3"/>
          <p:cNvSpPr txBox="1"/>
          <p:nvPr/>
        </p:nvSpPr>
        <p:spPr>
          <a:xfrm>
            <a:off x="1331640" y="6165304"/>
            <a:ext cx="7344816" cy="600164"/>
          </a:xfrm>
          <a:prstGeom prst="rect">
            <a:avLst/>
          </a:prstGeom>
          <a:noFill/>
        </p:spPr>
        <p:txBody>
          <a:bodyPr wrap="square" rtlCol="0">
            <a:spAutoFit/>
          </a:bodyPr>
          <a:lstStyle/>
          <a:p>
            <a:r>
              <a:rPr lang="de-DE" sz="1100" dirty="0"/>
              <a:t>Quellen: 	</a:t>
            </a:r>
            <a:r>
              <a:rPr lang="de-DE" sz="1100" dirty="0">
                <a:hlinkClick r:id="rId2"/>
              </a:rPr>
              <a:t>http://www.webliner.ch/nano/modul1/m_d2.html</a:t>
            </a:r>
            <a:endParaRPr lang="de-DE" sz="1100" dirty="0"/>
          </a:p>
          <a:p>
            <a:r>
              <a:rPr lang="de-DE" sz="1100" dirty="0"/>
              <a:t>	Fonds der chemischen Industrie (FCI)</a:t>
            </a:r>
          </a:p>
          <a:p>
            <a:r>
              <a:rPr lang="de-DE" sz="1100" dirty="0"/>
              <a:t>	</a:t>
            </a:r>
            <a:r>
              <a:rPr lang="de-DE" sz="1100" dirty="0" err="1"/>
              <a:t>Technoseum</a:t>
            </a:r>
            <a:r>
              <a:rPr lang="de-DE" sz="1100" dirty="0"/>
              <a:t>: Nano-Nutzen und Visionen einer neuen Technologie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08AAD59-3F1B-4A51-993B-632E04EAD15B}"/>
              </a:ext>
            </a:extLst>
          </p:cNvPr>
          <p:cNvPicPr>
            <a:picLocks noChangeAspect="1"/>
          </p:cNvPicPr>
          <p:nvPr/>
        </p:nvPicPr>
        <p:blipFill>
          <a:blip r:embed="rId2"/>
          <a:stretch>
            <a:fillRect/>
          </a:stretch>
        </p:blipFill>
        <p:spPr>
          <a:xfrm>
            <a:off x="1940223" y="3814966"/>
            <a:ext cx="655230" cy="581884"/>
          </a:xfrm>
          <a:prstGeom prst="rect">
            <a:avLst/>
          </a:prstGeom>
          <a:ln>
            <a:solidFill>
              <a:srgbClr val="0070C0"/>
            </a:solidFill>
          </a:ln>
        </p:spPr>
      </p:pic>
      <p:pic>
        <p:nvPicPr>
          <p:cNvPr id="9" name="Grafik 8">
            <a:extLst>
              <a:ext uri="{FF2B5EF4-FFF2-40B4-BE49-F238E27FC236}">
                <a16:creationId xmlns:a16="http://schemas.microsoft.com/office/drawing/2014/main" id="{D8B080DD-2C58-4713-8D85-6C0811A8505C}"/>
              </a:ext>
            </a:extLst>
          </p:cNvPr>
          <p:cNvPicPr>
            <a:picLocks noChangeAspect="1"/>
          </p:cNvPicPr>
          <p:nvPr/>
        </p:nvPicPr>
        <p:blipFill>
          <a:blip r:embed="rId3"/>
          <a:stretch>
            <a:fillRect/>
          </a:stretch>
        </p:blipFill>
        <p:spPr>
          <a:xfrm>
            <a:off x="3813019" y="3836173"/>
            <a:ext cx="695447" cy="644972"/>
          </a:xfrm>
          <a:prstGeom prst="rect">
            <a:avLst/>
          </a:prstGeom>
          <a:ln>
            <a:solidFill>
              <a:srgbClr val="0070C0"/>
            </a:solidFill>
          </a:ln>
        </p:spPr>
      </p:pic>
      <p:pic>
        <p:nvPicPr>
          <p:cNvPr id="11" name="Grafik 10">
            <a:extLst>
              <a:ext uri="{FF2B5EF4-FFF2-40B4-BE49-F238E27FC236}">
                <a16:creationId xmlns:a16="http://schemas.microsoft.com/office/drawing/2014/main" id="{2E98A443-5A05-424B-BE20-BEBBDAAF83FD}"/>
              </a:ext>
            </a:extLst>
          </p:cNvPr>
          <p:cNvPicPr>
            <a:picLocks noChangeAspect="1"/>
          </p:cNvPicPr>
          <p:nvPr/>
        </p:nvPicPr>
        <p:blipFill>
          <a:blip r:embed="rId4"/>
          <a:stretch>
            <a:fillRect/>
          </a:stretch>
        </p:blipFill>
        <p:spPr>
          <a:xfrm>
            <a:off x="1185496" y="4669848"/>
            <a:ext cx="643165" cy="581529"/>
          </a:xfrm>
          <a:prstGeom prst="rect">
            <a:avLst/>
          </a:prstGeom>
          <a:ln>
            <a:solidFill>
              <a:srgbClr val="0070C0"/>
            </a:solidFill>
          </a:ln>
        </p:spPr>
      </p:pic>
      <p:pic>
        <p:nvPicPr>
          <p:cNvPr id="13" name="Grafik 12">
            <a:extLst>
              <a:ext uri="{FF2B5EF4-FFF2-40B4-BE49-F238E27FC236}">
                <a16:creationId xmlns:a16="http://schemas.microsoft.com/office/drawing/2014/main" id="{44CF2207-24D3-4C77-B08B-76DCD85EFA88}"/>
              </a:ext>
            </a:extLst>
          </p:cNvPr>
          <p:cNvPicPr>
            <a:picLocks noChangeAspect="1"/>
          </p:cNvPicPr>
          <p:nvPr/>
        </p:nvPicPr>
        <p:blipFill>
          <a:blip r:embed="rId5"/>
          <a:stretch>
            <a:fillRect/>
          </a:stretch>
        </p:blipFill>
        <p:spPr>
          <a:xfrm>
            <a:off x="2000377" y="1986892"/>
            <a:ext cx="599002" cy="551354"/>
          </a:xfrm>
          <a:prstGeom prst="rect">
            <a:avLst/>
          </a:prstGeom>
          <a:ln>
            <a:solidFill>
              <a:srgbClr val="0070C0"/>
            </a:solidFill>
          </a:ln>
        </p:spPr>
      </p:pic>
      <p:pic>
        <p:nvPicPr>
          <p:cNvPr id="15" name="Grafik 14">
            <a:extLst>
              <a:ext uri="{FF2B5EF4-FFF2-40B4-BE49-F238E27FC236}">
                <a16:creationId xmlns:a16="http://schemas.microsoft.com/office/drawing/2014/main" id="{A9830DF9-0637-4F20-AE46-82FFF237C3BE}"/>
              </a:ext>
            </a:extLst>
          </p:cNvPr>
          <p:cNvPicPr>
            <a:picLocks noChangeAspect="1"/>
          </p:cNvPicPr>
          <p:nvPr/>
        </p:nvPicPr>
        <p:blipFill>
          <a:blip r:embed="rId6"/>
          <a:stretch>
            <a:fillRect/>
          </a:stretch>
        </p:blipFill>
        <p:spPr>
          <a:xfrm>
            <a:off x="3384441" y="2663612"/>
            <a:ext cx="725980" cy="575200"/>
          </a:xfrm>
          <a:prstGeom prst="rect">
            <a:avLst/>
          </a:prstGeom>
          <a:ln>
            <a:solidFill>
              <a:srgbClr val="0070C0"/>
            </a:solidFill>
          </a:ln>
        </p:spPr>
      </p:pic>
      <p:pic>
        <p:nvPicPr>
          <p:cNvPr id="17" name="Grafik 16">
            <a:extLst>
              <a:ext uri="{FF2B5EF4-FFF2-40B4-BE49-F238E27FC236}">
                <a16:creationId xmlns:a16="http://schemas.microsoft.com/office/drawing/2014/main" id="{A6A5D904-8C99-449F-A031-4AE532F4E6FA}"/>
              </a:ext>
            </a:extLst>
          </p:cNvPr>
          <p:cNvPicPr>
            <a:picLocks noChangeAspect="1"/>
          </p:cNvPicPr>
          <p:nvPr/>
        </p:nvPicPr>
        <p:blipFill>
          <a:blip r:embed="rId7"/>
          <a:stretch>
            <a:fillRect/>
          </a:stretch>
        </p:blipFill>
        <p:spPr>
          <a:xfrm>
            <a:off x="623572" y="2417404"/>
            <a:ext cx="627836" cy="595954"/>
          </a:xfrm>
          <a:prstGeom prst="rect">
            <a:avLst/>
          </a:prstGeom>
          <a:ln>
            <a:solidFill>
              <a:srgbClr val="0070C0"/>
            </a:solidFill>
          </a:ln>
        </p:spPr>
      </p:pic>
      <p:pic>
        <p:nvPicPr>
          <p:cNvPr id="19" name="Grafik 18">
            <a:extLst>
              <a:ext uri="{FF2B5EF4-FFF2-40B4-BE49-F238E27FC236}">
                <a16:creationId xmlns:a16="http://schemas.microsoft.com/office/drawing/2014/main" id="{38170A63-2DAF-4DDA-94DC-0FB7E0827ADF}"/>
              </a:ext>
            </a:extLst>
          </p:cNvPr>
          <p:cNvPicPr>
            <a:picLocks noChangeAspect="1"/>
          </p:cNvPicPr>
          <p:nvPr/>
        </p:nvPicPr>
        <p:blipFill>
          <a:blip r:embed="rId8"/>
          <a:stretch>
            <a:fillRect/>
          </a:stretch>
        </p:blipFill>
        <p:spPr>
          <a:xfrm>
            <a:off x="4661512" y="2431126"/>
            <a:ext cx="744138" cy="696891"/>
          </a:xfrm>
          <a:prstGeom prst="rect">
            <a:avLst/>
          </a:prstGeom>
          <a:ln>
            <a:solidFill>
              <a:srgbClr val="0070C0"/>
            </a:solidFill>
          </a:ln>
        </p:spPr>
      </p:pic>
      <p:pic>
        <p:nvPicPr>
          <p:cNvPr id="21" name="Grafik 20">
            <a:extLst>
              <a:ext uri="{FF2B5EF4-FFF2-40B4-BE49-F238E27FC236}">
                <a16:creationId xmlns:a16="http://schemas.microsoft.com/office/drawing/2014/main" id="{0CA49958-AE2D-456D-9769-BA2803F68705}"/>
              </a:ext>
            </a:extLst>
          </p:cNvPr>
          <p:cNvPicPr>
            <a:picLocks noChangeAspect="1"/>
          </p:cNvPicPr>
          <p:nvPr/>
        </p:nvPicPr>
        <p:blipFill>
          <a:blip r:embed="rId9"/>
          <a:stretch>
            <a:fillRect/>
          </a:stretch>
        </p:blipFill>
        <p:spPr>
          <a:xfrm>
            <a:off x="1291658" y="2431126"/>
            <a:ext cx="673912" cy="595959"/>
          </a:xfrm>
          <a:prstGeom prst="rect">
            <a:avLst/>
          </a:prstGeom>
          <a:ln>
            <a:solidFill>
              <a:srgbClr val="0070C0"/>
            </a:solidFill>
          </a:ln>
        </p:spPr>
      </p:pic>
      <p:pic>
        <p:nvPicPr>
          <p:cNvPr id="23" name="Grafik 22">
            <a:extLst>
              <a:ext uri="{FF2B5EF4-FFF2-40B4-BE49-F238E27FC236}">
                <a16:creationId xmlns:a16="http://schemas.microsoft.com/office/drawing/2014/main" id="{62FE6A90-9E0E-4B4C-A156-C3592954BB61}"/>
              </a:ext>
            </a:extLst>
          </p:cNvPr>
          <p:cNvPicPr>
            <a:picLocks noChangeAspect="1"/>
          </p:cNvPicPr>
          <p:nvPr/>
        </p:nvPicPr>
        <p:blipFill>
          <a:blip r:embed="rId10"/>
          <a:stretch>
            <a:fillRect/>
          </a:stretch>
        </p:blipFill>
        <p:spPr>
          <a:xfrm>
            <a:off x="3774207" y="4601168"/>
            <a:ext cx="797793" cy="634608"/>
          </a:xfrm>
          <a:prstGeom prst="rect">
            <a:avLst/>
          </a:prstGeom>
          <a:ln>
            <a:solidFill>
              <a:srgbClr val="0070C0"/>
            </a:solidFill>
          </a:ln>
        </p:spPr>
      </p:pic>
      <p:pic>
        <p:nvPicPr>
          <p:cNvPr id="25" name="Grafik 24">
            <a:extLst>
              <a:ext uri="{FF2B5EF4-FFF2-40B4-BE49-F238E27FC236}">
                <a16:creationId xmlns:a16="http://schemas.microsoft.com/office/drawing/2014/main" id="{6692CD8C-4AAD-442B-A5FE-B51E2132CBDF}"/>
              </a:ext>
            </a:extLst>
          </p:cNvPr>
          <p:cNvPicPr>
            <a:picLocks noChangeAspect="1"/>
          </p:cNvPicPr>
          <p:nvPr/>
        </p:nvPicPr>
        <p:blipFill>
          <a:blip r:embed="rId11"/>
          <a:stretch>
            <a:fillRect/>
          </a:stretch>
        </p:blipFill>
        <p:spPr>
          <a:xfrm>
            <a:off x="8101592" y="1946996"/>
            <a:ext cx="708704" cy="595955"/>
          </a:xfrm>
          <a:prstGeom prst="rect">
            <a:avLst/>
          </a:prstGeom>
          <a:ln>
            <a:solidFill>
              <a:srgbClr val="0070C0"/>
            </a:solidFill>
          </a:ln>
        </p:spPr>
      </p:pic>
      <p:pic>
        <p:nvPicPr>
          <p:cNvPr id="27" name="Grafik 26">
            <a:extLst>
              <a:ext uri="{FF2B5EF4-FFF2-40B4-BE49-F238E27FC236}">
                <a16:creationId xmlns:a16="http://schemas.microsoft.com/office/drawing/2014/main" id="{8AEA0CC8-24AF-4BF2-94B0-7C494B5C635C}"/>
              </a:ext>
            </a:extLst>
          </p:cNvPr>
          <p:cNvPicPr>
            <a:picLocks noChangeAspect="1"/>
          </p:cNvPicPr>
          <p:nvPr/>
        </p:nvPicPr>
        <p:blipFill>
          <a:blip r:embed="rId12"/>
          <a:stretch>
            <a:fillRect/>
          </a:stretch>
        </p:blipFill>
        <p:spPr>
          <a:xfrm>
            <a:off x="1111767" y="5326938"/>
            <a:ext cx="790622" cy="595961"/>
          </a:xfrm>
          <a:prstGeom prst="rect">
            <a:avLst/>
          </a:prstGeom>
          <a:ln>
            <a:solidFill>
              <a:srgbClr val="0070C0"/>
            </a:solidFill>
          </a:ln>
        </p:spPr>
      </p:pic>
      <p:pic>
        <p:nvPicPr>
          <p:cNvPr id="29" name="Grafik 28">
            <a:extLst>
              <a:ext uri="{FF2B5EF4-FFF2-40B4-BE49-F238E27FC236}">
                <a16:creationId xmlns:a16="http://schemas.microsoft.com/office/drawing/2014/main" id="{87CCE1BC-8157-4301-8C8B-103686D5F46B}"/>
              </a:ext>
            </a:extLst>
          </p:cNvPr>
          <p:cNvPicPr>
            <a:picLocks noChangeAspect="1"/>
          </p:cNvPicPr>
          <p:nvPr/>
        </p:nvPicPr>
        <p:blipFill>
          <a:blip r:embed="rId13"/>
          <a:stretch>
            <a:fillRect/>
          </a:stretch>
        </p:blipFill>
        <p:spPr>
          <a:xfrm>
            <a:off x="2921973" y="3836844"/>
            <a:ext cx="670831" cy="595961"/>
          </a:xfrm>
          <a:prstGeom prst="rect">
            <a:avLst/>
          </a:prstGeom>
          <a:ln>
            <a:solidFill>
              <a:srgbClr val="0070C0"/>
            </a:solidFill>
          </a:ln>
        </p:spPr>
      </p:pic>
      <p:pic>
        <p:nvPicPr>
          <p:cNvPr id="31" name="Grafik 30">
            <a:extLst>
              <a:ext uri="{FF2B5EF4-FFF2-40B4-BE49-F238E27FC236}">
                <a16:creationId xmlns:a16="http://schemas.microsoft.com/office/drawing/2014/main" id="{E25DA0CB-0BCC-4B6A-82A9-2170DC4698BF}"/>
              </a:ext>
            </a:extLst>
          </p:cNvPr>
          <p:cNvPicPr>
            <a:picLocks noChangeAspect="1"/>
          </p:cNvPicPr>
          <p:nvPr/>
        </p:nvPicPr>
        <p:blipFill>
          <a:blip r:embed="rId14"/>
          <a:stretch>
            <a:fillRect/>
          </a:stretch>
        </p:blipFill>
        <p:spPr>
          <a:xfrm>
            <a:off x="7219224" y="4567997"/>
            <a:ext cx="733008" cy="578390"/>
          </a:xfrm>
          <a:prstGeom prst="rect">
            <a:avLst/>
          </a:prstGeom>
          <a:ln>
            <a:solidFill>
              <a:srgbClr val="0070C0"/>
            </a:solidFill>
          </a:ln>
        </p:spPr>
      </p:pic>
      <p:pic>
        <p:nvPicPr>
          <p:cNvPr id="33" name="Grafik 32">
            <a:extLst>
              <a:ext uri="{FF2B5EF4-FFF2-40B4-BE49-F238E27FC236}">
                <a16:creationId xmlns:a16="http://schemas.microsoft.com/office/drawing/2014/main" id="{1FC0EC71-49F8-439C-BF6B-0AF3F0BC9218}"/>
              </a:ext>
            </a:extLst>
          </p:cNvPr>
          <p:cNvPicPr>
            <a:picLocks noChangeAspect="1"/>
          </p:cNvPicPr>
          <p:nvPr/>
        </p:nvPicPr>
        <p:blipFill>
          <a:blip r:embed="rId15"/>
          <a:stretch>
            <a:fillRect/>
          </a:stretch>
        </p:blipFill>
        <p:spPr>
          <a:xfrm>
            <a:off x="6629157" y="2528985"/>
            <a:ext cx="736051" cy="625643"/>
          </a:xfrm>
          <a:prstGeom prst="rect">
            <a:avLst/>
          </a:prstGeom>
          <a:ln>
            <a:solidFill>
              <a:srgbClr val="0070C0"/>
            </a:solidFill>
          </a:ln>
        </p:spPr>
      </p:pic>
      <p:pic>
        <p:nvPicPr>
          <p:cNvPr id="35" name="Grafik 34">
            <a:extLst>
              <a:ext uri="{FF2B5EF4-FFF2-40B4-BE49-F238E27FC236}">
                <a16:creationId xmlns:a16="http://schemas.microsoft.com/office/drawing/2014/main" id="{7797E164-F230-4F19-A7E2-02EFAF796F80}"/>
              </a:ext>
            </a:extLst>
          </p:cNvPr>
          <p:cNvPicPr>
            <a:picLocks noChangeAspect="1"/>
          </p:cNvPicPr>
          <p:nvPr/>
        </p:nvPicPr>
        <p:blipFill>
          <a:blip r:embed="rId16"/>
          <a:stretch>
            <a:fillRect/>
          </a:stretch>
        </p:blipFill>
        <p:spPr>
          <a:xfrm>
            <a:off x="8577049" y="2612422"/>
            <a:ext cx="627836" cy="562887"/>
          </a:xfrm>
          <a:prstGeom prst="rect">
            <a:avLst/>
          </a:prstGeom>
          <a:ln>
            <a:solidFill>
              <a:srgbClr val="0070C0"/>
            </a:solidFill>
          </a:ln>
        </p:spPr>
      </p:pic>
      <p:pic>
        <p:nvPicPr>
          <p:cNvPr id="37" name="Grafik 36">
            <a:extLst>
              <a:ext uri="{FF2B5EF4-FFF2-40B4-BE49-F238E27FC236}">
                <a16:creationId xmlns:a16="http://schemas.microsoft.com/office/drawing/2014/main" id="{A7814749-FB02-46C1-8998-3E26EDC99307}"/>
              </a:ext>
            </a:extLst>
          </p:cNvPr>
          <p:cNvPicPr>
            <a:picLocks noChangeAspect="1"/>
          </p:cNvPicPr>
          <p:nvPr/>
        </p:nvPicPr>
        <p:blipFill>
          <a:blip r:embed="rId17"/>
          <a:stretch>
            <a:fillRect/>
          </a:stretch>
        </p:blipFill>
        <p:spPr>
          <a:xfrm>
            <a:off x="2517327" y="2625298"/>
            <a:ext cx="581693" cy="545337"/>
          </a:xfrm>
          <a:prstGeom prst="rect">
            <a:avLst/>
          </a:prstGeom>
          <a:ln>
            <a:solidFill>
              <a:srgbClr val="0070C0"/>
            </a:solidFill>
          </a:ln>
        </p:spPr>
      </p:pic>
      <p:pic>
        <p:nvPicPr>
          <p:cNvPr id="39" name="Grafik 38">
            <a:extLst>
              <a:ext uri="{FF2B5EF4-FFF2-40B4-BE49-F238E27FC236}">
                <a16:creationId xmlns:a16="http://schemas.microsoft.com/office/drawing/2014/main" id="{8E0D396C-A311-4CF7-8714-1FB3D3EB5562}"/>
              </a:ext>
            </a:extLst>
          </p:cNvPr>
          <p:cNvPicPr>
            <a:picLocks noChangeAspect="1"/>
          </p:cNvPicPr>
          <p:nvPr/>
        </p:nvPicPr>
        <p:blipFill>
          <a:blip r:embed="rId18"/>
          <a:stretch>
            <a:fillRect/>
          </a:stretch>
        </p:blipFill>
        <p:spPr>
          <a:xfrm>
            <a:off x="6878536" y="3865771"/>
            <a:ext cx="650481" cy="644969"/>
          </a:xfrm>
          <a:prstGeom prst="rect">
            <a:avLst/>
          </a:prstGeom>
          <a:ln>
            <a:solidFill>
              <a:srgbClr val="0070C0"/>
            </a:solidFill>
          </a:ln>
        </p:spPr>
      </p:pic>
      <p:pic>
        <p:nvPicPr>
          <p:cNvPr id="41" name="Grafik 40">
            <a:extLst>
              <a:ext uri="{FF2B5EF4-FFF2-40B4-BE49-F238E27FC236}">
                <a16:creationId xmlns:a16="http://schemas.microsoft.com/office/drawing/2014/main" id="{EF0C5D82-1FEC-4AF7-AF2A-963EAFCFADDD}"/>
              </a:ext>
            </a:extLst>
          </p:cNvPr>
          <p:cNvPicPr>
            <a:picLocks noChangeAspect="1"/>
          </p:cNvPicPr>
          <p:nvPr/>
        </p:nvPicPr>
        <p:blipFill>
          <a:blip r:embed="rId19"/>
          <a:stretch>
            <a:fillRect/>
          </a:stretch>
        </p:blipFill>
        <p:spPr>
          <a:xfrm>
            <a:off x="917571" y="3913497"/>
            <a:ext cx="680790" cy="680790"/>
          </a:xfrm>
          <a:prstGeom prst="rect">
            <a:avLst/>
          </a:prstGeom>
          <a:ln>
            <a:solidFill>
              <a:srgbClr val="0070C0"/>
            </a:solidFill>
          </a:ln>
        </p:spPr>
      </p:pic>
      <p:sp>
        <p:nvSpPr>
          <p:cNvPr id="44" name="Textfeld 43">
            <a:extLst>
              <a:ext uri="{FF2B5EF4-FFF2-40B4-BE49-F238E27FC236}">
                <a16:creationId xmlns:a16="http://schemas.microsoft.com/office/drawing/2014/main" id="{B985F5B7-8DC6-4880-9A58-8126285D3607}"/>
              </a:ext>
            </a:extLst>
          </p:cNvPr>
          <p:cNvSpPr txBox="1"/>
          <p:nvPr/>
        </p:nvSpPr>
        <p:spPr>
          <a:xfrm>
            <a:off x="-7066" y="3285148"/>
            <a:ext cx="440337" cy="300082"/>
          </a:xfrm>
          <a:prstGeom prst="rect">
            <a:avLst/>
          </a:prstGeom>
          <a:noFill/>
          <a:ln>
            <a:solidFill>
              <a:srgbClr val="FF0000"/>
            </a:solidFill>
          </a:ln>
        </p:spPr>
        <p:txBody>
          <a:bodyPr wrap="square" rtlCol="0">
            <a:spAutoFit/>
          </a:bodyPr>
          <a:lstStyle/>
          <a:p>
            <a:r>
              <a:rPr lang="de-DE" sz="1350" dirty="0"/>
              <a:t>10</a:t>
            </a:r>
            <a:r>
              <a:rPr lang="de-DE" sz="1350" baseline="30000" dirty="0"/>
              <a:t>1</a:t>
            </a:r>
          </a:p>
        </p:txBody>
      </p:sp>
      <p:sp>
        <p:nvSpPr>
          <p:cNvPr id="47" name="Textfeld 46">
            <a:extLst>
              <a:ext uri="{FF2B5EF4-FFF2-40B4-BE49-F238E27FC236}">
                <a16:creationId xmlns:a16="http://schemas.microsoft.com/office/drawing/2014/main" id="{8D53B83B-5F22-4EB4-80E5-407198E53640}"/>
              </a:ext>
            </a:extLst>
          </p:cNvPr>
          <p:cNvSpPr txBox="1"/>
          <p:nvPr/>
        </p:nvSpPr>
        <p:spPr>
          <a:xfrm>
            <a:off x="683230" y="3277537"/>
            <a:ext cx="440339" cy="300082"/>
          </a:xfrm>
          <a:prstGeom prst="rect">
            <a:avLst/>
          </a:prstGeom>
          <a:noFill/>
          <a:ln>
            <a:solidFill>
              <a:srgbClr val="FF0000"/>
            </a:solidFill>
          </a:ln>
        </p:spPr>
        <p:txBody>
          <a:bodyPr wrap="square" rtlCol="0">
            <a:spAutoFit/>
          </a:bodyPr>
          <a:lstStyle/>
          <a:p>
            <a:r>
              <a:rPr lang="de-DE" sz="1350" dirty="0"/>
              <a:t>10</a:t>
            </a:r>
            <a:r>
              <a:rPr lang="de-DE" sz="1350" baseline="30000" dirty="0"/>
              <a:t>0</a:t>
            </a:r>
          </a:p>
        </p:txBody>
      </p:sp>
      <p:sp>
        <p:nvSpPr>
          <p:cNvPr id="48" name="Textfeld 47">
            <a:extLst>
              <a:ext uri="{FF2B5EF4-FFF2-40B4-BE49-F238E27FC236}">
                <a16:creationId xmlns:a16="http://schemas.microsoft.com/office/drawing/2014/main" id="{1268BB6A-074D-4A5E-9348-553A156EF21A}"/>
              </a:ext>
            </a:extLst>
          </p:cNvPr>
          <p:cNvSpPr txBox="1"/>
          <p:nvPr/>
        </p:nvSpPr>
        <p:spPr>
          <a:xfrm>
            <a:off x="1398430" y="3258877"/>
            <a:ext cx="492256" cy="300082"/>
          </a:xfrm>
          <a:prstGeom prst="rect">
            <a:avLst/>
          </a:prstGeom>
          <a:noFill/>
          <a:ln>
            <a:solidFill>
              <a:srgbClr val="FF0000"/>
            </a:solidFill>
          </a:ln>
        </p:spPr>
        <p:txBody>
          <a:bodyPr wrap="square" rtlCol="0">
            <a:spAutoFit/>
          </a:bodyPr>
          <a:lstStyle/>
          <a:p>
            <a:r>
              <a:rPr lang="de-DE" sz="1350" dirty="0"/>
              <a:t>10</a:t>
            </a:r>
            <a:r>
              <a:rPr lang="de-DE" sz="1350" baseline="30000" dirty="0"/>
              <a:t>-1</a:t>
            </a:r>
          </a:p>
        </p:txBody>
      </p:sp>
      <p:sp>
        <p:nvSpPr>
          <p:cNvPr id="49" name="Textfeld 48">
            <a:extLst>
              <a:ext uri="{FF2B5EF4-FFF2-40B4-BE49-F238E27FC236}">
                <a16:creationId xmlns:a16="http://schemas.microsoft.com/office/drawing/2014/main" id="{9DA05819-99C9-4CFB-A8EB-1D89D54A47D1}"/>
              </a:ext>
            </a:extLst>
          </p:cNvPr>
          <p:cNvSpPr txBox="1"/>
          <p:nvPr/>
        </p:nvSpPr>
        <p:spPr>
          <a:xfrm>
            <a:off x="2151489" y="3277537"/>
            <a:ext cx="492256" cy="300082"/>
          </a:xfrm>
          <a:prstGeom prst="rect">
            <a:avLst/>
          </a:prstGeom>
          <a:noFill/>
          <a:ln>
            <a:solidFill>
              <a:srgbClr val="FF0000"/>
            </a:solidFill>
          </a:ln>
        </p:spPr>
        <p:txBody>
          <a:bodyPr wrap="square" rtlCol="0">
            <a:spAutoFit/>
          </a:bodyPr>
          <a:lstStyle/>
          <a:p>
            <a:r>
              <a:rPr lang="de-DE" sz="1350" dirty="0"/>
              <a:t>10</a:t>
            </a:r>
            <a:r>
              <a:rPr lang="de-DE" sz="1350" baseline="30000" dirty="0"/>
              <a:t>-2</a:t>
            </a:r>
          </a:p>
        </p:txBody>
      </p:sp>
      <p:sp>
        <p:nvSpPr>
          <p:cNvPr id="50" name="Textfeld 49">
            <a:extLst>
              <a:ext uri="{FF2B5EF4-FFF2-40B4-BE49-F238E27FC236}">
                <a16:creationId xmlns:a16="http://schemas.microsoft.com/office/drawing/2014/main" id="{FC95D6C6-71CD-4BB5-A829-3AC5F2F7B04B}"/>
              </a:ext>
            </a:extLst>
          </p:cNvPr>
          <p:cNvSpPr txBox="1"/>
          <p:nvPr/>
        </p:nvSpPr>
        <p:spPr>
          <a:xfrm>
            <a:off x="2980478" y="3283794"/>
            <a:ext cx="458126" cy="300082"/>
          </a:xfrm>
          <a:prstGeom prst="rect">
            <a:avLst/>
          </a:prstGeom>
          <a:noFill/>
          <a:ln>
            <a:solidFill>
              <a:srgbClr val="FF0000"/>
            </a:solidFill>
          </a:ln>
        </p:spPr>
        <p:txBody>
          <a:bodyPr wrap="square" rtlCol="0">
            <a:spAutoFit/>
          </a:bodyPr>
          <a:lstStyle/>
          <a:p>
            <a:r>
              <a:rPr lang="de-DE" sz="1350" dirty="0"/>
              <a:t>10</a:t>
            </a:r>
            <a:r>
              <a:rPr lang="de-DE" sz="1350" baseline="30000" dirty="0"/>
              <a:t>-3</a:t>
            </a:r>
          </a:p>
        </p:txBody>
      </p:sp>
      <p:sp>
        <p:nvSpPr>
          <p:cNvPr id="51" name="Textfeld 50">
            <a:extLst>
              <a:ext uri="{FF2B5EF4-FFF2-40B4-BE49-F238E27FC236}">
                <a16:creationId xmlns:a16="http://schemas.microsoft.com/office/drawing/2014/main" id="{F82CEFBB-EE62-404E-B47E-E66F4683618B}"/>
              </a:ext>
            </a:extLst>
          </p:cNvPr>
          <p:cNvSpPr txBox="1"/>
          <p:nvPr/>
        </p:nvSpPr>
        <p:spPr>
          <a:xfrm>
            <a:off x="3838261" y="3291814"/>
            <a:ext cx="474416" cy="300082"/>
          </a:xfrm>
          <a:prstGeom prst="rect">
            <a:avLst/>
          </a:prstGeom>
          <a:noFill/>
          <a:ln>
            <a:solidFill>
              <a:srgbClr val="FF0000"/>
            </a:solidFill>
          </a:ln>
        </p:spPr>
        <p:txBody>
          <a:bodyPr wrap="square" rtlCol="0">
            <a:spAutoFit/>
          </a:bodyPr>
          <a:lstStyle/>
          <a:p>
            <a:r>
              <a:rPr lang="de-DE" sz="1350" dirty="0"/>
              <a:t>10</a:t>
            </a:r>
            <a:r>
              <a:rPr lang="de-DE" sz="1350" baseline="30000" dirty="0"/>
              <a:t>-4</a:t>
            </a:r>
          </a:p>
        </p:txBody>
      </p:sp>
      <p:sp>
        <p:nvSpPr>
          <p:cNvPr id="52" name="Textfeld 51">
            <a:extLst>
              <a:ext uri="{FF2B5EF4-FFF2-40B4-BE49-F238E27FC236}">
                <a16:creationId xmlns:a16="http://schemas.microsoft.com/office/drawing/2014/main" id="{A2EEE47C-E4D0-4701-84E8-88596F6B80CB}"/>
              </a:ext>
            </a:extLst>
          </p:cNvPr>
          <p:cNvSpPr txBox="1"/>
          <p:nvPr/>
        </p:nvSpPr>
        <p:spPr>
          <a:xfrm>
            <a:off x="4666438" y="3285148"/>
            <a:ext cx="454219" cy="300082"/>
          </a:xfrm>
          <a:prstGeom prst="rect">
            <a:avLst/>
          </a:prstGeom>
          <a:noFill/>
          <a:ln>
            <a:solidFill>
              <a:srgbClr val="FF0000"/>
            </a:solidFill>
          </a:ln>
        </p:spPr>
        <p:txBody>
          <a:bodyPr wrap="square" rtlCol="0">
            <a:spAutoFit/>
          </a:bodyPr>
          <a:lstStyle/>
          <a:p>
            <a:r>
              <a:rPr lang="de-DE" sz="1350" dirty="0"/>
              <a:t>10</a:t>
            </a:r>
            <a:r>
              <a:rPr lang="de-DE" sz="1350" baseline="30000" dirty="0"/>
              <a:t>-5</a:t>
            </a:r>
          </a:p>
        </p:txBody>
      </p:sp>
      <p:sp>
        <p:nvSpPr>
          <p:cNvPr id="53" name="Textfeld 52">
            <a:extLst>
              <a:ext uri="{FF2B5EF4-FFF2-40B4-BE49-F238E27FC236}">
                <a16:creationId xmlns:a16="http://schemas.microsoft.com/office/drawing/2014/main" id="{B1572869-3B08-40A5-8B73-1E77DB1E3743}"/>
              </a:ext>
            </a:extLst>
          </p:cNvPr>
          <p:cNvSpPr txBox="1"/>
          <p:nvPr/>
        </p:nvSpPr>
        <p:spPr>
          <a:xfrm>
            <a:off x="5448535" y="3277537"/>
            <a:ext cx="515958" cy="300082"/>
          </a:xfrm>
          <a:prstGeom prst="rect">
            <a:avLst/>
          </a:prstGeom>
          <a:noFill/>
          <a:ln>
            <a:solidFill>
              <a:srgbClr val="FF0000"/>
            </a:solidFill>
          </a:ln>
        </p:spPr>
        <p:txBody>
          <a:bodyPr wrap="square" rtlCol="0">
            <a:spAutoFit/>
          </a:bodyPr>
          <a:lstStyle/>
          <a:p>
            <a:r>
              <a:rPr lang="de-DE" sz="1350" dirty="0"/>
              <a:t>10</a:t>
            </a:r>
            <a:r>
              <a:rPr lang="de-DE" sz="1350" baseline="30000" dirty="0"/>
              <a:t>-6</a:t>
            </a:r>
          </a:p>
        </p:txBody>
      </p:sp>
      <p:sp>
        <p:nvSpPr>
          <p:cNvPr id="54" name="Textfeld 53">
            <a:extLst>
              <a:ext uri="{FF2B5EF4-FFF2-40B4-BE49-F238E27FC236}">
                <a16:creationId xmlns:a16="http://schemas.microsoft.com/office/drawing/2014/main" id="{B5D5CF3F-D5C6-4223-80A0-653E722A5A75}"/>
              </a:ext>
            </a:extLst>
          </p:cNvPr>
          <p:cNvSpPr txBox="1"/>
          <p:nvPr/>
        </p:nvSpPr>
        <p:spPr>
          <a:xfrm>
            <a:off x="6293508" y="3275890"/>
            <a:ext cx="492256" cy="300082"/>
          </a:xfrm>
          <a:prstGeom prst="rect">
            <a:avLst/>
          </a:prstGeom>
          <a:noFill/>
          <a:ln>
            <a:solidFill>
              <a:srgbClr val="FF0000"/>
            </a:solidFill>
          </a:ln>
        </p:spPr>
        <p:txBody>
          <a:bodyPr wrap="square" rtlCol="0">
            <a:spAutoFit/>
          </a:bodyPr>
          <a:lstStyle/>
          <a:p>
            <a:r>
              <a:rPr lang="de-DE" sz="1350" dirty="0"/>
              <a:t>10</a:t>
            </a:r>
            <a:r>
              <a:rPr lang="de-DE" sz="1350" baseline="30000" dirty="0"/>
              <a:t>-7</a:t>
            </a:r>
          </a:p>
        </p:txBody>
      </p:sp>
      <p:sp>
        <p:nvSpPr>
          <p:cNvPr id="55" name="Textfeld 54">
            <a:extLst>
              <a:ext uri="{FF2B5EF4-FFF2-40B4-BE49-F238E27FC236}">
                <a16:creationId xmlns:a16="http://schemas.microsoft.com/office/drawing/2014/main" id="{2D7EECE4-B612-47E4-8B58-17EFA383C6DF}"/>
              </a:ext>
            </a:extLst>
          </p:cNvPr>
          <p:cNvSpPr txBox="1"/>
          <p:nvPr/>
        </p:nvSpPr>
        <p:spPr>
          <a:xfrm>
            <a:off x="7130588" y="3291814"/>
            <a:ext cx="514393" cy="300082"/>
          </a:xfrm>
          <a:prstGeom prst="rect">
            <a:avLst/>
          </a:prstGeom>
          <a:noFill/>
          <a:ln>
            <a:solidFill>
              <a:srgbClr val="FF0000"/>
            </a:solidFill>
          </a:ln>
        </p:spPr>
        <p:txBody>
          <a:bodyPr wrap="square" rtlCol="0">
            <a:spAutoFit/>
          </a:bodyPr>
          <a:lstStyle/>
          <a:p>
            <a:r>
              <a:rPr lang="de-DE" sz="1350" dirty="0"/>
              <a:t>10</a:t>
            </a:r>
            <a:r>
              <a:rPr lang="de-DE" sz="1350" baseline="30000" dirty="0"/>
              <a:t>-8</a:t>
            </a:r>
          </a:p>
        </p:txBody>
      </p:sp>
      <p:sp>
        <p:nvSpPr>
          <p:cNvPr id="56" name="Textfeld 55">
            <a:extLst>
              <a:ext uri="{FF2B5EF4-FFF2-40B4-BE49-F238E27FC236}">
                <a16:creationId xmlns:a16="http://schemas.microsoft.com/office/drawing/2014/main" id="{896EFFEF-028C-42B4-8E70-E475F1152A35}"/>
              </a:ext>
            </a:extLst>
          </p:cNvPr>
          <p:cNvSpPr txBox="1"/>
          <p:nvPr/>
        </p:nvSpPr>
        <p:spPr>
          <a:xfrm>
            <a:off x="7943539" y="3296818"/>
            <a:ext cx="512405" cy="300082"/>
          </a:xfrm>
          <a:prstGeom prst="rect">
            <a:avLst/>
          </a:prstGeom>
          <a:noFill/>
          <a:ln>
            <a:solidFill>
              <a:srgbClr val="FF0000"/>
            </a:solidFill>
          </a:ln>
        </p:spPr>
        <p:txBody>
          <a:bodyPr wrap="square" rtlCol="0">
            <a:spAutoFit/>
          </a:bodyPr>
          <a:lstStyle/>
          <a:p>
            <a:r>
              <a:rPr lang="de-DE" sz="1350" dirty="0"/>
              <a:t>10</a:t>
            </a:r>
            <a:r>
              <a:rPr lang="de-DE" sz="1350" baseline="30000" dirty="0"/>
              <a:t>-9</a:t>
            </a:r>
          </a:p>
        </p:txBody>
      </p:sp>
      <p:sp>
        <p:nvSpPr>
          <p:cNvPr id="57" name="Textfeld 56">
            <a:extLst>
              <a:ext uri="{FF2B5EF4-FFF2-40B4-BE49-F238E27FC236}">
                <a16:creationId xmlns:a16="http://schemas.microsoft.com/office/drawing/2014/main" id="{41A3AFF6-401F-4F15-975C-BA216D89C392}"/>
              </a:ext>
            </a:extLst>
          </p:cNvPr>
          <p:cNvSpPr txBox="1"/>
          <p:nvPr/>
        </p:nvSpPr>
        <p:spPr>
          <a:xfrm>
            <a:off x="8632606" y="3283080"/>
            <a:ext cx="538013" cy="300082"/>
          </a:xfrm>
          <a:prstGeom prst="rect">
            <a:avLst/>
          </a:prstGeom>
          <a:noFill/>
          <a:ln>
            <a:solidFill>
              <a:srgbClr val="FF0000"/>
            </a:solidFill>
          </a:ln>
        </p:spPr>
        <p:txBody>
          <a:bodyPr wrap="square" rtlCol="0">
            <a:spAutoFit/>
          </a:bodyPr>
          <a:lstStyle/>
          <a:p>
            <a:r>
              <a:rPr lang="de-DE" sz="1350" dirty="0"/>
              <a:t>10</a:t>
            </a:r>
            <a:r>
              <a:rPr lang="de-DE" sz="1350" baseline="30000" dirty="0"/>
              <a:t>-10</a:t>
            </a:r>
          </a:p>
        </p:txBody>
      </p:sp>
      <p:grpSp>
        <p:nvGrpSpPr>
          <p:cNvPr id="72" name="Gruppieren 71">
            <a:extLst>
              <a:ext uri="{FF2B5EF4-FFF2-40B4-BE49-F238E27FC236}">
                <a16:creationId xmlns:a16="http://schemas.microsoft.com/office/drawing/2014/main" id="{3FA78E76-97E0-4D16-B9AC-43D0041D083A}"/>
              </a:ext>
            </a:extLst>
          </p:cNvPr>
          <p:cNvGrpSpPr/>
          <p:nvPr/>
        </p:nvGrpSpPr>
        <p:grpSpPr>
          <a:xfrm>
            <a:off x="213005" y="3578070"/>
            <a:ext cx="8779863" cy="236896"/>
            <a:chOff x="266131" y="3419167"/>
            <a:chExt cx="11706484" cy="315861"/>
          </a:xfrm>
        </p:grpSpPr>
        <p:cxnSp>
          <p:nvCxnSpPr>
            <p:cNvPr id="43" name="Gerader Verbinder 42">
              <a:extLst>
                <a:ext uri="{FF2B5EF4-FFF2-40B4-BE49-F238E27FC236}">
                  <a16:creationId xmlns:a16="http://schemas.microsoft.com/office/drawing/2014/main" id="{0B91B39A-17FE-4DCD-972A-83B3496B7E97}"/>
                </a:ext>
              </a:extLst>
            </p:cNvPr>
            <p:cNvCxnSpPr>
              <a:cxnSpLocks/>
            </p:cNvCxnSpPr>
            <p:nvPr/>
          </p:nvCxnSpPr>
          <p:spPr>
            <a:xfrm>
              <a:off x="266131" y="3578942"/>
              <a:ext cx="117064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3BA54FB3-BA73-4AB7-8DFF-79F8FAA8C87D}"/>
                </a:ext>
              </a:extLst>
            </p:cNvPr>
            <p:cNvCxnSpPr/>
            <p:nvPr/>
          </p:nvCxnSpPr>
          <p:spPr>
            <a:xfrm>
              <a:off x="266131" y="3429000"/>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C80F7FD3-A060-4793-891B-0FE098F7CD5C}"/>
                </a:ext>
              </a:extLst>
            </p:cNvPr>
            <p:cNvCxnSpPr/>
            <p:nvPr/>
          </p:nvCxnSpPr>
          <p:spPr>
            <a:xfrm>
              <a:off x="11972615" y="3429000"/>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4AB64E44-2E26-4939-958E-0AC3EE941A95}"/>
                </a:ext>
              </a:extLst>
            </p:cNvPr>
            <p:cNvCxnSpPr/>
            <p:nvPr/>
          </p:nvCxnSpPr>
          <p:spPr>
            <a:xfrm>
              <a:off x="6498277" y="3429000"/>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D46A1486-FB96-4960-BA6A-089E496B4BDA}"/>
                </a:ext>
              </a:extLst>
            </p:cNvPr>
            <p:cNvCxnSpPr>
              <a:cxnSpLocks/>
            </p:cNvCxnSpPr>
            <p:nvPr/>
          </p:nvCxnSpPr>
          <p:spPr>
            <a:xfrm>
              <a:off x="3214293" y="3429000"/>
              <a:ext cx="0" cy="2777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14F15753-58B2-4232-AC6A-2D44B030FF7A}"/>
                </a:ext>
              </a:extLst>
            </p:cNvPr>
            <p:cNvCxnSpPr/>
            <p:nvPr/>
          </p:nvCxnSpPr>
          <p:spPr>
            <a:xfrm>
              <a:off x="9802402" y="3428999"/>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2DFCA72C-EC30-4569-902C-CAEE8FBDB4FC}"/>
                </a:ext>
              </a:extLst>
            </p:cNvPr>
            <p:cNvCxnSpPr/>
            <p:nvPr/>
          </p:nvCxnSpPr>
          <p:spPr>
            <a:xfrm>
              <a:off x="7582348" y="3419167"/>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3B20F90A-90E7-49DF-BED4-97A9759B573E}"/>
                </a:ext>
              </a:extLst>
            </p:cNvPr>
            <p:cNvCxnSpPr/>
            <p:nvPr/>
          </p:nvCxnSpPr>
          <p:spPr>
            <a:xfrm>
              <a:off x="5427812" y="3437602"/>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D40C0289-D1EE-4E9B-A114-D43FF895803F}"/>
                </a:ext>
              </a:extLst>
            </p:cNvPr>
            <p:cNvCxnSpPr/>
            <p:nvPr/>
          </p:nvCxnSpPr>
          <p:spPr>
            <a:xfrm>
              <a:off x="8731720" y="3428999"/>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0B837558-C842-4336-A494-26D0CD10D6E1}"/>
                </a:ext>
              </a:extLst>
            </p:cNvPr>
            <p:cNvCxnSpPr/>
            <p:nvPr/>
          </p:nvCxnSpPr>
          <p:spPr>
            <a:xfrm>
              <a:off x="10903186" y="3428999"/>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973B7AF9-C923-4EED-AEEE-50E35751AC41}"/>
                </a:ext>
              </a:extLst>
            </p:cNvPr>
            <p:cNvCxnSpPr/>
            <p:nvPr/>
          </p:nvCxnSpPr>
          <p:spPr>
            <a:xfrm>
              <a:off x="1192017" y="3419167"/>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B7F9E28C-CAC3-4F55-A3A5-691C71DD8B52}"/>
                </a:ext>
              </a:extLst>
            </p:cNvPr>
            <p:cNvCxnSpPr/>
            <p:nvPr/>
          </p:nvCxnSpPr>
          <p:spPr>
            <a:xfrm>
              <a:off x="2174869" y="3419167"/>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DA667334-DBC3-4FF7-AEF4-27B84C63B313}"/>
                </a:ext>
              </a:extLst>
            </p:cNvPr>
            <p:cNvCxnSpPr/>
            <p:nvPr/>
          </p:nvCxnSpPr>
          <p:spPr>
            <a:xfrm>
              <a:off x="4325309" y="3428999"/>
              <a:ext cx="0" cy="297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3" name="Textfeld 72">
            <a:extLst>
              <a:ext uri="{FF2B5EF4-FFF2-40B4-BE49-F238E27FC236}">
                <a16:creationId xmlns:a16="http://schemas.microsoft.com/office/drawing/2014/main" id="{3FBCDAB8-D2A5-4C90-B926-188FD5FADD98}"/>
              </a:ext>
            </a:extLst>
          </p:cNvPr>
          <p:cNvSpPr txBox="1"/>
          <p:nvPr/>
        </p:nvSpPr>
        <p:spPr>
          <a:xfrm>
            <a:off x="203156" y="392038"/>
            <a:ext cx="7337323" cy="715581"/>
          </a:xfrm>
          <a:prstGeom prst="rect">
            <a:avLst/>
          </a:prstGeom>
          <a:noFill/>
        </p:spPr>
        <p:txBody>
          <a:bodyPr wrap="square" rtlCol="0">
            <a:spAutoFit/>
          </a:bodyPr>
          <a:lstStyle/>
          <a:p>
            <a:r>
              <a:rPr lang="de-DE" sz="1350" b="1" dirty="0"/>
              <a:t>Aufgabe:</a:t>
            </a:r>
          </a:p>
          <a:p>
            <a:r>
              <a:rPr lang="de-DE" sz="1350" dirty="0"/>
              <a:t>Ergänze die Größenachse (rot) von groß nach klein und ordne die Objekte (blau) gemäß ihrer Größe zu (Anklicken und verschieben)</a:t>
            </a:r>
          </a:p>
        </p:txBody>
      </p:sp>
    </p:spTree>
    <p:extLst>
      <p:ext uri="{BB962C8B-B14F-4D97-AF65-F5344CB8AC3E}">
        <p14:creationId xmlns:p14="http://schemas.microsoft.com/office/powerpoint/2010/main" val="63290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a:t>Grössenbegriffe</a:t>
            </a:r>
            <a:r>
              <a:rPr lang="de-DE" dirty="0"/>
              <a:t> – </a:t>
            </a:r>
            <a:r>
              <a:rPr lang="de-DE" dirty="0" err="1"/>
              <a:t>Grössenverhältnisse</a:t>
            </a:r>
            <a:endParaRPr lang="de-DE" dirty="0"/>
          </a:p>
        </p:txBody>
      </p:sp>
      <p:pic>
        <p:nvPicPr>
          <p:cNvPr id="54276" name="Picture 4" descr="http://www.webliner.ch/nano/modul1/img/mue2.gif"/>
          <p:cNvPicPr>
            <a:picLocks noChangeAspect="1" noChangeArrowheads="1"/>
          </p:cNvPicPr>
          <p:nvPr/>
        </p:nvPicPr>
        <p:blipFill>
          <a:blip r:embed="rId2" cstate="print"/>
          <a:srcRect/>
          <a:stretch>
            <a:fillRect/>
          </a:stretch>
        </p:blipFill>
        <p:spPr bwMode="auto">
          <a:xfrm>
            <a:off x="0" y="0"/>
            <a:ext cx="95250" cy="123825"/>
          </a:xfrm>
          <a:prstGeom prst="rect">
            <a:avLst/>
          </a:prstGeom>
          <a:noFill/>
        </p:spPr>
      </p:pic>
      <p:graphicFrame>
        <p:nvGraphicFramePr>
          <p:cNvPr id="8" name="Tabelle 7"/>
          <p:cNvGraphicFramePr>
            <a:graphicFrameLocks noGrp="1"/>
          </p:cNvGraphicFramePr>
          <p:nvPr/>
        </p:nvGraphicFramePr>
        <p:xfrm>
          <a:off x="251520" y="2060849"/>
          <a:ext cx="8208912" cy="2880319"/>
        </p:xfrm>
        <a:graphic>
          <a:graphicData uri="http://schemas.openxmlformats.org/drawingml/2006/table">
            <a:tbl>
              <a:tblPr/>
              <a:tblGrid>
                <a:gridCol w="1089463">
                  <a:extLst>
                    <a:ext uri="{9D8B030D-6E8A-4147-A177-3AD203B41FA5}">
                      <a16:colId xmlns:a16="http://schemas.microsoft.com/office/drawing/2014/main" val="20000"/>
                    </a:ext>
                  </a:extLst>
                </a:gridCol>
                <a:gridCol w="742433">
                  <a:extLst>
                    <a:ext uri="{9D8B030D-6E8A-4147-A177-3AD203B41FA5}">
                      <a16:colId xmlns:a16="http://schemas.microsoft.com/office/drawing/2014/main" val="20001"/>
                    </a:ext>
                  </a:extLst>
                </a:gridCol>
                <a:gridCol w="742433">
                  <a:extLst>
                    <a:ext uri="{9D8B030D-6E8A-4147-A177-3AD203B41FA5}">
                      <a16:colId xmlns:a16="http://schemas.microsoft.com/office/drawing/2014/main" val="20002"/>
                    </a:ext>
                  </a:extLst>
                </a:gridCol>
                <a:gridCol w="853798">
                  <a:extLst>
                    <a:ext uri="{9D8B030D-6E8A-4147-A177-3AD203B41FA5}">
                      <a16:colId xmlns:a16="http://schemas.microsoft.com/office/drawing/2014/main" val="20003"/>
                    </a:ext>
                  </a:extLst>
                </a:gridCol>
                <a:gridCol w="676329">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792088">
                  <a:extLst>
                    <a:ext uri="{9D8B030D-6E8A-4147-A177-3AD203B41FA5}">
                      <a16:colId xmlns:a16="http://schemas.microsoft.com/office/drawing/2014/main" val="20007"/>
                    </a:ext>
                  </a:extLst>
                </a:gridCol>
                <a:gridCol w="720080">
                  <a:extLst>
                    <a:ext uri="{9D8B030D-6E8A-4147-A177-3AD203B41FA5}">
                      <a16:colId xmlns:a16="http://schemas.microsoft.com/office/drawing/2014/main" val="20008"/>
                    </a:ext>
                  </a:extLst>
                </a:gridCol>
                <a:gridCol w="720080">
                  <a:extLst>
                    <a:ext uri="{9D8B030D-6E8A-4147-A177-3AD203B41FA5}">
                      <a16:colId xmlns:a16="http://schemas.microsoft.com/office/drawing/2014/main" val="20009"/>
                    </a:ext>
                  </a:extLst>
                </a:gridCol>
              </a:tblGrid>
              <a:tr h="510681">
                <a:tc>
                  <a:txBody>
                    <a:bodyPr/>
                    <a:lstStyle/>
                    <a:p>
                      <a:pPr algn="l"/>
                      <a:r>
                        <a:rPr lang="de-DE" b="1" dirty="0"/>
                        <a:t>Begriff</a:t>
                      </a:r>
                    </a:p>
                  </a:txBody>
                  <a:tcPr marL="0" marR="0" marT="0" marB="0">
                    <a:lnL>
                      <a:noFill/>
                    </a:lnL>
                    <a:lnR>
                      <a:noFill/>
                    </a:lnR>
                    <a:lnT>
                      <a:noFill/>
                    </a:lnT>
                    <a:lnB>
                      <a:noFill/>
                    </a:lnB>
                    <a:solidFill>
                      <a:srgbClr val="D9E7FF"/>
                    </a:solidFill>
                  </a:tcPr>
                </a:tc>
                <a:tc>
                  <a:txBody>
                    <a:bodyPr/>
                    <a:lstStyle/>
                    <a:p>
                      <a:pPr algn="ctr"/>
                      <a:r>
                        <a:rPr lang="de-DE" b="1" dirty="0" err="1"/>
                        <a:t>Tera</a:t>
                      </a:r>
                      <a:endParaRPr lang="de-DE" b="1" dirty="0"/>
                    </a:p>
                  </a:txBody>
                  <a:tcPr marL="0" marR="0" marT="0" marB="0">
                    <a:lnL>
                      <a:noFill/>
                    </a:lnL>
                    <a:lnR>
                      <a:noFill/>
                    </a:lnR>
                    <a:lnT>
                      <a:noFill/>
                    </a:lnT>
                    <a:lnB>
                      <a:noFill/>
                    </a:lnB>
                    <a:solidFill>
                      <a:srgbClr val="D9E7FF"/>
                    </a:solidFill>
                  </a:tcPr>
                </a:tc>
                <a:tc>
                  <a:txBody>
                    <a:bodyPr/>
                    <a:lstStyle/>
                    <a:p>
                      <a:pPr algn="ctr"/>
                      <a:r>
                        <a:rPr lang="de-DE" b="1" dirty="0"/>
                        <a:t>Giga</a:t>
                      </a:r>
                    </a:p>
                  </a:txBody>
                  <a:tcPr marL="0" marR="0" marT="0" marB="0">
                    <a:lnL>
                      <a:noFill/>
                    </a:lnL>
                    <a:lnR>
                      <a:noFill/>
                    </a:lnR>
                    <a:lnT>
                      <a:noFill/>
                    </a:lnT>
                    <a:lnB>
                      <a:noFill/>
                    </a:lnB>
                    <a:solidFill>
                      <a:srgbClr val="D9E7FF"/>
                    </a:solidFill>
                  </a:tcPr>
                </a:tc>
                <a:tc>
                  <a:txBody>
                    <a:bodyPr/>
                    <a:lstStyle/>
                    <a:p>
                      <a:pPr algn="ctr"/>
                      <a:r>
                        <a:rPr lang="de-DE" b="1" dirty="0"/>
                        <a:t>Mega</a:t>
                      </a:r>
                    </a:p>
                  </a:txBody>
                  <a:tcPr marL="0" marR="0" marT="0" marB="0">
                    <a:lnL>
                      <a:noFill/>
                    </a:lnL>
                    <a:lnR>
                      <a:noFill/>
                    </a:lnR>
                    <a:lnT>
                      <a:noFill/>
                    </a:lnT>
                    <a:lnB>
                      <a:noFill/>
                    </a:lnB>
                    <a:solidFill>
                      <a:srgbClr val="D9E7FF"/>
                    </a:solidFill>
                  </a:tcPr>
                </a:tc>
                <a:tc>
                  <a:txBody>
                    <a:bodyPr/>
                    <a:lstStyle/>
                    <a:p>
                      <a:pPr algn="ctr"/>
                      <a:r>
                        <a:rPr lang="de-DE" b="1" dirty="0"/>
                        <a:t>Kilo</a:t>
                      </a:r>
                    </a:p>
                  </a:txBody>
                  <a:tcPr marL="0" marR="0" marT="0" marB="0">
                    <a:lnL>
                      <a:noFill/>
                    </a:lnL>
                    <a:lnR>
                      <a:noFill/>
                    </a:lnR>
                    <a:lnT>
                      <a:noFill/>
                    </a:lnT>
                    <a:lnB>
                      <a:noFill/>
                    </a:lnB>
                    <a:solidFill>
                      <a:srgbClr val="D9E7FF"/>
                    </a:solidFill>
                  </a:tcPr>
                </a:tc>
                <a:tc>
                  <a:txBody>
                    <a:bodyPr/>
                    <a:lstStyle/>
                    <a:p>
                      <a:pPr algn="ctr"/>
                      <a:r>
                        <a:rPr lang="de-DE" b="1" dirty="0"/>
                        <a:t>1(Ganzes)</a:t>
                      </a:r>
                    </a:p>
                  </a:txBody>
                  <a:tcPr marL="0" marR="0" marT="0" marB="0">
                    <a:lnL>
                      <a:noFill/>
                    </a:lnL>
                    <a:lnR>
                      <a:noFill/>
                    </a:lnR>
                    <a:lnT>
                      <a:noFill/>
                    </a:lnT>
                    <a:lnB>
                      <a:noFill/>
                    </a:lnB>
                    <a:solidFill>
                      <a:srgbClr val="B3CEFF"/>
                    </a:solidFill>
                  </a:tcPr>
                </a:tc>
                <a:tc>
                  <a:txBody>
                    <a:bodyPr/>
                    <a:lstStyle/>
                    <a:p>
                      <a:pPr algn="ctr"/>
                      <a:r>
                        <a:rPr lang="de-DE" b="1" dirty="0"/>
                        <a:t>Milli</a:t>
                      </a:r>
                    </a:p>
                  </a:txBody>
                  <a:tcPr marL="0" marR="0" marT="0" marB="0">
                    <a:lnL>
                      <a:noFill/>
                    </a:lnL>
                    <a:lnR>
                      <a:noFill/>
                    </a:lnR>
                    <a:lnT>
                      <a:noFill/>
                    </a:lnT>
                    <a:lnB>
                      <a:noFill/>
                    </a:lnB>
                    <a:solidFill>
                      <a:srgbClr val="D9E7FF"/>
                    </a:solidFill>
                  </a:tcPr>
                </a:tc>
                <a:tc>
                  <a:txBody>
                    <a:bodyPr/>
                    <a:lstStyle/>
                    <a:p>
                      <a:pPr algn="ctr"/>
                      <a:r>
                        <a:rPr lang="de-DE" b="1" dirty="0"/>
                        <a:t>Mikro</a:t>
                      </a:r>
                    </a:p>
                  </a:txBody>
                  <a:tcPr marL="0" marR="0" marT="0" marB="0">
                    <a:lnL>
                      <a:noFill/>
                    </a:lnL>
                    <a:lnR>
                      <a:noFill/>
                    </a:lnR>
                    <a:lnT>
                      <a:noFill/>
                    </a:lnT>
                    <a:lnB>
                      <a:noFill/>
                    </a:lnB>
                    <a:solidFill>
                      <a:srgbClr val="D9E7FF"/>
                    </a:solidFill>
                  </a:tcPr>
                </a:tc>
                <a:tc>
                  <a:txBody>
                    <a:bodyPr/>
                    <a:lstStyle/>
                    <a:p>
                      <a:pPr algn="ctr"/>
                      <a:r>
                        <a:rPr lang="de-DE" b="1" dirty="0"/>
                        <a:t>Nano</a:t>
                      </a:r>
                    </a:p>
                  </a:txBody>
                  <a:tcPr marL="0" marR="0" marT="0" marB="0">
                    <a:lnL>
                      <a:noFill/>
                    </a:lnL>
                    <a:lnR>
                      <a:noFill/>
                    </a:lnR>
                    <a:lnT>
                      <a:noFill/>
                    </a:lnT>
                    <a:lnB>
                      <a:noFill/>
                    </a:lnB>
                    <a:solidFill>
                      <a:srgbClr val="B3CEFF"/>
                    </a:solidFill>
                  </a:tcPr>
                </a:tc>
                <a:tc>
                  <a:txBody>
                    <a:bodyPr/>
                    <a:lstStyle/>
                    <a:p>
                      <a:pPr algn="ctr"/>
                      <a:r>
                        <a:rPr lang="de-DE" b="1" dirty="0" err="1"/>
                        <a:t>Pico</a:t>
                      </a:r>
                      <a:endParaRPr lang="de-DE" b="1" dirty="0"/>
                    </a:p>
                  </a:txBody>
                  <a:tcPr marL="0" marR="0" marT="0" marB="0">
                    <a:lnL>
                      <a:noFill/>
                    </a:lnL>
                    <a:lnR>
                      <a:noFill/>
                    </a:lnR>
                    <a:lnT>
                      <a:noFill/>
                    </a:lnT>
                    <a:lnB>
                      <a:noFill/>
                    </a:lnB>
                    <a:solidFill>
                      <a:srgbClr val="D9E7FF"/>
                    </a:solidFill>
                  </a:tcPr>
                </a:tc>
                <a:extLst>
                  <a:ext uri="{0D108BD9-81ED-4DB2-BD59-A6C34878D82A}">
                    <a16:rowId xmlns:a16="http://schemas.microsoft.com/office/drawing/2014/main" val="10000"/>
                  </a:ext>
                </a:extLst>
              </a:tr>
              <a:tr h="510681">
                <a:tc>
                  <a:txBody>
                    <a:bodyPr/>
                    <a:lstStyle/>
                    <a:p>
                      <a:pPr algn="l"/>
                      <a:r>
                        <a:rPr lang="de-DE" b="1"/>
                        <a:t>Abkürzung</a:t>
                      </a:r>
                    </a:p>
                  </a:txBody>
                  <a:tcPr marL="0" marR="0" marT="0" marB="0">
                    <a:lnL>
                      <a:noFill/>
                    </a:lnL>
                    <a:lnR>
                      <a:noFill/>
                    </a:lnR>
                    <a:lnT>
                      <a:noFill/>
                    </a:lnT>
                    <a:lnB>
                      <a:noFill/>
                    </a:lnB>
                    <a:solidFill>
                      <a:srgbClr val="FFFBCC"/>
                    </a:solidFill>
                  </a:tcPr>
                </a:tc>
                <a:tc>
                  <a:txBody>
                    <a:bodyPr/>
                    <a:lstStyle/>
                    <a:p>
                      <a:pPr algn="ctr"/>
                      <a:r>
                        <a:rPr lang="de-DE" b="1" dirty="0"/>
                        <a:t>T</a:t>
                      </a:r>
                    </a:p>
                  </a:txBody>
                  <a:tcPr marL="0" marR="0" marT="0" marB="0">
                    <a:lnL>
                      <a:noFill/>
                    </a:lnL>
                    <a:lnR>
                      <a:noFill/>
                    </a:lnR>
                    <a:lnT>
                      <a:noFill/>
                    </a:lnT>
                    <a:lnB>
                      <a:noFill/>
                    </a:lnB>
                    <a:solidFill>
                      <a:srgbClr val="FFFBCC"/>
                    </a:solidFill>
                  </a:tcPr>
                </a:tc>
                <a:tc>
                  <a:txBody>
                    <a:bodyPr/>
                    <a:lstStyle/>
                    <a:p>
                      <a:pPr algn="ctr"/>
                      <a:r>
                        <a:rPr lang="de-DE" b="1" dirty="0"/>
                        <a:t>G</a:t>
                      </a:r>
                    </a:p>
                  </a:txBody>
                  <a:tcPr marL="0" marR="0" marT="0" marB="0">
                    <a:lnL>
                      <a:noFill/>
                    </a:lnL>
                    <a:lnR>
                      <a:noFill/>
                    </a:lnR>
                    <a:lnT>
                      <a:noFill/>
                    </a:lnT>
                    <a:lnB>
                      <a:noFill/>
                    </a:lnB>
                    <a:solidFill>
                      <a:srgbClr val="FFFBCC"/>
                    </a:solidFill>
                  </a:tcPr>
                </a:tc>
                <a:tc>
                  <a:txBody>
                    <a:bodyPr/>
                    <a:lstStyle/>
                    <a:p>
                      <a:pPr algn="ctr"/>
                      <a:r>
                        <a:rPr lang="de-DE" b="1" dirty="0"/>
                        <a:t>M</a:t>
                      </a:r>
                    </a:p>
                  </a:txBody>
                  <a:tcPr marL="0" marR="0" marT="0" marB="0">
                    <a:lnL>
                      <a:noFill/>
                    </a:lnL>
                    <a:lnR>
                      <a:noFill/>
                    </a:lnR>
                    <a:lnT>
                      <a:noFill/>
                    </a:lnT>
                    <a:lnB>
                      <a:noFill/>
                    </a:lnB>
                    <a:solidFill>
                      <a:srgbClr val="FFFBCC"/>
                    </a:solidFill>
                  </a:tcPr>
                </a:tc>
                <a:tc>
                  <a:txBody>
                    <a:bodyPr/>
                    <a:lstStyle/>
                    <a:p>
                      <a:pPr algn="ctr"/>
                      <a:r>
                        <a:rPr lang="de-DE" b="1" dirty="0"/>
                        <a:t>K</a:t>
                      </a:r>
                    </a:p>
                  </a:txBody>
                  <a:tcPr marL="0" marR="0" marT="0" marB="0">
                    <a:lnL>
                      <a:noFill/>
                    </a:lnL>
                    <a:lnR>
                      <a:noFill/>
                    </a:lnR>
                    <a:lnT>
                      <a:noFill/>
                    </a:lnT>
                    <a:lnB>
                      <a:noFill/>
                    </a:lnB>
                    <a:solidFill>
                      <a:srgbClr val="FFFBCC"/>
                    </a:solidFill>
                  </a:tcPr>
                </a:tc>
                <a:tc>
                  <a:txBody>
                    <a:bodyPr/>
                    <a:lstStyle/>
                    <a:p>
                      <a:pPr algn="ctr"/>
                      <a:r>
                        <a:rPr lang="de-DE" b="1" dirty="0"/>
                        <a:t>-</a:t>
                      </a:r>
                    </a:p>
                  </a:txBody>
                  <a:tcPr marL="0" marR="0" marT="0" marB="0">
                    <a:lnL>
                      <a:noFill/>
                    </a:lnL>
                    <a:lnR>
                      <a:noFill/>
                    </a:lnR>
                    <a:lnT>
                      <a:noFill/>
                    </a:lnT>
                    <a:lnB>
                      <a:noFill/>
                    </a:lnB>
                    <a:solidFill>
                      <a:srgbClr val="FFFBCC"/>
                    </a:solidFill>
                  </a:tcPr>
                </a:tc>
                <a:tc>
                  <a:txBody>
                    <a:bodyPr/>
                    <a:lstStyle/>
                    <a:p>
                      <a:pPr algn="ctr"/>
                      <a:r>
                        <a:rPr lang="de-DE" b="1" dirty="0"/>
                        <a:t>m</a:t>
                      </a:r>
                    </a:p>
                  </a:txBody>
                  <a:tcPr marL="0" marR="0" marT="0" marB="0">
                    <a:lnL>
                      <a:noFill/>
                    </a:lnL>
                    <a:lnR>
                      <a:noFill/>
                    </a:lnR>
                    <a:lnT>
                      <a:noFill/>
                    </a:lnT>
                    <a:lnB>
                      <a:noFill/>
                    </a:lnB>
                    <a:solidFill>
                      <a:srgbClr val="FFFBCC"/>
                    </a:solidFill>
                  </a:tcPr>
                </a:tc>
                <a:tc>
                  <a:txBody>
                    <a:bodyPr/>
                    <a:lstStyle/>
                    <a:p>
                      <a:pPr algn="ctr"/>
                      <a:r>
                        <a:rPr lang="el-GR" dirty="0"/>
                        <a:t>μ</a:t>
                      </a:r>
                      <a:endParaRPr lang="de-DE" b="1" dirty="0"/>
                    </a:p>
                  </a:txBody>
                  <a:tcPr marL="0" marR="0" marT="0" marB="0">
                    <a:lnL>
                      <a:noFill/>
                    </a:lnL>
                    <a:lnR>
                      <a:noFill/>
                    </a:lnR>
                    <a:lnT>
                      <a:noFill/>
                    </a:lnT>
                    <a:lnB>
                      <a:noFill/>
                    </a:lnB>
                    <a:solidFill>
                      <a:srgbClr val="FFFBCC"/>
                    </a:solidFill>
                  </a:tcPr>
                </a:tc>
                <a:tc>
                  <a:txBody>
                    <a:bodyPr/>
                    <a:lstStyle/>
                    <a:p>
                      <a:pPr algn="ctr"/>
                      <a:r>
                        <a:rPr lang="de-DE" b="1" dirty="0"/>
                        <a:t>n</a:t>
                      </a:r>
                    </a:p>
                  </a:txBody>
                  <a:tcPr marL="0" marR="0" marT="0" marB="0">
                    <a:lnL>
                      <a:noFill/>
                    </a:lnL>
                    <a:lnR>
                      <a:noFill/>
                    </a:lnR>
                    <a:lnT>
                      <a:noFill/>
                    </a:lnT>
                    <a:lnB>
                      <a:noFill/>
                    </a:lnB>
                    <a:solidFill>
                      <a:srgbClr val="FFFBCC"/>
                    </a:solidFill>
                  </a:tcPr>
                </a:tc>
                <a:tc>
                  <a:txBody>
                    <a:bodyPr/>
                    <a:lstStyle/>
                    <a:p>
                      <a:pPr algn="ctr"/>
                      <a:r>
                        <a:rPr lang="de-DE" b="1" dirty="0"/>
                        <a:t>p</a:t>
                      </a:r>
                    </a:p>
                  </a:txBody>
                  <a:tcPr marL="0" marR="0" marT="0" marB="0">
                    <a:lnL>
                      <a:noFill/>
                    </a:lnL>
                    <a:lnR>
                      <a:noFill/>
                    </a:lnR>
                    <a:lnT>
                      <a:noFill/>
                    </a:lnT>
                    <a:lnB>
                      <a:noFill/>
                    </a:lnB>
                    <a:solidFill>
                      <a:srgbClr val="FFFBCC"/>
                    </a:solidFill>
                  </a:tcPr>
                </a:tc>
                <a:extLst>
                  <a:ext uri="{0D108BD9-81ED-4DB2-BD59-A6C34878D82A}">
                    <a16:rowId xmlns:a16="http://schemas.microsoft.com/office/drawing/2014/main" val="10001"/>
                  </a:ext>
                </a:extLst>
              </a:tr>
              <a:tr h="1178047">
                <a:tc>
                  <a:txBody>
                    <a:bodyPr/>
                    <a:lstStyle/>
                    <a:p>
                      <a:pPr algn="l"/>
                      <a:r>
                        <a:rPr lang="de-DE" b="1" dirty="0"/>
                        <a:t>Wert</a:t>
                      </a:r>
                    </a:p>
                  </a:txBody>
                  <a:tcPr marL="0" marR="0" marT="0" marB="0">
                    <a:lnL>
                      <a:noFill/>
                    </a:lnL>
                    <a:lnR>
                      <a:noFill/>
                    </a:lnR>
                    <a:lnT>
                      <a:noFill/>
                    </a:lnT>
                    <a:lnB>
                      <a:noFill/>
                    </a:lnB>
                    <a:solidFill>
                      <a:srgbClr val="EBE1FF"/>
                    </a:solidFill>
                  </a:tcPr>
                </a:tc>
                <a:tc>
                  <a:txBody>
                    <a:bodyPr/>
                    <a:lstStyle/>
                    <a:p>
                      <a:pPr algn="ctr"/>
                      <a:r>
                        <a:rPr lang="de-DE" dirty="0"/>
                        <a:t>1</a:t>
                      </a:r>
                      <a:r>
                        <a:rPr lang="de-DE" baseline="0" dirty="0"/>
                        <a:t> </a:t>
                      </a:r>
                      <a:r>
                        <a:rPr lang="de-DE" dirty="0"/>
                        <a:t>000</a:t>
                      </a:r>
                      <a:r>
                        <a:rPr lang="de-DE" baseline="0" dirty="0"/>
                        <a:t> </a:t>
                      </a:r>
                      <a:r>
                        <a:rPr lang="de-DE" dirty="0"/>
                        <a:t>000</a:t>
                      </a:r>
                      <a:r>
                        <a:rPr lang="de-DE" baseline="0" dirty="0"/>
                        <a:t> </a:t>
                      </a:r>
                      <a:r>
                        <a:rPr lang="de-DE" dirty="0"/>
                        <a:t>000</a:t>
                      </a:r>
                      <a:r>
                        <a:rPr lang="de-DE" baseline="0" dirty="0"/>
                        <a:t> </a:t>
                      </a:r>
                      <a:r>
                        <a:rPr lang="de-DE" dirty="0"/>
                        <a:t>000</a:t>
                      </a:r>
                    </a:p>
                  </a:txBody>
                  <a:tcPr marL="0" marR="0" marT="0" marB="0">
                    <a:lnL>
                      <a:noFill/>
                    </a:lnL>
                    <a:lnR>
                      <a:noFill/>
                    </a:lnR>
                    <a:lnT>
                      <a:noFill/>
                    </a:lnT>
                    <a:lnB>
                      <a:noFill/>
                    </a:lnB>
                    <a:solidFill>
                      <a:srgbClr val="EBE1FF"/>
                    </a:solidFill>
                  </a:tcPr>
                </a:tc>
                <a:tc>
                  <a:txBody>
                    <a:bodyPr/>
                    <a:lstStyle/>
                    <a:p>
                      <a:pPr algn="ctr"/>
                      <a:r>
                        <a:rPr lang="de-DE" dirty="0"/>
                        <a:t>1 000 000 000</a:t>
                      </a:r>
                    </a:p>
                  </a:txBody>
                  <a:tcPr marL="0" marR="0" marT="0" marB="0">
                    <a:lnL>
                      <a:noFill/>
                    </a:lnL>
                    <a:lnR>
                      <a:noFill/>
                    </a:lnR>
                    <a:lnT>
                      <a:noFill/>
                    </a:lnT>
                    <a:lnB>
                      <a:noFill/>
                    </a:lnB>
                    <a:solidFill>
                      <a:srgbClr val="EBE1FF"/>
                    </a:solidFill>
                  </a:tcPr>
                </a:tc>
                <a:tc>
                  <a:txBody>
                    <a:bodyPr/>
                    <a:lstStyle/>
                    <a:p>
                      <a:pPr algn="ctr"/>
                      <a:r>
                        <a:rPr lang="de-DE" dirty="0"/>
                        <a:t>1 000 000</a:t>
                      </a:r>
                    </a:p>
                  </a:txBody>
                  <a:tcPr marL="0" marR="0" marT="0" marB="0">
                    <a:lnL>
                      <a:noFill/>
                    </a:lnL>
                    <a:lnR>
                      <a:noFill/>
                    </a:lnR>
                    <a:lnT>
                      <a:noFill/>
                    </a:lnT>
                    <a:lnB>
                      <a:noFill/>
                    </a:lnB>
                    <a:solidFill>
                      <a:srgbClr val="EBE1FF"/>
                    </a:solidFill>
                  </a:tcPr>
                </a:tc>
                <a:tc>
                  <a:txBody>
                    <a:bodyPr/>
                    <a:lstStyle/>
                    <a:p>
                      <a:pPr algn="ctr"/>
                      <a:r>
                        <a:rPr lang="de-DE" dirty="0"/>
                        <a:t>1 000</a:t>
                      </a:r>
                    </a:p>
                  </a:txBody>
                  <a:tcPr marL="0" marR="0" marT="0" marB="0">
                    <a:lnL>
                      <a:noFill/>
                    </a:lnL>
                    <a:lnR>
                      <a:noFill/>
                    </a:lnR>
                    <a:lnT>
                      <a:noFill/>
                    </a:lnT>
                    <a:lnB>
                      <a:noFill/>
                    </a:lnB>
                    <a:solidFill>
                      <a:srgbClr val="EBE1FF"/>
                    </a:solidFill>
                  </a:tcPr>
                </a:tc>
                <a:tc>
                  <a:txBody>
                    <a:bodyPr/>
                    <a:lstStyle/>
                    <a:p>
                      <a:pPr algn="ctr"/>
                      <a:r>
                        <a:rPr lang="de-DE" dirty="0"/>
                        <a:t>1</a:t>
                      </a:r>
                    </a:p>
                  </a:txBody>
                  <a:tcPr marL="0" marR="0" marT="0" marB="0">
                    <a:lnL>
                      <a:noFill/>
                    </a:lnL>
                    <a:lnR>
                      <a:noFill/>
                    </a:lnR>
                    <a:lnT>
                      <a:noFill/>
                    </a:lnT>
                    <a:lnB>
                      <a:noFill/>
                    </a:lnB>
                    <a:solidFill>
                      <a:srgbClr val="EBE1FF"/>
                    </a:solidFill>
                  </a:tcPr>
                </a:tc>
                <a:tc>
                  <a:txBody>
                    <a:bodyPr/>
                    <a:lstStyle/>
                    <a:p>
                      <a:pPr algn="ctr"/>
                      <a:r>
                        <a:rPr lang="de-DE" dirty="0"/>
                        <a:t>0,001</a:t>
                      </a:r>
                    </a:p>
                  </a:txBody>
                  <a:tcPr marL="0" marR="0" marT="0" marB="0">
                    <a:lnL>
                      <a:noFill/>
                    </a:lnL>
                    <a:lnR>
                      <a:noFill/>
                    </a:lnR>
                    <a:lnT>
                      <a:noFill/>
                    </a:lnT>
                    <a:lnB>
                      <a:noFill/>
                    </a:lnB>
                    <a:solidFill>
                      <a:srgbClr val="EBE1FF"/>
                    </a:solidFill>
                  </a:tcPr>
                </a:tc>
                <a:tc>
                  <a:txBody>
                    <a:bodyPr/>
                    <a:lstStyle/>
                    <a:p>
                      <a:pPr algn="ctr"/>
                      <a:r>
                        <a:rPr lang="de-DE" dirty="0"/>
                        <a:t>0,000 001</a:t>
                      </a:r>
                    </a:p>
                  </a:txBody>
                  <a:tcPr marL="0" marR="0" marT="0" marB="0">
                    <a:lnL>
                      <a:noFill/>
                    </a:lnL>
                    <a:lnR>
                      <a:noFill/>
                    </a:lnR>
                    <a:lnT>
                      <a:noFill/>
                    </a:lnT>
                    <a:lnB>
                      <a:noFill/>
                    </a:lnB>
                    <a:solidFill>
                      <a:srgbClr val="EBE1FF"/>
                    </a:solidFill>
                  </a:tcPr>
                </a:tc>
                <a:tc>
                  <a:txBody>
                    <a:bodyPr/>
                    <a:lstStyle/>
                    <a:p>
                      <a:pPr algn="ctr"/>
                      <a:r>
                        <a:rPr lang="de-DE" dirty="0"/>
                        <a:t>0,000 000 001</a:t>
                      </a:r>
                    </a:p>
                  </a:txBody>
                  <a:tcPr marL="0" marR="0" marT="0" marB="0">
                    <a:lnL>
                      <a:noFill/>
                    </a:lnL>
                    <a:lnR>
                      <a:noFill/>
                    </a:lnR>
                    <a:lnT>
                      <a:noFill/>
                    </a:lnT>
                    <a:lnB>
                      <a:noFill/>
                    </a:lnB>
                    <a:solidFill>
                      <a:srgbClr val="EBE1FF"/>
                    </a:solidFill>
                  </a:tcPr>
                </a:tc>
                <a:tc>
                  <a:txBody>
                    <a:bodyPr/>
                    <a:lstStyle/>
                    <a:p>
                      <a:pPr algn="ctr"/>
                      <a:r>
                        <a:rPr lang="de-DE" dirty="0"/>
                        <a:t>0,000 000 000 001</a:t>
                      </a:r>
                    </a:p>
                  </a:txBody>
                  <a:tcPr marL="0" marR="0" marT="0" marB="0">
                    <a:lnL>
                      <a:noFill/>
                    </a:lnL>
                    <a:lnR>
                      <a:noFill/>
                    </a:lnR>
                    <a:lnT>
                      <a:noFill/>
                    </a:lnT>
                    <a:lnB>
                      <a:noFill/>
                    </a:lnB>
                    <a:solidFill>
                      <a:srgbClr val="EBE1FF"/>
                    </a:solidFill>
                  </a:tcPr>
                </a:tc>
                <a:extLst>
                  <a:ext uri="{0D108BD9-81ED-4DB2-BD59-A6C34878D82A}">
                    <a16:rowId xmlns:a16="http://schemas.microsoft.com/office/drawing/2014/main" val="10002"/>
                  </a:ext>
                </a:extLst>
              </a:tr>
              <a:tr h="680910">
                <a:tc>
                  <a:txBody>
                    <a:bodyPr/>
                    <a:lstStyle/>
                    <a:p>
                      <a:pPr algn="l"/>
                      <a:r>
                        <a:rPr lang="de-DE" b="1" dirty="0"/>
                        <a:t>10 hoch</a:t>
                      </a:r>
                    </a:p>
                  </a:txBody>
                  <a:tcPr marL="0" marR="0" marT="0" marB="0">
                    <a:lnL>
                      <a:noFill/>
                    </a:lnL>
                    <a:lnR>
                      <a:noFill/>
                    </a:lnR>
                    <a:lnT>
                      <a:noFill/>
                    </a:lnT>
                    <a:lnB>
                      <a:noFill/>
                    </a:lnB>
                    <a:solidFill>
                      <a:srgbClr val="EBE1FF"/>
                    </a:solidFill>
                  </a:tcPr>
                </a:tc>
                <a:tc>
                  <a:txBody>
                    <a:bodyPr/>
                    <a:lstStyle/>
                    <a:p>
                      <a:pPr algn="ctr"/>
                      <a:r>
                        <a:rPr lang="de-DE" dirty="0"/>
                        <a:t>12</a:t>
                      </a:r>
                    </a:p>
                  </a:txBody>
                  <a:tcPr marL="0" marR="0" marT="0" marB="0">
                    <a:lnL>
                      <a:noFill/>
                    </a:lnL>
                    <a:lnR>
                      <a:noFill/>
                    </a:lnR>
                    <a:lnT>
                      <a:noFill/>
                    </a:lnT>
                    <a:lnB>
                      <a:noFill/>
                    </a:lnB>
                    <a:solidFill>
                      <a:srgbClr val="EBE1FF"/>
                    </a:solidFill>
                  </a:tcPr>
                </a:tc>
                <a:tc>
                  <a:txBody>
                    <a:bodyPr/>
                    <a:lstStyle/>
                    <a:p>
                      <a:pPr algn="ctr"/>
                      <a:r>
                        <a:rPr lang="de-DE"/>
                        <a:t>9</a:t>
                      </a:r>
                    </a:p>
                  </a:txBody>
                  <a:tcPr marL="0" marR="0" marT="0" marB="0">
                    <a:lnL>
                      <a:noFill/>
                    </a:lnL>
                    <a:lnR>
                      <a:noFill/>
                    </a:lnR>
                    <a:lnT>
                      <a:noFill/>
                    </a:lnT>
                    <a:lnB>
                      <a:noFill/>
                    </a:lnB>
                    <a:solidFill>
                      <a:srgbClr val="EBE1FF"/>
                    </a:solidFill>
                  </a:tcPr>
                </a:tc>
                <a:tc>
                  <a:txBody>
                    <a:bodyPr/>
                    <a:lstStyle/>
                    <a:p>
                      <a:pPr algn="ctr"/>
                      <a:r>
                        <a:rPr lang="de-DE"/>
                        <a:t>6</a:t>
                      </a:r>
                    </a:p>
                  </a:txBody>
                  <a:tcPr marL="0" marR="0" marT="0" marB="0">
                    <a:lnL>
                      <a:noFill/>
                    </a:lnL>
                    <a:lnR>
                      <a:noFill/>
                    </a:lnR>
                    <a:lnT>
                      <a:noFill/>
                    </a:lnT>
                    <a:lnB>
                      <a:noFill/>
                    </a:lnB>
                    <a:solidFill>
                      <a:srgbClr val="EBE1FF"/>
                    </a:solidFill>
                  </a:tcPr>
                </a:tc>
                <a:tc>
                  <a:txBody>
                    <a:bodyPr/>
                    <a:lstStyle/>
                    <a:p>
                      <a:pPr algn="ctr"/>
                      <a:r>
                        <a:rPr lang="de-DE"/>
                        <a:t>3</a:t>
                      </a:r>
                    </a:p>
                  </a:txBody>
                  <a:tcPr marL="0" marR="0" marT="0" marB="0">
                    <a:lnL>
                      <a:noFill/>
                    </a:lnL>
                    <a:lnR>
                      <a:noFill/>
                    </a:lnR>
                    <a:lnT>
                      <a:noFill/>
                    </a:lnT>
                    <a:lnB>
                      <a:noFill/>
                    </a:lnB>
                    <a:solidFill>
                      <a:srgbClr val="EBE1FF"/>
                    </a:solidFill>
                  </a:tcPr>
                </a:tc>
                <a:tc>
                  <a:txBody>
                    <a:bodyPr/>
                    <a:lstStyle/>
                    <a:p>
                      <a:pPr algn="ctr"/>
                      <a:r>
                        <a:rPr lang="de-DE" dirty="0"/>
                        <a:t>0</a:t>
                      </a:r>
                    </a:p>
                  </a:txBody>
                  <a:tcPr marL="0" marR="0" marT="0" marB="0">
                    <a:lnL>
                      <a:noFill/>
                    </a:lnL>
                    <a:lnR>
                      <a:noFill/>
                    </a:lnR>
                    <a:lnT>
                      <a:noFill/>
                    </a:lnT>
                    <a:lnB>
                      <a:noFill/>
                    </a:lnB>
                    <a:solidFill>
                      <a:srgbClr val="EBE1FF"/>
                    </a:solidFill>
                  </a:tcPr>
                </a:tc>
                <a:tc>
                  <a:txBody>
                    <a:bodyPr/>
                    <a:lstStyle/>
                    <a:p>
                      <a:pPr algn="ctr"/>
                      <a:r>
                        <a:rPr lang="de-DE"/>
                        <a:t>-3</a:t>
                      </a:r>
                    </a:p>
                  </a:txBody>
                  <a:tcPr marL="0" marR="0" marT="0" marB="0">
                    <a:lnL>
                      <a:noFill/>
                    </a:lnL>
                    <a:lnR>
                      <a:noFill/>
                    </a:lnR>
                    <a:lnT>
                      <a:noFill/>
                    </a:lnT>
                    <a:lnB>
                      <a:noFill/>
                    </a:lnB>
                    <a:solidFill>
                      <a:srgbClr val="EBE1FF"/>
                    </a:solidFill>
                  </a:tcPr>
                </a:tc>
                <a:tc>
                  <a:txBody>
                    <a:bodyPr/>
                    <a:lstStyle/>
                    <a:p>
                      <a:pPr algn="ctr"/>
                      <a:r>
                        <a:rPr lang="de-DE"/>
                        <a:t>-6</a:t>
                      </a:r>
                    </a:p>
                  </a:txBody>
                  <a:tcPr marL="0" marR="0" marT="0" marB="0">
                    <a:lnL>
                      <a:noFill/>
                    </a:lnL>
                    <a:lnR>
                      <a:noFill/>
                    </a:lnR>
                    <a:lnT>
                      <a:noFill/>
                    </a:lnT>
                    <a:lnB>
                      <a:noFill/>
                    </a:lnB>
                    <a:solidFill>
                      <a:srgbClr val="EBE1FF"/>
                    </a:solidFill>
                  </a:tcPr>
                </a:tc>
                <a:tc>
                  <a:txBody>
                    <a:bodyPr/>
                    <a:lstStyle/>
                    <a:p>
                      <a:pPr algn="ctr"/>
                      <a:r>
                        <a:rPr lang="de-DE"/>
                        <a:t>-9</a:t>
                      </a:r>
                    </a:p>
                  </a:txBody>
                  <a:tcPr marL="0" marR="0" marT="0" marB="0">
                    <a:lnL>
                      <a:noFill/>
                    </a:lnL>
                    <a:lnR>
                      <a:noFill/>
                    </a:lnR>
                    <a:lnT>
                      <a:noFill/>
                    </a:lnT>
                    <a:lnB>
                      <a:noFill/>
                    </a:lnB>
                    <a:solidFill>
                      <a:srgbClr val="EBE1FF"/>
                    </a:solidFill>
                  </a:tcPr>
                </a:tc>
                <a:tc>
                  <a:txBody>
                    <a:bodyPr/>
                    <a:lstStyle/>
                    <a:p>
                      <a:pPr algn="ctr"/>
                      <a:r>
                        <a:rPr lang="de-DE" dirty="0"/>
                        <a:t>-12</a:t>
                      </a:r>
                    </a:p>
                  </a:txBody>
                  <a:tcPr marL="0" marR="0" marT="0" marB="0">
                    <a:lnL>
                      <a:noFill/>
                    </a:lnL>
                    <a:lnR>
                      <a:noFill/>
                    </a:lnR>
                    <a:lnT>
                      <a:noFill/>
                    </a:lnT>
                    <a:lnB>
                      <a:noFill/>
                    </a:lnB>
                    <a:solidFill>
                      <a:srgbClr val="EBE1FF"/>
                    </a:solidFill>
                  </a:tcPr>
                </a:tc>
                <a:extLst>
                  <a:ext uri="{0D108BD9-81ED-4DB2-BD59-A6C34878D82A}">
                    <a16:rowId xmlns:a16="http://schemas.microsoft.com/office/drawing/2014/main" val="10003"/>
                  </a:ext>
                </a:extLst>
              </a:tr>
            </a:tbl>
          </a:graphicData>
        </a:graphic>
      </p:graphicFrame>
      <p:pic>
        <p:nvPicPr>
          <p:cNvPr id="54277" name="Picture 5" descr="http://www.webliner.ch/nano/modul1/img/mue2.gif"/>
          <p:cNvPicPr>
            <a:picLocks noChangeAspect="1" noChangeArrowheads="1"/>
          </p:cNvPicPr>
          <p:nvPr/>
        </p:nvPicPr>
        <p:blipFill>
          <a:blip r:embed="rId2" cstate="print"/>
          <a:srcRect/>
          <a:stretch>
            <a:fillRect/>
          </a:stretch>
        </p:blipFill>
        <p:spPr bwMode="auto">
          <a:xfrm>
            <a:off x="0" y="0"/>
            <a:ext cx="95250" cy="123825"/>
          </a:xfrm>
          <a:prstGeom prst="rect">
            <a:avLst/>
          </a:prstGeom>
          <a:noFill/>
        </p:spPr>
      </p:pic>
      <p:pic>
        <p:nvPicPr>
          <p:cNvPr id="54279" name="Picture 7"/>
          <p:cNvPicPr>
            <a:picLocks noChangeAspect="1" noChangeArrowheads="1"/>
          </p:cNvPicPr>
          <p:nvPr/>
        </p:nvPicPr>
        <p:blipFill>
          <a:blip r:embed="rId3" cstate="print"/>
          <a:srcRect/>
          <a:stretch>
            <a:fillRect/>
          </a:stretch>
        </p:blipFill>
        <p:spPr bwMode="auto">
          <a:xfrm>
            <a:off x="2915816" y="1268760"/>
            <a:ext cx="3800475" cy="752475"/>
          </a:xfrm>
          <a:prstGeom prst="rect">
            <a:avLst/>
          </a:prstGeom>
          <a:noFill/>
          <a:ln w="9525">
            <a:noFill/>
            <a:miter lim="800000"/>
            <a:headEnd/>
            <a:tailEnd/>
          </a:ln>
        </p:spPr>
      </p:pic>
      <p:sp>
        <p:nvSpPr>
          <p:cNvPr id="54280" name="Rectangle 8"/>
          <p:cNvSpPr>
            <a:spLocks noChangeArrowheads="1"/>
          </p:cNvSpPr>
          <p:nvPr/>
        </p:nvSpPr>
        <p:spPr bwMode="auto">
          <a:xfrm rot="10800000" flipV="1">
            <a:off x="323528" y="5262105"/>
            <a:ext cx="8424936" cy="8720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kumimoji="0" lang="de-DE" sz="1800" b="1" i="0" u="none" strike="noStrike" cap="none" normalizeH="0" baseline="0" dirty="0">
                <a:ln>
                  <a:noFill/>
                </a:ln>
                <a:solidFill>
                  <a:schemeClr val="tx1"/>
                </a:solidFill>
                <a:effectLst/>
                <a:latin typeface="Arial" charset="0"/>
                <a:cs typeface="Arial" charset="0"/>
              </a:rPr>
              <a:t>Merke:</a:t>
            </a:r>
            <a:r>
              <a:rPr kumimoji="0" lang="de-DE" sz="1800" b="0" i="0" u="none" strike="noStrike" cap="none" normalizeH="0" baseline="0" dirty="0">
                <a:ln>
                  <a:noFill/>
                </a:ln>
                <a:solidFill>
                  <a:schemeClr val="tx1"/>
                </a:solidFill>
                <a:effectLst/>
                <a:latin typeface="Arial" charset="0"/>
                <a:cs typeface="Arial" charset="0"/>
              </a:rPr>
              <a:t> Für das Messen von Atomen verwenden Physiker die </a:t>
            </a:r>
            <a:r>
              <a:rPr kumimoji="0" lang="de-DE" sz="1800" b="0" i="0" u="none" strike="noStrike" cap="none" normalizeH="0" baseline="0" dirty="0" err="1">
                <a:ln>
                  <a:noFill/>
                </a:ln>
                <a:solidFill>
                  <a:schemeClr val="tx1"/>
                </a:solidFill>
                <a:effectLst/>
                <a:latin typeface="Arial" charset="0"/>
                <a:cs typeface="Arial" charset="0"/>
              </a:rPr>
              <a:t>Grösse</a:t>
            </a:r>
            <a:r>
              <a:rPr kumimoji="0" lang="de-DE" sz="1800" b="0" i="0" u="none" strike="noStrike" cap="none" normalizeH="0" baseline="0" dirty="0">
                <a:ln>
                  <a:noFill/>
                </a:ln>
                <a:solidFill>
                  <a:schemeClr val="tx1"/>
                </a:solidFill>
                <a:effectLst/>
                <a:latin typeface="Arial" charset="0"/>
                <a:cs typeface="Arial" charset="0"/>
              </a:rPr>
              <a:t> </a:t>
            </a:r>
            <a:r>
              <a:rPr kumimoji="0" lang="de-DE" sz="1800" b="1" i="0" u="none" strike="noStrike" cap="none" normalizeH="0" baseline="0" dirty="0" err="1">
                <a:ln>
                  <a:noFill/>
                </a:ln>
                <a:solidFill>
                  <a:schemeClr val="tx1"/>
                </a:solidFill>
                <a:effectLst/>
                <a:latin typeface="Arial" charset="0"/>
                <a:cs typeface="Arial" charset="0"/>
              </a:rPr>
              <a:t>Angström</a:t>
            </a:r>
            <a:r>
              <a:rPr kumimoji="0" lang="de-DE" sz="1800" b="0" i="0" u="none" strike="noStrike" cap="none" normalizeH="0" baseline="0" dirty="0">
                <a:ln>
                  <a:noFill/>
                </a:ln>
                <a:solidFill>
                  <a:schemeClr val="tx1"/>
                </a:solidFill>
                <a:effectLst/>
                <a:latin typeface="Arial" charset="0"/>
                <a:cs typeface="Arial" charset="0"/>
              </a:rPr>
              <a:t>, Abkürzung  A </a:t>
            </a:r>
            <a:r>
              <a:rPr kumimoji="0" lang="de-DE" sz="700" b="0" i="0" u="none" strike="noStrike" cap="none" normalizeH="0" baseline="0" dirty="0">
                <a:ln>
                  <a:noFill/>
                </a:ln>
                <a:solidFill>
                  <a:schemeClr val="tx1"/>
                </a:solidFill>
                <a:effectLst/>
                <a:latin typeface="Arial" charset="0"/>
                <a:cs typeface="Arial" charset="0"/>
              </a:rPr>
              <a:t>.</a:t>
            </a:r>
            <a:r>
              <a:rPr kumimoji="0" lang="de-DE" sz="1800" b="0" i="0" u="none" strike="noStrike" cap="none" normalizeH="0" baseline="0" dirty="0">
                <a:ln>
                  <a:noFill/>
                </a:ln>
                <a:solidFill>
                  <a:schemeClr val="tx1"/>
                </a:solidFill>
                <a:effectLst/>
                <a:latin typeface="Arial" charset="0"/>
                <a:cs typeface="Arial" charset="0"/>
              </a:rPr>
              <a:t> Sie entspricht 0,1 Nanometer (=10</a:t>
            </a:r>
            <a:r>
              <a:rPr kumimoji="0" lang="de-DE" sz="1800" b="0" i="0" u="none" strike="noStrike" cap="none" normalizeH="0" baseline="30000" dirty="0">
                <a:ln>
                  <a:noFill/>
                </a:ln>
                <a:solidFill>
                  <a:schemeClr val="tx1"/>
                </a:solidFill>
                <a:effectLst/>
                <a:latin typeface="Arial" charset="0"/>
                <a:cs typeface="Arial" charset="0"/>
              </a:rPr>
              <a:t>-10</a:t>
            </a:r>
            <a:r>
              <a:rPr kumimoji="0" lang="de-DE" sz="1800" b="0" i="0" u="none" strike="noStrike" cap="none" normalizeH="0" baseline="0" dirty="0">
                <a:ln>
                  <a:noFill/>
                </a:ln>
                <a:solidFill>
                  <a:schemeClr val="tx1"/>
                </a:solidFill>
                <a:effectLst/>
                <a:latin typeface="Arial" charset="0"/>
                <a:cs typeface="Arial" charset="0"/>
              </a:rPr>
              <a:t>m). </a:t>
            </a:r>
          </a:p>
        </p:txBody>
      </p:sp>
      <p:pic>
        <p:nvPicPr>
          <p:cNvPr id="54281" name="Picture 9" descr="http://www.webliner.ch/nano/modul1/img/angstrom.gif"/>
          <p:cNvPicPr>
            <a:picLocks noChangeAspect="1" noChangeArrowheads="1"/>
          </p:cNvPicPr>
          <p:nvPr/>
        </p:nvPicPr>
        <p:blipFill>
          <a:blip r:embed="rId4" cstate="print"/>
          <a:srcRect/>
          <a:stretch>
            <a:fillRect/>
          </a:stretch>
        </p:blipFill>
        <p:spPr bwMode="auto">
          <a:xfrm>
            <a:off x="9451975" y="-136525"/>
            <a:ext cx="76200" cy="114300"/>
          </a:xfrm>
          <a:prstGeom prst="rect">
            <a:avLst/>
          </a:prstGeom>
          <a:noFill/>
        </p:spPr>
      </p:pic>
      <p:sp>
        <p:nvSpPr>
          <p:cNvPr id="15" name="Ellipse 14"/>
          <p:cNvSpPr/>
          <p:nvPr/>
        </p:nvSpPr>
        <p:spPr>
          <a:xfrm flipV="1">
            <a:off x="1619672" y="5759545"/>
            <a:ext cx="72008"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blinds(horizontal)">
                                      <p:cBhvr>
                                        <p:cTn id="7" dur="500"/>
                                        <p:tgtEl>
                                          <p:spTgt spid="542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blinds(horizontal)">
                                      <p:cBhvr>
                                        <p:cTn id="1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2F46629-5BED-445F-85D0-ABFFF4576B06}"/>
              </a:ext>
            </a:extLst>
          </p:cNvPr>
          <p:cNvSpPr txBox="1"/>
          <p:nvPr/>
        </p:nvSpPr>
        <p:spPr>
          <a:xfrm>
            <a:off x="683568" y="692696"/>
            <a:ext cx="7128792" cy="523220"/>
          </a:xfrm>
          <a:prstGeom prst="rect">
            <a:avLst/>
          </a:prstGeom>
          <a:noFill/>
        </p:spPr>
        <p:txBody>
          <a:bodyPr wrap="square" rtlCol="0">
            <a:spAutoFit/>
          </a:bodyPr>
          <a:lstStyle/>
          <a:p>
            <a:r>
              <a:rPr lang="de-DE" sz="2800" b="1" dirty="0"/>
              <a:t>Was ist Nanotechnologie?</a:t>
            </a:r>
          </a:p>
        </p:txBody>
      </p:sp>
      <p:sp>
        <p:nvSpPr>
          <p:cNvPr id="3" name="Textfeld 2">
            <a:extLst>
              <a:ext uri="{FF2B5EF4-FFF2-40B4-BE49-F238E27FC236}">
                <a16:creationId xmlns:a16="http://schemas.microsoft.com/office/drawing/2014/main" id="{EC7C8F9D-DE33-4E15-A77B-4C7CCBA2B421}"/>
              </a:ext>
            </a:extLst>
          </p:cNvPr>
          <p:cNvSpPr txBox="1"/>
          <p:nvPr/>
        </p:nvSpPr>
        <p:spPr>
          <a:xfrm>
            <a:off x="683568" y="1556792"/>
            <a:ext cx="7848872" cy="14773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2000" dirty="0"/>
              <a:t>Welche Besonderheiten weisen Nanopartikel im Vergleich zu Stoffen in größerem („normalen“) Maßstab auf?</a:t>
            </a:r>
          </a:p>
          <a:p>
            <a:pPr marL="285750" indent="-285750">
              <a:spcAft>
                <a:spcPts val="600"/>
              </a:spcAft>
              <a:buFont typeface="Arial" panose="020B0604020202020204" pitchFamily="34" charset="0"/>
              <a:buChar char="•"/>
            </a:pPr>
            <a:r>
              <a:rPr lang="de-DE" sz="2000" dirty="0"/>
              <a:t>Wie kann Nanotechnologie genutzt werden?</a:t>
            </a:r>
          </a:p>
          <a:p>
            <a:pPr marL="285750" indent="-285750">
              <a:spcAft>
                <a:spcPts val="600"/>
              </a:spcAft>
              <a:buFont typeface="Arial" panose="020B0604020202020204" pitchFamily="34" charset="0"/>
              <a:buChar char="•"/>
            </a:pPr>
            <a:r>
              <a:rPr lang="de-DE" sz="2000" dirty="0"/>
              <a:t>Welche Probleme können dabei entstehen?</a:t>
            </a:r>
          </a:p>
        </p:txBody>
      </p:sp>
    </p:spTree>
    <p:extLst>
      <p:ext uri="{BB962C8B-B14F-4D97-AF65-F5344CB8AC3E}">
        <p14:creationId xmlns:p14="http://schemas.microsoft.com/office/powerpoint/2010/main" val="15266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0"/>
            <a:ext cx="8229600" cy="994122"/>
          </a:xfrm>
        </p:spPr>
        <p:txBody>
          <a:bodyPr/>
          <a:lstStyle/>
          <a:p>
            <a:r>
              <a:rPr lang="de-DE" dirty="0"/>
              <a:t>Definition</a:t>
            </a:r>
          </a:p>
        </p:txBody>
      </p:sp>
      <p:sp>
        <p:nvSpPr>
          <p:cNvPr id="3" name="Textfeld 2"/>
          <p:cNvSpPr txBox="1"/>
          <p:nvPr/>
        </p:nvSpPr>
        <p:spPr>
          <a:xfrm>
            <a:off x="611560" y="1196752"/>
            <a:ext cx="7992888" cy="3847207"/>
          </a:xfrm>
          <a:prstGeom prst="rect">
            <a:avLst/>
          </a:prstGeom>
          <a:noFill/>
          <a:ln>
            <a:solidFill>
              <a:srgbClr val="FF0000"/>
            </a:solidFill>
          </a:ln>
        </p:spPr>
        <p:txBody>
          <a:bodyPr wrap="square" rtlCol="0">
            <a:spAutoFit/>
          </a:bodyPr>
          <a:lstStyle/>
          <a:p>
            <a:r>
              <a:rPr lang="de-DE" sz="2800" dirty="0"/>
              <a:t>Nanotechnologie ist die Forschung und Technologieentwicklung auf der atomaren Ebene in einer Größenordnung von einem bis einhundert Nanometern.</a:t>
            </a:r>
          </a:p>
          <a:p>
            <a:r>
              <a:rPr lang="de-DE" sz="2800" dirty="0"/>
              <a:t>Sie erzeugt und bedient sich Strukturen, die aufgrund ihrer Größe völlig </a:t>
            </a:r>
            <a:r>
              <a:rPr lang="de-DE" sz="2800" i="1" dirty="0"/>
              <a:t>neue Eigenschaften </a:t>
            </a:r>
            <a:r>
              <a:rPr lang="de-DE" sz="2800" dirty="0"/>
              <a:t>aufweisen.</a:t>
            </a:r>
          </a:p>
          <a:p>
            <a:r>
              <a:rPr lang="de-DE" sz="2800" dirty="0"/>
              <a:t>Sie beruht auf der Fähigkeit, im atomaren Maßstab kontrollieren und manipulieren zu können.</a:t>
            </a:r>
          </a:p>
          <a:p>
            <a:endParaRPr lang="de-DE" sz="2000" dirty="0"/>
          </a:p>
        </p:txBody>
      </p:sp>
      <p:pic>
        <p:nvPicPr>
          <p:cNvPr id="60418" name="Picture 2" descr="http://www.webliner.ch/nano/modul1/img/definition/rohrbinnig.jpg"/>
          <p:cNvPicPr>
            <a:picLocks noChangeAspect="1" noChangeArrowheads="1"/>
          </p:cNvPicPr>
          <p:nvPr/>
        </p:nvPicPr>
        <p:blipFill>
          <a:blip r:embed="rId3" cstate="print"/>
          <a:srcRect/>
          <a:stretch>
            <a:fillRect/>
          </a:stretch>
        </p:blipFill>
        <p:spPr bwMode="auto">
          <a:xfrm>
            <a:off x="683568" y="5517232"/>
            <a:ext cx="1662215" cy="1052736"/>
          </a:xfrm>
          <a:prstGeom prst="rect">
            <a:avLst/>
          </a:prstGeom>
          <a:noFill/>
        </p:spPr>
      </p:pic>
      <p:pic>
        <p:nvPicPr>
          <p:cNvPr id="60420" name="Picture 4" descr="http://www.webliner.ch/nano/modul1/img/definition/TiO.jpg"/>
          <p:cNvPicPr>
            <a:picLocks noChangeAspect="1" noChangeArrowheads="1"/>
          </p:cNvPicPr>
          <p:nvPr/>
        </p:nvPicPr>
        <p:blipFill>
          <a:blip r:embed="rId4" cstate="print"/>
          <a:srcRect/>
          <a:stretch>
            <a:fillRect/>
          </a:stretch>
        </p:blipFill>
        <p:spPr bwMode="auto">
          <a:xfrm>
            <a:off x="3491880" y="5517232"/>
            <a:ext cx="1440158" cy="1080120"/>
          </a:xfrm>
          <a:prstGeom prst="rect">
            <a:avLst/>
          </a:prstGeom>
          <a:noFill/>
        </p:spPr>
      </p:pic>
      <p:pic>
        <p:nvPicPr>
          <p:cNvPr id="60422" name="Picture 6" descr="http://www.webliner.ch/nano/modul1/img/definition/stm_offen.jpg"/>
          <p:cNvPicPr>
            <a:picLocks noChangeAspect="1" noChangeArrowheads="1"/>
          </p:cNvPicPr>
          <p:nvPr/>
        </p:nvPicPr>
        <p:blipFill>
          <a:blip r:embed="rId5" cstate="print"/>
          <a:srcRect/>
          <a:stretch>
            <a:fillRect/>
          </a:stretch>
        </p:blipFill>
        <p:spPr bwMode="auto">
          <a:xfrm>
            <a:off x="6444208" y="5373216"/>
            <a:ext cx="1296144" cy="126682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899592" y="548680"/>
            <a:ext cx="7488832" cy="5375831"/>
          </a:xfrm>
          <a:prstGeom prst="rect">
            <a:avLst/>
          </a:prstGeom>
        </p:spPr>
        <p:txBody>
          <a:bodyPr wrap="square">
            <a:spAutoFit/>
          </a:bodyPr>
          <a:lstStyle/>
          <a:p>
            <a:pPr marL="342900" indent="-342900">
              <a:lnSpc>
                <a:spcPts val="2800"/>
              </a:lnSpc>
              <a:spcBef>
                <a:spcPts val="0"/>
              </a:spcBef>
              <a:spcAft>
                <a:spcPts val="1200"/>
              </a:spcAft>
              <a:buClr>
                <a:srgbClr val="008000"/>
              </a:buClr>
              <a:defRPr/>
            </a:pPr>
            <a:r>
              <a:rPr lang="de-CH" sz="2400" b="1" dirty="0">
                <a:latin typeface="+mn-lt"/>
                <a:cs typeface="+mn-cs"/>
              </a:rPr>
              <a:t>Neue Eigenschaften als Effekte der Nanotechnologie</a:t>
            </a:r>
          </a:p>
          <a:p>
            <a:pPr marL="180975" indent="-180975" eaLnBrk="0" hangingPunct="0">
              <a:lnSpc>
                <a:spcPct val="150000"/>
              </a:lnSpc>
              <a:spcBef>
                <a:spcPts val="0"/>
              </a:spcBef>
              <a:spcAft>
                <a:spcPts val="800"/>
              </a:spcAft>
              <a:buClr>
                <a:schemeClr val="tx1"/>
              </a:buClr>
              <a:buFont typeface="Wingdings" pitchFamily="2" charset="2"/>
              <a:buChar char="§"/>
              <a:defRPr/>
            </a:pPr>
            <a:r>
              <a:rPr lang="de-CH" b="1" dirty="0">
                <a:solidFill>
                  <a:schemeClr val="accent5">
                    <a:lumMod val="75000"/>
                  </a:schemeClr>
                </a:solidFill>
                <a:latin typeface="+mn-lt"/>
                <a:cs typeface="+mn-cs"/>
              </a:rPr>
              <a:t>Dimensionsbedingte Eigenschaften </a:t>
            </a:r>
            <a:r>
              <a:rPr lang="de-CH" dirty="0">
                <a:latin typeface="+mn-lt"/>
                <a:cs typeface="+mn-cs"/>
              </a:rPr>
              <a:t>(z.B. </a:t>
            </a:r>
            <a:r>
              <a:rPr lang="de-CH" dirty="0" err="1">
                <a:latin typeface="+mn-lt"/>
                <a:cs typeface="+mn-cs"/>
              </a:rPr>
              <a:t>Nanocarrier</a:t>
            </a:r>
            <a:r>
              <a:rPr lang="de-CH" dirty="0">
                <a:latin typeface="+mn-lt"/>
                <a:cs typeface="+mn-cs"/>
              </a:rPr>
              <a:t> in der Medizin durchdringen aufgrund ihrer kleinen Größe Zellmembranen)</a:t>
            </a:r>
          </a:p>
          <a:p>
            <a:pPr marL="180975" indent="-180975" eaLnBrk="0" hangingPunct="0">
              <a:lnSpc>
                <a:spcPct val="150000"/>
              </a:lnSpc>
              <a:spcBef>
                <a:spcPts val="0"/>
              </a:spcBef>
              <a:spcAft>
                <a:spcPts val="800"/>
              </a:spcAft>
              <a:buClr>
                <a:schemeClr val="tx1"/>
              </a:buClr>
              <a:buFont typeface="Wingdings" pitchFamily="2" charset="2"/>
              <a:buChar char="§"/>
              <a:defRPr/>
            </a:pPr>
            <a:r>
              <a:rPr lang="de-CH" b="1" dirty="0">
                <a:solidFill>
                  <a:schemeClr val="accent5">
                    <a:lumMod val="75000"/>
                  </a:schemeClr>
                </a:solidFill>
                <a:latin typeface="+mn-lt"/>
                <a:cs typeface="+mn-cs"/>
              </a:rPr>
              <a:t>Superhydrophobie</a:t>
            </a:r>
            <a:r>
              <a:rPr lang="de-CH" dirty="0">
                <a:latin typeface="+mn-lt"/>
                <a:cs typeface="+mn-cs"/>
              </a:rPr>
              <a:t> von </a:t>
            </a:r>
            <a:r>
              <a:rPr lang="de-CH" dirty="0" err="1">
                <a:latin typeface="+mn-lt"/>
                <a:cs typeface="+mn-cs"/>
              </a:rPr>
              <a:t>unpolaren</a:t>
            </a:r>
            <a:r>
              <a:rPr lang="de-CH" dirty="0">
                <a:latin typeface="+mn-lt"/>
                <a:cs typeface="+mn-cs"/>
              </a:rPr>
              <a:t> Nanostrukturen  (z.B. Lotuseffekt)</a:t>
            </a:r>
            <a:endParaRPr lang="de-CH" b="1" dirty="0">
              <a:latin typeface="+mn-lt"/>
              <a:cs typeface="+mn-cs"/>
            </a:endParaRPr>
          </a:p>
          <a:p>
            <a:pPr marL="180975" indent="-180975" eaLnBrk="0" hangingPunct="0">
              <a:lnSpc>
                <a:spcPct val="150000"/>
              </a:lnSpc>
              <a:spcBef>
                <a:spcPts val="0"/>
              </a:spcBef>
              <a:spcAft>
                <a:spcPts val="800"/>
              </a:spcAft>
              <a:buClr>
                <a:schemeClr val="tx1"/>
              </a:buClr>
              <a:buFont typeface="Wingdings" pitchFamily="2" charset="2"/>
              <a:buChar char="§"/>
              <a:defRPr/>
            </a:pPr>
            <a:r>
              <a:rPr lang="de-CH" b="1" dirty="0">
                <a:solidFill>
                  <a:schemeClr val="accent5">
                    <a:lumMod val="75000"/>
                  </a:schemeClr>
                </a:solidFill>
                <a:latin typeface="+mn-lt"/>
                <a:cs typeface="+mn-cs"/>
              </a:rPr>
              <a:t>Erhöhte </a:t>
            </a:r>
            <a:r>
              <a:rPr lang="de-CH" b="1" dirty="0" err="1">
                <a:solidFill>
                  <a:schemeClr val="accent5">
                    <a:lumMod val="75000"/>
                  </a:schemeClr>
                </a:solidFill>
                <a:latin typeface="+mn-lt"/>
                <a:cs typeface="+mn-cs"/>
              </a:rPr>
              <a:t>Reaktivität</a:t>
            </a:r>
            <a:r>
              <a:rPr lang="de-CH" b="1" dirty="0">
                <a:solidFill>
                  <a:schemeClr val="accent5">
                    <a:lumMod val="75000"/>
                  </a:schemeClr>
                </a:solidFill>
                <a:latin typeface="+mn-lt"/>
                <a:cs typeface="+mn-cs"/>
              </a:rPr>
              <a:t> </a:t>
            </a:r>
            <a:r>
              <a:rPr lang="de-CH" b="1" dirty="0">
                <a:solidFill>
                  <a:schemeClr val="accent5">
                    <a:lumMod val="75000"/>
                  </a:schemeClr>
                </a:solidFill>
              </a:rPr>
              <a:t> </a:t>
            </a:r>
            <a:r>
              <a:rPr lang="de-CH" dirty="0"/>
              <a:t>aufgrund der hohe spezifischen Oberfläche</a:t>
            </a:r>
            <a:endParaRPr lang="de-CH" dirty="0">
              <a:latin typeface="+mn-lt"/>
              <a:cs typeface="+mn-cs"/>
            </a:endParaRPr>
          </a:p>
          <a:p>
            <a:pPr marL="180975" indent="-180975" eaLnBrk="0" hangingPunct="0">
              <a:lnSpc>
                <a:spcPct val="150000"/>
              </a:lnSpc>
              <a:spcBef>
                <a:spcPts val="0"/>
              </a:spcBef>
              <a:spcAft>
                <a:spcPts val="800"/>
              </a:spcAft>
              <a:buClr>
                <a:schemeClr val="tx1"/>
              </a:buClr>
              <a:buFont typeface="Wingdings" pitchFamily="2" charset="2"/>
              <a:buChar char="§"/>
              <a:defRPr/>
            </a:pPr>
            <a:r>
              <a:rPr lang="de-CH" dirty="0">
                <a:latin typeface="+mn-lt"/>
                <a:cs typeface="+mn-cs"/>
              </a:rPr>
              <a:t>Verbesserte </a:t>
            </a:r>
            <a:r>
              <a:rPr lang="de-CH" b="1" dirty="0">
                <a:solidFill>
                  <a:schemeClr val="accent5">
                    <a:lumMod val="75000"/>
                  </a:schemeClr>
                </a:solidFill>
                <a:latin typeface="+mn-lt"/>
                <a:cs typeface="+mn-cs"/>
              </a:rPr>
              <a:t>mechanische Stabilität </a:t>
            </a:r>
            <a:r>
              <a:rPr lang="de-CH" dirty="0">
                <a:latin typeface="+mn-lt"/>
                <a:cs typeface="+mn-cs"/>
              </a:rPr>
              <a:t>(z.B. Kohlenstoff-Nanoröhren CNT)</a:t>
            </a:r>
          </a:p>
          <a:p>
            <a:pPr marL="180975" indent="-180975" eaLnBrk="0" hangingPunct="0">
              <a:lnSpc>
                <a:spcPct val="150000"/>
              </a:lnSpc>
              <a:spcBef>
                <a:spcPts val="0"/>
              </a:spcBef>
              <a:spcAft>
                <a:spcPts val="800"/>
              </a:spcAft>
              <a:buClr>
                <a:schemeClr val="tx1"/>
              </a:buClr>
              <a:buFont typeface="Wingdings" pitchFamily="2" charset="2"/>
              <a:buChar char="§"/>
              <a:defRPr/>
            </a:pPr>
            <a:r>
              <a:rPr lang="de-CH" dirty="0">
                <a:latin typeface="+mn-lt"/>
                <a:cs typeface="+mn-cs"/>
              </a:rPr>
              <a:t>Veränderte </a:t>
            </a:r>
            <a:r>
              <a:rPr lang="de-CH" b="1" dirty="0">
                <a:solidFill>
                  <a:schemeClr val="accent5">
                    <a:lumMod val="75000"/>
                  </a:schemeClr>
                </a:solidFill>
                <a:latin typeface="+mn-lt"/>
                <a:cs typeface="+mn-cs"/>
              </a:rPr>
              <a:t>Materialeigenschaften</a:t>
            </a:r>
            <a:r>
              <a:rPr lang="de-CH" dirty="0">
                <a:latin typeface="+mn-lt"/>
                <a:cs typeface="+mn-cs"/>
              </a:rPr>
              <a:t> aufgrund von </a:t>
            </a:r>
            <a:r>
              <a:rPr lang="de-CH" i="1" dirty="0">
                <a:latin typeface="+mn-lt"/>
                <a:cs typeface="+mn-cs"/>
              </a:rPr>
              <a:t>Quanteneffekten*</a:t>
            </a:r>
            <a:r>
              <a:rPr lang="de-CH" dirty="0">
                <a:latin typeface="+mn-lt"/>
                <a:cs typeface="+mn-cs"/>
              </a:rPr>
              <a:t> (z.B. CNT)</a:t>
            </a:r>
          </a:p>
          <a:p>
            <a:pPr marL="180975" indent="-180975" eaLnBrk="0" hangingPunct="0">
              <a:lnSpc>
                <a:spcPct val="150000"/>
              </a:lnSpc>
              <a:spcBef>
                <a:spcPts val="0"/>
              </a:spcBef>
              <a:spcAft>
                <a:spcPts val="800"/>
              </a:spcAft>
              <a:buClr>
                <a:schemeClr val="tx1"/>
              </a:buClr>
              <a:buFont typeface="Wingdings" pitchFamily="2" charset="2"/>
              <a:buChar char="§"/>
              <a:defRPr/>
            </a:pPr>
            <a:r>
              <a:rPr lang="de-CH" b="1" dirty="0">
                <a:solidFill>
                  <a:schemeClr val="accent5">
                    <a:lumMod val="75000"/>
                  </a:schemeClr>
                </a:solidFill>
              </a:rPr>
              <a:t>Aggregation</a:t>
            </a:r>
            <a:r>
              <a:rPr lang="de-CH" dirty="0"/>
              <a:t>: Nanopartikel neigen aufgrund ihrer hohen </a:t>
            </a:r>
            <a:r>
              <a:rPr lang="de-CH" dirty="0" err="1"/>
              <a:t>Reaktivität</a:t>
            </a:r>
            <a:r>
              <a:rPr lang="de-CH" dirty="0"/>
              <a:t> zur Anbindung an andere Substanzen</a:t>
            </a:r>
            <a:endParaRPr lang="de-CH" dirty="0">
              <a:latin typeface="+mn-lt"/>
              <a:cs typeface="+mn-cs"/>
            </a:endParaRPr>
          </a:p>
          <a:p>
            <a:pPr marL="180975" indent="-180975" eaLnBrk="0" hangingPunct="0">
              <a:lnSpc>
                <a:spcPct val="150000"/>
              </a:lnSpc>
              <a:spcBef>
                <a:spcPts val="0"/>
              </a:spcBef>
              <a:spcAft>
                <a:spcPts val="800"/>
              </a:spcAft>
              <a:buClr>
                <a:schemeClr val="tx1"/>
              </a:buClr>
              <a:buFont typeface="Wingdings" pitchFamily="2" charset="2"/>
              <a:buChar char="§"/>
              <a:defRPr/>
            </a:pPr>
            <a:endParaRPr lang="de-CH" dirty="0">
              <a:latin typeface="+mn-lt"/>
              <a:cs typeface="+mn-cs"/>
            </a:endParaRPr>
          </a:p>
        </p:txBody>
      </p:sp>
      <p:sp>
        <p:nvSpPr>
          <p:cNvPr id="3" name="Rechteck 2"/>
          <p:cNvSpPr/>
          <p:nvPr/>
        </p:nvSpPr>
        <p:spPr>
          <a:xfrm>
            <a:off x="467544" y="5661248"/>
            <a:ext cx="8064896" cy="646331"/>
          </a:xfrm>
          <a:prstGeom prst="rect">
            <a:avLst/>
          </a:prstGeom>
        </p:spPr>
        <p:txBody>
          <a:bodyPr wrap="square">
            <a:spAutoFit/>
          </a:bodyPr>
          <a:lstStyle/>
          <a:p>
            <a:r>
              <a:rPr lang="de-DE" dirty="0"/>
              <a:t>*Dies liegt darin begründet, dass Objekte der „Quantenwelt“ (z.B. Atome oder Elektronen) andere „Verhaltensweisen“ zeigen als Objekte der „klassischen“ Welt.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7"/>
          <p:cNvGrpSpPr>
            <a:grpSpLocks/>
          </p:cNvGrpSpPr>
          <p:nvPr/>
        </p:nvGrpSpPr>
        <p:grpSpPr bwMode="auto">
          <a:xfrm>
            <a:off x="1475656" y="1124744"/>
            <a:ext cx="6146670" cy="5256584"/>
            <a:chOff x="1763688" y="617919"/>
            <a:chExt cx="5925547" cy="5547931"/>
          </a:xfrm>
        </p:grpSpPr>
        <p:sp>
          <p:nvSpPr>
            <p:cNvPr id="3" name="Ellipse 2"/>
            <p:cNvSpPr/>
            <p:nvPr/>
          </p:nvSpPr>
          <p:spPr>
            <a:xfrm>
              <a:off x="2165292" y="1498599"/>
              <a:ext cx="2879486" cy="2881429"/>
            </a:xfrm>
            <a:prstGeom prst="ellipse">
              <a:avLst/>
            </a:prstGeom>
            <a:solidFill>
              <a:srgbClr val="7B74AF">
                <a:alpha val="62000"/>
              </a:srgbClr>
            </a:solidFill>
            <a:ln>
              <a:solidFill>
                <a:srgbClr val="7B74AF"/>
              </a:solidFill>
            </a:ln>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lstStyle/>
            <a:p>
              <a:pPr>
                <a:defRPr/>
              </a:pPr>
              <a:endParaRPr lang="de-CH" b="1" dirty="0"/>
            </a:p>
            <a:p>
              <a:pPr>
                <a:defRPr/>
              </a:pPr>
              <a:r>
                <a:rPr lang="de-CH" sz="1600" b="1" dirty="0">
                  <a:solidFill>
                    <a:schemeClr val="bg1"/>
                  </a:solidFill>
                </a:rPr>
                <a:t>Physik</a:t>
              </a:r>
            </a:p>
          </p:txBody>
        </p:sp>
        <p:sp>
          <p:nvSpPr>
            <p:cNvPr id="4" name="Ellipse 3"/>
            <p:cNvSpPr/>
            <p:nvPr/>
          </p:nvSpPr>
          <p:spPr>
            <a:xfrm>
              <a:off x="4379671" y="1498599"/>
              <a:ext cx="2879486" cy="2881429"/>
            </a:xfrm>
            <a:prstGeom prst="ellipse">
              <a:avLst/>
            </a:prstGeom>
            <a:solidFill>
              <a:srgbClr val="158DCD">
                <a:alpha val="65000"/>
              </a:srgbClr>
            </a:solidFill>
            <a:ln>
              <a:solidFill>
                <a:srgbClr val="158DCD"/>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lstStyle/>
            <a:p>
              <a:pPr algn="r">
                <a:defRPr/>
              </a:pPr>
              <a:endParaRPr lang="de-CH" b="1" dirty="0"/>
            </a:p>
            <a:p>
              <a:pPr algn="r">
                <a:defRPr/>
              </a:pPr>
              <a:r>
                <a:rPr lang="de-CH" sz="1600" b="1" dirty="0">
                  <a:solidFill>
                    <a:schemeClr val="bg1"/>
                  </a:solidFill>
                </a:rPr>
                <a:t>Chemie</a:t>
              </a:r>
            </a:p>
          </p:txBody>
        </p:sp>
        <p:sp>
          <p:nvSpPr>
            <p:cNvPr id="5" name="Ellipse 4"/>
            <p:cNvSpPr/>
            <p:nvPr/>
          </p:nvSpPr>
          <p:spPr>
            <a:xfrm>
              <a:off x="3276449" y="3284421"/>
              <a:ext cx="2879486" cy="2881429"/>
            </a:xfrm>
            <a:prstGeom prst="ellipse">
              <a:avLst/>
            </a:prstGeom>
            <a:solidFill>
              <a:srgbClr val="C1448C">
                <a:alpha val="87000"/>
              </a:srgbClr>
            </a:solidFill>
            <a:ln>
              <a:solidFill>
                <a:srgbClr val="C1448C"/>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lstStyle/>
            <a:p>
              <a:pPr algn="ctr">
                <a:defRPr/>
              </a:pPr>
              <a:endParaRPr lang="de-CH" b="1" dirty="0"/>
            </a:p>
            <a:p>
              <a:pPr algn="ctr">
                <a:defRPr/>
              </a:pPr>
              <a:endParaRPr lang="de-CH" b="1" dirty="0"/>
            </a:p>
            <a:p>
              <a:pPr algn="ctr">
                <a:defRPr/>
              </a:pPr>
              <a:endParaRPr lang="de-CH" b="1" dirty="0"/>
            </a:p>
            <a:p>
              <a:pPr algn="ctr">
                <a:defRPr/>
              </a:pPr>
              <a:endParaRPr lang="de-CH" b="1" dirty="0"/>
            </a:p>
            <a:p>
              <a:pPr algn="ctr">
                <a:defRPr/>
              </a:pPr>
              <a:r>
                <a:rPr lang="de-CH" sz="1600" b="1" dirty="0">
                  <a:solidFill>
                    <a:schemeClr val="bg1"/>
                  </a:solidFill>
                </a:rPr>
                <a:t>Biologie</a:t>
              </a:r>
            </a:p>
          </p:txBody>
        </p:sp>
        <p:sp>
          <p:nvSpPr>
            <p:cNvPr id="6" name="Ellipse 5"/>
            <p:cNvSpPr/>
            <p:nvPr/>
          </p:nvSpPr>
          <p:spPr>
            <a:xfrm>
              <a:off x="3779645" y="2713027"/>
              <a:ext cx="2010260" cy="1871445"/>
            </a:xfrm>
            <a:prstGeom prst="ellipse">
              <a:avLst/>
            </a:prstGeom>
            <a:solidFill>
              <a:schemeClr val="bg1">
                <a:lumMod val="9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de-CH" sz="2000" b="1" dirty="0">
                  <a:solidFill>
                    <a:schemeClr val="tx1"/>
                  </a:solidFill>
                </a:rPr>
                <a:t>Nano-</a:t>
              </a:r>
              <a:r>
                <a:rPr lang="de-CH" sz="2000" b="1" dirty="0" err="1">
                  <a:solidFill>
                    <a:schemeClr val="tx1"/>
                  </a:solidFill>
                </a:rPr>
                <a:t>technologie</a:t>
              </a:r>
              <a:endParaRPr lang="de-CH" sz="2000" b="1" dirty="0">
                <a:solidFill>
                  <a:schemeClr val="tx1"/>
                </a:solidFill>
              </a:endParaRPr>
            </a:p>
          </p:txBody>
        </p:sp>
        <p:sp>
          <p:nvSpPr>
            <p:cNvPr id="7" name="Textfeld 8"/>
            <p:cNvSpPr txBox="1">
              <a:spLocks noChangeArrowheads="1"/>
            </p:cNvSpPr>
            <p:nvPr/>
          </p:nvSpPr>
          <p:spPr bwMode="auto">
            <a:xfrm>
              <a:off x="3664909" y="617919"/>
              <a:ext cx="2557716" cy="958264"/>
            </a:xfrm>
            <a:prstGeom prst="rect">
              <a:avLst/>
            </a:prstGeom>
            <a:noFill/>
            <a:ln w="9525">
              <a:noFill/>
              <a:miter lim="800000"/>
              <a:headEnd/>
              <a:tailEnd/>
            </a:ln>
          </p:spPr>
          <p:txBody>
            <a:bodyPr wrap="none">
              <a:spAutoFit/>
            </a:bodyPr>
            <a:lstStyle/>
            <a:p>
              <a:pPr>
                <a:spcAft>
                  <a:spcPts val="300"/>
                </a:spcAft>
              </a:pPr>
              <a:r>
                <a:rPr lang="de-CH" sz="1600" dirty="0"/>
                <a:t>Physikalische Chemie</a:t>
              </a:r>
            </a:p>
            <a:p>
              <a:pPr>
                <a:spcAft>
                  <a:spcPts val="300"/>
                </a:spcAft>
              </a:pPr>
              <a:r>
                <a:rPr lang="de-CH" sz="1600" dirty="0"/>
                <a:t>Materialwissenschaften</a:t>
              </a:r>
            </a:p>
            <a:p>
              <a:pPr>
                <a:spcAft>
                  <a:spcPts val="300"/>
                </a:spcAft>
              </a:pPr>
              <a:r>
                <a:rPr lang="de-CH" sz="1600" dirty="0"/>
                <a:t>Mikroelektronik/Mechatronik</a:t>
              </a:r>
            </a:p>
          </p:txBody>
        </p:sp>
        <p:cxnSp>
          <p:nvCxnSpPr>
            <p:cNvPr id="8" name="Gerade Verbindung 7"/>
            <p:cNvCxnSpPr/>
            <p:nvPr/>
          </p:nvCxnSpPr>
          <p:spPr>
            <a:xfrm rot="16200000" flipH="1">
              <a:off x="4281895" y="1930201"/>
              <a:ext cx="8527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feld 10"/>
            <p:cNvSpPr txBox="1">
              <a:spLocks noChangeArrowheads="1"/>
            </p:cNvSpPr>
            <p:nvPr/>
          </p:nvSpPr>
          <p:spPr bwMode="auto">
            <a:xfrm>
              <a:off x="6665913" y="4735277"/>
              <a:ext cx="1023322" cy="958264"/>
            </a:xfrm>
            <a:prstGeom prst="rect">
              <a:avLst/>
            </a:prstGeom>
            <a:noFill/>
            <a:ln w="9525">
              <a:noFill/>
              <a:miter lim="800000"/>
              <a:headEnd/>
              <a:tailEnd/>
            </a:ln>
          </p:spPr>
          <p:txBody>
            <a:bodyPr wrap="none">
              <a:spAutoFit/>
            </a:bodyPr>
            <a:lstStyle/>
            <a:p>
              <a:pPr>
                <a:spcAft>
                  <a:spcPts val="300"/>
                </a:spcAft>
              </a:pPr>
              <a:r>
                <a:rPr lang="de-CH" sz="1600" dirty="0"/>
                <a:t>Biochemie</a:t>
              </a:r>
            </a:p>
            <a:p>
              <a:pPr>
                <a:spcAft>
                  <a:spcPts val="300"/>
                </a:spcAft>
              </a:pPr>
              <a:r>
                <a:rPr lang="de-CH" sz="1600" dirty="0" err="1"/>
                <a:t>Pharma</a:t>
              </a:r>
              <a:endParaRPr lang="de-CH" sz="1600" dirty="0"/>
            </a:p>
            <a:p>
              <a:pPr>
                <a:spcAft>
                  <a:spcPts val="300"/>
                </a:spcAft>
              </a:pPr>
              <a:r>
                <a:rPr lang="de-CH" sz="1600" dirty="0"/>
                <a:t>Diagnostik</a:t>
              </a:r>
            </a:p>
          </p:txBody>
        </p:sp>
        <p:cxnSp>
          <p:nvCxnSpPr>
            <p:cNvPr id="10" name="Gerade Verbindung 9"/>
            <p:cNvCxnSpPr/>
            <p:nvPr/>
          </p:nvCxnSpPr>
          <p:spPr>
            <a:xfrm rot="10800000">
              <a:off x="5865447" y="4142384"/>
              <a:ext cx="784160" cy="5713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2"/>
            <p:cNvSpPr txBox="1">
              <a:spLocks noChangeArrowheads="1"/>
            </p:cNvSpPr>
            <p:nvPr/>
          </p:nvSpPr>
          <p:spPr bwMode="auto">
            <a:xfrm>
              <a:off x="1763688" y="4727104"/>
              <a:ext cx="1407245" cy="958264"/>
            </a:xfrm>
            <a:prstGeom prst="rect">
              <a:avLst/>
            </a:prstGeom>
            <a:noFill/>
            <a:ln w="9525">
              <a:noFill/>
              <a:miter lim="800000"/>
              <a:headEnd/>
              <a:tailEnd/>
            </a:ln>
          </p:spPr>
          <p:txBody>
            <a:bodyPr wrap="none">
              <a:spAutoFit/>
            </a:bodyPr>
            <a:lstStyle/>
            <a:p>
              <a:pPr>
                <a:spcAft>
                  <a:spcPts val="300"/>
                </a:spcAft>
              </a:pPr>
              <a:r>
                <a:rPr lang="de-CH" sz="1600" dirty="0"/>
                <a:t>Biophysik</a:t>
              </a:r>
            </a:p>
            <a:p>
              <a:pPr>
                <a:spcAft>
                  <a:spcPts val="300"/>
                </a:spcAft>
              </a:pPr>
              <a:r>
                <a:rPr lang="de-CH" sz="1600" dirty="0"/>
                <a:t>Medizintechnik</a:t>
              </a:r>
            </a:p>
            <a:p>
              <a:pPr>
                <a:spcAft>
                  <a:spcPts val="300"/>
                </a:spcAft>
              </a:pPr>
              <a:r>
                <a:rPr lang="de-CH" sz="1600" dirty="0"/>
                <a:t>Medizinphysik</a:t>
              </a:r>
            </a:p>
          </p:txBody>
        </p:sp>
        <p:cxnSp>
          <p:nvCxnSpPr>
            <p:cNvPr id="12" name="Gerade Verbindung 11"/>
            <p:cNvCxnSpPr/>
            <p:nvPr/>
          </p:nvCxnSpPr>
          <p:spPr>
            <a:xfrm flipV="1">
              <a:off x="2911355" y="4154616"/>
              <a:ext cx="785748" cy="57139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2" descr="http://static-p4.fotolia.com/jpg/00/05/76/15/110_F_5761529_2UuCyhUc6UyqsTNzRq2zqj7Cca3y2mCu.jpg"/>
            <p:cNvPicPr>
              <a:picLocks noChangeAspect="1" noChangeArrowheads="1"/>
            </p:cNvPicPr>
            <p:nvPr/>
          </p:nvPicPr>
          <p:blipFill>
            <a:blip r:embed="rId2" cstate="print"/>
            <a:srcRect/>
            <a:stretch>
              <a:fillRect/>
            </a:stretch>
          </p:blipFill>
          <p:spPr bwMode="auto">
            <a:xfrm>
              <a:off x="4199524" y="5225459"/>
              <a:ext cx="1047750" cy="790575"/>
            </a:xfrm>
            <a:prstGeom prst="rect">
              <a:avLst/>
            </a:prstGeom>
            <a:noFill/>
            <a:effectLst>
              <a:softEdge rad="127000"/>
            </a:effectLst>
          </p:spPr>
        </p:pic>
        <p:pic>
          <p:nvPicPr>
            <p:cNvPr id="14" name="Picture 4" descr="http://www.u-helmich.de/che/11/atom/bilder2007/017.jpg"/>
            <p:cNvPicPr>
              <a:picLocks noChangeAspect="1" noChangeArrowheads="1"/>
            </p:cNvPicPr>
            <p:nvPr/>
          </p:nvPicPr>
          <p:blipFill>
            <a:blip r:embed="rId3" cstate="print"/>
            <a:srcRect/>
            <a:stretch>
              <a:fillRect/>
            </a:stretch>
          </p:blipFill>
          <p:spPr bwMode="auto">
            <a:xfrm>
              <a:off x="6023459" y="2636912"/>
              <a:ext cx="793724" cy="855458"/>
            </a:xfrm>
            <a:prstGeom prst="rect">
              <a:avLst/>
            </a:prstGeom>
            <a:noFill/>
            <a:effectLst>
              <a:softEdge rad="127000"/>
            </a:effectLst>
          </p:spPr>
        </p:pic>
        <p:pic>
          <p:nvPicPr>
            <p:cNvPr id="15" name="Picture 6" descr="http://www.areadvd.de/images/images_01/denon_dvd_a1xv_realta_chip.jpg"/>
            <p:cNvPicPr>
              <a:picLocks noChangeAspect="1" noChangeArrowheads="1"/>
            </p:cNvPicPr>
            <p:nvPr/>
          </p:nvPicPr>
          <p:blipFill>
            <a:blip r:embed="rId4" cstate="print"/>
            <a:srcRect/>
            <a:stretch>
              <a:fillRect/>
            </a:stretch>
          </p:blipFill>
          <p:spPr bwMode="auto">
            <a:xfrm>
              <a:off x="2594435" y="2636912"/>
              <a:ext cx="1043646" cy="820306"/>
            </a:xfrm>
            <a:prstGeom prst="rect">
              <a:avLst/>
            </a:prstGeom>
            <a:noFill/>
            <a:effectLst>
              <a:softEdge rad="127000"/>
            </a:effectLst>
          </p:spPr>
        </p:pic>
      </p:grpSp>
      <p:sp>
        <p:nvSpPr>
          <p:cNvPr id="16" name="Titel 1"/>
          <p:cNvSpPr txBox="1">
            <a:spLocks/>
          </p:cNvSpPr>
          <p:nvPr/>
        </p:nvSpPr>
        <p:spPr>
          <a:xfrm>
            <a:off x="1043608" y="332656"/>
            <a:ext cx="7199313" cy="630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CH" sz="4400" b="0" i="0" u="none" strike="noStrike" kern="1200" cap="none" spc="0" normalizeH="0" baseline="0" noProof="0">
                <a:ln>
                  <a:noFill/>
                </a:ln>
                <a:solidFill>
                  <a:schemeClr val="tx1"/>
                </a:solidFill>
                <a:effectLst/>
                <a:uLnTx/>
                <a:uFillTx/>
                <a:latin typeface="+mj-lt"/>
                <a:ea typeface="+mj-ea"/>
                <a:cs typeface="+mj-cs"/>
              </a:rPr>
              <a:t>Disziplinen verschmelzen</a:t>
            </a:r>
            <a:endParaRPr kumimoji="0" lang="de-CH"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2000</Words>
  <Application>Microsoft Office PowerPoint</Application>
  <PresentationFormat>Bildschirmpräsentation (4:3)</PresentationFormat>
  <Paragraphs>230</Paragraphs>
  <Slides>23</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Cavolini</vt:lpstr>
      <vt:lpstr>Wingdings</vt:lpstr>
      <vt:lpstr>Larissa-Design</vt:lpstr>
      <vt:lpstr>PowerPoint-Präsentation</vt:lpstr>
      <vt:lpstr>Was ist Nano?</vt:lpstr>
      <vt:lpstr>Nano-Technologie</vt:lpstr>
      <vt:lpstr>PowerPoint-Präsentation</vt:lpstr>
      <vt:lpstr>Grössenbegriffe – Grössenverhältnisse</vt:lpstr>
      <vt:lpstr>PowerPoint-Präsentation</vt:lpstr>
      <vt:lpstr>Definition</vt:lpstr>
      <vt:lpstr>PowerPoint-Präsentation</vt:lpstr>
      <vt:lpstr>PowerPoint-Präsentation</vt:lpstr>
      <vt:lpstr>Was ist ein Nanomaterial?</vt:lpstr>
      <vt:lpstr>PowerPoint-Präsentation</vt:lpstr>
      <vt:lpstr>PowerPoint-Präsentation</vt:lpstr>
      <vt:lpstr>PowerPoint-Präsentation</vt:lpstr>
      <vt:lpstr>PowerPoint-Präsentation</vt:lpstr>
      <vt:lpstr>Selbstorganisation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Häsi</dc:creator>
  <cp:lastModifiedBy>Claudia Eysel</cp:lastModifiedBy>
  <cp:revision>96</cp:revision>
  <dcterms:created xsi:type="dcterms:W3CDTF">2012-11-04T14:53:18Z</dcterms:created>
  <dcterms:modified xsi:type="dcterms:W3CDTF">2021-04-23T08:45:25Z</dcterms:modified>
</cp:coreProperties>
</file>