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90" r:id="rId2"/>
    <p:sldId id="292" r:id="rId3"/>
    <p:sldId id="266" r:id="rId4"/>
    <p:sldId id="273" r:id="rId5"/>
    <p:sldId id="272" r:id="rId6"/>
    <p:sldId id="275" r:id="rId7"/>
    <p:sldId id="276" r:id="rId8"/>
    <p:sldId id="277" r:id="rId9"/>
    <p:sldId id="279" r:id="rId10"/>
    <p:sldId id="280" r:id="rId11"/>
    <p:sldId id="281" r:id="rId12"/>
    <p:sldId id="270" r:id="rId13"/>
    <p:sldId id="291" r:id="rId14"/>
    <p:sldId id="284" r:id="rId15"/>
    <p:sldId id="282" r:id="rId16"/>
    <p:sldId id="283" r:id="rId17"/>
    <p:sldId id="285" r:id="rId18"/>
    <p:sldId id="286" r:id="rId19"/>
    <p:sldId id="287" r:id="rId20"/>
    <p:sldId id="289" r:id="rId21"/>
    <p:sldId id="288" r:id="rId22"/>
    <p:sldId id="269" r:id="rId23"/>
    <p:sldId id="271" r:id="rId24"/>
    <p:sldId id="293" r:id="rId25"/>
    <p:sldId id="264" r:id="rId26"/>
    <p:sldId id="263" r:id="rId27"/>
    <p:sldId id="267" r:id="rId28"/>
    <p:sldId id="261" r:id="rId29"/>
    <p:sldId id="262" r:id="rId30"/>
    <p:sldId id="259" r:id="rId31"/>
    <p:sldId id="256" r:id="rId32"/>
    <p:sldId id="265" r:id="rId33"/>
    <p:sldId id="260" r:id="rId34"/>
    <p:sldId id="257" r:id="rId35"/>
    <p:sldId id="258" r:id="rId36"/>
  </p:sldIdLst>
  <p:sldSz cx="9144000" cy="6858000" type="screen4x3"/>
  <p:notesSz cx="6797675" cy="992505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1CF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4D6E60-6F57-40ED-B18D-1A6F63D557E6}" v="8" dt="2021-04-23T13:09:41.26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18" autoAdjust="0"/>
  </p:normalViewPr>
  <p:slideViewPr>
    <p:cSldViewPr>
      <p:cViewPr varScale="1">
        <p:scale>
          <a:sx n="106" d="100"/>
          <a:sy n="106" d="100"/>
        </p:scale>
        <p:origin x="1686"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9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253"/>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50443" y="0"/>
            <a:ext cx="2945659" cy="496253"/>
          </a:xfrm>
          <a:prstGeom prst="rect">
            <a:avLst/>
          </a:prstGeom>
        </p:spPr>
        <p:txBody>
          <a:bodyPr vert="horz" lIns="91440" tIns="45720" rIns="91440" bIns="45720" rtlCol="0"/>
          <a:lstStyle>
            <a:lvl1pPr algn="r">
              <a:defRPr sz="1200"/>
            </a:lvl1pPr>
          </a:lstStyle>
          <a:p>
            <a:fld id="{E946C60D-A49F-471A-94A5-172E987A4332}" type="datetimeFigureOut">
              <a:rPr lang="de-DE" smtClean="0"/>
              <a:pPr/>
              <a:t>10.05.2021</a:t>
            </a:fld>
            <a:endParaRPr lang="de-DE"/>
          </a:p>
        </p:txBody>
      </p:sp>
      <p:sp>
        <p:nvSpPr>
          <p:cNvPr id="4" name="Fußzeilenplatzhalter 3"/>
          <p:cNvSpPr>
            <a:spLocks noGrp="1"/>
          </p:cNvSpPr>
          <p:nvPr>
            <p:ph type="ftr" sz="quarter" idx="2"/>
          </p:nvPr>
        </p:nvSpPr>
        <p:spPr>
          <a:xfrm>
            <a:off x="0" y="9427075"/>
            <a:ext cx="2945659" cy="496253"/>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50443" y="9427075"/>
            <a:ext cx="2945659" cy="496253"/>
          </a:xfrm>
          <a:prstGeom prst="rect">
            <a:avLst/>
          </a:prstGeom>
        </p:spPr>
        <p:txBody>
          <a:bodyPr vert="horz" lIns="91440" tIns="45720" rIns="91440" bIns="45720" rtlCol="0" anchor="b"/>
          <a:lstStyle>
            <a:lvl1pPr algn="r">
              <a:defRPr sz="1200"/>
            </a:lvl1pPr>
          </a:lstStyle>
          <a:p>
            <a:fld id="{54496041-1A7B-4A50-9BDA-FAC4D9E1B2E9}" type="slidenum">
              <a:rPr lang="de-DE" smtClean="0"/>
              <a:pPr/>
              <a:t>‹Nr.›</a:t>
            </a:fld>
            <a:endParaRPr lang="de-DE"/>
          </a:p>
        </p:txBody>
      </p:sp>
    </p:spTree>
    <p:extLst>
      <p:ext uri="{BB962C8B-B14F-4D97-AF65-F5344CB8AC3E}">
        <p14:creationId xmlns:p14="http://schemas.microsoft.com/office/powerpoint/2010/main" val="295286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253"/>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50443" y="0"/>
            <a:ext cx="2945659" cy="496253"/>
          </a:xfrm>
          <a:prstGeom prst="rect">
            <a:avLst/>
          </a:prstGeom>
        </p:spPr>
        <p:txBody>
          <a:bodyPr vert="horz" lIns="91440" tIns="45720" rIns="91440" bIns="45720" rtlCol="0"/>
          <a:lstStyle>
            <a:lvl1pPr algn="r">
              <a:defRPr sz="1200"/>
            </a:lvl1pPr>
          </a:lstStyle>
          <a:p>
            <a:fld id="{796F3B04-AFAB-43A1-A48C-9EC2F2609E2F}" type="datetimeFigureOut">
              <a:rPr lang="de-DE" smtClean="0"/>
              <a:pPr/>
              <a:t>10.05.2021</a:t>
            </a:fld>
            <a:endParaRPr lang="de-DE"/>
          </a:p>
        </p:txBody>
      </p:sp>
      <p:sp>
        <p:nvSpPr>
          <p:cNvPr id="4" name="Folienbildplatzhalter 3"/>
          <p:cNvSpPr>
            <a:spLocks noGrp="1" noRot="1" noChangeAspect="1"/>
          </p:cNvSpPr>
          <p:nvPr>
            <p:ph type="sldImg" idx="2"/>
          </p:nvPr>
        </p:nvSpPr>
        <p:spPr>
          <a:xfrm>
            <a:off x="919163" y="744538"/>
            <a:ext cx="4959350" cy="3721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14399"/>
            <a:ext cx="5438140" cy="4466273"/>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7075"/>
            <a:ext cx="2945659" cy="496253"/>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427075"/>
            <a:ext cx="2945659" cy="496253"/>
          </a:xfrm>
          <a:prstGeom prst="rect">
            <a:avLst/>
          </a:prstGeom>
        </p:spPr>
        <p:txBody>
          <a:bodyPr vert="horz" lIns="91440" tIns="45720" rIns="91440" bIns="45720" rtlCol="0" anchor="b"/>
          <a:lstStyle>
            <a:lvl1pPr algn="r">
              <a:defRPr sz="1200"/>
            </a:lvl1pPr>
          </a:lstStyle>
          <a:p>
            <a:fld id="{6281373F-32DE-40DD-B223-FD77FFD5AC3B}" type="slidenum">
              <a:rPr lang="de-DE" smtClean="0"/>
              <a:pPr/>
              <a:t>‹Nr.›</a:t>
            </a:fld>
            <a:endParaRPr lang="de-DE"/>
          </a:p>
        </p:txBody>
      </p:sp>
    </p:spTree>
    <p:extLst>
      <p:ext uri="{BB962C8B-B14F-4D97-AF65-F5344CB8AC3E}">
        <p14:creationId xmlns:p14="http://schemas.microsoft.com/office/powerpoint/2010/main" val="1263777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z="1200" b="1" kern="1200" dirty="0">
                <a:solidFill>
                  <a:schemeClr val="tx1"/>
                </a:solidFill>
                <a:latin typeface="+mn-lt"/>
                <a:ea typeface="+mn-ea"/>
                <a:cs typeface="+mn-cs"/>
              </a:rPr>
              <a:t>Ist es dir gelungen, die Größe eines Kohlenstoffatoms zu berechnen?</a:t>
            </a:r>
            <a:br>
              <a:rPr lang="de-DE" sz="1200" b="1" kern="1200" dirty="0">
                <a:solidFill>
                  <a:schemeClr val="tx1"/>
                </a:solidFill>
                <a:latin typeface="+mn-lt"/>
                <a:ea typeface="+mn-ea"/>
                <a:cs typeface="+mn-cs"/>
              </a:rPr>
            </a:br>
            <a:r>
              <a:rPr lang="de-DE" sz="1200" kern="1200" dirty="0">
                <a:solidFill>
                  <a:schemeClr val="tx1"/>
                </a:solidFill>
                <a:latin typeface="+mn-lt"/>
                <a:ea typeface="+mn-ea"/>
                <a:cs typeface="+mn-cs"/>
              </a:rPr>
              <a:t>Falls nicht, beachte das elektronenmikroskopische Bild von den Kohlenstoffatomen. Es enthält einen Maßstabsbalken mit der Angabe 0,5 nm. Der Balken hat etwa die dreifache Länge eines </a:t>
            </a:r>
            <a:r>
              <a:rPr lang="de-DE" sz="1200" kern="1200" dirty="0" err="1">
                <a:solidFill>
                  <a:schemeClr val="tx1"/>
                </a:solidFill>
                <a:latin typeface="+mn-lt"/>
                <a:ea typeface="+mn-ea"/>
                <a:cs typeface="+mn-cs"/>
              </a:rPr>
              <a:t>Atomdurchessers</a:t>
            </a:r>
            <a:r>
              <a:rPr lang="de-DE" sz="1200" kern="1200" dirty="0">
                <a:solidFill>
                  <a:schemeClr val="tx1"/>
                </a:solidFill>
                <a:latin typeface="+mn-lt"/>
                <a:ea typeface="+mn-ea"/>
                <a:cs typeface="+mn-cs"/>
              </a:rPr>
              <a:t>. Damit ergibt sich für das Kohlenstoffatom ein Durchmesser von etwa 0,16 </a:t>
            </a:r>
            <a:r>
              <a:rPr lang="de-DE" sz="1200" kern="1200" dirty="0" err="1">
                <a:solidFill>
                  <a:schemeClr val="tx1"/>
                </a:solidFill>
                <a:latin typeface="+mn-lt"/>
                <a:ea typeface="+mn-ea"/>
                <a:cs typeface="+mn-cs"/>
              </a:rPr>
              <a:t>nm</a:t>
            </a:r>
            <a:r>
              <a:rPr lang="de-DE" sz="1200" kern="1200" dirty="0">
                <a:solidFill>
                  <a:schemeClr val="tx1"/>
                </a:solidFill>
                <a:latin typeface="+mn-lt"/>
                <a:ea typeface="+mn-ea"/>
                <a:cs typeface="+mn-cs"/>
              </a:rPr>
              <a:t> und ein Atomradius </a:t>
            </a:r>
            <a:r>
              <a:rPr lang="de-DE" sz="1200" kern="1200" dirty="0" err="1">
                <a:solidFill>
                  <a:schemeClr val="tx1"/>
                </a:solidFill>
                <a:latin typeface="+mn-lt"/>
                <a:ea typeface="+mn-ea"/>
                <a:cs typeface="+mn-cs"/>
              </a:rPr>
              <a:t>r</a:t>
            </a:r>
            <a:r>
              <a:rPr lang="de-DE" sz="1200" kern="1200" baseline="-25000" dirty="0" err="1">
                <a:solidFill>
                  <a:schemeClr val="tx1"/>
                </a:solidFill>
                <a:latin typeface="+mn-lt"/>
                <a:ea typeface="+mn-ea"/>
                <a:cs typeface="+mn-cs"/>
              </a:rPr>
              <a:t>A</a:t>
            </a:r>
            <a:r>
              <a:rPr lang="de-DE" sz="1200" kern="1200" dirty="0">
                <a:solidFill>
                  <a:schemeClr val="tx1"/>
                </a:solidFill>
                <a:latin typeface="+mn-lt"/>
                <a:ea typeface="+mn-ea"/>
                <a:cs typeface="+mn-cs"/>
              </a:rPr>
              <a:t> von 0,08 nm.</a:t>
            </a:r>
            <a:br>
              <a:rPr lang="de-DE" sz="1200" kern="1200" dirty="0">
                <a:solidFill>
                  <a:schemeClr val="tx1"/>
                </a:solidFill>
                <a:latin typeface="+mn-lt"/>
                <a:ea typeface="+mn-ea"/>
                <a:cs typeface="+mn-cs"/>
              </a:rPr>
            </a:br>
            <a:r>
              <a:rPr lang="de-DE" sz="1200" kern="1200" dirty="0">
                <a:solidFill>
                  <a:schemeClr val="tx1"/>
                </a:solidFill>
                <a:latin typeface="+mn-lt"/>
                <a:ea typeface="+mn-ea"/>
                <a:cs typeface="+mn-cs"/>
              </a:rPr>
              <a:t>In der wissenschaftlichen Literatur findet man für den Radius des Kohlenstoffatoms einen Wert von 0,076 </a:t>
            </a:r>
            <a:r>
              <a:rPr lang="de-DE" sz="1200" kern="1200" dirty="0" err="1">
                <a:solidFill>
                  <a:schemeClr val="tx1"/>
                </a:solidFill>
                <a:latin typeface="+mn-lt"/>
                <a:ea typeface="+mn-ea"/>
                <a:cs typeface="+mn-cs"/>
              </a:rPr>
              <a:t>nm</a:t>
            </a:r>
            <a:r>
              <a:rPr lang="de-DE" sz="1200" kern="1200" dirty="0">
                <a:solidFill>
                  <a:schemeClr val="tx1"/>
                </a:solidFill>
                <a:latin typeface="+mn-lt"/>
                <a:ea typeface="+mn-ea"/>
                <a:cs typeface="+mn-cs"/>
              </a:rPr>
              <a:t> = 76 </a:t>
            </a:r>
            <a:r>
              <a:rPr lang="de-DE" sz="1200" kern="1200" dirty="0" err="1">
                <a:solidFill>
                  <a:schemeClr val="tx1"/>
                </a:solidFill>
                <a:latin typeface="+mn-lt"/>
                <a:ea typeface="+mn-ea"/>
                <a:cs typeface="+mn-cs"/>
              </a:rPr>
              <a:t>pm</a:t>
            </a:r>
            <a:br>
              <a:rPr lang="de-DE" sz="1200" kern="1200" dirty="0">
                <a:solidFill>
                  <a:schemeClr val="tx1"/>
                </a:solidFill>
                <a:latin typeface="+mn-lt"/>
                <a:ea typeface="+mn-ea"/>
                <a:cs typeface="+mn-cs"/>
              </a:rPr>
            </a:br>
            <a:r>
              <a:rPr lang="de-DE" sz="1200" kern="1200" dirty="0">
                <a:solidFill>
                  <a:schemeClr val="tx1"/>
                </a:solidFill>
                <a:latin typeface="+mn-lt"/>
                <a:ea typeface="+mn-ea"/>
                <a:cs typeface="+mn-cs"/>
              </a:rPr>
              <a:t>Das ist ja nun wirklich sehr klein, den 0,076 </a:t>
            </a:r>
            <a:r>
              <a:rPr lang="de-DE" sz="1200" kern="1200" dirty="0" err="1">
                <a:solidFill>
                  <a:schemeClr val="tx1"/>
                </a:solidFill>
                <a:latin typeface="+mn-lt"/>
                <a:ea typeface="+mn-ea"/>
                <a:cs typeface="+mn-cs"/>
              </a:rPr>
              <a:t>nm</a:t>
            </a:r>
            <a:r>
              <a:rPr lang="de-DE" sz="1200" kern="1200" dirty="0">
                <a:solidFill>
                  <a:schemeClr val="tx1"/>
                </a:solidFill>
                <a:latin typeface="+mn-lt"/>
                <a:ea typeface="+mn-ea"/>
                <a:cs typeface="+mn-cs"/>
              </a:rPr>
              <a:t> sind nur 0,000000000076 m. Um solche unhandlichen Zahlen zu schreiben verwendet ein Wissenschaftler Exponenten.</a:t>
            </a:r>
          </a:p>
          <a:p>
            <a:r>
              <a:rPr lang="de-DE" sz="1200" kern="1200" dirty="0">
                <a:solidFill>
                  <a:schemeClr val="tx1"/>
                </a:solidFill>
                <a:latin typeface="+mn-lt"/>
                <a:ea typeface="+mn-ea"/>
                <a:cs typeface="+mn-cs"/>
              </a:rPr>
              <a:t>1m = 10</a:t>
            </a:r>
            <a:r>
              <a:rPr lang="de-DE" sz="1200" kern="1200" baseline="30000" dirty="0">
                <a:solidFill>
                  <a:schemeClr val="tx1"/>
                </a:solidFill>
                <a:latin typeface="+mn-lt"/>
                <a:ea typeface="+mn-ea"/>
                <a:cs typeface="+mn-cs"/>
              </a:rPr>
              <a:t>3</a:t>
            </a:r>
            <a:r>
              <a:rPr lang="de-DE" sz="1200" kern="1200" dirty="0">
                <a:solidFill>
                  <a:schemeClr val="tx1"/>
                </a:solidFill>
                <a:latin typeface="+mn-lt"/>
                <a:ea typeface="+mn-ea"/>
                <a:cs typeface="+mn-cs"/>
              </a:rPr>
              <a:t> mm = 10</a:t>
            </a:r>
            <a:r>
              <a:rPr lang="de-DE" sz="1200" kern="1200" baseline="30000" dirty="0">
                <a:solidFill>
                  <a:schemeClr val="tx1"/>
                </a:solidFill>
                <a:latin typeface="+mn-lt"/>
                <a:ea typeface="+mn-ea"/>
                <a:cs typeface="+mn-cs"/>
              </a:rPr>
              <a:t>6 </a:t>
            </a:r>
            <a:r>
              <a:rPr lang="de-DE" sz="1200" kern="1200" dirty="0">
                <a:solidFill>
                  <a:schemeClr val="tx1"/>
                </a:solidFill>
                <a:latin typeface="+mn-lt"/>
                <a:ea typeface="+mn-ea"/>
                <a:cs typeface="+mn-cs"/>
                <a:sym typeface="Symbol"/>
              </a:rPr>
              <a:t></a:t>
            </a:r>
            <a:r>
              <a:rPr lang="de-DE" sz="1200" kern="1200" dirty="0">
                <a:solidFill>
                  <a:schemeClr val="tx1"/>
                </a:solidFill>
                <a:latin typeface="+mn-lt"/>
                <a:ea typeface="+mn-ea"/>
                <a:cs typeface="+mn-cs"/>
              </a:rPr>
              <a:t>m = 10</a:t>
            </a:r>
            <a:r>
              <a:rPr lang="de-DE" sz="1200" kern="1200" baseline="30000" dirty="0">
                <a:solidFill>
                  <a:schemeClr val="tx1"/>
                </a:solidFill>
                <a:latin typeface="+mn-lt"/>
                <a:ea typeface="+mn-ea"/>
                <a:cs typeface="+mn-cs"/>
              </a:rPr>
              <a:t>9</a:t>
            </a:r>
            <a:r>
              <a:rPr lang="de-DE" sz="1200" kern="1200" dirty="0">
                <a:solidFill>
                  <a:schemeClr val="tx1"/>
                </a:solidFill>
                <a:latin typeface="+mn-lt"/>
                <a:ea typeface="+mn-ea"/>
                <a:cs typeface="+mn-cs"/>
              </a:rPr>
              <a:t> </a:t>
            </a:r>
            <a:r>
              <a:rPr lang="de-DE" sz="1200" kern="1200" dirty="0" err="1">
                <a:solidFill>
                  <a:schemeClr val="tx1"/>
                </a:solidFill>
                <a:latin typeface="+mn-lt"/>
                <a:ea typeface="+mn-ea"/>
                <a:cs typeface="+mn-cs"/>
              </a:rPr>
              <a:t>nm</a:t>
            </a:r>
            <a:r>
              <a:rPr lang="de-DE" sz="1200" kern="1200" dirty="0">
                <a:solidFill>
                  <a:schemeClr val="tx1"/>
                </a:solidFill>
                <a:latin typeface="+mn-lt"/>
                <a:ea typeface="+mn-ea"/>
                <a:cs typeface="+mn-cs"/>
              </a:rPr>
              <a:t> = 10</a:t>
            </a:r>
            <a:r>
              <a:rPr lang="de-DE" sz="1200" kern="1200" baseline="30000" dirty="0">
                <a:solidFill>
                  <a:schemeClr val="tx1"/>
                </a:solidFill>
                <a:latin typeface="+mn-lt"/>
                <a:ea typeface="+mn-ea"/>
                <a:cs typeface="+mn-cs"/>
              </a:rPr>
              <a:t>12</a:t>
            </a:r>
            <a:r>
              <a:rPr lang="de-DE" sz="1200" kern="1200" dirty="0">
                <a:solidFill>
                  <a:schemeClr val="tx1"/>
                </a:solidFill>
                <a:latin typeface="+mn-lt"/>
                <a:ea typeface="+mn-ea"/>
                <a:cs typeface="+mn-cs"/>
              </a:rPr>
              <a:t> </a:t>
            </a:r>
            <a:r>
              <a:rPr lang="de-DE" sz="1200" kern="1200" dirty="0" err="1">
                <a:solidFill>
                  <a:schemeClr val="tx1"/>
                </a:solidFill>
                <a:latin typeface="+mn-lt"/>
                <a:ea typeface="+mn-ea"/>
                <a:cs typeface="+mn-cs"/>
              </a:rPr>
              <a:t>pm</a:t>
            </a:r>
            <a:r>
              <a:rPr lang="de-DE" sz="1200" kern="1200" dirty="0">
                <a:solidFill>
                  <a:schemeClr val="tx1"/>
                </a:solidFill>
                <a:latin typeface="+mn-lt"/>
                <a:ea typeface="+mn-ea"/>
                <a:cs typeface="+mn-cs"/>
              </a:rPr>
              <a:t> 	(dabei gilt: 10</a:t>
            </a:r>
            <a:r>
              <a:rPr lang="de-DE" sz="1200" kern="1200" baseline="30000" dirty="0">
                <a:solidFill>
                  <a:schemeClr val="tx1"/>
                </a:solidFill>
                <a:latin typeface="+mn-lt"/>
                <a:ea typeface="+mn-ea"/>
                <a:cs typeface="+mn-cs"/>
              </a:rPr>
              <a:t>3</a:t>
            </a:r>
            <a:r>
              <a:rPr lang="de-DE" sz="1200" kern="1200" dirty="0">
                <a:solidFill>
                  <a:schemeClr val="tx1"/>
                </a:solidFill>
                <a:latin typeface="+mn-lt"/>
                <a:ea typeface="+mn-ea"/>
                <a:cs typeface="+mn-cs"/>
              </a:rPr>
              <a:t> = 10</a:t>
            </a:r>
            <a:r>
              <a:rPr lang="de-DE" sz="1200" b="1" kern="1200" baseline="30000" dirty="0">
                <a:solidFill>
                  <a:schemeClr val="tx1"/>
                </a:solidFill>
                <a:latin typeface="+mn-lt"/>
                <a:ea typeface="+mn-ea"/>
                <a:cs typeface="+mn-cs"/>
              </a:rPr>
              <a:t>.</a:t>
            </a:r>
            <a:r>
              <a:rPr lang="de-DE" sz="1200" kern="1200" dirty="0">
                <a:solidFill>
                  <a:schemeClr val="tx1"/>
                </a:solidFill>
                <a:latin typeface="+mn-lt"/>
                <a:ea typeface="+mn-ea"/>
                <a:cs typeface="+mn-cs"/>
              </a:rPr>
              <a:t>10</a:t>
            </a:r>
            <a:r>
              <a:rPr lang="de-DE" sz="1200" kern="1200" baseline="30000" dirty="0">
                <a:solidFill>
                  <a:schemeClr val="tx1"/>
                </a:solidFill>
                <a:latin typeface="+mn-lt"/>
                <a:ea typeface="+mn-ea"/>
                <a:cs typeface="+mn-cs"/>
              </a:rPr>
              <a:t>.</a:t>
            </a:r>
            <a:r>
              <a:rPr lang="de-DE" sz="1200" kern="1200" dirty="0">
                <a:solidFill>
                  <a:schemeClr val="tx1"/>
                </a:solidFill>
                <a:latin typeface="+mn-lt"/>
                <a:ea typeface="+mn-ea"/>
                <a:cs typeface="+mn-cs"/>
              </a:rPr>
              <a:t>10 = 1000)</a:t>
            </a:r>
            <a:br>
              <a:rPr lang="de-DE" sz="1200" kern="1200" dirty="0">
                <a:solidFill>
                  <a:schemeClr val="tx1"/>
                </a:solidFill>
                <a:latin typeface="+mn-lt"/>
                <a:ea typeface="+mn-ea"/>
                <a:cs typeface="+mn-cs"/>
              </a:rPr>
            </a:br>
            <a:r>
              <a:rPr lang="de-DE" sz="1200" kern="1200" dirty="0">
                <a:solidFill>
                  <a:schemeClr val="tx1"/>
                </a:solidFill>
                <a:latin typeface="+mn-lt"/>
                <a:ea typeface="+mn-ea"/>
                <a:cs typeface="+mn-cs"/>
              </a:rPr>
              <a:t>	(</a:t>
            </a:r>
            <a:r>
              <a:rPr lang="de-DE" sz="1200" kern="1200" dirty="0">
                <a:solidFill>
                  <a:schemeClr val="tx1"/>
                </a:solidFill>
                <a:latin typeface="+mn-lt"/>
                <a:ea typeface="+mn-ea"/>
                <a:cs typeface="+mn-cs"/>
                <a:sym typeface="Symbol"/>
              </a:rPr>
              <a:t></a:t>
            </a:r>
            <a:r>
              <a:rPr lang="de-DE" sz="1200" kern="1200" dirty="0">
                <a:solidFill>
                  <a:schemeClr val="tx1"/>
                </a:solidFill>
                <a:latin typeface="+mn-lt"/>
                <a:ea typeface="+mn-ea"/>
                <a:cs typeface="+mn-cs"/>
              </a:rPr>
              <a:t>m = Mikrometer, </a:t>
            </a:r>
            <a:r>
              <a:rPr lang="de-DE" sz="1200" kern="1200" dirty="0" err="1">
                <a:solidFill>
                  <a:schemeClr val="tx1"/>
                </a:solidFill>
                <a:latin typeface="+mn-lt"/>
                <a:ea typeface="+mn-ea"/>
                <a:cs typeface="+mn-cs"/>
              </a:rPr>
              <a:t>nm</a:t>
            </a:r>
            <a:r>
              <a:rPr lang="de-DE" sz="1200" kern="1200" dirty="0">
                <a:solidFill>
                  <a:schemeClr val="tx1"/>
                </a:solidFill>
                <a:latin typeface="+mn-lt"/>
                <a:ea typeface="+mn-ea"/>
                <a:cs typeface="+mn-cs"/>
              </a:rPr>
              <a:t> = Nanometer, </a:t>
            </a:r>
            <a:r>
              <a:rPr lang="de-DE" sz="1200" kern="1200" dirty="0" err="1">
                <a:solidFill>
                  <a:schemeClr val="tx1"/>
                </a:solidFill>
                <a:latin typeface="+mn-lt"/>
                <a:ea typeface="+mn-ea"/>
                <a:cs typeface="+mn-cs"/>
              </a:rPr>
              <a:t>pm</a:t>
            </a:r>
            <a:r>
              <a:rPr lang="de-DE" sz="1200" kern="1200" dirty="0">
                <a:solidFill>
                  <a:schemeClr val="tx1"/>
                </a:solidFill>
                <a:latin typeface="+mn-lt"/>
                <a:ea typeface="+mn-ea"/>
                <a:cs typeface="+mn-cs"/>
              </a:rPr>
              <a:t> = Pikometer)</a:t>
            </a:r>
          </a:p>
          <a:p>
            <a:endParaRPr lang="de-DE" dirty="0"/>
          </a:p>
        </p:txBody>
      </p:sp>
      <p:sp>
        <p:nvSpPr>
          <p:cNvPr id="4" name="Foliennummernplatzhalter 3"/>
          <p:cNvSpPr>
            <a:spLocks noGrp="1"/>
          </p:cNvSpPr>
          <p:nvPr>
            <p:ph type="sldNum" sz="quarter" idx="10"/>
          </p:nvPr>
        </p:nvSpPr>
        <p:spPr/>
        <p:txBody>
          <a:bodyPr/>
          <a:lstStyle/>
          <a:p>
            <a:fld id="{6281373F-32DE-40DD-B223-FD77FFD5AC3B}" type="slidenum">
              <a:rPr lang="de-DE" smtClean="0"/>
              <a:pPr/>
              <a:t>2</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6281373F-32DE-40DD-B223-FD77FFD5AC3B}" type="slidenum">
              <a:rPr lang="de-DE" smtClean="0"/>
              <a:pPr/>
              <a:t>3</a:t>
            </a:fld>
            <a:endParaRPr lang="de-DE"/>
          </a:p>
        </p:txBody>
      </p:sp>
    </p:spTree>
    <p:extLst>
      <p:ext uri="{BB962C8B-B14F-4D97-AF65-F5344CB8AC3E}">
        <p14:creationId xmlns:p14="http://schemas.microsoft.com/office/powerpoint/2010/main" val="2884226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Modelle</a:t>
            </a:r>
            <a:r>
              <a:rPr lang="de-DE" baseline="0" dirty="0"/>
              <a:t> Chemiesaal!</a:t>
            </a:r>
            <a:endParaRPr lang="de-DE" dirty="0"/>
          </a:p>
        </p:txBody>
      </p:sp>
      <p:sp>
        <p:nvSpPr>
          <p:cNvPr id="4" name="Foliennummernplatzhalter 3"/>
          <p:cNvSpPr>
            <a:spLocks noGrp="1"/>
          </p:cNvSpPr>
          <p:nvPr>
            <p:ph type="sldNum" sz="quarter" idx="10"/>
          </p:nvPr>
        </p:nvSpPr>
        <p:spPr/>
        <p:txBody>
          <a:bodyPr/>
          <a:lstStyle/>
          <a:p>
            <a:fld id="{6281373F-32DE-40DD-B223-FD77FFD5AC3B}" type="slidenum">
              <a:rPr lang="de-DE" smtClean="0"/>
              <a:pPr/>
              <a:t>30</a:t>
            </a:fld>
            <a:endParaRPr lang="de-DE"/>
          </a:p>
        </p:txBody>
      </p:sp>
    </p:spTree>
    <p:extLst>
      <p:ext uri="{BB962C8B-B14F-4D97-AF65-F5344CB8AC3E}">
        <p14:creationId xmlns:p14="http://schemas.microsoft.com/office/powerpoint/2010/main" val="2164037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B2A7C779-098C-4E01-8F3C-8DC5763A6053}" type="datetimeFigureOut">
              <a:rPr lang="de-DE" smtClean="0"/>
              <a:pPr/>
              <a:t>10.05.2021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782EF73-0670-452A-BF69-5DC74FE68983}" type="slidenum">
              <a:rPr lang="de-DE" smtClean="0"/>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B2A7C779-098C-4E01-8F3C-8DC5763A6053}" type="datetimeFigureOut">
              <a:rPr lang="de-DE" smtClean="0"/>
              <a:pPr/>
              <a:t>10.05.2021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782EF73-0670-452A-BF69-5DC74FE68983}"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B2A7C779-098C-4E01-8F3C-8DC5763A6053}" type="datetimeFigureOut">
              <a:rPr lang="de-DE" smtClean="0"/>
              <a:pPr/>
              <a:t>10.05.2021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782EF73-0670-452A-BF69-5DC74FE68983}"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B2A7C779-098C-4E01-8F3C-8DC5763A6053}" type="datetimeFigureOut">
              <a:rPr lang="de-DE" smtClean="0"/>
              <a:pPr/>
              <a:t>10.05.2021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782EF73-0670-452A-BF69-5DC74FE68983}"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B2A7C779-098C-4E01-8F3C-8DC5763A6053}" type="datetimeFigureOut">
              <a:rPr lang="de-DE" smtClean="0"/>
              <a:pPr/>
              <a:t>10.05.2021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782EF73-0670-452A-BF69-5DC74FE68983}"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B2A7C779-098C-4E01-8F3C-8DC5763A6053}" type="datetimeFigureOut">
              <a:rPr lang="de-DE" smtClean="0"/>
              <a:pPr/>
              <a:t>10.05.2021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782EF73-0670-452A-BF69-5DC74FE68983}"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B2A7C779-098C-4E01-8F3C-8DC5763A6053}" type="datetimeFigureOut">
              <a:rPr lang="de-DE" smtClean="0"/>
              <a:pPr/>
              <a:t>10.05.2021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F782EF73-0670-452A-BF69-5DC74FE68983}"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B2A7C779-098C-4E01-8F3C-8DC5763A6053}" type="datetimeFigureOut">
              <a:rPr lang="de-DE" smtClean="0"/>
              <a:pPr/>
              <a:t>10.05.2021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F782EF73-0670-452A-BF69-5DC74FE68983}"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B2A7C779-098C-4E01-8F3C-8DC5763A6053}" type="datetimeFigureOut">
              <a:rPr lang="de-DE" smtClean="0"/>
              <a:pPr/>
              <a:t>10.05.2021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F782EF73-0670-452A-BF69-5DC74FE68983}"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B2A7C779-098C-4E01-8F3C-8DC5763A6053}" type="datetimeFigureOut">
              <a:rPr lang="de-DE" smtClean="0"/>
              <a:pPr/>
              <a:t>10.05.2021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782EF73-0670-452A-BF69-5DC74FE68983}"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B2A7C779-098C-4E01-8F3C-8DC5763A6053}" type="datetimeFigureOut">
              <a:rPr lang="de-DE" smtClean="0"/>
              <a:pPr/>
              <a:t>10.05.2021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782EF73-0670-452A-BF69-5DC74FE68983}"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A7C779-098C-4E01-8F3C-8DC5763A6053}" type="datetimeFigureOut">
              <a:rPr lang="de-DE" smtClean="0"/>
              <a:pPr/>
              <a:t>10.05.2021</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82EF73-0670-452A-BF69-5DC74FE68983}"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8.wmf"/><Relationship Id="rId5" Type="http://schemas.openxmlformats.org/officeDocument/2006/relationships/oleObject" Target="../embeddings/oleObject2.bin"/><Relationship Id="rId4" Type="http://schemas.openxmlformats.org/officeDocument/2006/relationships/image" Target="../media/image27.wmf"/></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gif"/></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2.gif"/><Relationship Id="rId2" Type="http://schemas.openxmlformats.org/officeDocument/2006/relationships/image" Target="../media/image51.gif"/><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00DE63-645E-4981-81CE-1630AA92DCC6}"/>
              </a:ext>
            </a:extLst>
          </p:cNvPr>
          <p:cNvSpPr>
            <a:spLocks noGrp="1"/>
          </p:cNvSpPr>
          <p:nvPr>
            <p:ph type="ctrTitle"/>
          </p:nvPr>
        </p:nvSpPr>
        <p:spPr/>
        <p:txBody>
          <a:bodyPr/>
          <a:lstStyle/>
          <a:p>
            <a:r>
              <a:rPr lang="de-DE" dirty="0"/>
              <a:t>Nano-Kohlenstoff</a:t>
            </a:r>
          </a:p>
        </p:txBody>
      </p:sp>
    </p:spTree>
    <p:extLst>
      <p:ext uri="{BB962C8B-B14F-4D97-AF65-F5344CB8AC3E}">
        <p14:creationId xmlns:p14="http://schemas.microsoft.com/office/powerpoint/2010/main" val="223342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449B9C96-5BE3-4B39-9B9F-60E264FC49B2}"/>
              </a:ext>
            </a:extLst>
          </p:cNvPr>
          <p:cNvSpPr txBox="1"/>
          <p:nvPr/>
        </p:nvSpPr>
        <p:spPr>
          <a:xfrm>
            <a:off x="130480" y="1225040"/>
            <a:ext cx="3289392" cy="1200329"/>
          </a:xfrm>
          <a:prstGeom prst="rect">
            <a:avLst/>
          </a:prstGeom>
          <a:noFill/>
        </p:spPr>
        <p:txBody>
          <a:bodyPr wrap="square" rtlCol="0">
            <a:spAutoFit/>
          </a:bodyPr>
          <a:lstStyle/>
          <a:p>
            <a:r>
              <a:rPr lang="de-DE" dirty="0"/>
              <a:t>Ermittle die Elektronenverteilung im</a:t>
            </a:r>
          </a:p>
          <a:p>
            <a:r>
              <a:rPr lang="de-DE" dirty="0"/>
              <a:t>a. Kalium-Atom (OZ 19)</a:t>
            </a:r>
          </a:p>
          <a:p>
            <a:r>
              <a:rPr lang="de-DE" dirty="0"/>
              <a:t>b. Eisen-Atom (OZ 26)</a:t>
            </a:r>
          </a:p>
        </p:txBody>
      </p:sp>
      <p:grpSp>
        <p:nvGrpSpPr>
          <p:cNvPr id="7" name="Gruppieren 6">
            <a:extLst>
              <a:ext uri="{FF2B5EF4-FFF2-40B4-BE49-F238E27FC236}">
                <a16:creationId xmlns:a16="http://schemas.microsoft.com/office/drawing/2014/main" id="{9B756747-2D1B-4E52-B6FF-0F45A0984DE5}"/>
              </a:ext>
            </a:extLst>
          </p:cNvPr>
          <p:cNvGrpSpPr/>
          <p:nvPr/>
        </p:nvGrpSpPr>
        <p:grpSpPr>
          <a:xfrm>
            <a:off x="3356223" y="476672"/>
            <a:ext cx="5808234" cy="6216481"/>
            <a:chOff x="3335766" y="483847"/>
            <a:chExt cx="5808234" cy="6216481"/>
          </a:xfrm>
        </p:grpSpPr>
        <p:pic>
          <p:nvPicPr>
            <p:cNvPr id="5" name="Grafik 4">
              <a:extLst>
                <a:ext uri="{FF2B5EF4-FFF2-40B4-BE49-F238E27FC236}">
                  <a16:creationId xmlns:a16="http://schemas.microsoft.com/office/drawing/2014/main" id="{74EF94D8-A4B6-4439-80A6-5E122EBC5674}"/>
                </a:ext>
              </a:extLst>
            </p:cNvPr>
            <p:cNvPicPr>
              <a:picLocks noChangeAspect="1"/>
            </p:cNvPicPr>
            <p:nvPr/>
          </p:nvPicPr>
          <p:blipFill>
            <a:blip r:embed="rId2"/>
            <a:stretch>
              <a:fillRect/>
            </a:stretch>
          </p:blipFill>
          <p:spPr>
            <a:xfrm>
              <a:off x="3491920" y="707046"/>
              <a:ext cx="5652080" cy="5993282"/>
            </a:xfrm>
            <a:prstGeom prst="rect">
              <a:avLst/>
            </a:prstGeom>
          </p:spPr>
        </p:pic>
        <p:sp>
          <p:nvSpPr>
            <p:cNvPr id="6" name="Textfeld 5">
              <a:extLst>
                <a:ext uri="{FF2B5EF4-FFF2-40B4-BE49-F238E27FC236}">
                  <a16:creationId xmlns:a16="http://schemas.microsoft.com/office/drawing/2014/main" id="{A19DFC98-0C92-41C5-A765-793E5F7D9993}"/>
                </a:ext>
              </a:extLst>
            </p:cNvPr>
            <p:cNvSpPr txBox="1"/>
            <p:nvPr/>
          </p:nvSpPr>
          <p:spPr>
            <a:xfrm>
              <a:off x="3335766" y="483847"/>
              <a:ext cx="876194" cy="307777"/>
            </a:xfrm>
            <a:prstGeom prst="rect">
              <a:avLst/>
            </a:prstGeom>
            <a:noFill/>
          </p:spPr>
          <p:txBody>
            <a:bodyPr wrap="square" rtlCol="0">
              <a:spAutoFit/>
            </a:bodyPr>
            <a:lstStyle/>
            <a:p>
              <a:r>
                <a:rPr lang="de-DE" sz="1400" dirty="0"/>
                <a:t>Energie</a:t>
              </a:r>
            </a:p>
          </p:txBody>
        </p:sp>
      </p:grpSp>
      <p:sp>
        <p:nvSpPr>
          <p:cNvPr id="9" name="Textfeld 8">
            <a:extLst>
              <a:ext uri="{FF2B5EF4-FFF2-40B4-BE49-F238E27FC236}">
                <a16:creationId xmlns:a16="http://schemas.microsoft.com/office/drawing/2014/main" id="{90CBC9EF-1B28-448C-90CE-D64D1E8A121B}"/>
              </a:ext>
            </a:extLst>
          </p:cNvPr>
          <p:cNvSpPr txBox="1"/>
          <p:nvPr/>
        </p:nvSpPr>
        <p:spPr>
          <a:xfrm rot="10800000">
            <a:off x="6371341" y="4617297"/>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sp>
        <p:nvSpPr>
          <p:cNvPr id="10" name="Textfeld 9">
            <a:extLst>
              <a:ext uri="{FF2B5EF4-FFF2-40B4-BE49-F238E27FC236}">
                <a16:creationId xmlns:a16="http://schemas.microsoft.com/office/drawing/2014/main" id="{68E209FF-D57F-4AFB-AAE3-2FD2E76F6491}"/>
              </a:ext>
            </a:extLst>
          </p:cNvPr>
          <p:cNvSpPr txBox="1"/>
          <p:nvPr/>
        </p:nvSpPr>
        <p:spPr>
          <a:xfrm rot="10800000">
            <a:off x="5980128" y="4375331"/>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grpSp>
        <p:nvGrpSpPr>
          <p:cNvPr id="11" name="Gruppieren 10">
            <a:extLst>
              <a:ext uri="{FF2B5EF4-FFF2-40B4-BE49-F238E27FC236}">
                <a16:creationId xmlns:a16="http://schemas.microsoft.com/office/drawing/2014/main" id="{F289E436-8FF7-40D7-AF11-AD89295D069A}"/>
              </a:ext>
            </a:extLst>
          </p:cNvPr>
          <p:cNvGrpSpPr/>
          <p:nvPr/>
        </p:nvGrpSpPr>
        <p:grpSpPr>
          <a:xfrm>
            <a:off x="6372200" y="6186790"/>
            <a:ext cx="628804" cy="338554"/>
            <a:chOff x="2123748" y="4242574"/>
            <a:chExt cx="628804" cy="338554"/>
          </a:xfrm>
        </p:grpSpPr>
        <p:sp>
          <p:nvSpPr>
            <p:cNvPr id="12" name="Textfeld 11">
              <a:extLst>
                <a:ext uri="{FF2B5EF4-FFF2-40B4-BE49-F238E27FC236}">
                  <a16:creationId xmlns:a16="http://schemas.microsoft.com/office/drawing/2014/main" id="{02272B1E-065C-4EE8-B5E8-32D92AE05819}"/>
                </a:ext>
              </a:extLst>
            </p:cNvPr>
            <p:cNvSpPr txBox="1"/>
            <p:nvPr/>
          </p:nvSpPr>
          <p:spPr>
            <a:xfrm rot="10800000">
              <a:off x="2123748"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sp>
          <p:nvSpPr>
            <p:cNvPr id="13" name="Textfeld 12">
              <a:extLst>
                <a:ext uri="{FF2B5EF4-FFF2-40B4-BE49-F238E27FC236}">
                  <a16:creationId xmlns:a16="http://schemas.microsoft.com/office/drawing/2014/main" id="{4A26EE02-BE67-4B8A-9EEA-518308BEF201}"/>
                </a:ext>
              </a:extLst>
            </p:cNvPr>
            <p:cNvSpPr txBox="1"/>
            <p:nvPr/>
          </p:nvSpPr>
          <p:spPr>
            <a:xfrm>
              <a:off x="2248496"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grpSp>
      <p:grpSp>
        <p:nvGrpSpPr>
          <p:cNvPr id="14" name="Gruppieren 13">
            <a:extLst>
              <a:ext uri="{FF2B5EF4-FFF2-40B4-BE49-F238E27FC236}">
                <a16:creationId xmlns:a16="http://schemas.microsoft.com/office/drawing/2014/main" id="{49AB05D7-CEDF-45C6-8C19-753423100BB7}"/>
              </a:ext>
            </a:extLst>
          </p:cNvPr>
          <p:cNvGrpSpPr/>
          <p:nvPr/>
        </p:nvGrpSpPr>
        <p:grpSpPr>
          <a:xfrm>
            <a:off x="6372199" y="5877719"/>
            <a:ext cx="628804" cy="338554"/>
            <a:chOff x="2123748" y="4242574"/>
            <a:chExt cx="628804" cy="338554"/>
          </a:xfrm>
        </p:grpSpPr>
        <p:sp>
          <p:nvSpPr>
            <p:cNvPr id="15" name="Textfeld 14">
              <a:extLst>
                <a:ext uri="{FF2B5EF4-FFF2-40B4-BE49-F238E27FC236}">
                  <a16:creationId xmlns:a16="http://schemas.microsoft.com/office/drawing/2014/main" id="{5D65CB14-E441-47B7-8FA4-2AA6D4D97267}"/>
                </a:ext>
              </a:extLst>
            </p:cNvPr>
            <p:cNvSpPr txBox="1"/>
            <p:nvPr/>
          </p:nvSpPr>
          <p:spPr>
            <a:xfrm rot="10800000">
              <a:off x="2123748"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sp>
          <p:nvSpPr>
            <p:cNvPr id="16" name="Textfeld 15">
              <a:extLst>
                <a:ext uri="{FF2B5EF4-FFF2-40B4-BE49-F238E27FC236}">
                  <a16:creationId xmlns:a16="http://schemas.microsoft.com/office/drawing/2014/main" id="{E3D5BD0B-A837-42DA-AB0E-8EEF04FD2E76}"/>
                </a:ext>
              </a:extLst>
            </p:cNvPr>
            <p:cNvSpPr txBox="1"/>
            <p:nvPr/>
          </p:nvSpPr>
          <p:spPr>
            <a:xfrm>
              <a:off x="2248496"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grpSp>
      <p:grpSp>
        <p:nvGrpSpPr>
          <p:cNvPr id="17" name="Gruppieren 16">
            <a:extLst>
              <a:ext uri="{FF2B5EF4-FFF2-40B4-BE49-F238E27FC236}">
                <a16:creationId xmlns:a16="http://schemas.microsoft.com/office/drawing/2014/main" id="{E8726599-0B3E-44C0-B0CF-068480C476BD}"/>
              </a:ext>
            </a:extLst>
          </p:cNvPr>
          <p:cNvGrpSpPr/>
          <p:nvPr/>
        </p:nvGrpSpPr>
        <p:grpSpPr>
          <a:xfrm>
            <a:off x="6182544" y="5567360"/>
            <a:ext cx="628804" cy="338554"/>
            <a:chOff x="2123748" y="4242574"/>
            <a:chExt cx="628804" cy="338554"/>
          </a:xfrm>
        </p:grpSpPr>
        <p:sp>
          <p:nvSpPr>
            <p:cNvPr id="18" name="Textfeld 17">
              <a:extLst>
                <a:ext uri="{FF2B5EF4-FFF2-40B4-BE49-F238E27FC236}">
                  <a16:creationId xmlns:a16="http://schemas.microsoft.com/office/drawing/2014/main" id="{68DDD5D1-8991-4078-9398-85F3CC77BC06}"/>
                </a:ext>
              </a:extLst>
            </p:cNvPr>
            <p:cNvSpPr txBox="1"/>
            <p:nvPr/>
          </p:nvSpPr>
          <p:spPr>
            <a:xfrm rot="10800000">
              <a:off x="2123748"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sp>
          <p:nvSpPr>
            <p:cNvPr id="19" name="Textfeld 18">
              <a:extLst>
                <a:ext uri="{FF2B5EF4-FFF2-40B4-BE49-F238E27FC236}">
                  <a16:creationId xmlns:a16="http://schemas.microsoft.com/office/drawing/2014/main" id="{AD2BC992-D523-4218-805C-E543BCD87738}"/>
                </a:ext>
              </a:extLst>
            </p:cNvPr>
            <p:cNvSpPr txBox="1"/>
            <p:nvPr/>
          </p:nvSpPr>
          <p:spPr>
            <a:xfrm>
              <a:off x="2248496"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grpSp>
      <p:grpSp>
        <p:nvGrpSpPr>
          <p:cNvPr id="20" name="Gruppieren 19">
            <a:extLst>
              <a:ext uri="{FF2B5EF4-FFF2-40B4-BE49-F238E27FC236}">
                <a16:creationId xmlns:a16="http://schemas.microsoft.com/office/drawing/2014/main" id="{3B4E9F07-C4D2-4C69-A87C-C701E40297C8}"/>
              </a:ext>
            </a:extLst>
          </p:cNvPr>
          <p:cNvGrpSpPr/>
          <p:nvPr/>
        </p:nvGrpSpPr>
        <p:grpSpPr>
          <a:xfrm>
            <a:off x="6372199" y="5553264"/>
            <a:ext cx="628804" cy="338554"/>
            <a:chOff x="2123748" y="4242574"/>
            <a:chExt cx="628804" cy="338554"/>
          </a:xfrm>
        </p:grpSpPr>
        <p:sp>
          <p:nvSpPr>
            <p:cNvPr id="21" name="Textfeld 20">
              <a:extLst>
                <a:ext uri="{FF2B5EF4-FFF2-40B4-BE49-F238E27FC236}">
                  <a16:creationId xmlns:a16="http://schemas.microsoft.com/office/drawing/2014/main" id="{EDE36189-7202-47F6-9154-D382EEA78860}"/>
                </a:ext>
              </a:extLst>
            </p:cNvPr>
            <p:cNvSpPr txBox="1"/>
            <p:nvPr/>
          </p:nvSpPr>
          <p:spPr>
            <a:xfrm rot="10800000">
              <a:off x="2123748"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sp>
          <p:nvSpPr>
            <p:cNvPr id="22" name="Textfeld 21">
              <a:extLst>
                <a:ext uri="{FF2B5EF4-FFF2-40B4-BE49-F238E27FC236}">
                  <a16:creationId xmlns:a16="http://schemas.microsoft.com/office/drawing/2014/main" id="{310FE917-3478-4A3A-AD10-67BB087FB854}"/>
                </a:ext>
              </a:extLst>
            </p:cNvPr>
            <p:cNvSpPr txBox="1"/>
            <p:nvPr/>
          </p:nvSpPr>
          <p:spPr>
            <a:xfrm>
              <a:off x="2248496"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grpSp>
      <p:grpSp>
        <p:nvGrpSpPr>
          <p:cNvPr id="23" name="Gruppieren 22">
            <a:extLst>
              <a:ext uri="{FF2B5EF4-FFF2-40B4-BE49-F238E27FC236}">
                <a16:creationId xmlns:a16="http://schemas.microsoft.com/office/drawing/2014/main" id="{01D24008-AB83-488D-9565-9B3ADA666DD9}"/>
              </a:ext>
            </a:extLst>
          </p:cNvPr>
          <p:cNvGrpSpPr/>
          <p:nvPr/>
        </p:nvGrpSpPr>
        <p:grpSpPr>
          <a:xfrm>
            <a:off x="6561852" y="5553264"/>
            <a:ext cx="628804" cy="338554"/>
            <a:chOff x="2123748" y="4242574"/>
            <a:chExt cx="628804" cy="338554"/>
          </a:xfrm>
        </p:grpSpPr>
        <p:sp>
          <p:nvSpPr>
            <p:cNvPr id="24" name="Textfeld 23">
              <a:extLst>
                <a:ext uri="{FF2B5EF4-FFF2-40B4-BE49-F238E27FC236}">
                  <a16:creationId xmlns:a16="http://schemas.microsoft.com/office/drawing/2014/main" id="{C344B982-349E-4B82-BA8C-E963362014E1}"/>
                </a:ext>
              </a:extLst>
            </p:cNvPr>
            <p:cNvSpPr txBox="1"/>
            <p:nvPr/>
          </p:nvSpPr>
          <p:spPr>
            <a:xfrm rot="10800000">
              <a:off x="2123748"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sp>
          <p:nvSpPr>
            <p:cNvPr id="25" name="Textfeld 24">
              <a:extLst>
                <a:ext uri="{FF2B5EF4-FFF2-40B4-BE49-F238E27FC236}">
                  <a16:creationId xmlns:a16="http://schemas.microsoft.com/office/drawing/2014/main" id="{1B42B77D-38D6-4FEF-9DC1-DAAD6A070B9F}"/>
                </a:ext>
              </a:extLst>
            </p:cNvPr>
            <p:cNvSpPr txBox="1"/>
            <p:nvPr/>
          </p:nvSpPr>
          <p:spPr>
            <a:xfrm>
              <a:off x="2248496"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grpSp>
      <p:grpSp>
        <p:nvGrpSpPr>
          <p:cNvPr id="26" name="Gruppieren 25">
            <a:extLst>
              <a:ext uri="{FF2B5EF4-FFF2-40B4-BE49-F238E27FC236}">
                <a16:creationId xmlns:a16="http://schemas.microsoft.com/office/drawing/2014/main" id="{D928C16D-4EBB-4EAA-9CE2-B6AFBC937623}"/>
              </a:ext>
            </a:extLst>
          </p:cNvPr>
          <p:cNvGrpSpPr/>
          <p:nvPr/>
        </p:nvGrpSpPr>
        <p:grpSpPr>
          <a:xfrm>
            <a:off x="6338698" y="5228810"/>
            <a:ext cx="628804" cy="338554"/>
            <a:chOff x="2123748" y="4242574"/>
            <a:chExt cx="628804" cy="338554"/>
          </a:xfrm>
        </p:grpSpPr>
        <p:sp>
          <p:nvSpPr>
            <p:cNvPr id="27" name="Textfeld 26">
              <a:extLst>
                <a:ext uri="{FF2B5EF4-FFF2-40B4-BE49-F238E27FC236}">
                  <a16:creationId xmlns:a16="http://schemas.microsoft.com/office/drawing/2014/main" id="{ADBF58AD-4BEC-41DD-B079-01E7A1E833A5}"/>
                </a:ext>
              </a:extLst>
            </p:cNvPr>
            <p:cNvSpPr txBox="1"/>
            <p:nvPr/>
          </p:nvSpPr>
          <p:spPr>
            <a:xfrm rot="10800000">
              <a:off x="2123748"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sp>
          <p:nvSpPr>
            <p:cNvPr id="28" name="Textfeld 27">
              <a:extLst>
                <a:ext uri="{FF2B5EF4-FFF2-40B4-BE49-F238E27FC236}">
                  <a16:creationId xmlns:a16="http://schemas.microsoft.com/office/drawing/2014/main" id="{5C22192D-5233-4EB1-BF8C-380DE99D2C3E}"/>
                </a:ext>
              </a:extLst>
            </p:cNvPr>
            <p:cNvSpPr txBox="1"/>
            <p:nvPr/>
          </p:nvSpPr>
          <p:spPr>
            <a:xfrm>
              <a:off x="2248496"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grpSp>
      <p:grpSp>
        <p:nvGrpSpPr>
          <p:cNvPr id="29" name="Gruppieren 28">
            <a:extLst>
              <a:ext uri="{FF2B5EF4-FFF2-40B4-BE49-F238E27FC236}">
                <a16:creationId xmlns:a16="http://schemas.microsoft.com/office/drawing/2014/main" id="{3DAAABE5-72F3-4D03-8B28-CECB1D859D39}"/>
              </a:ext>
            </a:extLst>
          </p:cNvPr>
          <p:cNvGrpSpPr/>
          <p:nvPr/>
        </p:nvGrpSpPr>
        <p:grpSpPr>
          <a:xfrm>
            <a:off x="6166318" y="4890254"/>
            <a:ext cx="628804" cy="338554"/>
            <a:chOff x="2123748" y="4242574"/>
            <a:chExt cx="628804" cy="338554"/>
          </a:xfrm>
        </p:grpSpPr>
        <p:sp>
          <p:nvSpPr>
            <p:cNvPr id="30" name="Textfeld 29">
              <a:extLst>
                <a:ext uri="{FF2B5EF4-FFF2-40B4-BE49-F238E27FC236}">
                  <a16:creationId xmlns:a16="http://schemas.microsoft.com/office/drawing/2014/main" id="{D0881AAC-3160-4BE7-B8B7-9902E7BDB808}"/>
                </a:ext>
              </a:extLst>
            </p:cNvPr>
            <p:cNvSpPr txBox="1"/>
            <p:nvPr/>
          </p:nvSpPr>
          <p:spPr>
            <a:xfrm rot="10800000">
              <a:off x="2123748"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sp>
          <p:nvSpPr>
            <p:cNvPr id="31" name="Textfeld 30">
              <a:extLst>
                <a:ext uri="{FF2B5EF4-FFF2-40B4-BE49-F238E27FC236}">
                  <a16:creationId xmlns:a16="http://schemas.microsoft.com/office/drawing/2014/main" id="{8644A5BB-F6EA-4390-87E1-67238368E5C9}"/>
                </a:ext>
              </a:extLst>
            </p:cNvPr>
            <p:cNvSpPr txBox="1"/>
            <p:nvPr/>
          </p:nvSpPr>
          <p:spPr>
            <a:xfrm>
              <a:off x="2248496"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grpSp>
      <p:grpSp>
        <p:nvGrpSpPr>
          <p:cNvPr id="32" name="Gruppieren 31">
            <a:extLst>
              <a:ext uri="{FF2B5EF4-FFF2-40B4-BE49-F238E27FC236}">
                <a16:creationId xmlns:a16="http://schemas.microsoft.com/office/drawing/2014/main" id="{AD4B93F4-7282-4D55-9D84-20F5F8748860}"/>
              </a:ext>
            </a:extLst>
          </p:cNvPr>
          <p:cNvGrpSpPr/>
          <p:nvPr/>
        </p:nvGrpSpPr>
        <p:grpSpPr>
          <a:xfrm>
            <a:off x="6355972" y="4888710"/>
            <a:ext cx="628804" cy="338554"/>
            <a:chOff x="2123748" y="4242574"/>
            <a:chExt cx="628804" cy="338554"/>
          </a:xfrm>
        </p:grpSpPr>
        <p:sp>
          <p:nvSpPr>
            <p:cNvPr id="33" name="Textfeld 32">
              <a:extLst>
                <a:ext uri="{FF2B5EF4-FFF2-40B4-BE49-F238E27FC236}">
                  <a16:creationId xmlns:a16="http://schemas.microsoft.com/office/drawing/2014/main" id="{F367347A-3EBF-4D65-93B4-F207C856CA46}"/>
                </a:ext>
              </a:extLst>
            </p:cNvPr>
            <p:cNvSpPr txBox="1"/>
            <p:nvPr/>
          </p:nvSpPr>
          <p:spPr>
            <a:xfrm rot="10800000">
              <a:off x="2123748"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sp>
          <p:nvSpPr>
            <p:cNvPr id="34" name="Textfeld 33">
              <a:extLst>
                <a:ext uri="{FF2B5EF4-FFF2-40B4-BE49-F238E27FC236}">
                  <a16:creationId xmlns:a16="http://schemas.microsoft.com/office/drawing/2014/main" id="{870971FA-3ADE-473F-93E1-BE78FAFB9277}"/>
                </a:ext>
              </a:extLst>
            </p:cNvPr>
            <p:cNvSpPr txBox="1"/>
            <p:nvPr/>
          </p:nvSpPr>
          <p:spPr>
            <a:xfrm>
              <a:off x="2248496"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grpSp>
      <p:grpSp>
        <p:nvGrpSpPr>
          <p:cNvPr id="35" name="Gruppieren 34">
            <a:extLst>
              <a:ext uri="{FF2B5EF4-FFF2-40B4-BE49-F238E27FC236}">
                <a16:creationId xmlns:a16="http://schemas.microsoft.com/office/drawing/2014/main" id="{B7207AB4-6EF0-4358-B9E7-45D404BE73AC}"/>
              </a:ext>
            </a:extLst>
          </p:cNvPr>
          <p:cNvGrpSpPr/>
          <p:nvPr/>
        </p:nvGrpSpPr>
        <p:grpSpPr>
          <a:xfrm>
            <a:off x="6548711" y="4898175"/>
            <a:ext cx="628804" cy="338554"/>
            <a:chOff x="2123748" y="4242574"/>
            <a:chExt cx="628804" cy="338554"/>
          </a:xfrm>
        </p:grpSpPr>
        <p:sp>
          <p:nvSpPr>
            <p:cNvPr id="36" name="Textfeld 35">
              <a:extLst>
                <a:ext uri="{FF2B5EF4-FFF2-40B4-BE49-F238E27FC236}">
                  <a16:creationId xmlns:a16="http://schemas.microsoft.com/office/drawing/2014/main" id="{F36C2F5C-0F5A-4443-890B-527FDBA97061}"/>
                </a:ext>
              </a:extLst>
            </p:cNvPr>
            <p:cNvSpPr txBox="1"/>
            <p:nvPr/>
          </p:nvSpPr>
          <p:spPr>
            <a:xfrm rot="10800000">
              <a:off x="2123748"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sp>
          <p:nvSpPr>
            <p:cNvPr id="37" name="Textfeld 36">
              <a:extLst>
                <a:ext uri="{FF2B5EF4-FFF2-40B4-BE49-F238E27FC236}">
                  <a16:creationId xmlns:a16="http://schemas.microsoft.com/office/drawing/2014/main" id="{DB86972D-C0D9-4349-AA06-F83A8507F2FF}"/>
                </a:ext>
              </a:extLst>
            </p:cNvPr>
            <p:cNvSpPr txBox="1"/>
            <p:nvPr/>
          </p:nvSpPr>
          <p:spPr>
            <a:xfrm>
              <a:off x="2248496" y="4242574"/>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grpSp>
      <p:sp>
        <p:nvSpPr>
          <p:cNvPr id="41" name="Textfeld 40">
            <a:extLst>
              <a:ext uri="{FF2B5EF4-FFF2-40B4-BE49-F238E27FC236}">
                <a16:creationId xmlns:a16="http://schemas.microsoft.com/office/drawing/2014/main" id="{11AA0FBD-F690-446B-9BDE-371F24CD8648}"/>
              </a:ext>
            </a:extLst>
          </p:cNvPr>
          <p:cNvSpPr txBox="1"/>
          <p:nvPr/>
        </p:nvSpPr>
        <p:spPr>
          <a:xfrm>
            <a:off x="6495272" y="4627998"/>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sp>
        <p:nvSpPr>
          <p:cNvPr id="42" name="Textfeld 41">
            <a:extLst>
              <a:ext uri="{FF2B5EF4-FFF2-40B4-BE49-F238E27FC236}">
                <a16:creationId xmlns:a16="http://schemas.microsoft.com/office/drawing/2014/main" id="{4EE7C70E-6E5C-40BA-A39D-893EADED979B}"/>
              </a:ext>
            </a:extLst>
          </p:cNvPr>
          <p:cNvSpPr txBox="1"/>
          <p:nvPr/>
        </p:nvSpPr>
        <p:spPr>
          <a:xfrm>
            <a:off x="6119312" y="4380881"/>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sp>
        <p:nvSpPr>
          <p:cNvPr id="43" name="Textfeld 42">
            <a:extLst>
              <a:ext uri="{FF2B5EF4-FFF2-40B4-BE49-F238E27FC236}">
                <a16:creationId xmlns:a16="http://schemas.microsoft.com/office/drawing/2014/main" id="{92AB9C71-18CE-457B-8B25-636E844A802F}"/>
              </a:ext>
            </a:extLst>
          </p:cNvPr>
          <p:cNvSpPr txBox="1"/>
          <p:nvPr/>
        </p:nvSpPr>
        <p:spPr>
          <a:xfrm>
            <a:off x="6307292" y="4366139"/>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sp>
        <p:nvSpPr>
          <p:cNvPr id="44" name="Textfeld 43">
            <a:extLst>
              <a:ext uri="{FF2B5EF4-FFF2-40B4-BE49-F238E27FC236}">
                <a16:creationId xmlns:a16="http://schemas.microsoft.com/office/drawing/2014/main" id="{29B86CE4-55C9-4338-9D9B-C41C18DF9DE2}"/>
              </a:ext>
            </a:extLst>
          </p:cNvPr>
          <p:cNvSpPr txBox="1"/>
          <p:nvPr/>
        </p:nvSpPr>
        <p:spPr>
          <a:xfrm>
            <a:off x="6496089" y="4373187"/>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sp>
        <p:nvSpPr>
          <p:cNvPr id="45" name="Textfeld 44">
            <a:extLst>
              <a:ext uri="{FF2B5EF4-FFF2-40B4-BE49-F238E27FC236}">
                <a16:creationId xmlns:a16="http://schemas.microsoft.com/office/drawing/2014/main" id="{1581332E-4BFF-4E1E-9420-540357858F7B}"/>
              </a:ext>
            </a:extLst>
          </p:cNvPr>
          <p:cNvSpPr txBox="1"/>
          <p:nvPr/>
        </p:nvSpPr>
        <p:spPr>
          <a:xfrm>
            <a:off x="6693428" y="4373187"/>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sp>
        <p:nvSpPr>
          <p:cNvPr id="46" name="Textfeld 45">
            <a:extLst>
              <a:ext uri="{FF2B5EF4-FFF2-40B4-BE49-F238E27FC236}">
                <a16:creationId xmlns:a16="http://schemas.microsoft.com/office/drawing/2014/main" id="{3BF9807E-6DFE-4BE8-968C-3D28CAC734D6}"/>
              </a:ext>
            </a:extLst>
          </p:cNvPr>
          <p:cNvSpPr txBox="1"/>
          <p:nvPr/>
        </p:nvSpPr>
        <p:spPr>
          <a:xfrm>
            <a:off x="6868806" y="4373187"/>
            <a:ext cx="504056"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1</a:t>
            </a:r>
          </a:p>
        </p:txBody>
      </p:sp>
      <p:sp>
        <p:nvSpPr>
          <p:cNvPr id="47" name="Textfeld 46">
            <a:extLst>
              <a:ext uri="{FF2B5EF4-FFF2-40B4-BE49-F238E27FC236}">
                <a16:creationId xmlns:a16="http://schemas.microsoft.com/office/drawing/2014/main" id="{32AB3798-D7B8-4CC9-8584-583FB32712FC}"/>
              </a:ext>
            </a:extLst>
          </p:cNvPr>
          <p:cNvSpPr txBox="1"/>
          <p:nvPr/>
        </p:nvSpPr>
        <p:spPr>
          <a:xfrm>
            <a:off x="133975" y="3592758"/>
            <a:ext cx="2304256" cy="646331"/>
          </a:xfrm>
          <a:prstGeom prst="rect">
            <a:avLst/>
          </a:prstGeom>
          <a:noFill/>
        </p:spPr>
        <p:txBody>
          <a:bodyPr wrap="square" rtlCol="0">
            <a:spAutoFit/>
          </a:bodyPr>
          <a:lstStyle/>
          <a:p>
            <a:r>
              <a:rPr lang="de-DE" dirty="0"/>
              <a:t>K:   4. Periode</a:t>
            </a:r>
          </a:p>
          <a:p>
            <a:r>
              <a:rPr lang="de-DE" dirty="0"/>
              <a:t>      1. Hauptgruppe</a:t>
            </a:r>
          </a:p>
        </p:txBody>
      </p:sp>
      <p:sp>
        <p:nvSpPr>
          <p:cNvPr id="48" name="Textfeld 47">
            <a:extLst>
              <a:ext uri="{FF2B5EF4-FFF2-40B4-BE49-F238E27FC236}">
                <a16:creationId xmlns:a16="http://schemas.microsoft.com/office/drawing/2014/main" id="{7EF409D2-3DFD-4108-876D-BAE5479CCDFA}"/>
              </a:ext>
            </a:extLst>
          </p:cNvPr>
          <p:cNvSpPr txBox="1"/>
          <p:nvPr/>
        </p:nvSpPr>
        <p:spPr>
          <a:xfrm>
            <a:off x="130480" y="4383726"/>
            <a:ext cx="2951900" cy="1754326"/>
          </a:xfrm>
          <a:prstGeom prst="rect">
            <a:avLst/>
          </a:prstGeom>
          <a:noFill/>
        </p:spPr>
        <p:txBody>
          <a:bodyPr wrap="square" rtlCol="0">
            <a:spAutoFit/>
          </a:bodyPr>
          <a:lstStyle/>
          <a:p>
            <a:r>
              <a:rPr lang="de-DE" dirty="0" err="1"/>
              <a:t>Fe</a:t>
            </a:r>
            <a:r>
              <a:rPr lang="de-DE" dirty="0"/>
              <a:t>:  4. Periode </a:t>
            </a:r>
          </a:p>
          <a:p>
            <a:pPr marL="360363" indent="-360363"/>
            <a:r>
              <a:rPr lang="de-DE" dirty="0"/>
              <a:t>	(</a:t>
            </a:r>
            <a:r>
              <a:rPr lang="de-DE" dirty="0">
                <a:sym typeface="Wingdings" panose="05000000000000000000" pitchFamily="2" charset="2"/>
              </a:rPr>
              <a:t> 4 Schalen)</a:t>
            </a:r>
            <a:endParaRPr lang="de-DE" dirty="0"/>
          </a:p>
          <a:p>
            <a:r>
              <a:rPr lang="de-DE" dirty="0"/>
              <a:t>       </a:t>
            </a:r>
            <a:r>
              <a:rPr lang="de-DE" i="1" dirty="0"/>
              <a:t>1. Nebengruppe </a:t>
            </a:r>
          </a:p>
          <a:p>
            <a:pPr marL="360363"/>
            <a:r>
              <a:rPr lang="de-DE" dirty="0"/>
              <a:t>(</a:t>
            </a:r>
            <a:r>
              <a:rPr lang="de-DE" dirty="0">
                <a:sym typeface="Wingdings" panose="05000000000000000000" pitchFamily="2" charset="2"/>
              </a:rPr>
              <a:t> restliche Elektronen aus der 3. Schale in d-Orbitale)</a:t>
            </a:r>
            <a:endParaRPr lang="de-DE" dirty="0"/>
          </a:p>
        </p:txBody>
      </p:sp>
      <p:sp>
        <p:nvSpPr>
          <p:cNvPr id="50" name="Textfeld 49">
            <a:extLst>
              <a:ext uri="{FF2B5EF4-FFF2-40B4-BE49-F238E27FC236}">
                <a16:creationId xmlns:a16="http://schemas.microsoft.com/office/drawing/2014/main" id="{4E3E0220-C056-48D5-8FF4-C7888F05412F}"/>
              </a:ext>
            </a:extLst>
          </p:cNvPr>
          <p:cNvSpPr txBox="1"/>
          <p:nvPr/>
        </p:nvSpPr>
        <p:spPr>
          <a:xfrm>
            <a:off x="55011" y="97682"/>
            <a:ext cx="9144000" cy="369332"/>
          </a:xfrm>
          <a:prstGeom prst="rect">
            <a:avLst/>
          </a:prstGeom>
          <a:noFill/>
        </p:spPr>
        <p:txBody>
          <a:bodyPr wrap="square">
            <a:spAutoFit/>
          </a:bodyPr>
          <a:lstStyle/>
          <a:p>
            <a:r>
              <a:rPr lang="de-DE" b="1" dirty="0"/>
              <a:t>Exkurs: </a:t>
            </a:r>
            <a:r>
              <a:rPr lang="de-DE" dirty="0"/>
              <a:t>Elektronenverteilung / Besetzung der Orbitale und die Bildung von Nebengruppen</a:t>
            </a:r>
          </a:p>
        </p:txBody>
      </p:sp>
    </p:spTree>
    <p:extLst>
      <p:ext uri="{BB962C8B-B14F-4D97-AF65-F5344CB8AC3E}">
        <p14:creationId xmlns:p14="http://schemas.microsoft.com/office/powerpoint/2010/main" val="320658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41" grpId="0"/>
      <p:bldP spid="42" grpId="0"/>
      <p:bldP spid="43" grpId="0"/>
      <p:bldP spid="44" grpId="0"/>
      <p:bldP spid="45" grpId="0"/>
      <p:bldP spid="46" grpId="0"/>
      <p:bldP spid="47" grpId="0"/>
      <p:bldP spid="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pieren 11">
            <a:extLst>
              <a:ext uri="{FF2B5EF4-FFF2-40B4-BE49-F238E27FC236}">
                <a16:creationId xmlns:a16="http://schemas.microsoft.com/office/drawing/2014/main" id="{0C8EE229-3FA6-452E-AECC-00CD44CE900A}"/>
              </a:ext>
            </a:extLst>
          </p:cNvPr>
          <p:cNvGrpSpPr/>
          <p:nvPr/>
        </p:nvGrpSpPr>
        <p:grpSpPr>
          <a:xfrm>
            <a:off x="-13034" y="0"/>
            <a:ext cx="9157034" cy="7128261"/>
            <a:chOff x="-13034" y="0"/>
            <a:chExt cx="9157034" cy="7128261"/>
          </a:xfrm>
        </p:grpSpPr>
        <p:pic>
          <p:nvPicPr>
            <p:cNvPr id="3" name="Grafik 2">
              <a:extLst>
                <a:ext uri="{FF2B5EF4-FFF2-40B4-BE49-F238E27FC236}">
                  <a16:creationId xmlns:a16="http://schemas.microsoft.com/office/drawing/2014/main" id="{ABE9FF4B-3AC2-4FF7-AEB3-7247AD12E0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4" y="28241"/>
              <a:ext cx="9157034" cy="7100020"/>
            </a:xfrm>
            <a:prstGeom prst="rect">
              <a:avLst/>
            </a:prstGeom>
          </p:spPr>
        </p:pic>
        <p:sp>
          <p:nvSpPr>
            <p:cNvPr id="11" name="Rechteck 10">
              <a:extLst>
                <a:ext uri="{FF2B5EF4-FFF2-40B4-BE49-F238E27FC236}">
                  <a16:creationId xmlns:a16="http://schemas.microsoft.com/office/drawing/2014/main" id="{078C81A5-89E1-4ECF-8240-B50CB6EB5B8E}"/>
                </a:ext>
              </a:extLst>
            </p:cNvPr>
            <p:cNvSpPr/>
            <p:nvPr/>
          </p:nvSpPr>
          <p:spPr>
            <a:xfrm>
              <a:off x="107504" y="0"/>
              <a:ext cx="9036496" cy="8367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 name="Textfeld 1">
            <a:extLst>
              <a:ext uri="{FF2B5EF4-FFF2-40B4-BE49-F238E27FC236}">
                <a16:creationId xmlns:a16="http://schemas.microsoft.com/office/drawing/2014/main" id="{D297E5DC-D432-469C-86A0-7B19B4132926}"/>
              </a:ext>
            </a:extLst>
          </p:cNvPr>
          <p:cNvSpPr txBox="1"/>
          <p:nvPr/>
        </p:nvSpPr>
        <p:spPr>
          <a:xfrm>
            <a:off x="1187624" y="5362433"/>
            <a:ext cx="1224136" cy="523220"/>
          </a:xfrm>
          <a:prstGeom prst="rect">
            <a:avLst/>
          </a:prstGeom>
          <a:noFill/>
        </p:spPr>
        <p:txBody>
          <a:bodyPr wrap="square" rtlCol="0">
            <a:spAutoFit/>
          </a:bodyPr>
          <a:lstStyle/>
          <a:p>
            <a:r>
              <a:rPr lang="de-DE" sz="1400" i="1" dirty="0">
                <a:solidFill>
                  <a:srgbClr val="FF0000"/>
                </a:solidFill>
              </a:rPr>
              <a:t>Besetzung der s-Orbitale</a:t>
            </a:r>
          </a:p>
        </p:txBody>
      </p:sp>
      <p:sp>
        <p:nvSpPr>
          <p:cNvPr id="4" name="Textfeld 3">
            <a:extLst>
              <a:ext uri="{FF2B5EF4-FFF2-40B4-BE49-F238E27FC236}">
                <a16:creationId xmlns:a16="http://schemas.microsoft.com/office/drawing/2014/main" id="{BF4FEDDF-9D15-4B89-AE39-D089BED9A836}"/>
              </a:ext>
            </a:extLst>
          </p:cNvPr>
          <p:cNvSpPr txBox="1"/>
          <p:nvPr/>
        </p:nvSpPr>
        <p:spPr>
          <a:xfrm>
            <a:off x="7254044" y="5384623"/>
            <a:ext cx="1224136" cy="523220"/>
          </a:xfrm>
          <a:prstGeom prst="rect">
            <a:avLst/>
          </a:prstGeom>
          <a:noFill/>
        </p:spPr>
        <p:txBody>
          <a:bodyPr wrap="square" rtlCol="0">
            <a:spAutoFit/>
          </a:bodyPr>
          <a:lstStyle/>
          <a:p>
            <a:r>
              <a:rPr lang="de-DE" sz="1400" i="1" dirty="0">
                <a:solidFill>
                  <a:srgbClr val="FF0000"/>
                </a:solidFill>
              </a:rPr>
              <a:t>Besetzung der p-Orbitale</a:t>
            </a:r>
          </a:p>
        </p:txBody>
      </p:sp>
      <p:sp>
        <p:nvSpPr>
          <p:cNvPr id="5" name="Textfeld 4">
            <a:extLst>
              <a:ext uri="{FF2B5EF4-FFF2-40B4-BE49-F238E27FC236}">
                <a16:creationId xmlns:a16="http://schemas.microsoft.com/office/drawing/2014/main" id="{5695C810-D522-43F4-A37D-6C6546C3FD7A}"/>
              </a:ext>
            </a:extLst>
          </p:cNvPr>
          <p:cNvSpPr txBox="1"/>
          <p:nvPr/>
        </p:nvSpPr>
        <p:spPr>
          <a:xfrm>
            <a:off x="3851920" y="1556792"/>
            <a:ext cx="1224136" cy="523220"/>
          </a:xfrm>
          <a:prstGeom prst="rect">
            <a:avLst/>
          </a:prstGeom>
          <a:noFill/>
        </p:spPr>
        <p:txBody>
          <a:bodyPr wrap="square" rtlCol="0">
            <a:spAutoFit/>
          </a:bodyPr>
          <a:lstStyle/>
          <a:p>
            <a:r>
              <a:rPr lang="de-DE" sz="1400" i="1" dirty="0">
                <a:solidFill>
                  <a:srgbClr val="FF0000"/>
                </a:solidFill>
              </a:rPr>
              <a:t>Besetzung der d-Orbitale</a:t>
            </a:r>
          </a:p>
        </p:txBody>
      </p:sp>
      <p:sp>
        <p:nvSpPr>
          <p:cNvPr id="6" name="Textfeld 5">
            <a:extLst>
              <a:ext uri="{FF2B5EF4-FFF2-40B4-BE49-F238E27FC236}">
                <a16:creationId xmlns:a16="http://schemas.microsoft.com/office/drawing/2014/main" id="{9A64A7AB-3A11-436A-8579-1D0DC7FDA039}"/>
              </a:ext>
            </a:extLst>
          </p:cNvPr>
          <p:cNvSpPr txBox="1"/>
          <p:nvPr/>
        </p:nvSpPr>
        <p:spPr>
          <a:xfrm>
            <a:off x="696327" y="6165154"/>
            <a:ext cx="1224136" cy="523220"/>
          </a:xfrm>
          <a:prstGeom prst="rect">
            <a:avLst/>
          </a:prstGeom>
          <a:noFill/>
        </p:spPr>
        <p:txBody>
          <a:bodyPr wrap="square" rtlCol="0">
            <a:spAutoFit/>
          </a:bodyPr>
          <a:lstStyle/>
          <a:p>
            <a:r>
              <a:rPr lang="de-DE" sz="1400" i="1" dirty="0">
                <a:solidFill>
                  <a:srgbClr val="FF0000"/>
                </a:solidFill>
              </a:rPr>
              <a:t>Besetzung der f-Orbitale</a:t>
            </a:r>
          </a:p>
        </p:txBody>
      </p:sp>
      <p:sp>
        <p:nvSpPr>
          <p:cNvPr id="7" name="Geschweifte Klammer links 6">
            <a:extLst>
              <a:ext uri="{FF2B5EF4-FFF2-40B4-BE49-F238E27FC236}">
                <a16:creationId xmlns:a16="http://schemas.microsoft.com/office/drawing/2014/main" id="{C2A60D71-1312-4729-9CA6-220918A512D2}"/>
              </a:ext>
            </a:extLst>
          </p:cNvPr>
          <p:cNvSpPr/>
          <p:nvPr/>
        </p:nvSpPr>
        <p:spPr>
          <a:xfrm rot="16200000">
            <a:off x="1750929" y="4977172"/>
            <a:ext cx="241542" cy="648072"/>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8" name="Geschweifte Klammer links 7">
            <a:extLst>
              <a:ext uri="{FF2B5EF4-FFF2-40B4-BE49-F238E27FC236}">
                <a16:creationId xmlns:a16="http://schemas.microsoft.com/office/drawing/2014/main" id="{6832A303-CE42-4496-A550-6E255BA90327}"/>
              </a:ext>
            </a:extLst>
          </p:cNvPr>
          <p:cNvSpPr/>
          <p:nvPr/>
        </p:nvSpPr>
        <p:spPr>
          <a:xfrm rot="5400000">
            <a:off x="4307213" y="256567"/>
            <a:ext cx="241542" cy="3888432"/>
          </a:xfrm>
          <a:prstGeom prst="leftBrace">
            <a:avLst>
              <a:gd name="adj1" fmla="val 0"/>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9" name="Geschweifte Klammer links 8">
            <a:extLst>
              <a:ext uri="{FF2B5EF4-FFF2-40B4-BE49-F238E27FC236}">
                <a16:creationId xmlns:a16="http://schemas.microsoft.com/office/drawing/2014/main" id="{FEF08820-03DE-4AA3-B584-D972D9DAB41D}"/>
              </a:ext>
            </a:extLst>
          </p:cNvPr>
          <p:cNvSpPr/>
          <p:nvPr/>
        </p:nvSpPr>
        <p:spPr>
          <a:xfrm rot="16200000">
            <a:off x="7655585" y="4125127"/>
            <a:ext cx="241542" cy="2520280"/>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0" name="Geschweifte Klammer links 9">
            <a:extLst>
              <a:ext uri="{FF2B5EF4-FFF2-40B4-BE49-F238E27FC236}">
                <a16:creationId xmlns:a16="http://schemas.microsoft.com/office/drawing/2014/main" id="{53909D74-17DC-4DAF-9F47-CBEBA1ADD92D}"/>
              </a:ext>
            </a:extLst>
          </p:cNvPr>
          <p:cNvSpPr/>
          <p:nvPr/>
        </p:nvSpPr>
        <p:spPr>
          <a:xfrm>
            <a:off x="1799692" y="5982737"/>
            <a:ext cx="241542" cy="888054"/>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3" name="Textfeld 12">
            <a:extLst>
              <a:ext uri="{FF2B5EF4-FFF2-40B4-BE49-F238E27FC236}">
                <a16:creationId xmlns:a16="http://schemas.microsoft.com/office/drawing/2014/main" id="{A46053D9-2C7C-4366-B1F8-B576D19579B0}"/>
              </a:ext>
            </a:extLst>
          </p:cNvPr>
          <p:cNvSpPr txBox="1"/>
          <p:nvPr/>
        </p:nvSpPr>
        <p:spPr>
          <a:xfrm>
            <a:off x="179512" y="188640"/>
            <a:ext cx="8298668" cy="369332"/>
          </a:xfrm>
          <a:prstGeom prst="rect">
            <a:avLst/>
          </a:prstGeom>
          <a:noFill/>
        </p:spPr>
        <p:txBody>
          <a:bodyPr wrap="square" rtlCol="0">
            <a:spAutoFit/>
          </a:bodyPr>
          <a:lstStyle/>
          <a:p>
            <a:r>
              <a:rPr lang="de-DE" dirty="0"/>
              <a:t>Exkurs: Aufbau des Periodensystems und die Elektronenverteilung in den Elementen</a:t>
            </a:r>
          </a:p>
        </p:txBody>
      </p:sp>
    </p:spTree>
    <p:extLst>
      <p:ext uri="{BB962C8B-B14F-4D97-AF65-F5344CB8AC3E}">
        <p14:creationId xmlns:p14="http://schemas.microsoft.com/office/powerpoint/2010/main" val="79070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animBg="1"/>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70611" y="479140"/>
            <a:ext cx="2774589" cy="2308324"/>
          </a:xfrm>
          <a:prstGeom prst="rect">
            <a:avLst/>
          </a:prstGeom>
          <a:noFill/>
        </p:spPr>
        <p:txBody>
          <a:bodyPr wrap="square" rtlCol="0">
            <a:spAutoFit/>
          </a:bodyPr>
          <a:lstStyle/>
          <a:p>
            <a:r>
              <a:rPr lang="de-DE" sz="2400" dirty="0"/>
              <a:t>Die Anregung der Atome führt zu </a:t>
            </a:r>
            <a:r>
              <a:rPr lang="de-DE" sz="2400" b="1" dirty="0"/>
              <a:t>Hybridorbitalen</a:t>
            </a:r>
            <a:r>
              <a:rPr lang="de-DE" sz="2400" dirty="0"/>
              <a:t> durch eine Kombination von s- und p-Orbitalen:</a:t>
            </a:r>
          </a:p>
        </p:txBody>
      </p:sp>
      <p:pic>
        <p:nvPicPr>
          <p:cNvPr id="3074" name="Picture 2"/>
          <p:cNvPicPr>
            <a:picLocks noChangeAspect="1" noChangeArrowheads="1"/>
          </p:cNvPicPr>
          <p:nvPr/>
        </p:nvPicPr>
        <p:blipFill>
          <a:blip r:embed="rId2" cstate="print"/>
          <a:srcRect/>
          <a:stretch>
            <a:fillRect/>
          </a:stretch>
        </p:blipFill>
        <p:spPr bwMode="auto">
          <a:xfrm>
            <a:off x="3238824" y="160452"/>
            <a:ext cx="3736536" cy="2787464"/>
          </a:xfrm>
          <a:prstGeom prst="rect">
            <a:avLst/>
          </a:prstGeom>
          <a:noFill/>
          <a:ln w="9525">
            <a:noFill/>
            <a:miter lim="800000"/>
            <a:headEnd/>
            <a:tailEnd/>
          </a:ln>
        </p:spPr>
      </p:pic>
      <p:cxnSp>
        <p:nvCxnSpPr>
          <p:cNvPr id="9" name="Gerade Verbindung mit Pfeil 8"/>
          <p:cNvCxnSpPr/>
          <p:nvPr/>
        </p:nvCxnSpPr>
        <p:spPr>
          <a:xfrm>
            <a:off x="5940152" y="2996952"/>
            <a:ext cx="1368152" cy="936104"/>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flipH="1">
            <a:off x="1907704" y="2996952"/>
            <a:ext cx="1728192" cy="936104"/>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Gerade Verbindung mit Pfeil 7"/>
          <p:cNvCxnSpPr/>
          <p:nvPr/>
        </p:nvCxnSpPr>
        <p:spPr>
          <a:xfrm>
            <a:off x="4788024" y="2996952"/>
            <a:ext cx="0" cy="936104"/>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078" name="Picture 6"/>
          <p:cNvPicPr>
            <a:picLocks noChangeAspect="1" noChangeArrowheads="1"/>
          </p:cNvPicPr>
          <p:nvPr/>
        </p:nvPicPr>
        <p:blipFill>
          <a:blip r:embed="rId3" cstate="print"/>
          <a:srcRect/>
          <a:stretch>
            <a:fillRect/>
          </a:stretch>
        </p:blipFill>
        <p:spPr bwMode="auto">
          <a:xfrm>
            <a:off x="2915816" y="3933056"/>
            <a:ext cx="3059849" cy="2465412"/>
          </a:xfrm>
          <a:prstGeom prst="rect">
            <a:avLst/>
          </a:prstGeom>
          <a:noFill/>
          <a:ln w="9525">
            <a:noFill/>
            <a:miter lim="800000"/>
            <a:headEnd/>
            <a:tailEnd/>
          </a:ln>
        </p:spPr>
      </p:pic>
      <p:pic>
        <p:nvPicPr>
          <p:cNvPr id="3079" name="Picture 7"/>
          <p:cNvPicPr>
            <a:picLocks noChangeAspect="1" noChangeArrowheads="1"/>
          </p:cNvPicPr>
          <p:nvPr/>
        </p:nvPicPr>
        <p:blipFill>
          <a:blip r:embed="rId4" cstate="print"/>
          <a:srcRect/>
          <a:stretch>
            <a:fillRect/>
          </a:stretch>
        </p:blipFill>
        <p:spPr bwMode="auto">
          <a:xfrm>
            <a:off x="0" y="3933056"/>
            <a:ext cx="2915815" cy="2448272"/>
          </a:xfrm>
          <a:prstGeom prst="rect">
            <a:avLst/>
          </a:prstGeom>
          <a:noFill/>
          <a:ln w="9525">
            <a:noFill/>
            <a:miter lim="800000"/>
            <a:headEnd/>
            <a:tailEnd/>
          </a:ln>
        </p:spPr>
      </p:pic>
      <p:pic>
        <p:nvPicPr>
          <p:cNvPr id="3080" name="Picture 8"/>
          <p:cNvPicPr>
            <a:picLocks noChangeAspect="1" noChangeArrowheads="1"/>
          </p:cNvPicPr>
          <p:nvPr/>
        </p:nvPicPr>
        <p:blipFill>
          <a:blip r:embed="rId5" cstate="print"/>
          <a:srcRect/>
          <a:stretch>
            <a:fillRect/>
          </a:stretch>
        </p:blipFill>
        <p:spPr bwMode="auto">
          <a:xfrm>
            <a:off x="5940152" y="3933056"/>
            <a:ext cx="3131840" cy="2448272"/>
          </a:xfrm>
          <a:prstGeom prst="rect">
            <a:avLst/>
          </a:prstGeom>
          <a:noFill/>
          <a:ln w="9525">
            <a:noFill/>
            <a:miter lim="800000"/>
            <a:headEnd/>
            <a:tailEnd/>
          </a:ln>
        </p:spPr>
      </p:pic>
      <p:sp>
        <p:nvSpPr>
          <p:cNvPr id="2" name="Textfeld 1">
            <a:extLst>
              <a:ext uri="{FF2B5EF4-FFF2-40B4-BE49-F238E27FC236}">
                <a16:creationId xmlns:a16="http://schemas.microsoft.com/office/drawing/2014/main" id="{BB36B464-B3F4-4CE4-A52A-AE107DECE35A}"/>
              </a:ext>
            </a:extLst>
          </p:cNvPr>
          <p:cNvSpPr txBox="1"/>
          <p:nvPr/>
        </p:nvSpPr>
        <p:spPr>
          <a:xfrm>
            <a:off x="7308304" y="1412776"/>
            <a:ext cx="1584176" cy="369332"/>
          </a:xfrm>
          <a:prstGeom prst="rect">
            <a:avLst/>
          </a:prstGeom>
          <a:noFill/>
        </p:spPr>
        <p:txBody>
          <a:bodyPr wrap="square" rtlCol="0">
            <a:spAutoFit/>
          </a:bodyPr>
          <a:lstStyle/>
          <a:p>
            <a:r>
              <a:rPr lang="de-DE" b="1" i="1" dirty="0"/>
              <a:t>Grundzustand</a:t>
            </a:r>
          </a:p>
        </p:txBody>
      </p:sp>
      <p:sp>
        <p:nvSpPr>
          <p:cNvPr id="12" name="Textfeld 11">
            <a:extLst>
              <a:ext uri="{FF2B5EF4-FFF2-40B4-BE49-F238E27FC236}">
                <a16:creationId xmlns:a16="http://schemas.microsoft.com/office/drawing/2014/main" id="{3C305DEB-3EF7-49DC-9456-C98C447BBE01}"/>
              </a:ext>
            </a:extLst>
          </p:cNvPr>
          <p:cNvSpPr txBox="1"/>
          <p:nvPr/>
        </p:nvSpPr>
        <p:spPr>
          <a:xfrm>
            <a:off x="3293614" y="6476549"/>
            <a:ext cx="2304251" cy="369332"/>
          </a:xfrm>
          <a:prstGeom prst="rect">
            <a:avLst/>
          </a:prstGeom>
          <a:noFill/>
        </p:spPr>
        <p:txBody>
          <a:bodyPr wrap="square" rtlCol="0">
            <a:spAutoFit/>
          </a:bodyPr>
          <a:lstStyle/>
          <a:p>
            <a:r>
              <a:rPr lang="de-DE" b="1" i="1" dirty="0"/>
              <a:t>Angeregte Zustände</a:t>
            </a:r>
          </a:p>
        </p:txBody>
      </p:sp>
      <p:sp>
        <p:nvSpPr>
          <p:cNvPr id="13" name="Textfeld 12">
            <a:extLst>
              <a:ext uri="{FF2B5EF4-FFF2-40B4-BE49-F238E27FC236}">
                <a16:creationId xmlns:a16="http://schemas.microsoft.com/office/drawing/2014/main" id="{82D6B018-2EDB-44D6-BC54-8DC75FFAD8B6}"/>
              </a:ext>
            </a:extLst>
          </p:cNvPr>
          <p:cNvSpPr txBox="1"/>
          <p:nvPr/>
        </p:nvSpPr>
        <p:spPr>
          <a:xfrm>
            <a:off x="1034733" y="3388266"/>
            <a:ext cx="846347" cy="523220"/>
          </a:xfrm>
          <a:prstGeom prst="rect">
            <a:avLst/>
          </a:prstGeom>
          <a:noFill/>
        </p:spPr>
        <p:txBody>
          <a:bodyPr wrap="square" rtlCol="0">
            <a:spAutoFit/>
          </a:bodyPr>
          <a:lstStyle/>
          <a:p>
            <a:r>
              <a:rPr lang="de-DE" sz="2800" b="1" dirty="0"/>
              <a:t>sp³</a:t>
            </a:r>
          </a:p>
        </p:txBody>
      </p:sp>
      <p:sp>
        <p:nvSpPr>
          <p:cNvPr id="14" name="Textfeld 13">
            <a:extLst>
              <a:ext uri="{FF2B5EF4-FFF2-40B4-BE49-F238E27FC236}">
                <a16:creationId xmlns:a16="http://schemas.microsoft.com/office/drawing/2014/main" id="{CA2C01A0-02B3-4D9B-B7E4-DE8DE7AD76EB}"/>
              </a:ext>
            </a:extLst>
          </p:cNvPr>
          <p:cNvSpPr txBox="1"/>
          <p:nvPr/>
        </p:nvSpPr>
        <p:spPr>
          <a:xfrm>
            <a:off x="4094568" y="3409836"/>
            <a:ext cx="846347" cy="523220"/>
          </a:xfrm>
          <a:prstGeom prst="rect">
            <a:avLst/>
          </a:prstGeom>
          <a:noFill/>
        </p:spPr>
        <p:txBody>
          <a:bodyPr wrap="square" rtlCol="0">
            <a:spAutoFit/>
          </a:bodyPr>
          <a:lstStyle/>
          <a:p>
            <a:r>
              <a:rPr lang="de-DE" sz="2800" b="1" dirty="0"/>
              <a:t>sp²</a:t>
            </a:r>
          </a:p>
        </p:txBody>
      </p:sp>
      <p:sp>
        <p:nvSpPr>
          <p:cNvPr id="15" name="Textfeld 14">
            <a:extLst>
              <a:ext uri="{FF2B5EF4-FFF2-40B4-BE49-F238E27FC236}">
                <a16:creationId xmlns:a16="http://schemas.microsoft.com/office/drawing/2014/main" id="{3E6A2AFD-6590-424E-9063-CB61C867BBB0}"/>
              </a:ext>
            </a:extLst>
          </p:cNvPr>
          <p:cNvSpPr txBox="1"/>
          <p:nvPr/>
        </p:nvSpPr>
        <p:spPr>
          <a:xfrm>
            <a:off x="7389187" y="3429000"/>
            <a:ext cx="846347" cy="523220"/>
          </a:xfrm>
          <a:prstGeom prst="rect">
            <a:avLst/>
          </a:prstGeom>
          <a:noFill/>
        </p:spPr>
        <p:txBody>
          <a:bodyPr wrap="square" rtlCol="0">
            <a:spAutoFit/>
          </a:bodyPr>
          <a:lstStyle/>
          <a:p>
            <a:r>
              <a:rPr lang="de-DE" sz="2800" b="1" dirty="0" err="1"/>
              <a:t>sp</a:t>
            </a:r>
            <a:endParaRPr lang="de-DE" sz="28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feld 15">
            <a:extLst>
              <a:ext uri="{FF2B5EF4-FFF2-40B4-BE49-F238E27FC236}">
                <a16:creationId xmlns:a16="http://schemas.microsoft.com/office/drawing/2014/main" id="{E72203FF-5311-44E1-ABE3-455E142932DF}"/>
              </a:ext>
            </a:extLst>
          </p:cNvPr>
          <p:cNvSpPr txBox="1"/>
          <p:nvPr/>
        </p:nvSpPr>
        <p:spPr>
          <a:xfrm>
            <a:off x="140148" y="5082932"/>
            <a:ext cx="1728192" cy="338554"/>
          </a:xfrm>
          <a:prstGeom prst="rect">
            <a:avLst/>
          </a:prstGeom>
          <a:noFill/>
        </p:spPr>
        <p:txBody>
          <a:bodyPr wrap="square" rtlCol="0">
            <a:spAutoFit/>
          </a:bodyPr>
          <a:lstStyle/>
          <a:p>
            <a:r>
              <a:rPr lang="de-DE" sz="1600" dirty="0"/>
              <a:t>Grundzustand</a:t>
            </a:r>
          </a:p>
        </p:txBody>
      </p:sp>
      <p:sp>
        <p:nvSpPr>
          <p:cNvPr id="35" name="Textfeld 34">
            <a:extLst>
              <a:ext uri="{FF2B5EF4-FFF2-40B4-BE49-F238E27FC236}">
                <a16:creationId xmlns:a16="http://schemas.microsoft.com/office/drawing/2014/main" id="{E632B04F-898F-4C10-B1B8-5132A7457E16}"/>
              </a:ext>
            </a:extLst>
          </p:cNvPr>
          <p:cNvSpPr txBox="1"/>
          <p:nvPr/>
        </p:nvSpPr>
        <p:spPr>
          <a:xfrm>
            <a:off x="2305228" y="5061401"/>
            <a:ext cx="1898299" cy="830997"/>
          </a:xfrm>
          <a:prstGeom prst="rect">
            <a:avLst/>
          </a:prstGeom>
          <a:noFill/>
        </p:spPr>
        <p:txBody>
          <a:bodyPr wrap="square" rtlCol="0">
            <a:spAutoFit/>
          </a:bodyPr>
          <a:lstStyle/>
          <a:p>
            <a:r>
              <a:rPr lang="de-DE" sz="1600" dirty="0"/>
              <a:t>Angeregter Zustand mit </a:t>
            </a:r>
            <a:r>
              <a:rPr lang="de-DE" sz="1600" b="1" dirty="0"/>
              <a:t>4 gleichwertigen sp³-Hybridorbitalen</a:t>
            </a:r>
          </a:p>
        </p:txBody>
      </p:sp>
      <p:sp>
        <p:nvSpPr>
          <p:cNvPr id="83" name="Textfeld 82">
            <a:extLst>
              <a:ext uri="{FF2B5EF4-FFF2-40B4-BE49-F238E27FC236}">
                <a16:creationId xmlns:a16="http://schemas.microsoft.com/office/drawing/2014/main" id="{C11915DB-C50D-48D7-A427-509CDF82BDE4}"/>
              </a:ext>
            </a:extLst>
          </p:cNvPr>
          <p:cNvSpPr txBox="1"/>
          <p:nvPr/>
        </p:nvSpPr>
        <p:spPr>
          <a:xfrm>
            <a:off x="400928" y="2907981"/>
            <a:ext cx="1952509" cy="307777"/>
          </a:xfrm>
          <a:prstGeom prst="rect">
            <a:avLst/>
          </a:prstGeom>
          <a:noFill/>
          <a:ln>
            <a:solidFill>
              <a:schemeClr val="bg1"/>
            </a:solidFill>
          </a:ln>
        </p:spPr>
        <p:txBody>
          <a:bodyPr wrap="square" rtlCol="0">
            <a:spAutoFit/>
          </a:bodyPr>
          <a:lstStyle/>
          <a:p>
            <a:r>
              <a:rPr lang="de-DE" sz="1400" i="1" dirty="0">
                <a:solidFill>
                  <a:srgbClr val="00B050"/>
                </a:solidFill>
              </a:rPr>
              <a:t>p-Orbitale</a:t>
            </a:r>
          </a:p>
        </p:txBody>
      </p:sp>
      <p:sp>
        <p:nvSpPr>
          <p:cNvPr id="127" name="Textfeld 126">
            <a:extLst>
              <a:ext uri="{FF2B5EF4-FFF2-40B4-BE49-F238E27FC236}">
                <a16:creationId xmlns:a16="http://schemas.microsoft.com/office/drawing/2014/main" id="{DFDEFE2B-1692-43F1-8487-08A9756A7A44}"/>
              </a:ext>
            </a:extLst>
          </p:cNvPr>
          <p:cNvSpPr txBox="1"/>
          <p:nvPr/>
        </p:nvSpPr>
        <p:spPr>
          <a:xfrm>
            <a:off x="4508260" y="5067581"/>
            <a:ext cx="1898298" cy="1077218"/>
          </a:xfrm>
          <a:prstGeom prst="rect">
            <a:avLst/>
          </a:prstGeom>
          <a:noFill/>
        </p:spPr>
        <p:txBody>
          <a:bodyPr wrap="square" rtlCol="0">
            <a:spAutoFit/>
          </a:bodyPr>
          <a:lstStyle/>
          <a:p>
            <a:r>
              <a:rPr lang="de-DE" sz="1600" dirty="0"/>
              <a:t>Angeregter Zustand mit </a:t>
            </a:r>
            <a:r>
              <a:rPr lang="de-DE" sz="1600" b="1" dirty="0"/>
              <a:t>3 gleichwertigen sp²-Hybridorbitalen </a:t>
            </a:r>
            <a:r>
              <a:rPr lang="de-DE" sz="1600" dirty="0"/>
              <a:t>und einem p-Orbital</a:t>
            </a:r>
          </a:p>
        </p:txBody>
      </p:sp>
      <p:sp>
        <p:nvSpPr>
          <p:cNvPr id="128" name="Textfeld 127">
            <a:extLst>
              <a:ext uri="{FF2B5EF4-FFF2-40B4-BE49-F238E27FC236}">
                <a16:creationId xmlns:a16="http://schemas.microsoft.com/office/drawing/2014/main" id="{3189DA41-5911-47CF-BD3E-BA0CD642ED7E}"/>
              </a:ext>
            </a:extLst>
          </p:cNvPr>
          <p:cNvSpPr txBox="1"/>
          <p:nvPr/>
        </p:nvSpPr>
        <p:spPr>
          <a:xfrm>
            <a:off x="6811708" y="5066072"/>
            <a:ext cx="2005110" cy="1077218"/>
          </a:xfrm>
          <a:prstGeom prst="rect">
            <a:avLst/>
          </a:prstGeom>
          <a:noFill/>
        </p:spPr>
        <p:txBody>
          <a:bodyPr wrap="square" rtlCol="0">
            <a:spAutoFit/>
          </a:bodyPr>
          <a:lstStyle/>
          <a:p>
            <a:r>
              <a:rPr lang="de-DE" sz="1600" dirty="0"/>
              <a:t>Angeregter Zustand mit </a:t>
            </a:r>
            <a:r>
              <a:rPr lang="de-DE" sz="1600" b="1" dirty="0"/>
              <a:t>2 gleichwertigen </a:t>
            </a:r>
            <a:r>
              <a:rPr lang="de-DE" sz="1600" b="1" dirty="0" err="1"/>
              <a:t>sp</a:t>
            </a:r>
            <a:r>
              <a:rPr lang="de-DE" sz="1600" b="1" dirty="0"/>
              <a:t>-Hybridorbitalen </a:t>
            </a:r>
            <a:r>
              <a:rPr lang="de-DE" sz="1600" dirty="0"/>
              <a:t>und zwei p-Orbitalen</a:t>
            </a:r>
          </a:p>
        </p:txBody>
      </p:sp>
      <p:pic>
        <p:nvPicPr>
          <p:cNvPr id="143" name="Grafik 142">
            <a:extLst>
              <a:ext uri="{FF2B5EF4-FFF2-40B4-BE49-F238E27FC236}">
                <a16:creationId xmlns:a16="http://schemas.microsoft.com/office/drawing/2014/main" id="{AFA11DFB-9163-489D-B8D6-EAE0D088E598}"/>
              </a:ext>
            </a:extLst>
          </p:cNvPr>
          <p:cNvPicPr>
            <a:picLocks noChangeAspect="1"/>
          </p:cNvPicPr>
          <p:nvPr/>
        </p:nvPicPr>
        <p:blipFill>
          <a:blip r:embed="rId2"/>
          <a:stretch>
            <a:fillRect/>
          </a:stretch>
        </p:blipFill>
        <p:spPr>
          <a:xfrm>
            <a:off x="2433711" y="603715"/>
            <a:ext cx="1578519" cy="1485054"/>
          </a:xfrm>
          <a:prstGeom prst="rect">
            <a:avLst/>
          </a:prstGeom>
        </p:spPr>
      </p:pic>
      <p:pic>
        <p:nvPicPr>
          <p:cNvPr id="147" name="Grafik 146">
            <a:extLst>
              <a:ext uri="{FF2B5EF4-FFF2-40B4-BE49-F238E27FC236}">
                <a16:creationId xmlns:a16="http://schemas.microsoft.com/office/drawing/2014/main" id="{13039842-B16D-4E79-966F-51CCBFABE849}"/>
              </a:ext>
            </a:extLst>
          </p:cNvPr>
          <p:cNvPicPr>
            <a:picLocks noChangeAspect="1"/>
          </p:cNvPicPr>
          <p:nvPr/>
        </p:nvPicPr>
        <p:blipFill>
          <a:blip r:embed="rId3"/>
          <a:stretch>
            <a:fillRect/>
          </a:stretch>
        </p:blipFill>
        <p:spPr>
          <a:xfrm>
            <a:off x="6727588" y="800198"/>
            <a:ext cx="2165064" cy="1293024"/>
          </a:xfrm>
          <a:prstGeom prst="rect">
            <a:avLst/>
          </a:prstGeom>
        </p:spPr>
      </p:pic>
      <p:grpSp>
        <p:nvGrpSpPr>
          <p:cNvPr id="188" name="Gruppieren 187">
            <a:extLst>
              <a:ext uri="{FF2B5EF4-FFF2-40B4-BE49-F238E27FC236}">
                <a16:creationId xmlns:a16="http://schemas.microsoft.com/office/drawing/2014/main" id="{74EBAA2D-FAB2-4E95-AF69-F76993EFDCE8}"/>
              </a:ext>
            </a:extLst>
          </p:cNvPr>
          <p:cNvGrpSpPr/>
          <p:nvPr/>
        </p:nvGrpSpPr>
        <p:grpSpPr>
          <a:xfrm>
            <a:off x="35478" y="2648859"/>
            <a:ext cx="2543156" cy="2237305"/>
            <a:chOff x="121198" y="2355386"/>
            <a:chExt cx="2543156" cy="2237305"/>
          </a:xfrm>
        </p:grpSpPr>
        <p:cxnSp>
          <p:nvCxnSpPr>
            <p:cNvPr id="3" name="Gerade Verbindung mit Pfeil 2">
              <a:extLst>
                <a:ext uri="{FF2B5EF4-FFF2-40B4-BE49-F238E27FC236}">
                  <a16:creationId xmlns:a16="http://schemas.microsoft.com/office/drawing/2014/main" id="{BCBB5B48-49E4-4C58-8302-DCA84B79024C}"/>
                </a:ext>
              </a:extLst>
            </p:cNvPr>
            <p:cNvCxnSpPr>
              <a:cxnSpLocks/>
            </p:cNvCxnSpPr>
            <p:nvPr/>
          </p:nvCxnSpPr>
          <p:spPr>
            <a:xfrm flipV="1">
              <a:off x="216342" y="2682623"/>
              <a:ext cx="0" cy="1910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Gerade Verbindung mit Pfeil 3">
              <a:extLst>
                <a:ext uri="{FF2B5EF4-FFF2-40B4-BE49-F238E27FC236}">
                  <a16:creationId xmlns:a16="http://schemas.microsoft.com/office/drawing/2014/main" id="{1FF4D2EE-30ED-439A-AAAF-62435DFA8AE5}"/>
                </a:ext>
              </a:extLst>
            </p:cNvPr>
            <p:cNvCxnSpPr>
              <a:cxnSpLocks/>
            </p:cNvCxnSpPr>
            <p:nvPr/>
          </p:nvCxnSpPr>
          <p:spPr>
            <a:xfrm>
              <a:off x="216342" y="4592690"/>
              <a:ext cx="17125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feld 4">
              <a:extLst>
                <a:ext uri="{FF2B5EF4-FFF2-40B4-BE49-F238E27FC236}">
                  <a16:creationId xmlns:a16="http://schemas.microsoft.com/office/drawing/2014/main" id="{B42D7CB0-582A-4D4D-AF95-9DB5090A6711}"/>
                </a:ext>
              </a:extLst>
            </p:cNvPr>
            <p:cNvSpPr txBox="1"/>
            <p:nvPr/>
          </p:nvSpPr>
          <p:spPr>
            <a:xfrm>
              <a:off x="121198" y="2355386"/>
              <a:ext cx="999016" cy="252388"/>
            </a:xfrm>
            <a:prstGeom prst="rect">
              <a:avLst/>
            </a:prstGeom>
            <a:noFill/>
          </p:spPr>
          <p:txBody>
            <a:bodyPr wrap="square" rtlCol="0">
              <a:spAutoFit/>
            </a:bodyPr>
            <a:lstStyle/>
            <a:p>
              <a:r>
                <a:rPr lang="de-DE" dirty="0"/>
                <a:t>Energie</a:t>
              </a:r>
            </a:p>
          </p:txBody>
        </p:sp>
        <p:cxnSp>
          <p:nvCxnSpPr>
            <p:cNvPr id="6" name="Gerader Verbinder 5">
              <a:extLst>
                <a:ext uri="{FF2B5EF4-FFF2-40B4-BE49-F238E27FC236}">
                  <a16:creationId xmlns:a16="http://schemas.microsoft.com/office/drawing/2014/main" id="{038F64B0-A49E-48D5-836C-D7F13B54DC50}"/>
                </a:ext>
              </a:extLst>
            </p:cNvPr>
            <p:cNvCxnSpPr/>
            <p:nvPr/>
          </p:nvCxnSpPr>
          <p:spPr>
            <a:xfrm>
              <a:off x="216342" y="4306474"/>
              <a:ext cx="133202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7" name="Textfeld 6">
              <a:extLst>
                <a:ext uri="{FF2B5EF4-FFF2-40B4-BE49-F238E27FC236}">
                  <a16:creationId xmlns:a16="http://schemas.microsoft.com/office/drawing/2014/main" id="{09DE803F-DCC6-4CD3-852B-DFDBFF4C30B7}"/>
                </a:ext>
              </a:extLst>
            </p:cNvPr>
            <p:cNvSpPr txBox="1"/>
            <p:nvPr/>
          </p:nvSpPr>
          <p:spPr>
            <a:xfrm>
              <a:off x="1520064" y="4176068"/>
              <a:ext cx="1034241" cy="292738"/>
            </a:xfrm>
            <a:prstGeom prst="rect">
              <a:avLst/>
            </a:prstGeom>
            <a:noFill/>
            <a:ln>
              <a:solidFill>
                <a:schemeClr val="bg1"/>
              </a:solidFill>
            </a:ln>
          </p:spPr>
          <p:txBody>
            <a:bodyPr wrap="square" rtlCol="0">
              <a:spAutoFit/>
            </a:bodyPr>
            <a:lstStyle/>
            <a:p>
              <a:r>
                <a:rPr lang="de-DE" sz="1400" dirty="0">
                  <a:solidFill>
                    <a:schemeClr val="tx2">
                      <a:lumMod val="75000"/>
                    </a:schemeClr>
                  </a:solidFill>
                </a:rPr>
                <a:t>1. Schale</a:t>
              </a:r>
            </a:p>
          </p:txBody>
        </p:sp>
        <p:cxnSp>
          <p:nvCxnSpPr>
            <p:cNvPr id="8" name="Gerader Verbinder 7">
              <a:extLst>
                <a:ext uri="{FF2B5EF4-FFF2-40B4-BE49-F238E27FC236}">
                  <a16:creationId xmlns:a16="http://schemas.microsoft.com/office/drawing/2014/main" id="{6FD3F086-9D30-4D43-A321-FA204372E447}"/>
                </a:ext>
              </a:extLst>
            </p:cNvPr>
            <p:cNvCxnSpPr/>
            <p:nvPr/>
          </p:nvCxnSpPr>
          <p:spPr>
            <a:xfrm>
              <a:off x="216342" y="3846943"/>
              <a:ext cx="1332021"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FBB3D305-A772-413D-A7A4-3C44FC3D7997}"/>
                </a:ext>
              </a:extLst>
            </p:cNvPr>
            <p:cNvSpPr txBox="1"/>
            <p:nvPr/>
          </p:nvSpPr>
          <p:spPr>
            <a:xfrm>
              <a:off x="1520064" y="3696026"/>
              <a:ext cx="1144290" cy="307777"/>
            </a:xfrm>
            <a:prstGeom prst="rect">
              <a:avLst/>
            </a:prstGeom>
            <a:noFill/>
            <a:ln>
              <a:solidFill>
                <a:schemeClr val="bg1"/>
              </a:solidFill>
            </a:ln>
          </p:spPr>
          <p:txBody>
            <a:bodyPr wrap="square" rtlCol="0">
              <a:spAutoFit/>
            </a:bodyPr>
            <a:lstStyle/>
            <a:p>
              <a:r>
                <a:rPr lang="de-DE" sz="1400" dirty="0">
                  <a:solidFill>
                    <a:srgbClr val="00B050"/>
                  </a:solidFill>
                </a:rPr>
                <a:t>2. Schale</a:t>
              </a:r>
            </a:p>
          </p:txBody>
        </p:sp>
        <p:cxnSp>
          <p:nvCxnSpPr>
            <p:cNvPr id="10" name="Gerader Verbinder 9">
              <a:extLst>
                <a:ext uri="{FF2B5EF4-FFF2-40B4-BE49-F238E27FC236}">
                  <a16:creationId xmlns:a16="http://schemas.microsoft.com/office/drawing/2014/main" id="{A428B6D6-3242-4974-A1A5-20C997BD021F}"/>
                </a:ext>
              </a:extLst>
            </p:cNvPr>
            <p:cNvCxnSpPr/>
            <p:nvPr/>
          </p:nvCxnSpPr>
          <p:spPr>
            <a:xfrm>
              <a:off x="216342" y="3147757"/>
              <a:ext cx="1332021"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1" name="Rechteck 10">
              <a:extLst>
                <a:ext uri="{FF2B5EF4-FFF2-40B4-BE49-F238E27FC236}">
                  <a16:creationId xmlns:a16="http://schemas.microsoft.com/office/drawing/2014/main" id="{23BCB74E-C8A6-4597-8D08-9D24006358C6}"/>
                </a:ext>
              </a:extLst>
            </p:cNvPr>
            <p:cNvSpPr/>
            <p:nvPr/>
          </p:nvSpPr>
          <p:spPr>
            <a:xfrm>
              <a:off x="722035" y="3752968"/>
              <a:ext cx="273069" cy="277403"/>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0D22B459-0464-4406-8E7C-6FD4CA741693}"/>
                </a:ext>
              </a:extLst>
            </p:cNvPr>
            <p:cNvSpPr/>
            <p:nvPr/>
          </p:nvSpPr>
          <p:spPr>
            <a:xfrm>
              <a:off x="444872" y="2941517"/>
              <a:ext cx="273068" cy="271459"/>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DA513B03-97D5-4703-A911-4B2B2ABF7336}"/>
                </a:ext>
              </a:extLst>
            </p:cNvPr>
            <p:cNvSpPr/>
            <p:nvPr/>
          </p:nvSpPr>
          <p:spPr>
            <a:xfrm>
              <a:off x="726125" y="2941517"/>
              <a:ext cx="273068" cy="271459"/>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E27301F9-0448-4BBF-9D86-C661750E3E8B}"/>
                </a:ext>
              </a:extLst>
            </p:cNvPr>
            <p:cNvSpPr/>
            <p:nvPr/>
          </p:nvSpPr>
          <p:spPr>
            <a:xfrm>
              <a:off x="1007378" y="2937993"/>
              <a:ext cx="273068" cy="277403"/>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a:extLst>
                <a:ext uri="{FF2B5EF4-FFF2-40B4-BE49-F238E27FC236}">
                  <a16:creationId xmlns:a16="http://schemas.microsoft.com/office/drawing/2014/main" id="{3F9B5DCA-B74C-42CE-B97A-B054B47BAB24}"/>
                </a:ext>
              </a:extLst>
            </p:cNvPr>
            <p:cNvSpPr/>
            <p:nvPr/>
          </p:nvSpPr>
          <p:spPr>
            <a:xfrm>
              <a:off x="722035" y="4156810"/>
              <a:ext cx="273069" cy="277402"/>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2" name="Textfeld 81">
              <a:extLst>
                <a:ext uri="{FF2B5EF4-FFF2-40B4-BE49-F238E27FC236}">
                  <a16:creationId xmlns:a16="http://schemas.microsoft.com/office/drawing/2014/main" id="{74B51686-1FD3-4949-9E8B-2456727B2CAF}"/>
                </a:ext>
              </a:extLst>
            </p:cNvPr>
            <p:cNvSpPr txBox="1"/>
            <p:nvPr/>
          </p:nvSpPr>
          <p:spPr>
            <a:xfrm>
              <a:off x="512155" y="3439630"/>
              <a:ext cx="897952" cy="307777"/>
            </a:xfrm>
            <a:prstGeom prst="rect">
              <a:avLst/>
            </a:prstGeom>
            <a:noFill/>
            <a:ln>
              <a:solidFill>
                <a:schemeClr val="bg1"/>
              </a:solidFill>
            </a:ln>
          </p:spPr>
          <p:txBody>
            <a:bodyPr wrap="square" rtlCol="0">
              <a:spAutoFit/>
            </a:bodyPr>
            <a:lstStyle/>
            <a:p>
              <a:r>
                <a:rPr lang="de-DE" sz="1400" i="1" dirty="0">
                  <a:solidFill>
                    <a:srgbClr val="00B050"/>
                  </a:solidFill>
                </a:rPr>
                <a:t>s-Orbital</a:t>
              </a:r>
            </a:p>
          </p:txBody>
        </p:sp>
        <p:grpSp>
          <p:nvGrpSpPr>
            <p:cNvPr id="152" name="Gruppieren 151">
              <a:extLst>
                <a:ext uri="{FF2B5EF4-FFF2-40B4-BE49-F238E27FC236}">
                  <a16:creationId xmlns:a16="http://schemas.microsoft.com/office/drawing/2014/main" id="{1769773A-2A16-4DB4-A443-27B4ACA82E83}"/>
                </a:ext>
              </a:extLst>
            </p:cNvPr>
            <p:cNvGrpSpPr/>
            <p:nvPr/>
          </p:nvGrpSpPr>
          <p:grpSpPr>
            <a:xfrm>
              <a:off x="523276" y="4122003"/>
              <a:ext cx="616157" cy="369332"/>
              <a:chOff x="820613" y="6184943"/>
              <a:chExt cx="616157" cy="369332"/>
            </a:xfrm>
          </p:grpSpPr>
          <p:sp>
            <p:nvSpPr>
              <p:cNvPr id="148" name="Textfeld 147">
                <a:extLst>
                  <a:ext uri="{FF2B5EF4-FFF2-40B4-BE49-F238E27FC236}">
                    <a16:creationId xmlns:a16="http://schemas.microsoft.com/office/drawing/2014/main" id="{A8D16A32-E738-4E50-BA55-9960B00820D4}"/>
                  </a:ext>
                </a:extLst>
              </p:cNvPr>
              <p:cNvSpPr txBox="1"/>
              <p:nvPr/>
            </p:nvSpPr>
            <p:spPr>
              <a:xfrm rot="10800000">
                <a:off x="820613" y="6184943"/>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sp>
            <p:nvSpPr>
              <p:cNvPr id="151" name="Textfeld 150">
                <a:extLst>
                  <a:ext uri="{FF2B5EF4-FFF2-40B4-BE49-F238E27FC236}">
                    <a16:creationId xmlns:a16="http://schemas.microsoft.com/office/drawing/2014/main" id="{BDFF83C2-5432-45DB-85CC-D82F2C26E24E}"/>
                  </a:ext>
                </a:extLst>
              </p:cNvPr>
              <p:cNvSpPr txBox="1"/>
              <p:nvPr/>
            </p:nvSpPr>
            <p:spPr>
              <a:xfrm>
                <a:off x="932714" y="6184943"/>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grpSp>
        <p:grpSp>
          <p:nvGrpSpPr>
            <p:cNvPr id="155" name="Gruppieren 154">
              <a:extLst>
                <a:ext uri="{FF2B5EF4-FFF2-40B4-BE49-F238E27FC236}">
                  <a16:creationId xmlns:a16="http://schemas.microsoft.com/office/drawing/2014/main" id="{C8662ADE-E3A9-4275-A7DA-DF6F49913BA6}"/>
                </a:ext>
              </a:extLst>
            </p:cNvPr>
            <p:cNvGrpSpPr/>
            <p:nvPr/>
          </p:nvGrpSpPr>
          <p:grpSpPr>
            <a:xfrm>
              <a:off x="555009" y="3695179"/>
              <a:ext cx="607120" cy="378117"/>
              <a:chOff x="820613" y="6184943"/>
              <a:chExt cx="607120" cy="378117"/>
            </a:xfrm>
          </p:grpSpPr>
          <p:sp>
            <p:nvSpPr>
              <p:cNvPr id="156" name="Textfeld 155">
                <a:extLst>
                  <a:ext uri="{FF2B5EF4-FFF2-40B4-BE49-F238E27FC236}">
                    <a16:creationId xmlns:a16="http://schemas.microsoft.com/office/drawing/2014/main" id="{CF9D752F-12B9-43E8-BD34-017C62363ACB}"/>
                  </a:ext>
                </a:extLst>
              </p:cNvPr>
              <p:cNvSpPr txBox="1"/>
              <p:nvPr/>
            </p:nvSpPr>
            <p:spPr>
              <a:xfrm rot="10800000">
                <a:off x="820613" y="6184943"/>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sp>
            <p:nvSpPr>
              <p:cNvPr id="157" name="Textfeld 156">
                <a:extLst>
                  <a:ext uri="{FF2B5EF4-FFF2-40B4-BE49-F238E27FC236}">
                    <a16:creationId xmlns:a16="http://schemas.microsoft.com/office/drawing/2014/main" id="{39F1944E-BABA-483C-B6FC-B7A5BC71830D}"/>
                  </a:ext>
                </a:extLst>
              </p:cNvPr>
              <p:cNvSpPr txBox="1"/>
              <p:nvPr/>
            </p:nvSpPr>
            <p:spPr>
              <a:xfrm>
                <a:off x="923677" y="6193728"/>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grpSp>
        <p:sp>
          <p:nvSpPr>
            <p:cNvPr id="170" name="Textfeld 169">
              <a:extLst>
                <a:ext uri="{FF2B5EF4-FFF2-40B4-BE49-F238E27FC236}">
                  <a16:creationId xmlns:a16="http://schemas.microsoft.com/office/drawing/2014/main" id="{9D784259-A4E1-4DC6-AB8F-24378F456D06}"/>
                </a:ext>
              </a:extLst>
            </p:cNvPr>
            <p:cNvSpPr txBox="1"/>
            <p:nvPr/>
          </p:nvSpPr>
          <p:spPr>
            <a:xfrm>
              <a:off x="421202" y="2915094"/>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sp>
          <p:nvSpPr>
            <p:cNvPr id="171" name="Textfeld 170">
              <a:extLst>
                <a:ext uri="{FF2B5EF4-FFF2-40B4-BE49-F238E27FC236}">
                  <a16:creationId xmlns:a16="http://schemas.microsoft.com/office/drawing/2014/main" id="{805E4C97-644E-4AC5-A001-B38BE6CDA36D}"/>
                </a:ext>
              </a:extLst>
            </p:cNvPr>
            <p:cNvSpPr txBox="1"/>
            <p:nvPr/>
          </p:nvSpPr>
          <p:spPr>
            <a:xfrm>
              <a:off x="661800" y="2934176"/>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grpSp>
      <p:grpSp>
        <p:nvGrpSpPr>
          <p:cNvPr id="185" name="Gruppieren 184">
            <a:extLst>
              <a:ext uri="{FF2B5EF4-FFF2-40B4-BE49-F238E27FC236}">
                <a16:creationId xmlns:a16="http://schemas.microsoft.com/office/drawing/2014/main" id="{9F9338C1-43C6-4EBC-96B7-412D582D6F5B}"/>
              </a:ext>
            </a:extLst>
          </p:cNvPr>
          <p:cNvGrpSpPr/>
          <p:nvPr/>
        </p:nvGrpSpPr>
        <p:grpSpPr>
          <a:xfrm>
            <a:off x="2245773" y="2636771"/>
            <a:ext cx="1907734" cy="2275732"/>
            <a:chOff x="2422707" y="2347775"/>
            <a:chExt cx="1907734" cy="2275732"/>
          </a:xfrm>
        </p:grpSpPr>
        <p:grpSp>
          <p:nvGrpSpPr>
            <p:cNvPr id="36" name="Gruppieren 35">
              <a:extLst>
                <a:ext uri="{FF2B5EF4-FFF2-40B4-BE49-F238E27FC236}">
                  <a16:creationId xmlns:a16="http://schemas.microsoft.com/office/drawing/2014/main" id="{3345015F-2A13-4F4E-8A4B-95C01DD19EFC}"/>
                </a:ext>
              </a:extLst>
            </p:cNvPr>
            <p:cNvGrpSpPr/>
            <p:nvPr/>
          </p:nvGrpSpPr>
          <p:grpSpPr>
            <a:xfrm>
              <a:off x="2422707" y="2347775"/>
              <a:ext cx="1907734" cy="2275732"/>
              <a:chOff x="3779912" y="468296"/>
              <a:chExt cx="2777499" cy="3273963"/>
            </a:xfrm>
          </p:grpSpPr>
          <p:cxnSp>
            <p:nvCxnSpPr>
              <p:cNvPr id="18" name="Gerade Verbindung mit Pfeil 17">
                <a:extLst>
                  <a:ext uri="{FF2B5EF4-FFF2-40B4-BE49-F238E27FC236}">
                    <a16:creationId xmlns:a16="http://schemas.microsoft.com/office/drawing/2014/main" id="{BBF2D172-E774-4772-AEC4-076E209C9F3A}"/>
                  </a:ext>
                </a:extLst>
              </p:cNvPr>
              <p:cNvCxnSpPr>
                <a:cxnSpLocks/>
              </p:cNvCxnSpPr>
              <p:nvPr/>
            </p:nvCxnSpPr>
            <p:spPr>
              <a:xfrm flipV="1">
                <a:off x="3923928" y="947159"/>
                <a:ext cx="0" cy="2795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B06BD35C-B122-4752-8340-0AF09079CE8C}"/>
                  </a:ext>
                </a:extLst>
              </p:cNvPr>
              <p:cNvCxnSpPr>
                <a:cxnSpLocks/>
              </p:cNvCxnSpPr>
              <p:nvPr/>
            </p:nvCxnSpPr>
            <p:spPr>
              <a:xfrm>
                <a:off x="3923928" y="3742258"/>
                <a:ext cx="25922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5708E7D5-5AE4-4107-8AF8-033F7DDE4486}"/>
                  </a:ext>
                </a:extLst>
              </p:cNvPr>
              <p:cNvSpPr txBox="1"/>
              <p:nvPr/>
            </p:nvSpPr>
            <p:spPr>
              <a:xfrm>
                <a:off x="3779912" y="468296"/>
                <a:ext cx="1512168" cy="369332"/>
              </a:xfrm>
              <a:prstGeom prst="rect">
                <a:avLst/>
              </a:prstGeom>
              <a:noFill/>
            </p:spPr>
            <p:txBody>
              <a:bodyPr wrap="square" rtlCol="0">
                <a:spAutoFit/>
              </a:bodyPr>
              <a:lstStyle/>
              <a:p>
                <a:r>
                  <a:rPr lang="de-DE" dirty="0"/>
                  <a:t>Energie</a:t>
                </a:r>
              </a:p>
            </p:txBody>
          </p:sp>
          <p:cxnSp>
            <p:nvCxnSpPr>
              <p:cNvPr id="21" name="Gerader Verbinder 20">
                <a:extLst>
                  <a:ext uri="{FF2B5EF4-FFF2-40B4-BE49-F238E27FC236}">
                    <a16:creationId xmlns:a16="http://schemas.microsoft.com/office/drawing/2014/main" id="{3CF979D8-FBAE-4F46-9842-34CDD7CFD1EC}"/>
                  </a:ext>
                </a:extLst>
              </p:cNvPr>
              <p:cNvCxnSpPr>
                <a:cxnSpLocks/>
              </p:cNvCxnSpPr>
              <p:nvPr/>
            </p:nvCxnSpPr>
            <p:spPr>
              <a:xfrm>
                <a:off x="3923927" y="3323424"/>
                <a:ext cx="2088232" cy="1337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AE05DA86-A574-4EF0-9155-916313B99219}"/>
                  </a:ext>
                </a:extLst>
              </p:cNvPr>
              <p:cNvCxnSpPr>
                <a:cxnSpLocks/>
              </p:cNvCxnSpPr>
              <p:nvPr/>
            </p:nvCxnSpPr>
            <p:spPr>
              <a:xfrm>
                <a:off x="3895151" y="2436224"/>
                <a:ext cx="2189018"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hteck 25">
                <a:extLst>
                  <a:ext uri="{FF2B5EF4-FFF2-40B4-BE49-F238E27FC236}">
                    <a16:creationId xmlns:a16="http://schemas.microsoft.com/office/drawing/2014/main" id="{6A8F91DF-FA71-428B-AED5-75A9D6EF315F}"/>
                  </a:ext>
                </a:extLst>
              </p:cNvPr>
              <p:cNvSpPr/>
              <p:nvPr/>
            </p:nvSpPr>
            <p:spPr>
              <a:xfrm>
                <a:off x="5407117" y="2223315"/>
                <a:ext cx="413333" cy="392564"/>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Rechteck 26">
                <a:extLst>
                  <a:ext uri="{FF2B5EF4-FFF2-40B4-BE49-F238E27FC236}">
                    <a16:creationId xmlns:a16="http://schemas.microsoft.com/office/drawing/2014/main" id="{28044CAD-B72B-441C-9E4C-D2879936231B}"/>
                  </a:ext>
                </a:extLst>
              </p:cNvPr>
              <p:cNvSpPr/>
              <p:nvPr/>
            </p:nvSpPr>
            <p:spPr>
              <a:xfrm>
                <a:off x="4129958" y="2219288"/>
                <a:ext cx="413333" cy="397241"/>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Rechteck 27">
                <a:extLst>
                  <a:ext uri="{FF2B5EF4-FFF2-40B4-BE49-F238E27FC236}">
                    <a16:creationId xmlns:a16="http://schemas.microsoft.com/office/drawing/2014/main" id="{7921A431-9D2B-4D4D-B054-FF554184A62A}"/>
                  </a:ext>
                </a:extLst>
              </p:cNvPr>
              <p:cNvSpPr/>
              <p:nvPr/>
            </p:nvSpPr>
            <p:spPr>
              <a:xfrm>
                <a:off x="4555677" y="2219288"/>
                <a:ext cx="413333" cy="397241"/>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Rechteck 28">
                <a:extLst>
                  <a:ext uri="{FF2B5EF4-FFF2-40B4-BE49-F238E27FC236}">
                    <a16:creationId xmlns:a16="http://schemas.microsoft.com/office/drawing/2014/main" id="{8B0F7AEB-0044-4ACC-A1A4-91611591231B}"/>
                  </a:ext>
                </a:extLst>
              </p:cNvPr>
              <p:cNvSpPr/>
              <p:nvPr/>
            </p:nvSpPr>
            <p:spPr>
              <a:xfrm>
                <a:off x="4981397" y="2219290"/>
                <a:ext cx="413333" cy="397241"/>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Rechteck 29">
                <a:extLst>
                  <a:ext uri="{FF2B5EF4-FFF2-40B4-BE49-F238E27FC236}">
                    <a16:creationId xmlns:a16="http://schemas.microsoft.com/office/drawing/2014/main" id="{9808181B-2EA2-4D71-879C-589284BF74A0}"/>
                  </a:ext>
                </a:extLst>
              </p:cNvPr>
              <p:cNvSpPr/>
              <p:nvPr/>
            </p:nvSpPr>
            <p:spPr>
              <a:xfrm>
                <a:off x="4689374" y="3104412"/>
                <a:ext cx="413333" cy="40593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Textfeld 33">
                <a:extLst>
                  <a:ext uri="{FF2B5EF4-FFF2-40B4-BE49-F238E27FC236}">
                    <a16:creationId xmlns:a16="http://schemas.microsoft.com/office/drawing/2014/main" id="{6095F8D4-E252-4105-A66F-C69E51270DFE}"/>
                  </a:ext>
                </a:extLst>
              </p:cNvPr>
              <p:cNvSpPr txBox="1"/>
              <p:nvPr/>
            </p:nvSpPr>
            <p:spPr>
              <a:xfrm>
                <a:off x="3965129" y="1735739"/>
                <a:ext cx="2592282" cy="442781"/>
              </a:xfrm>
              <a:prstGeom prst="rect">
                <a:avLst/>
              </a:prstGeom>
              <a:noFill/>
              <a:ln>
                <a:solidFill>
                  <a:schemeClr val="bg1"/>
                </a:solidFill>
              </a:ln>
            </p:spPr>
            <p:txBody>
              <a:bodyPr wrap="square" rtlCol="0">
                <a:spAutoFit/>
              </a:bodyPr>
              <a:lstStyle/>
              <a:p>
                <a:r>
                  <a:rPr lang="de-DE" sz="1400" i="1" dirty="0">
                    <a:solidFill>
                      <a:schemeClr val="accent6">
                        <a:lumMod val="75000"/>
                      </a:schemeClr>
                    </a:solidFill>
                  </a:rPr>
                  <a:t>sp³-Hybridorbitale</a:t>
                </a:r>
              </a:p>
            </p:txBody>
          </p:sp>
        </p:grpSp>
        <p:grpSp>
          <p:nvGrpSpPr>
            <p:cNvPr id="158" name="Gruppieren 157">
              <a:extLst>
                <a:ext uri="{FF2B5EF4-FFF2-40B4-BE49-F238E27FC236}">
                  <a16:creationId xmlns:a16="http://schemas.microsoft.com/office/drawing/2014/main" id="{03866CCD-94B4-4B49-A5B6-FF1526FB7042}"/>
                </a:ext>
              </a:extLst>
            </p:cNvPr>
            <p:cNvGrpSpPr/>
            <p:nvPr/>
          </p:nvGrpSpPr>
          <p:grpSpPr>
            <a:xfrm>
              <a:off x="2884745" y="4118152"/>
              <a:ext cx="616157" cy="369332"/>
              <a:chOff x="820613" y="6184943"/>
              <a:chExt cx="616157" cy="369332"/>
            </a:xfrm>
          </p:grpSpPr>
          <p:sp>
            <p:nvSpPr>
              <p:cNvPr id="159" name="Textfeld 158">
                <a:extLst>
                  <a:ext uri="{FF2B5EF4-FFF2-40B4-BE49-F238E27FC236}">
                    <a16:creationId xmlns:a16="http://schemas.microsoft.com/office/drawing/2014/main" id="{ADE8EBB9-4E8E-4040-B4BD-2404FFB260D9}"/>
                  </a:ext>
                </a:extLst>
              </p:cNvPr>
              <p:cNvSpPr txBox="1"/>
              <p:nvPr/>
            </p:nvSpPr>
            <p:spPr>
              <a:xfrm rot="10800000">
                <a:off x="820613" y="6184943"/>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sp>
            <p:nvSpPr>
              <p:cNvPr id="160" name="Textfeld 159">
                <a:extLst>
                  <a:ext uri="{FF2B5EF4-FFF2-40B4-BE49-F238E27FC236}">
                    <a16:creationId xmlns:a16="http://schemas.microsoft.com/office/drawing/2014/main" id="{872E1B9C-7C48-45B6-BF92-5BA5FB1906FD}"/>
                  </a:ext>
                </a:extLst>
              </p:cNvPr>
              <p:cNvSpPr txBox="1"/>
              <p:nvPr/>
            </p:nvSpPr>
            <p:spPr>
              <a:xfrm>
                <a:off x="932714" y="6184943"/>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grpSp>
        <p:sp>
          <p:nvSpPr>
            <p:cNvPr id="173" name="Textfeld 172">
              <a:extLst>
                <a:ext uri="{FF2B5EF4-FFF2-40B4-BE49-F238E27FC236}">
                  <a16:creationId xmlns:a16="http://schemas.microsoft.com/office/drawing/2014/main" id="{A6DCBCFB-D9C2-4A12-A86E-96D1CA59D19D}"/>
                </a:ext>
              </a:extLst>
            </p:cNvPr>
            <p:cNvSpPr txBox="1"/>
            <p:nvPr/>
          </p:nvSpPr>
          <p:spPr>
            <a:xfrm>
              <a:off x="2610645" y="3499881"/>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sp>
          <p:nvSpPr>
            <p:cNvPr id="174" name="Textfeld 173">
              <a:extLst>
                <a:ext uri="{FF2B5EF4-FFF2-40B4-BE49-F238E27FC236}">
                  <a16:creationId xmlns:a16="http://schemas.microsoft.com/office/drawing/2014/main" id="{ACD10D7F-0A22-4E0C-8AC3-89BF9398665D}"/>
                </a:ext>
              </a:extLst>
            </p:cNvPr>
            <p:cNvSpPr txBox="1"/>
            <p:nvPr/>
          </p:nvSpPr>
          <p:spPr>
            <a:xfrm>
              <a:off x="2915439" y="3507644"/>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sp>
          <p:nvSpPr>
            <p:cNvPr id="175" name="Textfeld 174">
              <a:extLst>
                <a:ext uri="{FF2B5EF4-FFF2-40B4-BE49-F238E27FC236}">
                  <a16:creationId xmlns:a16="http://schemas.microsoft.com/office/drawing/2014/main" id="{F1993110-6646-48EB-8A21-38C1A86C5340}"/>
                </a:ext>
              </a:extLst>
            </p:cNvPr>
            <p:cNvSpPr txBox="1"/>
            <p:nvPr/>
          </p:nvSpPr>
          <p:spPr>
            <a:xfrm>
              <a:off x="3201415" y="3508443"/>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sp>
          <p:nvSpPr>
            <p:cNvPr id="176" name="Textfeld 175">
              <a:extLst>
                <a:ext uri="{FF2B5EF4-FFF2-40B4-BE49-F238E27FC236}">
                  <a16:creationId xmlns:a16="http://schemas.microsoft.com/office/drawing/2014/main" id="{66C6B625-6BDF-4CCD-8818-80CFDFC87B43}"/>
                </a:ext>
              </a:extLst>
            </p:cNvPr>
            <p:cNvSpPr txBox="1"/>
            <p:nvPr/>
          </p:nvSpPr>
          <p:spPr>
            <a:xfrm>
              <a:off x="3497285" y="3510513"/>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grpSp>
      <p:grpSp>
        <p:nvGrpSpPr>
          <p:cNvPr id="186" name="Gruppieren 185">
            <a:extLst>
              <a:ext uri="{FF2B5EF4-FFF2-40B4-BE49-F238E27FC236}">
                <a16:creationId xmlns:a16="http://schemas.microsoft.com/office/drawing/2014/main" id="{82F9374C-95F9-4A99-8361-ACE2E2E35593}"/>
              </a:ext>
            </a:extLst>
          </p:cNvPr>
          <p:cNvGrpSpPr/>
          <p:nvPr/>
        </p:nvGrpSpPr>
        <p:grpSpPr>
          <a:xfrm>
            <a:off x="4327192" y="2561581"/>
            <a:ext cx="2634932" cy="2352244"/>
            <a:chOff x="4412473" y="2292740"/>
            <a:chExt cx="2634932" cy="2352244"/>
          </a:xfrm>
        </p:grpSpPr>
        <p:grpSp>
          <p:nvGrpSpPr>
            <p:cNvPr id="131" name="Gruppieren 130">
              <a:extLst>
                <a:ext uri="{FF2B5EF4-FFF2-40B4-BE49-F238E27FC236}">
                  <a16:creationId xmlns:a16="http://schemas.microsoft.com/office/drawing/2014/main" id="{319AFD26-C720-4FBF-8402-58427C3F0708}"/>
                </a:ext>
              </a:extLst>
            </p:cNvPr>
            <p:cNvGrpSpPr/>
            <p:nvPr/>
          </p:nvGrpSpPr>
          <p:grpSpPr>
            <a:xfrm>
              <a:off x="4412473" y="2292740"/>
              <a:ext cx="2634932" cy="2352244"/>
              <a:chOff x="4606478" y="2296955"/>
              <a:chExt cx="2634932" cy="2352244"/>
            </a:xfrm>
          </p:grpSpPr>
          <p:sp>
            <p:nvSpPr>
              <p:cNvPr id="80" name="Textfeld 79">
                <a:extLst>
                  <a:ext uri="{FF2B5EF4-FFF2-40B4-BE49-F238E27FC236}">
                    <a16:creationId xmlns:a16="http://schemas.microsoft.com/office/drawing/2014/main" id="{EA6E2758-CD98-4461-AEB6-59E249E9A81E}"/>
                  </a:ext>
                </a:extLst>
              </p:cNvPr>
              <p:cNvSpPr txBox="1"/>
              <p:nvPr/>
            </p:nvSpPr>
            <p:spPr>
              <a:xfrm>
                <a:off x="5895438" y="3396559"/>
                <a:ext cx="1345972" cy="523220"/>
              </a:xfrm>
              <a:prstGeom prst="rect">
                <a:avLst/>
              </a:prstGeom>
              <a:noFill/>
              <a:ln>
                <a:solidFill>
                  <a:schemeClr val="bg1"/>
                </a:solidFill>
              </a:ln>
            </p:spPr>
            <p:txBody>
              <a:bodyPr wrap="square" rtlCol="0">
                <a:spAutoFit/>
              </a:bodyPr>
              <a:lstStyle/>
              <a:p>
                <a:r>
                  <a:rPr lang="de-DE" sz="1400" i="1" dirty="0">
                    <a:solidFill>
                      <a:schemeClr val="accent6">
                        <a:lumMod val="75000"/>
                      </a:schemeClr>
                    </a:solidFill>
                  </a:rPr>
                  <a:t>sp²-Hybrid-orbitale</a:t>
                </a:r>
              </a:p>
            </p:txBody>
          </p:sp>
          <p:sp>
            <p:nvSpPr>
              <p:cNvPr id="81" name="Textfeld 80">
                <a:extLst>
                  <a:ext uri="{FF2B5EF4-FFF2-40B4-BE49-F238E27FC236}">
                    <a16:creationId xmlns:a16="http://schemas.microsoft.com/office/drawing/2014/main" id="{E963C786-10EB-4BE2-B8BC-2765CC83C2AA}"/>
                  </a:ext>
                </a:extLst>
              </p:cNvPr>
              <p:cNvSpPr txBox="1"/>
              <p:nvPr/>
            </p:nvSpPr>
            <p:spPr>
              <a:xfrm>
                <a:off x="5861002" y="3025592"/>
                <a:ext cx="1081555" cy="307777"/>
              </a:xfrm>
              <a:prstGeom prst="rect">
                <a:avLst/>
              </a:prstGeom>
              <a:noFill/>
              <a:ln>
                <a:solidFill>
                  <a:schemeClr val="bg1"/>
                </a:solidFill>
              </a:ln>
            </p:spPr>
            <p:txBody>
              <a:bodyPr wrap="square" rtlCol="0">
                <a:spAutoFit/>
              </a:bodyPr>
              <a:lstStyle/>
              <a:p>
                <a:r>
                  <a:rPr lang="de-DE" sz="1400" i="1" dirty="0">
                    <a:solidFill>
                      <a:srgbClr val="00B050"/>
                    </a:solidFill>
                  </a:rPr>
                  <a:t>p-Orbital</a:t>
                </a:r>
              </a:p>
            </p:txBody>
          </p:sp>
          <p:cxnSp>
            <p:nvCxnSpPr>
              <p:cNvPr id="101" name="Gerade Verbindung mit Pfeil 100">
                <a:extLst>
                  <a:ext uri="{FF2B5EF4-FFF2-40B4-BE49-F238E27FC236}">
                    <a16:creationId xmlns:a16="http://schemas.microsoft.com/office/drawing/2014/main" id="{42CE77EC-23C6-4448-86C0-CA7DFCBFBDB9}"/>
                  </a:ext>
                </a:extLst>
              </p:cNvPr>
              <p:cNvCxnSpPr>
                <a:cxnSpLocks/>
              </p:cNvCxnSpPr>
              <p:nvPr/>
            </p:nvCxnSpPr>
            <p:spPr>
              <a:xfrm flipV="1">
                <a:off x="4705975" y="2641004"/>
                <a:ext cx="0" cy="20081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Gerade Verbindung mit Pfeil 101">
                <a:extLst>
                  <a:ext uri="{FF2B5EF4-FFF2-40B4-BE49-F238E27FC236}">
                    <a16:creationId xmlns:a16="http://schemas.microsoft.com/office/drawing/2014/main" id="{374935B3-B100-4BA6-8793-E3A8D9AADCD8}"/>
                  </a:ext>
                </a:extLst>
              </p:cNvPr>
              <p:cNvCxnSpPr>
                <a:cxnSpLocks/>
              </p:cNvCxnSpPr>
              <p:nvPr/>
            </p:nvCxnSpPr>
            <p:spPr>
              <a:xfrm>
                <a:off x="4696561" y="4649199"/>
                <a:ext cx="17909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Textfeld 102">
                <a:extLst>
                  <a:ext uri="{FF2B5EF4-FFF2-40B4-BE49-F238E27FC236}">
                    <a16:creationId xmlns:a16="http://schemas.microsoft.com/office/drawing/2014/main" id="{6E33EDDA-0118-4578-B9E3-2500BABC05C4}"/>
                  </a:ext>
                </a:extLst>
              </p:cNvPr>
              <p:cNvSpPr txBox="1"/>
              <p:nvPr/>
            </p:nvSpPr>
            <p:spPr>
              <a:xfrm>
                <a:off x="4606478" y="2296955"/>
                <a:ext cx="1044721" cy="265354"/>
              </a:xfrm>
              <a:prstGeom prst="rect">
                <a:avLst/>
              </a:prstGeom>
              <a:noFill/>
            </p:spPr>
            <p:txBody>
              <a:bodyPr wrap="square" rtlCol="0">
                <a:spAutoFit/>
              </a:bodyPr>
              <a:lstStyle/>
              <a:p>
                <a:r>
                  <a:rPr lang="de-DE" dirty="0"/>
                  <a:t>Energie</a:t>
                </a:r>
              </a:p>
            </p:txBody>
          </p:sp>
          <p:cxnSp>
            <p:nvCxnSpPr>
              <p:cNvPr id="104" name="Gerader Verbinder 103">
                <a:extLst>
                  <a:ext uri="{FF2B5EF4-FFF2-40B4-BE49-F238E27FC236}">
                    <a16:creationId xmlns:a16="http://schemas.microsoft.com/office/drawing/2014/main" id="{C5713B85-48A2-480D-80FC-611085816EC3}"/>
                  </a:ext>
                </a:extLst>
              </p:cNvPr>
              <p:cNvCxnSpPr/>
              <p:nvPr/>
            </p:nvCxnSpPr>
            <p:spPr>
              <a:xfrm>
                <a:off x="4705975" y="4348278"/>
                <a:ext cx="139296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9DFEE736-1227-4AE6-A564-E9937E20AAFB}"/>
                  </a:ext>
                </a:extLst>
              </p:cNvPr>
              <p:cNvCxnSpPr/>
              <p:nvPr/>
            </p:nvCxnSpPr>
            <p:spPr>
              <a:xfrm>
                <a:off x="4715390" y="3299848"/>
                <a:ext cx="1392961"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40BBB3BB-02A3-44CD-8DAC-7757E5E53F6D}"/>
                  </a:ext>
                </a:extLst>
              </p:cNvPr>
              <p:cNvCxnSpPr/>
              <p:nvPr/>
            </p:nvCxnSpPr>
            <p:spPr>
              <a:xfrm>
                <a:off x="4715390" y="3656848"/>
                <a:ext cx="1392961"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echteck 108">
                <a:extLst>
                  <a:ext uri="{FF2B5EF4-FFF2-40B4-BE49-F238E27FC236}">
                    <a16:creationId xmlns:a16="http://schemas.microsoft.com/office/drawing/2014/main" id="{63B2D8C0-CB4E-448E-817A-FE533AAC730A}"/>
                  </a:ext>
                </a:extLst>
              </p:cNvPr>
              <p:cNvSpPr/>
              <p:nvPr/>
            </p:nvSpPr>
            <p:spPr>
              <a:xfrm>
                <a:off x="5250995" y="3141561"/>
                <a:ext cx="285562" cy="291654"/>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0" name="Rechteck 109">
                <a:extLst>
                  <a:ext uri="{FF2B5EF4-FFF2-40B4-BE49-F238E27FC236}">
                    <a16:creationId xmlns:a16="http://schemas.microsoft.com/office/drawing/2014/main" id="{63C26CD3-425A-47D5-B620-D93C04244A91}"/>
                  </a:ext>
                </a:extLst>
              </p:cNvPr>
              <p:cNvSpPr/>
              <p:nvPr/>
            </p:nvSpPr>
            <p:spPr>
              <a:xfrm>
                <a:off x="4954375" y="3474039"/>
                <a:ext cx="285561" cy="285405"/>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1" name="Rechteck 110">
                <a:extLst>
                  <a:ext uri="{FF2B5EF4-FFF2-40B4-BE49-F238E27FC236}">
                    <a16:creationId xmlns:a16="http://schemas.microsoft.com/office/drawing/2014/main" id="{684412F5-06A3-494F-BD36-4F53D86E097E}"/>
                  </a:ext>
                </a:extLst>
              </p:cNvPr>
              <p:cNvSpPr/>
              <p:nvPr/>
            </p:nvSpPr>
            <p:spPr>
              <a:xfrm>
                <a:off x="5248495" y="3474039"/>
                <a:ext cx="285561" cy="285405"/>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2" name="Rechteck 111">
                <a:extLst>
                  <a:ext uri="{FF2B5EF4-FFF2-40B4-BE49-F238E27FC236}">
                    <a16:creationId xmlns:a16="http://schemas.microsoft.com/office/drawing/2014/main" id="{199DCD74-0852-4598-9057-82729B186478}"/>
                  </a:ext>
                </a:extLst>
              </p:cNvPr>
              <p:cNvSpPr/>
              <p:nvPr/>
            </p:nvSpPr>
            <p:spPr>
              <a:xfrm>
                <a:off x="5542614" y="3474039"/>
                <a:ext cx="285561" cy="285404"/>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3" name="Rechteck 112">
                <a:extLst>
                  <a:ext uri="{FF2B5EF4-FFF2-40B4-BE49-F238E27FC236}">
                    <a16:creationId xmlns:a16="http://schemas.microsoft.com/office/drawing/2014/main" id="{74B07C98-E0D6-4D9F-BB5E-A0927D912986}"/>
                  </a:ext>
                </a:extLst>
              </p:cNvPr>
              <p:cNvSpPr/>
              <p:nvPr/>
            </p:nvSpPr>
            <p:spPr>
              <a:xfrm>
                <a:off x="5234804" y="4190925"/>
                <a:ext cx="285562" cy="2916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61" name="Gruppieren 160">
              <a:extLst>
                <a:ext uri="{FF2B5EF4-FFF2-40B4-BE49-F238E27FC236}">
                  <a16:creationId xmlns:a16="http://schemas.microsoft.com/office/drawing/2014/main" id="{D877CB7D-80AB-4972-A1BD-161929B69112}"/>
                </a:ext>
              </a:extLst>
            </p:cNvPr>
            <p:cNvGrpSpPr/>
            <p:nvPr/>
          </p:nvGrpSpPr>
          <p:grpSpPr>
            <a:xfrm>
              <a:off x="4869096" y="4154951"/>
              <a:ext cx="616157" cy="369332"/>
              <a:chOff x="820613" y="6184943"/>
              <a:chExt cx="616157" cy="369332"/>
            </a:xfrm>
          </p:grpSpPr>
          <p:sp>
            <p:nvSpPr>
              <p:cNvPr id="162" name="Textfeld 161">
                <a:extLst>
                  <a:ext uri="{FF2B5EF4-FFF2-40B4-BE49-F238E27FC236}">
                    <a16:creationId xmlns:a16="http://schemas.microsoft.com/office/drawing/2014/main" id="{948A2EF0-3499-414E-98ED-1A9661488237}"/>
                  </a:ext>
                </a:extLst>
              </p:cNvPr>
              <p:cNvSpPr txBox="1"/>
              <p:nvPr/>
            </p:nvSpPr>
            <p:spPr>
              <a:xfrm rot="10800000">
                <a:off x="820613" y="6184943"/>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sp>
            <p:nvSpPr>
              <p:cNvPr id="163" name="Textfeld 162">
                <a:extLst>
                  <a:ext uri="{FF2B5EF4-FFF2-40B4-BE49-F238E27FC236}">
                    <a16:creationId xmlns:a16="http://schemas.microsoft.com/office/drawing/2014/main" id="{4BB283DB-4B25-4527-9DE2-A6D22C44A71E}"/>
                  </a:ext>
                </a:extLst>
              </p:cNvPr>
              <p:cNvSpPr txBox="1"/>
              <p:nvPr/>
            </p:nvSpPr>
            <p:spPr>
              <a:xfrm>
                <a:off x="932714" y="6184943"/>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grpSp>
        <p:sp>
          <p:nvSpPr>
            <p:cNvPr id="177" name="Textfeld 176">
              <a:extLst>
                <a:ext uri="{FF2B5EF4-FFF2-40B4-BE49-F238E27FC236}">
                  <a16:creationId xmlns:a16="http://schemas.microsoft.com/office/drawing/2014/main" id="{8FFB43D2-BBE1-472C-9EA0-06595271028E}"/>
                </a:ext>
              </a:extLst>
            </p:cNvPr>
            <p:cNvSpPr txBox="1"/>
            <p:nvPr/>
          </p:nvSpPr>
          <p:spPr>
            <a:xfrm>
              <a:off x="4679752" y="3439630"/>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sp>
          <p:nvSpPr>
            <p:cNvPr id="178" name="Textfeld 177">
              <a:extLst>
                <a:ext uri="{FF2B5EF4-FFF2-40B4-BE49-F238E27FC236}">
                  <a16:creationId xmlns:a16="http://schemas.microsoft.com/office/drawing/2014/main" id="{D88408E0-0BCD-46E6-A895-20EDF2AE2F21}"/>
                </a:ext>
              </a:extLst>
            </p:cNvPr>
            <p:cNvSpPr txBox="1"/>
            <p:nvPr/>
          </p:nvSpPr>
          <p:spPr>
            <a:xfrm>
              <a:off x="4985207" y="3425869"/>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sp>
          <p:nvSpPr>
            <p:cNvPr id="179" name="Textfeld 178">
              <a:extLst>
                <a:ext uri="{FF2B5EF4-FFF2-40B4-BE49-F238E27FC236}">
                  <a16:creationId xmlns:a16="http://schemas.microsoft.com/office/drawing/2014/main" id="{15EEA749-75CC-4665-806E-A832ABCFABB8}"/>
                </a:ext>
              </a:extLst>
            </p:cNvPr>
            <p:cNvSpPr txBox="1"/>
            <p:nvPr/>
          </p:nvSpPr>
          <p:spPr>
            <a:xfrm>
              <a:off x="5290662" y="3436394"/>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sp>
          <p:nvSpPr>
            <p:cNvPr id="180" name="Textfeld 179">
              <a:extLst>
                <a:ext uri="{FF2B5EF4-FFF2-40B4-BE49-F238E27FC236}">
                  <a16:creationId xmlns:a16="http://schemas.microsoft.com/office/drawing/2014/main" id="{566CAC2F-5E40-416D-B167-43FC8FDF29B6}"/>
                </a:ext>
              </a:extLst>
            </p:cNvPr>
            <p:cNvSpPr txBox="1"/>
            <p:nvPr/>
          </p:nvSpPr>
          <p:spPr>
            <a:xfrm>
              <a:off x="4985207" y="3085395"/>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grpSp>
      <p:grpSp>
        <p:nvGrpSpPr>
          <p:cNvPr id="187" name="Gruppieren 186">
            <a:extLst>
              <a:ext uri="{FF2B5EF4-FFF2-40B4-BE49-F238E27FC236}">
                <a16:creationId xmlns:a16="http://schemas.microsoft.com/office/drawing/2014/main" id="{DD15235D-F58D-4A3D-B20F-03467230422B}"/>
              </a:ext>
            </a:extLst>
          </p:cNvPr>
          <p:cNvGrpSpPr/>
          <p:nvPr/>
        </p:nvGrpSpPr>
        <p:grpSpPr>
          <a:xfrm>
            <a:off x="6727588" y="2562543"/>
            <a:ext cx="2326120" cy="2352244"/>
            <a:chOff x="6850769" y="2299820"/>
            <a:chExt cx="2326120" cy="2352244"/>
          </a:xfrm>
        </p:grpSpPr>
        <p:grpSp>
          <p:nvGrpSpPr>
            <p:cNvPr id="132" name="Gruppieren 131">
              <a:extLst>
                <a:ext uri="{FF2B5EF4-FFF2-40B4-BE49-F238E27FC236}">
                  <a16:creationId xmlns:a16="http://schemas.microsoft.com/office/drawing/2014/main" id="{87042BC0-8E17-4D6D-9537-88464FBA2C09}"/>
                </a:ext>
              </a:extLst>
            </p:cNvPr>
            <p:cNvGrpSpPr/>
            <p:nvPr/>
          </p:nvGrpSpPr>
          <p:grpSpPr>
            <a:xfrm>
              <a:off x="6850769" y="2299820"/>
              <a:ext cx="2326120" cy="2352244"/>
              <a:chOff x="6850769" y="2299820"/>
              <a:chExt cx="2326120" cy="2352244"/>
            </a:xfrm>
          </p:grpSpPr>
          <p:sp>
            <p:nvSpPr>
              <p:cNvPr id="114" name="Textfeld 113">
                <a:extLst>
                  <a:ext uri="{FF2B5EF4-FFF2-40B4-BE49-F238E27FC236}">
                    <a16:creationId xmlns:a16="http://schemas.microsoft.com/office/drawing/2014/main" id="{3AE13FD8-93BB-41B9-8409-19D6536E0C39}"/>
                  </a:ext>
                </a:extLst>
              </p:cNvPr>
              <p:cNvSpPr txBox="1"/>
              <p:nvPr/>
            </p:nvSpPr>
            <p:spPr>
              <a:xfrm>
                <a:off x="7876821" y="3320506"/>
                <a:ext cx="1300068" cy="523220"/>
              </a:xfrm>
              <a:prstGeom prst="rect">
                <a:avLst/>
              </a:prstGeom>
              <a:noFill/>
              <a:ln>
                <a:solidFill>
                  <a:schemeClr val="bg1"/>
                </a:solidFill>
              </a:ln>
            </p:spPr>
            <p:txBody>
              <a:bodyPr wrap="square" rtlCol="0">
                <a:spAutoFit/>
              </a:bodyPr>
              <a:lstStyle/>
              <a:p>
                <a:r>
                  <a:rPr lang="de-DE" sz="1400" i="1" dirty="0" err="1">
                    <a:solidFill>
                      <a:schemeClr val="accent6">
                        <a:lumMod val="75000"/>
                      </a:schemeClr>
                    </a:solidFill>
                  </a:rPr>
                  <a:t>sp</a:t>
                </a:r>
                <a:r>
                  <a:rPr lang="de-DE" sz="1400" i="1" dirty="0">
                    <a:solidFill>
                      <a:schemeClr val="accent6">
                        <a:lumMod val="75000"/>
                      </a:schemeClr>
                    </a:solidFill>
                  </a:rPr>
                  <a:t>-Hybrid-orbitale</a:t>
                </a:r>
              </a:p>
            </p:txBody>
          </p:sp>
          <p:sp>
            <p:nvSpPr>
              <p:cNvPr id="115" name="Textfeld 114">
                <a:extLst>
                  <a:ext uri="{FF2B5EF4-FFF2-40B4-BE49-F238E27FC236}">
                    <a16:creationId xmlns:a16="http://schemas.microsoft.com/office/drawing/2014/main" id="{266E9405-769E-4E81-89CA-795AED59B7E2}"/>
                  </a:ext>
                </a:extLst>
              </p:cNvPr>
              <p:cNvSpPr txBox="1"/>
              <p:nvPr/>
            </p:nvSpPr>
            <p:spPr>
              <a:xfrm>
                <a:off x="7876821" y="2962292"/>
                <a:ext cx="1081555" cy="307777"/>
              </a:xfrm>
              <a:prstGeom prst="rect">
                <a:avLst/>
              </a:prstGeom>
              <a:noFill/>
              <a:ln>
                <a:noFill/>
              </a:ln>
            </p:spPr>
            <p:txBody>
              <a:bodyPr wrap="square" rtlCol="0">
                <a:spAutoFit/>
              </a:bodyPr>
              <a:lstStyle/>
              <a:p>
                <a:r>
                  <a:rPr lang="de-DE" sz="1400" i="1" dirty="0">
                    <a:solidFill>
                      <a:srgbClr val="00B050"/>
                    </a:solidFill>
                  </a:rPr>
                  <a:t>p-Orbitale</a:t>
                </a:r>
              </a:p>
            </p:txBody>
          </p:sp>
          <p:cxnSp>
            <p:nvCxnSpPr>
              <p:cNvPr id="116" name="Gerade Verbindung mit Pfeil 115">
                <a:extLst>
                  <a:ext uri="{FF2B5EF4-FFF2-40B4-BE49-F238E27FC236}">
                    <a16:creationId xmlns:a16="http://schemas.microsoft.com/office/drawing/2014/main" id="{2DEF7B9E-998F-4E4D-8AAC-FEAABBC7E175}"/>
                  </a:ext>
                </a:extLst>
              </p:cNvPr>
              <p:cNvCxnSpPr>
                <a:cxnSpLocks/>
              </p:cNvCxnSpPr>
              <p:nvPr/>
            </p:nvCxnSpPr>
            <p:spPr>
              <a:xfrm flipV="1">
                <a:off x="6950266" y="2643869"/>
                <a:ext cx="0" cy="20081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Gerade Verbindung mit Pfeil 116">
                <a:extLst>
                  <a:ext uri="{FF2B5EF4-FFF2-40B4-BE49-F238E27FC236}">
                    <a16:creationId xmlns:a16="http://schemas.microsoft.com/office/drawing/2014/main" id="{5D33E9A4-0815-49A3-A2C4-30C2F7336BB2}"/>
                  </a:ext>
                </a:extLst>
              </p:cNvPr>
              <p:cNvCxnSpPr>
                <a:cxnSpLocks/>
              </p:cNvCxnSpPr>
              <p:nvPr/>
            </p:nvCxnSpPr>
            <p:spPr>
              <a:xfrm>
                <a:off x="6940852" y="4652064"/>
                <a:ext cx="17909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Textfeld 117">
                <a:extLst>
                  <a:ext uri="{FF2B5EF4-FFF2-40B4-BE49-F238E27FC236}">
                    <a16:creationId xmlns:a16="http://schemas.microsoft.com/office/drawing/2014/main" id="{CF318947-DFBD-4CCA-BF17-3FF1B2C603C6}"/>
                  </a:ext>
                </a:extLst>
              </p:cNvPr>
              <p:cNvSpPr txBox="1"/>
              <p:nvPr/>
            </p:nvSpPr>
            <p:spPr>
              <a:xfrm>
                <a:off x="6850769" y="2299820"/>
                <a:ext cx="1044721" cy="265354"/>
              </a:xfrm>
              <a:prstGeom prst="rect">
                <a:avLst/>
              </a:prstGeom>
              <a:noFill/>
            </p:spPr>
            <p:txBody>
              <a:bodyPr wrap="square" rtlCol="0">
                <a:spAutoFit/>
              </a:bodyPr>
              <a:lstStyle/>
              <a:p>
                <a:r>
                  <a:rPr lang="de-DE" dirty="0"/>
                  <a:t>Energie</a:t>
                </a:r>
              </a:p>
            </p:txBody>
          </p:sp>
          <p:cxnSp>
            <p:nvCxnSpPr>
              <p:cNvPr id="119" name="Gerader Verbinder 118">
                <a:extLst>
                  <a:ext uri="{FF2B5EF4-FFF2-40B4-BE49-F238E27FC236}">
                    <a16:creationId xmlns:a16="http://schemas.microsoft.com/office/drawing/2014/main" id="{1912270F-3A68-4447-9098-C8CB8B5CA908}"/>
                  </a:ext>
                </a:extLst>
              </p:cNvPr>
              <p:cNvCxnSpPr/>
              <p:nvPr/>
            </p:nvCxnSpPr>
            <p:spPr>
              <a:xfrm>
                <a:off x="6950266" y="4351143"/>
                <a:ext cx="139296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0" name="Gerader Verbinder 119">
                <a:extLst>
                  <a:ext uri="{FF2B5EF4-FFF2-40B4-BE49-F238E27FC236}">
                    <a16:creationId xmlns:a16="http://schemas.microsoft.com/office/drawing/2014/main" id="{4CF9491E-EDED-4EC2-BC7D-DB395C31C86A}"/>
                  </a:ext>
                </a:extLst>
              </p:cNvPr>
              <p:cNvCxnSpPr/>
              <p:nvPr/>
            </p:nvCxnSpPr>
            <p:spPr>
              <a:xfrm>
                <a:off x="6959681" y="3233853"/>
                <a:ext cx="1392961"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1" name="Gerader Verbinder 120">
                <a:extLst>
                  <a:ext uri="{FF2B5EF4-FFF2-40B4-BE49-F238E27FC236}">
                    <a16:creationId xmlns:a16="http://schemas.microsoft.com/office/drawing/2014/main" id="{1582708A-C7BB-493D-8B63-AD1C30B1C70C}"/>
                  </a:ext>
                </a:extLst>
              </p:cNvPr>
              <p:cNvCxnSpPr/>
              <p:nvPr/>
            </p:nvCxnSpPr>
            <p:spPr>
              <a:xfrm>
                <a:off x="6959681" y="3611809"/>
                <a:ext cx="1392961"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2" name="Rechteck 121">
                <a:extLst>
                  <a:ext uri="{FF2B5EF4-FFF2-40B4-BE49-F238E27FC236}">
                    <a16:creationId xmlns:a16="http://schemas.microsoft.com/office/drawing/2014/main" id="{AC0BD356-C573-4342-81F0-E59739D56ED4}"/>
                  </a:ext>
                </a:extLst>
              </p:cNvPr>
              <p:cNvSpPr/>
              <p:nvPr/>
            </p:nvSpPr>
            <p:spPr>
              <a:xfrm>
                <a:off x="7181342" y="3065338"/>
                <a:ext cx="285562" cy="291654"/>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00B050"/>
                  </a:solidFill>
                </a:endParaRPr>
              </a:p>
            </p:txBody>
          </p:sp>
          <p:sp>
            <p:nvSpPr>
              <p:cNvPr id="123" name="Rechteck 122">
                <a:extLst>
                  <a:ext uri="{FF2B5EF4-FFF2-40B4-BE49-F238E27FC236}">
                    <a16:creationId xmlns:a16="http://schemas.microsoft.com/office/drawing/2014/main" id="{046C5724-124B-4A0C-B605-C2F9DD316482}"/>
                  </a:ext>
                </a:extLst>
              </p:cNvPr>
              <p:cNvSpPr/>
              <p:nvPr/>
            </p:nvSpPr>
            <p:spPr>
              <a:xfrm>
                <a:off x="7198666" y="3429000"/>
                <a:ext cx="285561" cy="285405"/>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4" name="Rechteck 123">
                <a:extLst>
                  <a:ext uri="{FF2B5EF4-FFF2-40B4-BE49-F238E27FC236}">
                    <a16:creationId xmlns:a16="http://schemas.microsoft.com/office/drawing/2014/main" id="{ABD9AD3C-1074-479A-9527-02FAC336B06E}"/>
                  </a:ext>
                </a:extLst>
              </p:cNvPr>
              <p:cNvSpPr/>
              <p:nvPr/>
            </p:nvSpPr>
            <p:spPr>
              <a:xfrm>
                <a:off x="7492786" y="3429000"/>
                <a:ext cx="285561" cy="285405"/>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5" name="Rechteck 124">
                <a:extLst>
                  <a:ext uri="{FF2B5EF4-FFF2-40B4-BE49-F238E27FC236}">
                    <a16:creationId xmlns:a16="http://schemas.microsoft.com/office/drawing/2014/main" id="{6973437D-6055-454F-8093-5D2A8FA27C13}"/>
                  </a:ext>
                </a:extLst>
              </p:cNvPr>
              <p:cNvSpPr/>
              <p:nvPr/>
            </p:nvSpPr>
            <p:spPr>
              <a:xfrm>
                <a:off x="7492785" y="3068463"/>
                <a:ext cx="285561" cy="285404"/>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rgbClr val="00B050"/>
                  </a:solidFill>
                </a:endParaRPr>
              </a:p>
            </p:txBody>
          </p:sp>
          <p:sp>
            <p:nvSpPr>
              <p:cNvPr id="126" name="Rechteck 125">
                <a:extLst>
                  <a:ext uri="{FF2B5EF4-FFF2-40B4-BE49-F238E27FC236}">
                    <a16:creationId xmlns:a16="http://schemas.microsoft.com/office/drawing/2014/main" id="{9CF4D6AA-1929-406A-AD20-0604E538AA14}"/>
                  </a:ext>
                </a:extLst>
              </p:cNvPr>
              <p:cNvSpPr/>
              <p:nvPr/>
            </p:nvSpPr>
            <p:spPr>
              <a:xfrm>
                <a:off x="7479095" y="4193790"/>
                <a:ext cx="285562" cy="2916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64" name="Gruppieren 163">
              <a:extLst>
                <a:ext uri="{FF2B5EF4-FFF2-40B4-BE49-F238E27FC236}">
                  <a16:creationId xmlns:a16="http://schemas.microsoft.com/office/drawing/2014/main" id="{3D1D5920-20A3-41BE-9387-08BB10C8CEBC}"/>
                </a:ext>
              </a:extLst>
            </p:cNvPr>
            <p:cNvGrpSpPr/>
            <p:nvPr/>
          </p:nvGrpSpPr>
          <p:grpSpPr>
            <a:xfrm>
              <a:off x="7299579" y="4181647"/>
              <a:ext cx="616157" cy="369332"/>
              <a:chOff x="820613" y="6184943"/>
              <a:chExt cx="616157" cy="369332"/>
            </a:xfrm>
          </p:grpSpPr>
          <p:sp>
            <p:nvSpPr>
              <p:cNvPr id="165" name="Textfeld 164">
                <a:extLst>
                  <a:ext uri="{FF2B5EF4-FFF2-40B4-BE49-F238E27FC236}">
                    <a16:creationId xmlns:a16="http://schemas.microsoft.com/office/drawing/2014/main" id="{833B912D-CCF2-472A-A2C6-69E11EE53153}"/>
                  </a:ext>
                </a:extLst>
              </p:cNvPr>
              <p:cNvSpPr txBox="1"/>
              <p:nvPr/>
            </p:nvSpPr>
            <p:spPr>
              <a:xfrm rot="10800000">
                <a:off x="820613" y="6184943"/>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sp>
            <p:nvSpPr>
              <p:cNvPr id="166" name="Textfeld 165">
                <a:extLst>
                  <a:ext uri="{FF2B5EF4-FFF2-40B4-BE49-F238E27FC236}">
                    <a16:creationId xmlns:a16="http://schemas.microsoft.com/office/drawing/2014/main" id="{9C9C348D-5D65-4C2E-9AE8-4B36B083D7A1}"/>
                  </a:ext>
                </a:extLst>
              </p:cNvPr>
              <p:cNvSpPr txBox="1"/>
              <p:nvPr/>
            </p:nvSpPr>
            <p:spPr>
              <a:xfrm>
                <a:off x="932714" y="6184943"/>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grpSp>
        <p:sp>
          <p:nvSpPr>
            <p:cNvPr id="181" name="Textfeld 180">
              <a:extLst>
                <a:ext uri="{FF2B5EF4-FFF2-40B4-BE49-F238E27FC236}">
                  <a16:creationId xmlns:a16="http://schemas.microsoft.com/office/drawing/2014/main" id="{87F1BE12-F0B9-4042-8730-7DEEBE9D419D}"/>
                </a:ext>
              </a:extLst>
            </p:cNvPr>
            <p:cNvSpPr txBox="1"/>
            <p:nvPr/>
          </p:nvSpPr>
          <p:spPr>
            <a:xfrm>
              <a:off x="7127331" y="3390635"/>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sp>
          <p:nvSpPr>
            <p:cNvPr id="182" name="Textfeld 181">
              <a:extLst>
                <a:ext uri="{FF2B5EF4-FFF2-40B4-BE49-F238E27FC236}">
                  <a16:creationId xmlns:a16="http://schemas.microsoft.com/office/drawing/2014/main" id="{2FEA5D7B-4241-49E3-A001-1010CD83BFD7}"/>
                </a:ext>
              </a:extLst>
            </p:cNvPr>
            <p:cNvSpPr txBox="1"/>
            <p:nvPr/>
          </p:nvSpPr>
          <p:spPr>
            <a:xfrm>
              <a:off x="7450694" y="3389479"/>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sp>
          <p:nvSpPr>
            <p:cNvPr id="183" name="Textfeld 182">
              <a:extLst>
                <a:ext uri="{FF2B5EF4-FFF2-40B4-BE49-F238E27FC236}">
                  <a16:creationId xmlns:a16="http://schemas.microsoft.com/office/drawing/2014/main" id="{6DBF9C02-B689-45B6-84CC-ED2D864DDFD2}"/>
                </a:ext>
              </a:extLst>
            </p:cNvPr>
            <p:cNvSpPr txBox="1"/>
            <p:nvPr/>
          </p:nvSpPr>
          <p:spPr>
            <a:xfrm>
              <a:off x="7118740" y="3027196"/>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sp>
          <p:nvSpPr>
            <p:cNvPr id="184" name="Textfeld 183">
              <a:extLst>
                <a:ext uri="{FF2B5EF4-FFF2-40B4-BE49-F238E27FC236}">
                  <a16:creationId xmlns:a16="http://schemas.microsoft.com/office/drawing/2014/main" id="{22889644-EC90-4183-882C-2BB844734968}"/>
                </a:ext>
              </a:extLst>
            </p:cNvPr>
            <p:cNvSpPr txBox="1"/>
            <p:nvPr/>
          </p:nvSpPr>
          <p:spPr>
            <a:xfrm>
              <a:off x="7441961" y="3018991"/>
              <a:ext cx="504056"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1</a:t>
              </a:r>
            </a:p>
          </p:txBody>
        </p:sp>
      </p:grpSp>
      <p:pic>
        <p:nvPicPr>
          <p:cNvPr id="192" name="Grafik 191">
            <a:extLst>
              <a:ext uri="{FF2B5EF4-FFF2-40B4-BE49-F238E27FC236}">
                <a16:creationId xmlns:a16="http://schemas.microsoft.com/office/drawing/2014/main" id="{59FF195C-C672-40BF-9C09-334CC44036FB}"/>
              </a:ext>
            </a:extLst>
          </p:cNvPr>
          <p:cNvPicPr>
            <a:picLocks noChangeAspect="1"/>
          </p:cNvPicPr>
          <p:nvPr/>
        </p:nvPicPr>
        <p:blipFill>
          <a:blip r:embed="rId4"/>
          <a:stretch>
            <a:fillRect/>
          </a:stretch>
        </p:blipFill>
        <p:spPr>
          <a:xfrm>
            <a:off x="27547" y="633830"/>
            <a:ext cx="1890289" cy="1544752"/>
          </a:xfrm>
          <a:prstGeom prst="rect">
            <a:avLst/>
          </a:prstGeom>
        </p:spPr>
      </p:pic>
      <p:grpSp>
        <p:nvGrpSpPr>
          <p:cNvPr id="201" name="Gruppieren 200">
            <a:extLst>
              <a:ext uri="{FF2B5EF4-FFF2-40B4-BE49-F238E27FC236}">
                <a16:creationId xmlns:a16="http://schemas.microsoft.com/office/drawing/2014/main" id="{27B068C0-909C-4B71-9C48-883653F63715}"/>
              </a:ext>
            </a:extLst>
          </p:cNvPr>
          <p:cNvGrpSpPr/>
          <p:nvPr/>
        </p:nvGrpSpPr>
        <p:grpSpPr>
          <a:xfrm>
            <a:off x="4404560" y="706811"/>
            <a:ext cx="2269353" cy="1345182"/>
            <a:chOff x="4393918" y="823573"/>
            <a:chExt cx="2269353" cy="1345182"/>
          </a:xfrm>
        </p:grpSpPr>
        <p:pic>
          <p:nvPicPr>
            <p:cNvPr id="145" name="Grafik 144">
              <a:extLst>
                <a:ext uri="{FF2B5EF4-FFF2-40B4-BE49-F238E27FC236}">
                  <a16:creationId xmlns:a16="http://schemas.microsoft.com/office/drawing/2014/main" id="{4A7A5A70-FAF1-4A9F-937E-9255410D7E37}"/>
                </a:ext>
              </a:extLst>
            </p:cNvPr>
            <p:cNvPicPr>
              <a:picLocks noChangeAspect="1"/>
            </p:cNvPicPr>
            <p:nvPr/>
          </p:nvPicPr>
          <p:blipFill>
            <a:blip r:embed="rId5"/>
            <a:stretch>
              <a:fillRect/>
            </a:stretch>
          </p:blipFill>
          <p:spPr>
            <a:xfrm>
              <a:off x="4393918" y="823573"/>
              <a:ext cx="2269353" cy="1345182"/>
            </a:xfrm>
            <a:prstGeom prst="rect">
              <a:avLst/>
            </a:prstGeom>
          </p:spPr>
        </p:pic>
        <p:cxnSp>
          <p:nvCxnSpPr>
            <p:cNvPr id="194" name="Gerader Verbinder 193">
              <a:extLst>
                <a:ext uri="{FF2B5EF4-FFF2-40B4-BE49-F238E27FC236}">
                  <a16:creationId xmlns:a16="http://schemas.microsoft.com/office/drawing/2014/main" id="{AF62709D-C356-4C81-AA12-D56F4DD5E845}"/>
                </a:ext>
              </a:extLst>
            </p:cNvPr>
            <p:cNvCxnSpPr/>
            <p:nvPr/>
          </p:nvCxnSpPr>
          <p:spPr>
            <a:xfrm flipH="1">
              <a:off x="4475165" y="1412776"/>
              <a:ext cx="1032939" cy="504056"/>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95" name="Gerader Verbinder 194">
              <a:extLst>
                <a:ext uri="{FF2B5EF4-FFF2-40B4-BE49-F238E27FC236}">
                  <a16:creationId xmlns:a16="http://schemas.microsoft.com/office/drawing/2014/main" id="{79E7E0DA-B3B6-4DE1-B428-F0C630597507}"/>
                </a:ext>
              </a:extLst>
            </p:cNvPr>
            <p:cNvCxnSpPr>
              <a:cxnSpLocks/>
            </p:cNvCxnSpPr>
            <p:nvPr/>
          </p:nvCxnSpPr>
          <p:spPr>
            <a:xfrm flipH="1" flipV="1">
              <a:off x="5074903" y="1075374"/>
              <a:ext cx="421568" cy="388332"/>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98" name="Gerader Verbinder 197">
              <a:extLst>
                <a:ext uri="{FF2B5EF4-FFF2-40B4-BE49-F238E27FC236}">
                  <a16:creationId xmlns:a16="http://schemas.microsoft.com/office/drawing/2014/main" id="{252A2CD9-5A4D-4D1B-811C-57B9EE671873}"/>
                </a:ext>
              </a:extLst>
            </p:cNvPr>
            <p:cNvCxnSpPr>
              <a:cxnSpLocks/>
            </p:cNvCxnSpPr>
            <p:nvPr/>
          </p:nvCxnSpPr>
          <p:spPr>
            <a:xfrm flipH="1" flipV="1">
              <a:off x="5544321" y="1412776"/>
              <a:ext cx="901298" cy="20864"/>
            </a:xfrm>
            <a:prstGeom prst="line">
              <a:avLst/>
            </a:prstGeom>
            <a:ln>
              <a:prstDash val="dash"/>
            </a:ln>
          </p:spPr>
          <p:style>
            <a:lnRef idx="1">
              <a:schemeClr val="dk1"/>
            </a:lnRef>
            <a:fillRef idx="0">
              <a:schemeClr val="dk1"/>
            </a:fillRef>
            <a:effectRef idx="0">
              <a:schemeClr val="dk1"/>
            </a:effectRef>
            <a:fontRef idx="minor">
              <a:schemeClr val="tx1"/>
            </a:fontRef>
          </p:style>
        </p:cxnSp>
      </p:grpSp>
      <p:sp>
        <p:nvSpPr>
          <p:cNvPr id="200" name="Textfeld 199">
            <a:extLst>
              <a:ext uri="{FF2B5EF4-FFF2-40B4-BE49-F238E27FC236}">
                <a16:creationId xmlns:a16="http://schemas.microsoft.com/office/drawing/2014/main" id="{83A3089F-3523-465C-8F29-E2639DF0A484}"/>
              </a:ext>
            </a:extLst>
          </p:cNvPr>
          <p:cNvSpPr txBox="1"/>
          <p:nvPr/>
        </p:nvSpPr>
        <p:spPr>
          <a:xfrm>
            <a:off x="2565849" y="2084375"/>
            <a:ext cx="1338204" cy="338554"/>
          </a:xfrm>
          <a:prstGeom prst="rect">
            <a:avLst/>
          </a:prstGeom>
          <a:noFill/>
        </p:spPr>
        <p:txBody>
          <a:bodyPr wrap="square" rtlCol="0">
            <a:spAutoFit/>
          </a:bodyPr>
          <a:lstStyle/>
          <a:p>
            <a:r>
              <a:rPr lang="de-DE" sz="1600" i="1" dirty="0"/>
              <a:t>tetraedrisch</a:t>
            </a:r>
          </a:p>
        </p:txBody>
      </p:sp>
      <p:sp>
        <p:nvSpPr>
          <p:cNvPr id="202" name="Textfeld 201">
            <a:extLst>
              <a:ext uri="{FF2B5EF4-FFF2-40B4-BE49-F238E27FC236}">
                <a16:creationId xmlns:a16="http://schemas.microsoft.com/office/drawing/2014/main" id="{9E3083F5-45C1-477D-A558-D2E1AC8D78A5}"/>
              </a:ext>
            </a:extLst>
          </p:cNvPr>
          <p:cNvSpPr txBox="1"/>
          <p:nvPr/>
        </p:nvSpPr>
        <p:spPr>
          <a:xfrm>
            <a:off x="4597423" y="2098027"/>
            <a:ext cx="1464297" cy="338554"/>
          </a:xfrm>
          <a:prstGeom prst="rect">
            <a:avLst/>
          </a:prstGeom>
          <a:noFill/>
        </p:spPr>
        <p:txBody>
          <a:bodyPr wrap="square" rtlCol="0">
            <a:spAutoFit/>
          </a:bodyPr>
          <a:lstStyle/>
          <a:p>
            <a:r>
              <a:rPr lang="de-DE" sz="1600" i="1" dirty="0"/>
              <a:t>trigonal-planar</a:t>
            </a:r>
          </a:p>
        </p:txBody>
      </p:sp>
      <p:sp>
        <p:nvSpPr>
          <p:cNvPr id="203" name="Textfeld 202">
            <a:extLst>
              <a:ext uri="{FF2B5EF4-FFF2-40B4-BE49-F238E27FC236}">
                <a16:creationId xmlns:a16="http://schemas.microsoft.com/office/drawing/2014/main" id="{B875B162-12AE-4987-8C42-60490E9444AE}"/>
              </a:ext>
            </a:extLst>
          </p:cNvPr>
          <p:cNvSpPr txBox="1"/>
          <p:nvPr/>
        </p:nvSpPr>
        <p:spPr>
          <a:xfrm>
            <a:off x="7501606" y="2116349"/>
            <a:ext cx="975356" cy="338554"/>
          </a:xfrm>
          <a:prstGeom prst="rect">
            <a:avLst/>
          </a:prstGeom>
          <a:noFill/>
        </p:spPr>
        <p:txBody>
          <a:bodyPr wrap="square" rtlCol="0">
            <a:spAutoFit/>
          </a:bodyPr>
          <a:lstStyle/>
          <a:p>
            <a:r>
              <a:rPr lang="de-DE" sz="1600" i="1" dirty="0"/>
              <a:t>linear</a:t>
            </a:r>
          </a:p>
        </p:txBody>
      </p:sp>
      <p:sp>
        <p:nvSpPr>
          <p:cNvPr id="2" name="Rechteck 1">
            <a:extLst>
              <a:ext uri="{FF2B5EF4-FFF2-40B4-BE49-F238E27FC236}">
                <a16:creationId xmlns:a16="http://schemas.microsoft.com/office/drawing/2014/main" id="{9E2FC84F-BD96-48BE-A12D-A58A54CD80DC}"/>
              </a:ext>
            </a:extLst>
          </p:cNvPr>
          <p:cNvSpPr/>
          <p:nvPr/>
        </p:nvSpPr>
        <p:spPr>
          <a:xfrm>
            <a:off x="2245773" y="2561581"/>
            <a:ext cx="1903684" cy="3330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Rechteck 106">
            <a:extLst>
              <a:ext uri="{FF2B5EF4-FFF2-40B4-BE49-F238E27FC236}">
                <a16:creationId xmlns:a16="http://schemas.microsoft.com/office/drawing/2014/main" id="{6AE68F79-DDB4-4FDF-95F4-A7F3611F6A1E}"/>
              </a:ext>
            </a:extLst>
          </p:cNvPr>
          <p:cNvSpPr/>
          <p:nvPr/>
        </p:nvSpPr>
        <p:spPr>
          <a:xfrm>
            <a:off x="4367317" y="2580221"/>
            <a:ext cx="2190363" cy="35709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9" name="Rechteck 128">
            <a:extLst>
              <a:ext uri="{FF2B5EF4-FFF2-40B4-BE49-F238E27FC236}">
                <a16:creationId xmlns:a16="http://schemas.microsoft.com/office/drawing/2014/main" id="{0E672E13-3778-4781-BF7A-9EC577D84070}"/>
              </a:ext>
            </a:extLst>
          </p:cNvPr>
          <p:cNvSpPr/>
          <p:nvPr/>
        </p:nvSpPr>
        <p:spPr>
          <a:xfrm>
            <a:off x="6719713" y="2617615"/>
            <a:ext cx="2190363" cy="35709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2897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7" grpId="0" animBg="1"/>
      <p:bldP spid="1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51ADE81A-2BEB-4257-A67E-90022BFA8E2D}"/>
              </a:ext>
            </a:extLst>
          </p:cNvPr>
          <p:cNvSpPr txBox="1"/>
          <p:nvPr/>
        </p:nvSpPr>
        <p:spPr>
          <a:xfrm>
            <a:off x="323528" y="405421"/>
            <a:ext cx="8496944" cy="461665"/>
          </a:xfrm>
          <a:prstGeom prst="rect">
            <a:avLst/>
          </a:prstGeom>
          <a:noFill/>
        </p:spPr>
        <p:txBody>
          <a:bodyPr wrap="square" rtlCol="0">
            <a:spAutoFit/>
          </a:bodyPr>
          <a:lstStyle/>
          <a:p>
            <a:r>
              <a:rPr lang="de-DE" sz="2400" b="1" dirty="0"/>
              <a:t>Bildung von Atombindungen durch Überlappung von Orbitalen</a:t>
            </a:r>
          </a:p>
        </p:txBody>
      </p:sp>
      <p:grpSp>
        <p:nvGrpSpPr>
          <p:cNvPr id="7" name="Gruppieren 6">
            <a:extLst>
              <a:ext uri="{FF2B5EF4-FFF2-40B4-BE49-F238E27FC236}">
                <a16:creationId xmlns:a16="http://schemas.microsoft.com/office/drawing/2014/main" id="{BA5826DA-BE3A-4E29-814A-9D68C53A5398}"/>
              </a:ext>
            </a:extLst>
          </p:cNvPr>
          <p:cNvGrpSpPr/>
          <p:nvPr/>
        </p:nvGrpSpPr>
        <p:grpSpPr>
          <a:xfrm>
            <a:off x="-65647" y="867086"/>
            <a:ext cx="9275293" cy="5112568"/>
            <a:chOff x="-97222" y="876570"/>
            <a:chExt cx="9275293" cy="5112568"/>
          </a:xfrm>
        </p:grpSpPr>
        <p:pic>
          <p:nvPicPr>
            <p:cNvPr id="2" name="Grafik 1">
              <a:extLst>
                <a:ext uri="{FF2B5EF4-FFF2-40B4-BE49-F238E27FC236}">
                  <a16:creationId xmlns:a16="http://schemas.microsoft.com/office/drawing/2014/main" id="{02F9AADE-6302-4A9C-AA52-84D9EDA21ADD}"/>
                </a:ext>
              </a:extLst>
            </p:cNvPr>
            <p:cNvPicPr>
              <a:picLocks noChangeAspect="1"/>
            </p:cNvPicPr>
            <p:nvPr/>
          </p:nvPicPr>
          <p:blipFill>
            <a:blip r:embed="rId2"/>
            <a:stretch>
              <a:fillRect/>
            </a:stretch>
          </p:blipFill>
          <p:spPr>
            <a:xfrm>
              <a:off x="-97222" y="876570"/>
              <a:ext cx="9275293" cy="5112568"/>
            </a:xfrm>
            <a:prstGeom prst="rect">
              <a:avLst/>
            </a:prstGeom>
          </p:spPr>
        </p:pic>
        <p:graphicFrame>
          <p:nvGraphicFramePr>
            <p:cNvPr id="4" name="Objekt 3">
              <a:extLst>
                <a:ext uri="{FF2B5EF4-FFF2-40B4-BE49-F238E27FC236}">
                  <a16:creationId xmlns:a16="http://schemas.microsoft.com/office/drawing/2014/main" id="{B1BF6599-2265-4C30-A9EC-B5466225C49C}"/>
                </a:ext>
              </a:extLst>
            </p:cNvPr>
            <p:cNvGraphicFramePr>
              <a:graphicFrameLocks noChangeAspect="1"/>
            </p:cNvGraphicFramePr>
            <p:nvPr>
              <p:extLst>
                <p:ext uri="{D42A27DB-BD31-4B8C-83A1-F6EECF244321}">
                  <p14:modId xmlns:p14="http://schemas.microsoft.com/office/powerpoint/2010/main" val="1878505100"/>
                </p:ext>
              </p:extLst>
            </p:nvPr>
          </p:nvGraphicFramePr>
          <p:xfrm>
            <a:off x="2627784" y="3284984"/>
            <a:ext cx="1249162" cy="792088"/>
          </p:xfrm>
          <a:graphic>
            <a:graphicData uri="http://schemas.openxmlformats.org/presentationml/2006/ole">
              <mc:AlternateContent xmlns:mc="http://schemas.openxmlformats.org/markup-compatibility/2006">
                <mc:Choice xmlns:v="urn:schemas-microsoft-com:vml" Requires="v">
                  <p:oleObj name="ChemSketch" r:id="rId3" imgW="764280" imgH="484920" progId="ACD.ChemSketch.20">
                    <p:embed/>
                  </p:oleObj>
                </mc:Choice>
                <mc:Fallback>
                  <p:oleObj name="ChemSketch" r:id="rId3" imgW="764280" imgH="484920" progId="ACD.ChemSketch.20">
                    <p:embed/>
                    <p:pic>
                      <p:nvPicPr>
                        <p:cNvPr id="0" name=""/>
                        <p:cNvPicPr/>
                        <p:nvPr/>
                      </p:nvPicPr>
                      <p:blipFill>
                        <a:blip r:embed="rId4"/>
                        <a:stretch>
                          <a:fillRect/>
                        </a:stretch>
                      </p:blipFill>
                      <p:spPr>
                        <a:xfrm>
                          <a:off x="2627784" y="3284984"/>
                          <a:ext cx="1249162" cy="792088"/>
                        </a:xfrm>
                        <a:prstGeom prst="rect">
                          <a:avLst/>
                        </a:prstGeom>
                      </p:spPr>
                    </p:pic>
                  </p:oleObj>
                </mc:Fallback>
              </mc:AlternateContent>
            </a:graphicData>
          </a:graphic>
        </p:graphicFrame>
        <p:graphicFrame>
          <p:nvGraphicFramePr>
            <p:cNvPr id="5" name="Objekt 4">
              <a:extLst>
                <a:ext uri="{FF2B5EF4-FFF2-40B4-BE49-F238E27FC236}">
                  <a16:creationId xmlns:a16="http://schemas.microsoft.com/office/drawing/2014/main" id="{226185DF-D73D-414C-A0BD-BB906CBBA065}"/>
                </a:ext>
              </a:extLst>
            </p:cNvPr>
            <p:cNvGraphicFramePr>
              <a:graphicFrameLocks noChangeAspect="1"/>
            </p:cNvGraphicFramePr>
            <p:nvPr>
              <p:extLst>
                <p:ext uri="{D42A27DB-BD31-4B8C-83A1-F6EECF244321}">
                  <p14:modId xmlns:p14="http://schemas.microsoft.com/office/powerpoint/2010/main" val="1481069104"/>
                </p:ext>
              </p:extLst>
            </p:nvPr>
          </p:nvGraphicFramePr>
          <p:xfrm>
            <a:off x="4932040" y="3284984"/>
            <a:ext cx="1032017" cy="776848"/>
          </p:xfrm>
          <a:graphic>
            <a:graphicData uri="http://schemas.openxmlformats.org/presentationml/2006/ole">
              <mc:AlternateContent xmlns:mc="http://schemas.openxmlformats.org/markup-compatibility/2006">
                <mc:Choice xmlns:v="urn:schemas-microsoft-com:vml" Requires="v">
                  <p:oleObj name="ChemSketch" r:id="rId5" imgW="578520" imgH="435240" progId="ACD.ChemSketch.20">
                    <p:embed/>
                  </p:oleObj>
                </mc:Choice>
                <mc:Fallback>
                  <p:oleObj name="ChemSketch" r:id="rId5" imgW="578520" imgH="435240" progId="ACD.ChemSketch.20">
                    <p:embed/>
                    <p:pic>
                      <p:nvPicPr>
                        <p:cNvPr id="0" name=""/>
                        <p:cNvPicPr/>
                        <p:nvPr/>
                      </p:nvPicPr>
                      <p:blipFill>
                        <a:blip r:embed="rId6"/>
                        <a:stretch>
                          <a:fillRect/>
                        </a:stretch>
                      </p:blipFill>
                      <p:spPr>
                        <a:xfrm>
                          <a:off x="4932040" y="3284984"/>
                          <a:ext cx="1032017" cy="776848"/>
                        </a:xfrm>
                        <a:prstGeom prst="rect">
                          <a:avLst/>
                        </a:prstGeom>
                      </p:spPr>
                    </p:pic>
                  </p:oleObj>
                </mc:Fallback>
              </mc:AlternateContent>
            </a:graphicData>
          </a:graphic>
        </p:graphicFrame>
        <p:graphicFrame>
          <p:nvGraphicFramePr>
            <p:cNvPr id="6" name="Objekt 5">
              <a:extLst>
                <a:ext uri="{FF2B5EF4-FFF2-40B4-BE49-F238E27FC236}">
                  <a16:creationId xmlns:a16="http://schemas.microsoft.com/office/drawing/2014/main" id="{38360F13-8E70-4385-B810-486E6248085F}"/>
                </a:ext>
              </a:extLst>
            </p:cNvPr>
            <p:cNvGraphicFramePr>
              <a:graphicFrameLocks noChangeAspect="1"/>
            </p:cNvGraphicFramePr>
            <p:nvPr>
              <p:extLst>
                <p:ext uri="{D42A27DB-BD31-4B8C-83A1-F6EECF244321}">
                  <p14:modId xmlns:p14="http://schemas.microsoft.com/office/powerpoint/2010/main" val="343760737"/>
                </p:ext>
              </p:extLst>
            </p:nvPr>
          </p:nvGraphicFramePr>
          <p:xfrm>
            <a:off x="7148759" y="3573016"/>
            <a:ext cx="1651038" cy="229932"/>
          </p:xfrm>
          <a:graphic>
            <a:graphicData uri="http://schemas.openxmlformats.org/presentationml/2006/ole">
              <mc:AlternateContent xmlns:mc="http://schemas.openxmlformats.org/markup-compatibility/2006">
                <mc:Choice xmlns:v="urn:schemas-microsoft-com:vml" Requires="v">
                  <p:oleObj name="ChemSketch" r:id="rId7" imgW="821520" imgH="114120" progId="ACD.ChemSketch.20">
                    <p:embed/>
                  </p:oleObj>
                </mc:Choice>
                <mc:Fallback>
                  <p:oleObj name="ChemSketch" r:id="rId7" imgW="821520" imgH="114120" progId="ACD.ChemSketch.20">
                    <p:embed/>
                    <p:pic>
                      <p:nvPicPr>
                        <p:cNvPr id="0" name=""/>
                        <p:cNvPicPr/>
                        <p:nvPr/>
                      </p:nvPicPr>
                      <p:blipFill>
                        <a:blip r:embed="rId8"/>
                        <a:stretch>
                          <a:fillRect/>
                        </a:stretch>
                      </p:blipFill>
                      <p:spPr>
                        <a:xfrm>
                          <a:off x="7148759" y="3573016"/>
                          <a:ext cx="1651038" cy="229932"/>
                        </a:xfrm>
                        <a:prstGeom prst="rect">
                          <a:avLst/>
                        </a:prstGeom>
                      </p:spPr>
                    </p:pic>
                  </p:oleObj>
                </mc:Fallback>
              </mc:AlternateContent>
            </a:graphicData>
          </a:graphic>
        </p:graphicFrame>
      </p:grpSp>
    </p:spTree>
    <p:extLst>
      <p:ext uri="{BB962C8B-B14F-4D97-AF65-F5344CB8AC3E}">
        <p14:creationId xmlns:p14="http://schemas.microsoft.com/office/powerpoint/2010/main" val="3491502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a:extLst>
              <a:ext uri="{FF2B5EF4-FFF2-40B4-BE49-F238E27FC236}">
                <a16:creationId xmlns:a16="http://schemas.microsoft.com/office/drawing/2014/main" id="{558F3490-3D52-43CD-BC6C-110FCD5C1BCE}"/>
              </a:ext>
            </a:extLst>
          </p:cNvPr>
          <p:cNvSpPr txBox="1"/>
          <p:nvPr/>
        </p:nvSpPr>
        <p:spPr>
          <a:xfrm>
            <a:off x="3743908" y="75466"/>
            <a:ext cx="3528392" cy="584775"/>
          </a:xfrm>
          <a:prstGeom prst="rect">
            <a:avLst/>
          </a:prstGeom>
          <a:noFill/>
        </p:spPr>
        <p:txBody>
          <a:bodyPr wrap="square" rtlCol="0">
            <a:spAutoFit/>
          </a:bodyPr>
          <a:lstStyle/>
          <a:p>
            <a:r>
              <a:rPr lang="de-DE" sz="3200" b="1" dirty="0"/>
              <a:t>Graphit</a:t>
            </a:r>
          </a:p>
        </p:txBody>
      </p:sp>
      <p:sp>
        <p:nvSpPr>
          <p:cNvPr id="6" name="Textfeld 5">
            <a:extLst>
              <a:ext uri="{FF2B5EF4-FFF2-40B4-BE49-F238E27FC236}">
                <a16:creationId xmlns:a16="http://schemas.microsoft.com/office/drawing/2014/main" id="{76BFD0C8-1854-4395-AC3A-D566C45B1890}"/>
              </a:ext>
            </a:extLst>
          </p:cNvPr>
          <p:cNvSpPr txBox="1"/>
          <p:nvPr/>
        </p:nvSpPr>
        <p:spPr>
          <a:xfrm>
            <a:off x="2267744" y="877307"/>
            <a:ext cx="6480720" cy="1815882"/>
          </a:xfrm>
          <a:prstGeom prst="rect">
            <a:avLst/>
          </a:prstGeom>
          <a:noFill/>
        </p:spPr>
        <p:txBody>
          <a:bodyPr wrap="square">
            <a:spAutoFit/>
          </a:bodyPr>
          <a:lstStyle/>
          <a:p>
            <a:pPr algn="l"/>
            <a:r>
              <a:rPr lang="de-DE" sz="1600" b="0" i="0" u="none" strike="noStrike" baseline="0" dirty="0">
                <a:solidFill>
                  <a:srgbClr val="0000FF"/>
                </a:solidFill>
                <a:latin typeface="MyriadPro-Semibold"/>
              </a:rPr>
              <a:t>Jedes C-Atom sp</a:t>
            </a:r>
            <a:r>
              <a:rPr lang="de-DE" sz="1600" b="0" i="0" u="none" strike="noStrike" baseline="30000" dirty="0">
                <a:solidFill>
                  <a:srgbClr val="0000FF"/>
                </a:solidFill>
                <a:latin typeface="MyriadPro-Semibold"/>
              </a:rPr>
              <a:t>2</a:t>
            </a:r>
            <a:r>
              <a:rPr lang="de-DE" sz="1600" b="0" i="0" u="none" strike="noStrike" baseline="0" dirty="0">
                <a:solidFill>
                  <a:srgbClr val="0000FF"/>
                </a:solidFill>
                <a:latin typeface="MyriadPro-Semibold"/>
              </a:rPr>
              <a:t>-hybridisiert und mit drei Nachbaratomen durch </a:t>
            </a:r>
            <a:r>
              <a:rPr lang="de-DE" sz="1600" dirty="0">
                <a:solidFill>
                  <a:srgbClr val="0000FF"/>
                </a:solidFill>
                <a:effectLst/>
                <a:latin typeface="Calibri" panose="020F0502020204030204" pitchFamily="34" charset="0"/>
                <a:ea typeface="Calibri" panose="020F0502020204030204" pitchFamily="34" charset="0"/>
              </a:rPr>
              <a:t>σ-Bindungen</a:t>
            </a:r>
            <a:r>
              <a:rPr lang="de-DE" sz="1600" b="0" i="0" u="none" strike="noStrike" baseline="0" dirty="0">
                <a:solidFill>
                  <a:srgbClr val="0000FF"/>
                </a:solidFill>
                <a:latin typeface="MyriadPro-Semibold"/>
              </a:rPr>
              <a:t> verknüpft. Daraus ergibt sich eine</a:t>
            </a:r>
          </a:p>
          <a:p>
            <a:pPr algn="l"/>
            <a:r>
              <a:rPr lang="de-DE" sz="1600" b="0" i="0" u="none" strike="noStrike" baseline="0" dirty="0">
                <a:solidFill>
                  <a:srgbClr val="0000FF"/>
                </a:solidFill>
                <a:latin typeface="MyriadPro-Semibold"/>
              </a:rPr>
              <a:t>trigonal-planare Grundstruktur – ein Sechseckgitter, das sich in einer Ebene fortsetzt. Die jeweils vierten Elektronen befinden in den </a:t>
            </a:r>
            <a:r>
              <a:rPr lang="de-DE" sz="1600" b="0" i="0" u="none" strike="noStrike" baseline="0" dirty="0" err="1">
                <a:solidFill>
                  <a:srgbClr val="0000FF"/>
                </a:solidFill>
                <a:latin typeface="MyriadPro-Semibold"/>
              </a:rPr>
              <a:t>p</a:t>
            </a:r>
            <a:r>
              <a:rPr lang="de-DE" sz="1600" b="0" i="0" u="none" strike="noStrike" baseline="-25000" dirty="0" err="1">
                <a:solidFill>
                  <a:srgbClr val="0000FF"/>
                </a:solidFill>
                <a:latin typeface="MyriadPro-Semibold"/>
              </a:rPr>
              <a:t>z</a:t>
            </a:r>
            <a:r>
              <a:rPr lang="de-DE" sz="1600" dirty="0">
                <a:solidFill>
                  <a:srgbClr val="0000FF"/>
                </a:solidFill>
                <a:latin typeface="MyriadPro-Semibold"/>
              </a:rPr>
              <a:t>-Orbitalen senkrecht zur Ebene. Sie </a:t>
            </a:r>
            <a:r>
              <a:rPr lang="de-DE" sz="1600" b="0" i="0" u="none" strike="noStrike" baseline="0" dirty="0">
                <a:solidFill>
                  <a:srgbClr val="0000FF"/>
                </a:solidFill>
                <a:latin typeface="MyriadPro-Semibold"/>
              </a:rPr>
              <a:t>bilden eine gemeinsame Elektronenwolke zwischen den Schichten, in denen sich die Elektronen frei bewegen können (delokalisiertes Elektronensystem).</a:t>
            </a:r>
            <a:endParaRPr lang="de-DE" sz="1600" dirty="0">
              <a:solidFill>
                <a:srgbClr val="0000FF"/>
              </a:solidFill>
            </a:endParaRPr>
          </a:p>
        </p:txBody>
      </p:sp>
      <p:graphicFrame>
        <p:nvGraphicFramePr>
          <p:cNvPr id="4" name="Tabelle 3">
            <a:extLst>
              <a:ext uri="{FF2B5EF4-FFF2-40B4-BE49-F238E27FC236}">
                <a16:creationId xmlns:a16="http://schemas.microsoft.com/office/drawing/2014/main" id="{C6B2B6C5-9AE1-400E-853A-65A2A218EDCF}"/>
              </a:ext>
            </a:extLst>
          </p:cNvPr>
          <p:cNvGraphicFramePr>
            <a:graphicFrameLocks noGrp="1"/>
          </p:cNvGraphicFramePr>
          <p:nvPr>
            <p:extLst>
              <p:ext uri="{D42A27DB-BD31-4B8C-83A1-F6EECF244321}">
                <p14:modId xmlns:p14="http://schemas.microsoft.com/office/powerpoint/2010/main" val="4129099424"/>
              </p:ext>
            </p:extLst>
          </p:nvPr>
        </p:nvGraphicFramePr>
        <p:xfrm>
          <a:off x="457200" y="2924944"/>
          <a:ext cx="8229600" cy="3051624"/>
        </p:xfrm>
        <a:graphic>
          <a:graphicData uri="http://schemas.openxmlformats.org/drawingml/2006/table">
            <a:tbl>
              <a:tblPr firstRow="1" firstCol="1" bandRow="1">
                <a:tableStyleId>{5C22544A-7EE6-4342-B048-85BDC9FD1C3A}</a:tableStyleId>
              </a:tblPr>
              <a:tblGrid>
                <a:gridCol w="1187812">
                  <a:extLst>
                    <a:ext uri="{9D8B030D-6E8A-4147-A177-3AD203B41FA5}">
                      <a16:colId xmlns:a16="http://schemas.microsoft.com/office/drawing/2014/main" val="1563373734"/>
                    </a:ext>
                  </a:extLst>
                </a:gridCol>
                <a:gridCol w="1745333">
                  <a:extLst>
                    <a:ext uri="{9D8B030D-6E8A-4147-A177-3AD203B41FA5}">
                      <a16:colId xmlns:a16="http://schemas.microsoft.com/office/drawing/2014/main" val="2949632396"/>
                    </a:ext>
                  </a:extLst>
                </a:gridCol>
                <a:gridCol w="5296455">
                  <a:extLst>
                    <a:ext uri="{9D8B030D-6E8A-4147-A177-3AD203B41FA5}">
                      <a16:colId xmlns:a16="http://schemas.microsoft.com/office/drawing/2014/main" val="83275778"/>
                    </a:ext>
                  </a:extLst>
                </a:gridCol>
              </a:tblGrid>
              <a:tr h="378767">
                <a:tc>
                  <a:txBody>
                    <a:bodyPr/>
                    <a:lstStyle/>
                    <a:p>
                      <a:pPr algn="l">
                        <a:lnSpc>
                          <a:spcPct val="107000"/>
                        </a:lnSpc>
                        <a:spcAft>
                          <a:spcPts val="600"/>
                        </a:spcAft>
                      </a:pPr>
                      <a:r>
                        <a:rPr lang="de-DE" sz="1600" dirty="0">
                          <a:solidFill>
                            <a:schemeClr val="tx1"/>
                          </a:solidFill>
                          <a:effectLst/>
                        </a:rPr>
                        <a:t>Eigenschaft</a:t>
                      </a:r>
                      <a:endParaRPr lang="de-DE"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4" marR="604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Aft>
                          <a:spcPts val="600"/>
                        </a:spcAft>
                      </a:pPr>
                      <a:r>
                        <a:rPr lang="de-DE" sz="1600" dirty="0">
                          <a:solidFill>
                            <a:schemeClr val="tx1"/>
                          </a:solidFill>
                          <a:effectLst/>
                        </a:rPr>
                        <a:t>Beschreibung</a:t>
                      </a:r>
                      <a:endParaRPr lang="de-DE"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4" marR="604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Aft>
                          <a:spcPts val="600"/>
                        </a:spcAft>
                      </a:pPr>
                      <a:r>
                        <a:rPr lang="de-DE" sz="1600" dirty="0">
                          <a:solidFill>
                            <a:schemeClr val="tx1"/>
                          </a:solidFill>
                          <a:effectLst/>
                        </a:rPr>
                        <a:t>Erklärung</a:t>
                      </a:r>
                      <a:endParaRPr lang="de-DE"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4" marR="604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5825533"/>
                  </a:ext>
                </a:extLst>
              </a:tr>
              <a:tr h="629731">
                <a:tc>
                  <a:txBody>
                    <a:bodyPr/>
                    <a:lstStyle/>
                    <a:p>
                      <a:pPr algn="l">
                        <a:lnSpc>
                          <a:spcPct val="107000"/>
                        </a:lnSpc>
                        <a:spcAft>
                          <a:spcPts val="600"/>
                        </a:spcAft>
                      </a:pPr>
                      <a:r>
                        <a:rPr lang="de-DE" sz="1400" dirty="0">
                          <a:solidFill>
                            <a:schemeClr val="tx1"/>
                          </a:solidFill>
                          <a:effectLst/>
                        </a:rPr>
                        <a:t>Aussehen</a:t>
                      </a:r>
                      <a:endParaRPr lang="de-DE"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4" marR="604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Aft>
                          <a:spcPts val="600"/>
                        </a:spcAft>
                      </a:pPr>
                      <a:r>
                        <a:rPr lang="de-DE" sz="1200" dirty="0">
                          <a:solidFill>
                            <a:srgbClr val="0000FF"/>
                          </a:solidFill>
                          <a:effectLst/>
                        </a:rPr>
                        <a:t> </a:t>
                      </a:r>
                      <a:r>
                        <a:rPr lang="de-DE" sz="1600" b="0" i="0" u="none" strike="noStrike" kern="1200" baseline="0" dirty="0">
                          <a:solidFill>
                            <a:srgbClr val="0000FF"/>
                          </a:solidFill>
                          <a:latin typeface="+mn-lt"/>
                          <a:ea typeface="+mn-ea"/>
                          <a:cs typeface="+mn-cs"/>
                        </a:rPr>
                        <a:t>grau-schwarz glänzend</a:t>
                      </a:r>
                      <a:endParaRPr lang="de-DE" sz="105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4" marR="604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Aft>
                          <a:spcPts val="600"/>
                        </a:spcAft>
                      </a:pPr>
                      <a:r>
                        <a:rPr lang="de-DE" sz="1200" dirty="0">
                          <a:solidFill>
                            <a:srgbClr val="0000FF"/>
                          </a:solidFill>
                          <a:effectLst/>
                        </a:rPr>
                        <a:t> </a:t>
                      </a:r>
                      <a:r>
                        <a:rPr lang="de-DE" sz="1600" b="0" i="0" u="none" strike="noStrike" kern="1200" baseline="0" dirty="0">
                          <a:solidFill>
                            <a:srgbClr val="0000FF"/>
                          </a:solidFill>
                          <a:latin typeface="+mn-lt"/>
                          <a:ea typeface="+mn-ea"/>
                          <a:cs typeface="+mn-cs"/>
                        </a:rPr>
                        <a:t>Licht(-Energie) wird entlang der Schichten absorbiert</a:t>
                      </a:r>
                      <a:endParaRPr lang="de-DE" sz="105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4" marR="604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3886548"/>
                  </a:ext>
                </a:extLst>
              </a:tr>
              <a:tr h="551364">
                <a:tc>
                  <a:txBody>
                    <a:bodyPr/>
                    <a:lstStyle/>
                    <a:p>
                      <a:pPr algn="l">
                        <a:lnSpc>
                          <a:spcPct val="107000"/>
                        </a:lnSpc>
                        <a:spcAft>
                          <a:spcPts val="600"/>
                        </a:spcAft>
                      </a:pPr>
                      <a:r>
                        <a:rPr lang="de-DE" sz="1400" dirty="0">
                          <a:solidFill>
                            <a:schemeClr val="tx1"/>
                          </a:solidFill>
                          <a:effectLst/>
                        </a:rPr>
                        <a:t>Dichte</a:t>
                      </a:r>
                      <a:endParaRPr lang="de-DE"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4" marR="604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Aft>
                          <a:spcPts val="600"/>
                        </a:spcAft>
                      </a:pPr>
                      <a:r>
                        <a:rPr lang="de-DE" sz="1200" dirty="0">
                          <a:solidFill>
                            <a:srgbClr val="0000FF"/>
                          </a:solidFill>
                          <a:effectLst/>
                        </a:rPr>
                        <a:t> </a:t>
                      </a:r>
                      <a:r>
                        <a:rPr lang="de-DE" sz="1600" b="0" i="0" u="none" strike="noStrike" kern="1200" baseline="0" dirty="0">
                          <a:solidFill>
                            <a:srgbClr val="0000FF"/>
                          </a:solidFill>
                          <a:latin typeface="+mn-lt"/>
                          <a:ea typeface="+mn-ea"/>
                          <a:cs typeface="+mn-cs"/>
                        </a:rPr>
                        <a:t>2,3 g/cm³</a:t>
                      </a:r>
                      <a:endParaRPr lang="de-DE" sz="105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4" marR="604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200" dirty="0">
                          <a:solidFill>
                            <a:srgbClr val="0000FF"/>
                          </a:solidFill>
                          <a:effectLst/>
                        </a:rPr>
                        <a:t> </a:t>
                      </a:r>
                      <a:r>
                        <a:rPr lang="de-DE" sz="1600" b="0" i="0" u="none" strike="noStrike" kern="1200" baseline="0" dirty="0">
                          <a:solidFill>
                            <a:srgbClr val="0000FF"/>
                          </a:solidFill>
                          <a:latin typeface="+mn-lt"/>
                          <a:ea typeface="+mn-ea"/>
                          <a:cs typeface="+mn-cs"/>
                        </a:rPr>
                        <a:t>Wegen der höheren Abstände zwischen den Schichten</a:t>
                      </a:r>
                    </a:p>
                    <a:p>
                      <a:r>
                        <a:rPr lang="de-DE" sz="1600" b="0" i="0" u="none" strike="noStrike" kern="1200" baseline="0" dirty="0">
                          <a:solidFill>
                            <a:srgbClr val="0000FF"/>
                          </a:solidFill>
                          <a:latin typeface="+mn-lt"/>
                          <a:ea typeface="+mn-ea"/>
                          <a:cs typeface="+mn-cs"/>
                        </a:rPr>
                        <a:t>geringer als beim Diamant</a:t>
                      </a:r>
                      <a:endParaRPr lang="de-DE" sz="105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4" marR="604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3925945"/>
                  </a:ext>
                </a:extLst>
              </a:tr>
              <a:tr h="551364">
                <a:tc>
                  <a:txBody>
                    <a:bodyPr/>
                    <a:lstStyle/>
                    <a:p>
                      <a:pPr algn="l">
                        <a:lnSpc>
                          <a:spcPct val="107000"/>
                        </a:lnSpc>
                        <a:spcAft>
                          <a:spcPts val="600"/>
                        </a:spcAft>
                      </a:pPr>
                      <a:r>
                        <a:rPr lang="de-DE" sz="1400" dirty="0">
                          <a:solidFill>
                            <a:schemeClr val="tx1"/>
                          </a:solidFill>
                          <a:effectLst/>
                        </a:rPr>
                        <a:t>Härte</a:t>
                      </a:r>
                      <a:endParaRPr lang="de-DE"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4" marR="604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Aft>
                          <a:spcPts val="600"/>
                        </a:spcAft>
                      </a:pPr>
                      <a:r>
                        <a:rPr lang="de-DE" sz="1200" dirty="0">
                          <a:solidFill>
                            <a:srgbClr val="0000FF"/>
                          </a:solidFill>
                          <a:effectLst/>
                        </a:rPr>
                        <a:t> </a:t>
                      </a:r>
                      <a:r>
                        <a:rPr lang="de-DE" sz="1600" b="0" i="0" u="none" strike="noStrike" kern="1200" baseline="0" dirty="0">
                          <a:solidFill>
                            <a:srgbClr val="0000FF"/>
                          </a:solidFill>
                          <a:latin typeface="+mn-lt"/>
                          <a:ea typeface="+mn-ea"/>
                          <a:cs typeface="+mn-cs"/>
                        </a:rPr>
                        <a:t>Sehr weich, Abriebverhalten</a:t>
                      </a:r>
                      <a:endParaRPr lang="de-DE" sz="105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4" marR="604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Aft>
                          <a:spcPts val="600"/>
                        </a:spcAft>
                      </a:pPr>
                      <a:r>
                        <a:rPr lang="de-DE" sz="1200" dirty="0">
                          <a:solidFill>
                            <a:srgbClr val="0000FF"/>
                          </a:solidFill>
                          <a:effectLst/>
                        </a:rPr>
                        <a:t> </a:t>
                      </a:r>
                      <a:r>
                        <a:rPr lang="de-DE" sz="1600" b="0" i="0" u="none" strike="noStrike" kern="1200" baseline="0" dirty="0">
                          <a:solidFill>
                            <a:srgbClr val="0000FF"/>
                          </a:solidFill>
                          <a:latin typeface="+mn-lt"/>
                          <a:ea typeface="+mn-ea"/>
                          <a:cs typeface="+mn-cs"/>
                        </a:rPr>
                        <a:t>Stabile Atombindungen nur in einer Ebene; Schichtgitter; die einzelnen Schichten sind leicht voneinander lösbar</a:t>
                      </a:r>
                      <a:endParaRPr lang="de-DE" sz="105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4" marR="604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6940960"/>
                  </a:ext>
                </a:extLst>
              </a:tr>
              <a:tr h="940398">
                <a:tc>
                  <a:txBody>
                    <a:bodyPr/>
                    <a:lstStyle/>
                    <a:p>
                      <a:pPr algn="l">
                        <a:lnSpc>
                          <a:spcPct val="107000"/>
                        </a:lnSpc>
                        <a:spcAft>
                          <a:spcPts val="600"/>
                        </a:spcAft>
                      </a:pPr>
                      <a:r>
                        <a:rPr lang="de-DE" sz="1400" dirty="0">
                          <a:solidFill>
                            <a:schemeClr val="tx1"/>
                          </a:solidFill>
                          <a:effectLst/>
                        </a:rPr>
                        <a:t>Elektr. Leitfähigkeit</a:t>
                      </a:r>
                      <a:endParaRPr lang="de-DE"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4" marR="604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Aft>
                          <a:spcPts val="600"/>
                        </a:spcAft>
                      </a:pPr>
                      <a:r>
                        <a:rPr lang="de-DE" sz="1200" dirty="0">
                          <a:solidFill>
                            <a:srgbClr val="0000FF"/>
                          </a:solidFill>
                          <a:effectLst/>
                        </a:rPr>
                        <a:t> </a:t>
                      </a:r>
                      <a:r>
                        <a:rPr lang="de-DE" sz="1600" b="0" i="0" u="none" strike="noStrike" kern="1200" baseline="0" dirty="0">
                          <a:solidFill>
                            <a:srgbClr val="0000FF"/>
                          </a:solidFill>
                          <a:latin typeface="+mn-lt"/>
                          <a:ea typeface="+mn-ea"/>
                          <a:cs typeface="+mn-cs"/>
                        </a:rPr>
                        <a:t>nur entlang der Schichten, nicht senkrecht dazu</a:t>
                      </a:r>
                      <a:endParaRPr lang="de-DE" sz="105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4" marR="604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200" dirty="0">
                          <a:solidFill>
                            <a:srgbClr val="0000FF"/>
                          </a:solidFill>
                          <a:effectLst/>
                        </a:rPr>
                        <a:t> </a:t>
                      </a:r>
                      <a:r>
                        <a:rPr lang="de-DE" sz="1600" b="0" i="0" u="none" strike="noStrike" kern="1200" baseline="0" dirty="0">
                          <a:solidFill>
                            <a:srgbClr val="0000FF"/>
                          </a:solidFill>
                          <a:latin typeface="+mn-lt"/>
                          <a:ea typeface="+mn-ea"/>
                          <a:cs typeface="+mn-cs"/>
                        </a:rPr>
                        <a:t>Die delokalisierten Elektronen sind entlang</a:t>
                      </a:r>
                    </a:p>
                    <a:p>
                      <a:r>
                        <a:rPr lang="de-DE" sz="1600" b="0" i="0" u="none" strike="noStrike" kern="1200" baseline="0" dirty="0">
                          <a:solidFill>
                            <a:srgbClr val="0000FF"/>
                          </a:solidFill>
                          <a:latin typeface="+mn-lt"/>
                          <a:ea typeface="+mn-ea"/>
                          <a:cs typeface="+mn-cs"/>
                        </a:rPr>
                        <a:t>einer Ebene parallel zu den Schichten beweglich (delokalisiertes Elektronensystem)</a:t>
                      </a:r>
                      <a:endParaRPr lang="de-DE" sz="105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4" marR="604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6813677"/>
                  </a:ext>
                </a:extLst>
              </a:tr>
            </a:tbl>
          </a:graphicData>
        </a:graphic>
      </p:graphicFrame>
      <p:pic>
        <p:nvPicPr>
          <p:cNvPr id="12" name="Grafik 11">
            <a:extLst>
              <a:ext uri="{FF2B5EF4-FFF2-40B4-BE49-F238E27FC236}">
                <a16:creationId xmlns:a16="http://schemas.microsoft.com/office/drawing/2014/main" id="{5683B4FF-FFC8-4FD1-A55A-2950B283AA7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5536" y="980728"/>
            <a:ext cx="1670050" cy="1495425"/>
          </a:xfrm>
          <a:prstGeom prst="rect">
            <a:avLst/>
          </a:prstGeom>
          <a:noFill/>
          <a:ln>
            <a:noFill/>
          </a:ln>
        </p:spPr>
      </p:pic>
      <p:sp>
        <p:nvSpPr>
          <p:cNvPr id="5" name="Rechteck 4">
            <a:extLst>
              <a:ext uri="{FF2B5EF4-FFF2-40B4-BE49-F238E27FC236}">
                <a16:creationId xmlns:a16="http://schemas.microsoft.com/office/drawing/2014/main" id="{328C1DC4-2F5B-46E7-A82F-252E11C5BAA7}"/>
              </a:ext>
            </a:extLst>
          </p:cNvPr>
          <p:cNvSpPr/>
          <p:nvPr/>
        </p:nvSpPr>
        <p:spPr>
          <a:xfrm>
            <a:off x="1691680" y="3356992"/>
            <a:ext cx="1656184"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DF2A141D-18D4-4887-89A6-FAB39632B125}"/>
              </a:ext>
            </a:extLst>
          </p:cNvPr>
          <p:cNvSpPr/>
          <p:nvPr/>
        </p:nvSpPr>
        <p:spPr>
          <a:xfrm>
            <a:off x="1691680" y="3946700"/>
            <a:ext cx="1656184"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1E45FF92-6396-4E71-9E69-CB0FFA1AABA1}"/>
              </a:ext>
            </a:extLst>
          </p:cNvPr>
          <p:cNvSpPr/>
          <p:nvPr/>
        </p:nvSpPr>
        <p:spPr>
          <a:xfrm>
            <a:off x="1691680" y="4536407"/>
            <a:ext cx="1656184" cy="4460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027D2A04-0DC2-4A06-925A-C7A20EAEDB08}"/>
              </a:ext>
            </a:extLst>
          </p:cNvPr>
          <p:cNvSpPr/>
          <p:nvPr/>
        </p:nvSpPr>
        <p:spPr>
          <a:xfrm>
            <a:off x="1691680" y="5179221"/>
            <a:ext cx="1656184" cy="6980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62DAC7F5-59D7-4A1B-A308-47208E831829}"/>
              </a:ext>
            </a:extLst>
          </p:cNvPr>
          <p:cNvSpPr/>
          <p:nvPr/>
        </p:nvSpPr>
        <p:spPr>
          <a:xfrm>
            <a:off x="3419872" y="3353535"/>
            <a:ext cx="5184576"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785C7FD4-1C1C-43EB-B0BE-97247786890D}"/>
              </a:ext>
            </a:extLst>
          </p:cNvPr>
          <p:cNvSpPr/>
          <p:nvPr/>
        </p:nvSpPr>
        <p:spPr>
          <a:xfrm>
            <a:off x="3466349" y="3946700"/>
            <a:ext cx="5184576"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0186319B-8943-4DE1-94F8-6F7B66B6B0E8}"/>
              </a:ext>
            </a:extLst>
          </p:cNvPr>
          <p:cNvSpPr/>
          <p:nvPr/>
        </p:nvSpPr>
        <p:spPr>
          <a:xfrm>
            <a:off x="3440872" y="4509523"/>
            <a:ext cx="5184576"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3BB095B1-93E1-4953-A453-EA32EF876171}"/>
              </a:ext>
            </a:extLst>
          </p:cNvPr>
          <p:cNvSpPr/>
          <p:nvPr/>
        </p:nvSpPr>
        <p:spPr>
          <a:xfrm>
            <a:off x="3419872" y="5058718"/>
            <a:ext cx="5184576" cy="8185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27500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2" restart="whenNotActive" fill="hold" evtFilter="cancelBubble" nodeType="interactiveSeq">
                <p:stCondLst>
                  <p:cond evt="onClick" delay="0">
                    <p:tgtEl>
                      <p:spTgt spid="16"/>
                    </p:tgtEl>
                  </p:cond>
                </p:stCondLst>
                <p:endSync evt="end" delay="0">
                  <p:rtn val="all"/>
                </p:endSync>
                <p:childTnLst>
                  <p:par>
                    <p:cTn id="13" fill="hold">
                      <p:stCondLst>
                        <p:cond delay="0"/>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17" restart="whenNotActive" fill="hold" evtFilter="cancelBubble" nodeType="interactiveSeq">
                <p:stCondLst>
                  <p:cond evt="onClick" delay="0">
                    <p:tgtEl>
                      <p:spTgt spid="13"/>
                    </p:tgtEl>
                  </p:cond>
                </p:stCondLst>
                <p:endSync evt="end" delay="0">
                  <p:rtn val="all"/>
                </p:endSync>
                <p:childTnLst>
                  <p:par>
                    <p:cTn id="18" fill="hold">
                      <p:stCondLst>
                        <p:cond delay="0"/>
                      </p:stCondLst>
                      <p:childTnLst>
                        <p:par>
                          <p:cTn id="19" fill="hold">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22" restart="whenNotActive" fill="hold" evtFilter="cancelBubble" nodeType="interactiveSeq">
                <p:stCondLst>
                  <p:cond evt="onClick" delay="0">
                    <p:tgtEl>
                      <p:spTgt spid="17"/>
                    </p:tgtEl>
                  </p:cond>
                </p:stCondLst>
                <p:endSync evt="end" delay="0">
                  <p:rtn val="all"/>
                </p:endSync>
                <p:childTnLst>
                  <p:par>
                    <p:cTn id="23" fill="hold">
                      <p:stCondLst>
                        <p:cond delay="0"/>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27" restart="whenNotActive" fill="hold" evtFilter="cancelBubble" nodeType="interactiveSeq">
                <p:stCondLst>
                  <p:cond evt="onClick" delay="0">
                    <p:tgtEl>
                      <p:spTgt spid="14"/>
                    </p:tgtEl>
                  </p:cond>
                </p:stCondLst>
                <p:endSync evt="end" delay="0">
                  <p:rtn val="all"/>
                </p:endSync>
                <p:childTnLst>
                  <p:par>
                    <p:cTn id="28" fill="hold">
                      <p:stCondLst>
                        <p:cond delay="0"/>
                      </p:stCondLst>
                      <p:childTnLst>
                        <p:par>
                          <p:cTn id="29" fill="hold">
                            <p:stCondLst>
                              <p:cond delay="0"/>
                            </p:stCondLst>
                            <p:childTnLst>
                              <p:par>
                                <p:cTn id="30" presetID="1" presetClass="exit"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32" restart="whenNotActive" fill="hold" evtFilter="cancelBubble" nodeType="interactiveSeq">
                <p:stCondLst>
                  <p:cond evt="onClick" delay="0">
                    <p:tgtEl>
                      <p:spTgt spid="18"/>
                    </p:tgtEl>
                  </p:cond>
                </p:stCondLst>
                <p:endSync evt="end" delay="0">
                  <p:rtn val="all"/>
                </p:endSync>
                <p:childTnLst>
                  <p:par>
                    <p:cTn id="33" fill="hold">
                      <p:stCondLst>
                        <p:cond delay="0"/>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37" restart="whenNotActive" fill="hold" evtFilter="cancelBubble" nodeType="interactiveSeq">
                <p:stCondLst>
                  <p:cond evt="onClick" delay="0">
                    <p:tgtEl>
                      <p:spTgt spid="15"/>
                    </p:tgtEl>
                  </p:cond>
                </p:stCondLst>
                <p:endSync evt="end" delay="0">
                  <p:rtn val="all"/>
                </p:endSync>
                <p:childTnLst>
                  <p:par>
                    <p:cTn id="38" fill="hold">
                      <p:stCondLst>
                        <p:cond delay="0"/>
                      </p:stCondLst>
                      <p:childTnLst>
                        <p:par>
                          <p:cTn id="39" fill="hold">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42" restart="whenNotActive" fill="hold" evtFilter="cancelBubble" nodeType="interactiveSeq">
                <p:stCondLst>
                  <p:cond evt="onClick" delay="0">
                    <p:tgtEl>
                      <p:spTgt spid="19"/>
                    </p:tgtEl>
                  </p:cond>
                </p:stCondLst>
                <p:endSync evt="end" delay="0">
                  <p:rtn val="all"/>
                </p:endSync>
                <p:childTnLst>
                  <p:par>
                    <p:cTn id="43" fill="hold">
                      <p:stCondLst>
                        <p:cond delay="0"/>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6" grpId="0"/>
      <p:bldP spid="5" grpId="0" animBg="1"/>
      <p:bldP spid="13" grpId="0" animBg="1"/>
      <p:bldP spid="14"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A8F39183-A829-48E4-8D4D-C2A51A3C49D3}"/>
              </a:ext>
            </a:extLst>
          </p:cNvPr>
          <p:cNvSpPr txBox="1"/>
          <p:nvPr/>
        </p:nvSpPr>
        <p:spPr>
          <a:xfrm>
            <a:off x="3612478" y="179929"/>
            <a:ext cx="1944216" cy="584775"/>
          </a:xfrm>
          <a:prstGeom prst="rect">
            <a:avLst/>
          </a:prstGeom>
          <a:noFill/>
        </p:spPr>
        <p:txBody>
          <a:bodyPr wrap="square" rtlCol="0">
            <a:spAutoFit/>
          </a:bodyPr>
          <a:lstStyle/>
          <a:p>
            <a:r>
              <a:rPr lang="de-DE" sz="3200" b="1" dirty="0"/>
              <a:t>Diamant</a:t>
            </a:r>
          </a:p>
        </p:txBody>
      </p:sp>
      <p:pic>
        <p:nvPicPr>
          <p:cNvPr id="5" name="Grafik 4">
            <a:extLst>
              <a:ext uri="{FF2B5EF4-FFF2-40B4-BE49-F238E27FC236}">
                <a16:creationId xmlns:a16="http://schemas.microsoft.com/office/drawing/2014/main" id="{56433859-2BE9-4EC1-AA48-172A64BCF17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1520" y="783067"/>
            <a:ext cx="1656184" cy="1405163"/>
          </a:xfrm>
          <a:prstGeom prst="rect">
            <a:avLst/>
          </a:prstGeom>
          <a:noFill/>
          <a:ln>
            <a:noFill/>
          </a:ln>
        </p:spPr>
      </p:pic>
      <p:graphicFrame>
        <p:nvGraphicFramePr>
          <p:cNvPr id="6" name="Tabelle 5">
            <a:extLst>
              <a:ext uri="{FF2B5EF4-FFF2-40B4-BE49-F238E27FC236}">
                <a16:creationId xmlns:a16="http://schemas.microsoft.com/office/drawing/2014/main" id="{5009D27C-D829-44C8-8BE3-BD02C7689ADD}"/>
              </a:ext>
            </a:extLst>
          </p:cNvPr>
          <p:cNvGraphicFramePr>
            <a:graphicFrameLocks noGrp="1"/>
          </p:cNvGraphicFramePr>
          <p:nvPr>
            <p:extLst>
              <p:ext uri="{D42A27DB-BD31-4B8C-83A1-F6EECF244321}">
                <p14:modId xmlns:p14="http://schemas.microsoft.com/office/powerpoint/2010/main" val="2016606058"/>
              </p:ext>
            </p:extLst>
          </p:nvPr>
        </p:nvGraphicFramePr>
        <p:xfrm>
          <a:off x="457200" y="2852936"/>
          <a:ext cx="8229600" cy="3340590"/>
        </p:xfrm>
        <a:graphic>
          <a:graphicData uri="http://schemas.openxmlformats.org/drawingml/2006/table">
            <a:tbl>
              <a:tblPr firstRow="1" firstCol="1" bandRow="1">
                <a:tableStyleId>{5C22544A-7EE6-4342-B048-85BDC9FD1C3A}</a:tableStyleId>
              </a:tblPr>
              <a:tblGrid>
                <a:gridCol w="1187812">
                  <a:extLst>
                    <a:ext uri="{9D8B030D-6E8A-4147-A177-3AD203B41FA5}">
                      <a16:colId xmlns:a16="http://schemas.microsoft.com/office/drawing/2014/main" val="1563373734"/>
                    </a:ext>
                  </a:extLst>
                </a:gridCol>
                <a:gridCol w="1745333">
                  <a:extLst>
                    <a:ext uri="{9D8B030D-6E8A-4147-A177-3AD203B41FA5}">
                      <a16:colId xmlns:a16="http://schemas.microsoft.com/office/drawing/2014/main" val="2949632396"/>
                    </a:ext>
                  </a:extLst>
                </a:gridCol>
                <a:gridCol w="5296455">
                  <a:extLst>
                    <a:ext uri="{9D8B030D-6E8A-4147-A177-3AD203B41FA5}">
                      <a16:colId xmlns:a16="http://schemas.microsoft.com/office/drawing/2014/main" val="83275778"/>
                    </a:ext>
                  </a:extLst>
                </a:gridCol>
              </a:tblGrid>
              <a:tr h="378767">
                <a:tc>
                  <a:txBody>
                    <a:bodyPr/>
                    <a:lstStyle/>
                    <a:p>
                      <a:pPr algn="l">
                        <a:lnSpc>
                          <a:spcPct val="107000"/>
                        </a:lnSpc>
                        <a:spcAft>
                          <a:spcPts val="600"/>
                        </a:spcAft>
                      </a:pPr>
                      <a:r>
                        <a:rPr lang="de-DE" sz="1600" dirty="0">
                          <a:solidFill>
                            <a:schemeClr val="tx1"/>
                          </a:solidFill>
                          <a:effectLst/>
                        </a:rPr>
                        <a:t>Eigenschaft</a:t>
                      </a:r>
                      <a:endParaRPr lang="de-DE"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4" marR="604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Aft>
                          <a:spcPts val="600"/>
                        </a:spcAft>
                      </a:pPr>
                      <a:r>
                        <a:rPr lang="de-DE" sz="1600" dirty="0">
                          <a:solidFill>
                            <a:schemeClr val="tx1"/>
                          </a:solidFill>
                          <a:effectLst/>
                        </a:rPr>
                        <a:t>Beschreibung</a:t>
                      </a:r>
                      <a:endParaRPr lang="de-DE"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4" marR="604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Aft>
                          <a:spcPts val="600"/>
                        </a:spcAft>
                      </a:pPr>
                      <a:r>
                        <a:rPr lang="de-DE" sz="1600" dirty="0">
                          <a:solidFill>
                            <a:schemeClr val="tx1"/>
                          </a:solidFill>
                          <a:effectLst/>
                        </a:rPr>
                        <a:t>Erklärung</a:t>
                      </a:r>
                      <a:endParaRPr lang="de-DE"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4" marR="604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5825533"/>
                  </a:ext>
                </a:extLst>
              </a:tr>
              <a:tr h="701353">
                <a:tc>
                  <a:txBody>
                    <a:bodyPr/>
                    <a:lstStyle/>
                    <a:p>
                      <a:pPr algn="l">
                        <a:lnSpc>
                          <a:spcPct val="107000"/>
                        </a:lnSpc>
                        <a:spcAft>
                          <a:spcPts val="600"/>
                        </a:spcAft>
                      </a:pPr>
                      <a:r>
                        <a:rPr lang="de-DE" sz="1400" dirty="0">
                          <a:solidFill>
                            <a:schemeClr val="tx1"/>
                          </a:solidFill>
                          <a:effectLst/>
                        </a:rPr>
                        <a:t>Aussehen</a:t>
                      </a:r>
                      <a:endParaRPr lang="de-DE"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4" marR="604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Aft>
                          <a:spcPts val="600"/>
                        </a:spcAft>
                      </a:pPr>
                      <a:r>
                        <a:rPr lang="de-DE" sz="1100" dirty="0">
                          <a:solidFill>
                            <a:srgbClr val="0000FF"/>
                          </a:solidFill>
                          <a:effectLst/>
                        </a:rPr>
                        <a:t> </a:t>
                      </a:r>
                      <a:r>
                        <a:rPr lang="de-DE" sz="1600" b="0" i="0" u="none" strike="noStrike" kern="1200" baseline="0" dirty="0">
                          <a:solidFill>
                            <a:srgbClr val="0000FF"/>
                          </a:solidFill>
                          <a:latin typeface="+mn-lt"/>
                          <a:ea typeface="+mn-ea"/>
                          <a:cs typeface="+mn-cs"/>
                        </a:rPr>
                        <a:t>Durchsichtig, glänzend</a:t>
                      </a:r>
                      <a:endParaRPr lang="de-DE" sz="10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4" marR="604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Aft>
                          <a:spcPts val="600"/>
                        </a:spcAft>
                      </a:pPr>
                      <a:r>
                        <a:rPr lang="de-DE" sz="1600" b="0" i="0" u="none" strike="noStrike" kern="1200" baseline="0" dirty="0">
                          <a:solidFill>
                            <a:srgbClr val="0000FF"/>
                          </a:solidFill>
                          <a:latin typeface="+mn-lt"/>
                          <a:ea typeface="+mn-ea"/>
                          <a:cs typeface="+mn-cs"/>
                        </a:rPr>
                        <a:t>Licht(-Energie) wird reflektiert</a:t>
                      </a:r>
                      <a:endParaRPr lang="de-DE" sz="10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4" marR="604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3886548"/>
                  </a:ext>
                </a:extLst>
              </a:tr>
              <a:tr h="647686">
                <a:tc>
                  <a:txBody>
                    <a:bodyPr/>
                    <a:lstStyle/>
                    <a:p>
                      <a:pPr algn="l">
                        <a:lnSpc>
                          <a:spcPct val="107000"/>
                        </a:lnSpc>
                        <a:spcAft>
                          <a:spcPts val="600"/>
                        </a:spcAft>
                      </a:pPr>
                      <a:r>
                        <a:rPr lang="de-DE" sz="1400" dirty="0">
                          <a:solidFill>
                            <a:schemeClr val="tx1"/>
                          </a:solidFill>
                          <a:effectLst/>
                        </a:rPr>
                        <a:t>Dichte</a:t>
                      </a:r>
                      <a:endParaRPr lang="de-DE"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4" marR="604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Aft>
                          <a:spcPts val="600"/>
                        </a:spcAft>
                      </a:pPr>
                      <a:r>
                        <a:rPr lang="de-DE" sz="1100" dirty="0">
                          <a:solidFill>
                            <a:srgbClr val="0000FF"/>
                          </a:solidFill>
                          <a:effectLst/>
                        </a:rPr>
                        <a:t> </a:t>
                      </a:r>
                      <a:r>
                        <a:rPr lang="de-DE" sz="1600" b="0" i="0" u="none" strike="noStrike" kern="1200" baseline="0" dirty="0">
                          <a:solidFill>
                            <a:srgbClr val="0000FF"/>
                          </a:solidFill>
                          <a:latin typeface="+mn-lt"/>
                          <a:ea typeface="+mn-ea"/>
                          <a:cs typeface="+mn-cs"/>
                        </a:rPr>
                        <a:t>3,5 g/cm3</a:t>
                      </a:r>
                      <a:endParaRPr lang="de-DE" sz="10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4" marR="604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100" dirty="0">
                          <a:solidFill>
                            <a:srgbClr val="0000FF"/>
                          </a:solidFill>
                          <a:effectLst/>
                        </a:rPr>
                        <a:t> </a:t>
                      </a:r>
                      <a:r>
                        <a:rPr lang="de-DE" sz="1600" b="0" i="0" u="none" strike="noStrike" kern="1200" baseline="0" dirty="0">
                          <a:solidFill>
                            <a:srgbClr val="0000FF"/>
                          </a:solidFill>
                          <a:latin typeface="+mn-lt"/>
                          <a:ea typeface="+mn-ea"/>
                          <a:cs typeface="+mn-cs"/>
                        </a:rPr>
                        <a:t>Regelmäßige und enge Struktur der Kohlenstoffatome</a:t>
                      </a:r>
                      <a:endParaRPr lang="de-DE" sz="10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4" marR="604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3925945"/>
                  </a:ext>
                </a:extLst>
              </a:tr>
              <a:tr h="672386">
                <a:tc>
                  <a:txBody>
                    <a:bodyPr/>
                    <a:lstStyle/>
                    <a:p>
                      <a:pPr algn="l">
                        <a:lnSpc>
                          <a:spcPct val="107000"/>
                        </a:lnSpc>
                        <a:spcAft>
                          <a:spcPts val="600"/>
                        </a:spcAft>
                      </a:pPr>
                      <a:r>
                        <a:rPr lang="de-DE" sz="1400" dirty="0">
                          <a:solidFill>
                            <a:schemeClr val="tx1"/>
                          </a:solidFill>
                          <a:effectLst/>
                        </a:rPr>
                        <a:t>Härte</a:t>
                      </a:r>
                      <a:endParaRPr lang="de-DE"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4" marR="604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Aft>
                          <a:spcPts val="600"/>
                        </a:spcAft>
                      </a:pPr>
                      <a:r>
                        <a:rPr lang="de-DE" sz="1100" dirty="0">
                          <a:solidFill>
                            <a:srgbClr val="0000FF"/>
                          </a:solidFill>
                          <a:effectLst/>
                        </a:rPr>
                        <a:t> </a:t>
                      </a:r>
                      <a:r>
                        <a:rPr lang="de-DE" sz="1600" b="0" i="0" u="none" strike="noStrike" kern="1200" baseline="0" dirty="0">
                          <a:solidFill>
                            <a:srgbClr val="0000FF"/>
                          </a:solidFill>
                          <a:latin typeface="+mn-lt"/>
                          <a:ea typeface="+mn-ea"/>
                          <a:cs typeface="+mn-cs"/>
                        </a:rPr>
                        <a:t>Sehr hart, kein Abriebverhalten</a:t>
                      </a:r>
                      <a:endParaRPr lang="de-DE" sz="10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4" marR="604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Aft>
                          <a:spcPts val="600"/>
                        </a:spcAft>
                      </a:pPr>
                      <a:r>
                        <a:rPr lang="de-DE" sz="1600" b="0" i="0" u="none" strike="noStrike" kern="1200" baseline="0" dirty="0">
                          <a:solidFill>
                            <a:srgbClr val="0000FF"/>
                          </a:solidFill>
                          <a:latin typeface="+mn-lt"/>
                          <a:ea typeface="+mn-ea"/>
                          <a:cs typeface="+mn-cs"/>
                        </a:rPr>
                        <a:t>Stabile Atombindungen in alle Raumrichtungen</a:t>
                      </a:r>
                      <a:endParaRPr lang="de-DE" sz="10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4" marR="604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6940960"/>
                  </a:ext>
                </a:extLst>
              </a:tr>
              <a:tr h="940398">
                <a:tc>
                  <a:txBody>
                    <a:bodyPr/>
                    <a:lstStyle/>
                    <a:p>
                      <a:pPr algn="l">
                        <a:lnSpc>
                          <a:spcPct val="107000"/>
                        </a:lnSpc>
                        <a:spcAft>
                          <a:spcPts val="600"/>
                        </a:spcAft>
                      </a:pPr>
                      <a:r>
                        <a:rPr lang="de-DE" sz="1400" dirty="0">
                          <a:solidFill>
                            <a:schemeClr val="tx1"/>
                          </a:solidFill>
                          <a:effectLst/>
                        </a:rPr>
                        <a:t>Elektr. Leitfähigkeit</a:t>
                      </a:r>
                      <a:endParaRPr lang="de-DE"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4" marR="604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Aft>
                          <a:spcPts val="600"/>
                        </a:spcAft>
                      </a:pPr>
                      <a:r>
                        <a:rPr lang="de-DE" sz="1100" dirty="0">
                          <a:solidFill>
                            <a:srgbClr val="0000FF"/>
                          </a:solidFill>
                          <a:effectLst/>
                        </a:rPr>
                        <a:t> </a:t>
                      </a:r>
                      <a:r>
                        <a:rPr lang="de-DE" sz="1600" b="0" i="0" u="none" strike="noStrike" kern="1200" baseline="0" dirty="0">
                          <a:solidFill>
                            <a:srgbClr val="0000FF"/>
                          </a:solidFill>
                          <a:latin typeface="+mn-lt"/>
                          <a:ea typeface="+mn-ea"/>
                          <a:cs typeface="+mn-cs"/>
                        </a:rPr>
                        <a:t>Nicht vorhanden (Isolator)</a:t>
                      </a:r>
                      <a:endParaRPr lang="de-DE" sz="10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4" marR="604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600" b="0" i="0" u="none" strike="noStrike" kern="1200" baseline="0" dirty="0">
                          <a:solidFill>
                            <a:srgbClr val="0000FF"/>
                          </a:solidFill>
                          <a:latin typeface="+mn-lt"/>
                          <a:ea typeface="+mn-ea"/>
                          <a:cs typeface="+mn-cs"/>
                        </a:rPr>
                        <a:t>Keine delokalisierten Elektronen vorhanden</a:t>
                      </a:r>
                      <a:endParaRPr lang="de-DE" sz="10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4" marR="604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6813677"/>
                  </a:ext>
                </a:extLst>
              </a:tr>
            </a:tbl>
          </a:graphicData>
        </a:graphic>
      </p:graphicFrame>
      <p:sp>
        <p:nvSpPr>
          <p:cNvPr id="8" name="Textfeld 7">
            <a:extLst>
              <a:ext uri="{FF2B5EF4-FFF2-40B4-BE49-F238E27FC236}">
                <a16:creationId xmlns:a16="http://schemas.microsoft.com/office/drawing/2014/main" id="{EDC09AB6-7F5C-4DC4-AAB6-2D72D0E55F85}"/>
              </a:ext>
            </a:extLst>
          </p:cNvPr>
          <p:cNvSpPr txBox="1"/>
          <p:nvPr/>
        </p:nvSpPr>
        <p:spPr>
          <a:xfrm>
            <a:off x="2123728" y="953440"/>
            <a:ext cx="6563072" cy="1200329"/>
          </a:xfrm>
          <a:prstGeom prst="rect">
            <a:avLst/>
          </a:prstGeom>
          <a:noFill/>
        </p:spPr>
        <p:txBody>
          <a:bodyPr wrap="square">
            <a:spAutoFit/>
          </a:bodyPr>
          <a:lstStyle/>
          <a:p>
            <a:pPr algn="l"/>
            <a:r>
              <a:rPr lang="de-DE" sz="1800" b="0" i="0" u="none" strike="noStrike" baseline="0" dirty="0">
                <a:solidFill>
                  <a:srgbClr val="0000FF"/>
                </a:solidFill>
                <a:latin typeface="MyriadPro-Semibold"/>
              </a:rPr>
              <a:t>Jedes C-Atom ist sp³-hybridisiert und mit vier Nachbaratomen durch </a:t>
            </a:r>
            <a:r>
              <a:rPr lang="de-DE" sz="1800" dirty="0">
                <a:solidFill>
                  <a:srgbClr val="0000FF"/>
                </a:solidFill>
                <a:effectLst/>
                <a:latin typeface="Calibri" panose="020F0502020204030204" pitchFamily="34" charset="0"/>
                <a:ea typeface="Calibri" panose="020F0502020204030204" pitchFamily="34" charset="0"/>
              </a:rPr>
              <a:t>σ-Bindungen </a:t>
            </a:r>
            <a:r>
              <a:rPr lang="de-DE" sz="1800" b="0" i="0" u="none" strike="noStrike" baseline="0" dirty="0">
                <a:solidFill>
                  <a:srgbClr val="0000FF"/>
                </a:solidFill>
                <a:latin typeface="MyriadPro-Semibold"/>
              </a:rPr>
              <a:t>verknüpft. Daraus ergibt sich eine tetraedrische</a:t>
            </a:r>
          </a:p>
          <a:p>
            <a:pPr algn="l"/>
            <a:r>
              <a:rPr lang="de-DE" sz="1800" b="0" i="0" u="none" strike="noStrike" baseline="0" dirty="0">
                <a:solidFill>
                  <a:srgbClr val="0000FF"/>
                </a:solidFill>
                <a:latin typeface="MyriadPro-Semibold"/>
              </a:rPr>
              <a:t>Grundstruktur, die sich in alle Raumrichtungen fortsetzt. Alle Elektronen sind fest gebunden (lokalisiert).</a:t>
            </a:r>
          </a:p>
        </p:txBody>
      </p:sp>
      <p:sp>
        <p:nvSpPr>
          <p:cNvPr id="9" name="Rechteck 8">
            <a:extLst>
              <a:ext uri="{FF2B5EF4-FFF2-40B4-BE49-F238E27FC236}">
                <a16:creationId xmlns:a16="http://schemas.microsoft.com/office/drawing/2014/main" id="{401BF8C7-83CC-4B7C-A4D0-14D62C34A60A}"/>
              </a:ext>
            </a:extLst>
          </p:cNvPr>
          <p:cNvSpPr/>
          <p:nvPr/>
        </p:nvSpPr>
        <p:spPr>
          <a:xfrm>
            <a:off x="1689475" y="3322896"/>
            <a:ext cx="1584176"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3FC49F02-7396-4DEB-9453-C67747BC8CAE}"/>
              </a:ext>
            </a:extLst>
          </p:cNvPr>
          <p:cNvSpPr/>
          <p:nvPr/>
        </p:nvSpPr>
        <p:spPr>
          <a:xfrm>
            <a:off x="3450922" y="3292144"/>
            <a:ext cx="5112568"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14581CFB-2EE4-440E-A7DA-920CC89737DE}"/>
              </a:ext>
            </a:extLst>
          </p:cNvPr>
          <p:cNvSpPr/>
          <p:nvPr/>
        </p:nvSpPr>
        <p:spPr>
          <a:xfrm>
            <a:off x="1701699" y="4019175"/>
            <a:ext cx="1584176"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100F1492-4271-4EFC-B69D-91F302208DCA}"/>
              </a:ext>
            </a:extLst>
          </p:cNvPr>
          <p:cNvSpPr/>
          <p:nvPr/>
        </p:nvSpPr>
        <p:spPr>
          <a:xfrm>
            <a:off x="3434434" y="3983380"/>
            <a:ext cx="4536504"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6764B779-A607-411F-96FA-DA66759D41CD}"/>
              </a:ext>
            </a:extLst>
          </p:cNvPr>
          <p:cNvSpPr/>
          <p:nvPr/>
        </p:nvSpPr>
        <p:spPr>
          <a:xfrm>
            <a:off x="1689475" y="4641188"/>
            <a:ext cx="1584176"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9895B9F3-1099-41BF-B7AE-CF9C2191398A}"/>
              </a:ext>
            </a:extLst>
          </p:cNvPr>
          <p:cNvSpPr/>
          <p:nvPr/>
        </p:nvSpPr>
        <p:spPr>
          <a:xfrm>
            <a:off x="3446780" y="4641188"/>
            <a:ext cx="4377925"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56EA9C7D-3DE0-446C-A8F1-2EBFF0F6DC5D}"/>
              </a:ext>
            </a:extLst>
          </p:cNvPr>
          <p:cNvSpPr/>
          <p:nvPr/>
        </p:nvSpPr>
        <p:spPr>
          <a:xfrm>
            <a:off x="1689475" y="5407685"/>
            <a:ext cx="1584176"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90691EF2-EF27-4670-B62B-EDAABA48CC5F}"/>
              </a:ext>
            </a:extLst>
          </p:cNvPr>
          <p:cNvSpPr/>
          <p:nvPr/>
        </p:nvSpPr>
        <p:spPr>
          <a:xfrm>
            <a:off x="3434434" y="5548294"/>
            <a:ext cx="3785373"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55563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13" grpId="0" animBg="1"/>
      <p:bldP spid="14" grpId="0" animBg="1"/>
      <p:bldP spid="15"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pieren 13">
            <a:extLst>
              <a:ext uri="{FF2B5EF4-FFF2-40B4-BE49-F238E27FC236}">
                <a16:creationId xmlns:a16="http://schemas.microsoft.com/office/drawing/2014/main" id="{0146C5C9-FB8D-4045-B94A-ADA8F08EE339}"/>
              </a:ext>
            </a:extLst>
          </p:cNvPr>
          <p:cNvGrpSpPr/>
          <p:nvPr/>
        </p:nvGrpSpPr>
        <p:grpSpPr>
          <a:xfrm>
            <a:off x="2241035" y="3905665"/>
            <a:ext cx="1466850" cy="2353241"/>
            <a:chOff x="2241035" y="3905665"/>
            <a:chExt cx="1466850" cy="2353241"/>
          </a:xfrm>
        </p:grpSpPr>
        <p:pic>
          <p:nvPicPr>
            <p:cNvPr id="2" name="Grafik 1">
              <a:extLst>
                <a:ext uri="{FF2B5EF4-FFF2-40B4-BE49-F238E27FC236}">
                  <a16:creationId xmlns:a16="http://schemas.microsoft.com/office/drawing/2014/main" id="{9FCF5ED6-0F50-427C-B69C-2EA4A870DF62}"/>
                </a:ext>
              </a:extLst>
            </p:cNvPr>
            <p:cNvPicPr>
              <a:picLocks noChangeAspect="1"/>
            </p:cNvPicPr>
            <p:nvPr/>
          </p:nvPicPr>
          <p:blipFill>
            <a:blip r:embed="rId2"/>
            <a:stretch>
              <a:fillRect/>
            </a:stretch>
          </p:blipFill>
          <p:spPr>
            <a:xfrm>
              <a:off x="2429741" y="3905665"/>
              <a:ext cx="1266825" cy="533400"/>
            </a:xfrm>
            <a:prstGeom prst="rect">
              <a:avLst/>
            </a:prstGeom>
          </p:spPr>
        </p:pic>
        <p:pic>
          <p:nvPicPr>
            <p:cNvPr id="4" name="Grafik 3">
              <a:extLst>
                <a:ext uri="{FF2B5EF4-FFF2-40B4-BE49-F238E27FC236}">
                  <a16:creationId xmlns:a16="http://schemas.microsoft.com/office/drawing/2014/main" id="{A796C15A-6AF1-49DF-946E-824486E1D578}"/>
                </a:ext>
              </a:extLst>
            </p:cNvPr>
            <p:cNvPicPr>
              <a:picLocks noChangeAspect="1"/>
            </p:cNvPicPr>
            <p:nvPr/>
          </p:nvPicPr>
          <p:blipFill>
            <a:blip r:embed="rId3"/>
            <a:stretch>
              <a:fillRect/>
            </a:stretch>
          </p:blipFill>
          <p:spPr>
            <a:xfrm>
              <a:off x="2241035" y="4697755"/>
              <a:ext cx="1466850" cy="428625"/>
            </a:xfrm>
            <a:prstGeom prst="rect">
              <a:avLst/>
            </a:prstGeom>
          </p:spPr>
        </p:pic>
        <p:pic>
          <p:nvPicPr>
            <p:cNvPr id="6" name="Grafik 5">
              <a:extLst>
                <a:ext uri="{FF2B5EF4-FFF2-40B4-BE49-F238E27FC236}">
                  <a16:creationId xmlns:a16="http://schemas.microsoft.com/office/drawing/2014/main" id="{45C85A2D-BCC1-4C14-931F-29357E56E658}"/>
                </a:ext>
              </a:extLst>
            </p:cNvPr>
            <p:cNvPicPr>
              <a:picLocks noChangeAspect="1"/>
            </p:cNvPicPr>
            <p:nvPr/>
          </p:nvPicPr>
          <p:blipFill>
            <a:blip r:embed="rId4"/>
            <a:stretch>
              <a:fillRect/>
            </a:stretch>
          </p:blipFill>
          <p:spPr>
            <a:xfrm>
              <a:off x="2693472" y="5439756"/>
              <a:ext cx="561975" cy="819150"/>
            </a:xfrm>
            <a:prstGeom prst="rect">
              <a:avLst/>
            </a:prstGeom>
          </p:spPr>
        </p:pic>
      </p:grpSp>
      <p:grpSp>
        <p:nvGrpSpPr>
          <p:cNvPr id="15" name="Gruppieren 14">
            <a:extLst>
              <a:ext uri="{FF2B5EF4-FFF2-40B4-BE49-F238E27FC236}">
                <a16:creationId xmlns:a16="http://schemas.microsoft.com/office/drawing/2014/main" id="{7497BA15-128A-41AC-84CF-EC27A9A4868E}"/>
              </a:ext>
            </a:extLst>
          </p:cNvPr>
          <p:cNvGrpSpPr/>
          <p:nvPr/>
        </p:nvGrpSpPr>
        <p:grpSpPr>
          <a:xfrm>
            <a:off x="5076056" y="3917297"/>
            <a:ext cx="1447800" cy="2250301"/>
            <a:chOff x="5076056" y="3917297"/>
            <a:chExt cx="1447800" cy="2250301"/>
          </a:xfrm>
        </p:grpSpPr>
        <p:pic>
          <p:nvPicPr>
            <p:cNvPr id="3" name="Grafik 2">
              <a:extLst>
                <a:ext uri="{FF2B5EF4-FFF2-40B4-BE49-F238E27FC236}">
                  <a16:creationId xmlns:a16="http://schemas.microsoft.com/office/drawing/2014/main" id="{8C432601-31CF-446C-B4F1-68F2DDF2FDBD}"/>
                </a:ext>
              </a:extLst>
            </p:cNvPr>
            <p:cNvPicPr>
              <a:picLocks noChangeAspect="1"/>
            </p:cNvPicPr>
            <p:nvPr/>
          </p:nvPicPr>
          <p:blipFill>
            <a:blip r:embed="rId5"/>
            <a:stretch>
              <a:fillRect/>
            </a:stretch>
          </p:blipFill>
          <p:spPr>
            <a:xfrm>
              <a:off x="5136146" y="3917297"/>
              <a:ext cx="1200150" cy="495300"/>
            </a:xfrm>
            <a:prstGeom prst="rect">
              <a:avLst/>
            </a:prstGeom>
          </p:spPr>
        </p:pic>
        <p:pic>
          <p:nvPicPr>
            <p:cNvPr id="5" name="Grafik 4">
              <a:extLst>
                <a:ext uri="{FF2B5EF4-FFF2-40B4-BE49-F238E27FC236}">
                  <a16:creationId xmlns:a16="http://schemas.microsoft.com/office/drawing/2014/main" id="{E98FD4E1-7D50-4D59-BC85-A9DEC57373E2}"/>
                </a:ext>
              </a:extLst>
            </p:cNvPr>
            <p:cNvPicPr>
              <a:picLocks noChangeAspect="1"/>
            </p:cNvPicPr>
            <p:nvPr/>
          </p:nvPicPr>
          <p:blipFill>
            <a:blip r:embed="rId6"/>
            <a:stretch>
              <a:fillRect/>
            </a:stretch>
          </p:blipFill>
          <p:spPr>
            <a:xfrm>
              <a:off x="5076056" y="4697755"/>
              <a:ext cx="1447800" cy="428625"/>
            </a:xfrm>
            <a:prstGeom prst="rect">
              <a:avLst/>
            </a:prstGeom>
          </p:spPr>
        </p:pic>
        <p:pic>
          <p:nvPicPr>
            <p:cNvPr id="7" name="Grafik 6">
              <a:extLst>
                <a:ext uri="{FF2B5EF4-FFF2-40B4-BE49-F238E27FC236}">
                  <a16:creationId xmlns:a16="http://schemas.microsoft.com/office/drawing/2014/main" id="{3FEFDBF8-3AB6-4A6C-9327-77BC53A8DCD5}"/>
                </a:ext>
              </a:extLst>
            </p:cNvPr>
            <p:cNvPicPr>
              <a:picLocks noChangeAspect="1"/>
            </p:cNvPicPr>
            <p:nvPr/>
          </p:nvPicPr>
          <p:blipFill>
            <a:blip r:embed="rId7"/>
            <a:stretch>
              <a:fillRect/>
            </a:stretch>
          </p:blipFill>
          <p:spPr>
            <a:xfrm>
              <a:off x="5450471" y="5386548"/>
              <a:ext cx="571500" cy="781050"/>
            </a:xfrm>
            <a:prstGeom prst="rect">
              <a:avLst/>
            </a:prstGeom>
          </p:spPr>
        </p:pic>
      </p:grpSp>
      <p:sp>
        <p:nvSpPr>
          <p:cNvPr id="8" name="Textfeld 7">
            <a:extLst>
              <a:ext uri="{FF2B5EF4-FFF2-40B4-BE49-F238E27FC236}">
                <a16:creationId xmlns:a16="http://schemas.microsoft.com/office/drawing/2014/main" id="{E2769410-8712-4EA8-AAAE-48AE6E7E3200}"/>
              </a:ext>
            </a:extLst>
          </p:cNvPr>
          <p:cNvSpPr txBox="1"/>
          <p:nvPr/>
        </p:nvSpPr>
        <p:spPr>
          <a:xfrm>
            <a:off x="431540" y="1097238"/>
            <a:ext cx="8640960" cy="1277273"/>
          </a:xfrm>
          <a:prstGeom prst="rect">
            <a:avLst/>
          </a:prstGeom>
          <a:noFill/>
        </p:spPr>
        <p:txBody>
          <a:bodyPr wrap="square" rtlCol="0">
            <a:spAutoFit/>
          </a:bodyPr>
          <a:lstStyle/>
          <a:p>
            <a:pPr>
              <a:spcAft>
                <a:spcPts val="600"/>
              </a:spcAft>
            </a:pPr>
            <a:r>
              <a:rPr lang="el-GR" b="1" dirty="0"/>
              <a:t>σ</a:t>
            </a:r>
            <a:r>
              <a:rPr lang="de-DE" b="1" dirty="0"/>
              <a:t>-Bindungen </a:t>
            </a:r>
            <a:r>
              <a:rPr lang="de-DE" dirty="0"/>
              <a:t>entstehen durch Überlappung von 2 s-Orbitalen oder 2 Hybridorbitalen. Sie sind rotationssymmetrisch zur Bindungsachse.</a:t>
            </a:r>
          </a:p>
          <a:p>
            <a:r>
              <a:rPr lang="el-GR" b="1" dirty="0"/>
              <a:t>π</a:t>
            </a:r>
            <a:r>
              <a:rPr lang="de-DE" b="1" dirty="0"/>
              <a:t>-Bindungen </a:t>
            </a:r>
            <a:r>
              <a:rPr lang="de-DE" dirty="0"/>
              <a:t>entstehen durch Überlappung von zwei </a:t>
            </a:r>
            <a:r>
              <a:rPr lang="de-DE" dirty="0" err="1"/>
              <a:t>p</a:t>
            </a:r>
            <a:r>
              <a:rPr lang="de-DE" baseline="-25000" dirty="0" err="1"/>
              <a:t>y</a:t>
            </a:r>
            <a:r>
              <a:rPr lang="de-DE" dirty="0"/>
              <a:t>- oder </a:t>
            </a:r>
            <a:r>
              <a:rPr lang="de-DE" dirty="0" err="1"/>
              <a:t>p</a:t>
            </a:r>
            <a:r>
              <a:rPr lang="de-DE" baseline="-25000" dirty="0" err="1"/>
              <a:t>z</a:t>
            </a:r>
            <a:r>
              <a:rPr lang="de-DE" dirty="0"/>
              <a:t>-Orbitalen. Sie sind nicht rotationssymmetrisch zur Bindungsachse.</a:t>
            </a:r>
          </a:p>
        </p:txBody>
      </p:sp>
      <p:sp>
        <p:nvSpPr>
          <p:cNvPr id="10" name="Textfeld 9">
            <a:extLst>
              <a:ext uri="{FF2B5EF4-FFF2-40B4-BE49-F238E27FC236}">
                <a16:creationId xmlns:a16="http://schemas.microsoft.com/office/drawing/2014/main" id="{A7B879E7-51B9-457E-8CC8-9B966EBBB321}"/>
              </a:ext>
            </a:extLst>
          </p:cNvPr>
          <p:cNvSpPr txBox="1"/>
          <p:nvPr/>
        </p:nvSpPr>
        <p:spPr>
          <a:xfrm>
            <a:off x="431540" y="2531199"/>
            <a:ext cx="8280920" cy="646331"/>
          </a:xfrm>
          <a:prstGeom prst="rect">
            <a:avLst/>
          </a:prstGeom>
          <a:noFill/>
        </p:spPr>
        <p:txBody>
          <a:bodyPr wrap="square" rtlCol="0">
            <a:spAutoFit/>
          </a:bodyPr>
          <a:lstStyle/>
          <a:p>
            <a:r>
              <a:rPr lang="de-DE" dirty="0"/>
              <a:t>Aus der Überlappung von zwei </a:t>
            </a:r>
            <a:r>
              <a:rPr lang="de-DE" b="1" dirty="0"/>
              <a:t>Atomorbitalen (AO)</a:t>
            </a:r>
            <a:r>
              <a:rPr lang="de-DE" dirty="0"/>
              <a:t> bilden sich jeweils ein bindendes und ein antibindendes </a:t>
            </a:r>
            <a:r>
              <a:rPr lang="de-DE" b="1" dirty="0"/>
              <a:t>Molekülorbital (MO):</a:t>
            </a:r>
          </a:p>
        </p:txBody>
      </p:sp>
      <p:sp>
        <p:nvSpPr>
          <p:cNvPr id="11" name="Textfeld 10">
            <a:extLst>
              <a:ext uri="{FF2B5EF4-FFF2-40B4-BE49-F238E27FC236}">
                <a16:creationId xmlns:a16="http://schemas.microsoft.com/office/drawing/2014/main" id="{BEB61B26-3C05-4EC5-BF8F-E5F6A0E8007C}"/>
              </a:ext>
            </a:extLst>
          </p:cNvPr>
          <p:cNvSpPr txBox="1"/>
          <p:nvPr/>
        </p:nvSpPr>
        <p:spPr>
          <a:xfrm>
            <a:off x="2265310" y="3429000"/>
            <a:ext cx="1873466" cy="369332"/>
          </a:xfrm>
          <a:prstGeom prst="rect">
            <a:avLst/>
          </a:prstGeom>
          <a:noFill/>
        </p:spPr>
        <p:txBody>
          <a:bodyPr wrap="square" rtlCol="0">
            <a:spAutoFit/>
          </a:bodyPr>
          <a:lstStyle/>
          <a:p>
            <a:r>
              <a:rPr lang="de-DE" dirty="0"/>
              <a:t>Bindende MO</a:t>
            </a:r>
          </a:p>
        </p:txBody>
      </p:sp>
      <p:sp>
        <p:nvSpPr>
          <p:cNvPr id="12" name="Textfeld 11">
            <a:extLst>
              <a:ext uri="{FF2B5EF4-FFF2-40B4-BE49-F238E27FC236}">
                <a16:creationId xmlns:a16="http://schemas.microsoft.com/office/drawing/2014/main" id="{FA1D111C-484C-468F-94E5-4C96F58E1568}"/>
              </a:ext>
            </a:extLst>
          </p:cNvPr>
          <p:cNvSpPr txBox="1"/>
          <p:nvPr/>
        </p:nvSpPr>
        <p:spPr>
          <a:xfrm>
            <a:off x="4925052" y="3429000"/>
            <a:ext cx="2174615" cy="369332"/>
          </a:xfrm>
          <a:prstGeom prst="rect">
            <a:avLst/>
          </a:prstGeom>
          <a:noFill/>
        </p:spPr>
        <p:txBody>
          <a:bodyPr wrap="square" rtlCol="0">
            <a:spAutoFit/>
          </a:bodyPr>
          <a:lstStyle/>
          <a:p>
            <a:r>
              <a:rPr lang="de-DE" dirty="0"/>
              <a:t>Antibindende MO</a:t>
            </a:r>
          </a:p>
        </p:txBody>
      </p:sp>
      <p:sp>
        <p:nvSpPr>
          <p:cNvPr id="13" name="Textfeld 12">
            <a:extLst>
              <a:ext uri="{FF2B5EF4-FFF2-40B4-BE49-F238E27FC236}">
                <a16:creationId xmlns:a16="http://schemas.microsoft.com/office/drawing/2014/main" id="{BA0F2D2A-A047-4B93-92CF-A429FCB7D1CE}"/>
              </a:ext>
            </a:extLst>
          </p:cNvPr>
          <p:cNvSpPr txBox="1"/>
          <p:nvPr/>
        </p:nvSpPr>
        <p:spPr>
          <a:xfrm>
            <a:off x="452427" y="322197"/>
            <a:ext cx="8523422" cy="461665"/>
          </a:xfrm>
          <a:prstGeom prst="rect">
            <a:avLst/>
          </a:prstGeom>
          <a:noFill/>
        </p:spPr>
        <p:txBody>
          <a:bodyPr wrap="square" rtlCol="0">
            <a:spAutoFit/>
          </a:bodyPr>
          <a:lstStyle/>
          <a:p>
            <a:r>
              <a:rPr lang="de-DE" sz="2400" b="1" dirty="0"/>
              <a:t>Durch Bindungen entstehen aus Atomorbitalen Molekülorbitale</a:t>
            </a:r>
          </a:p>
        </p:txBody>
      </p:sp>
      <p:sp>
        <p:nvSpPr>
          <p:cNvPr id="17" name="Rechteck 16">
            <a:extLst>
              <a:ext uri="{FF2B5EF4-FFF2-40B4-BE49-F238E27FC236}">
                <a16:creationId xmlns:a16="http://schemas.microsoft.com/office/drawing/2014/main" id="{0C70D7CD-D8D0-48B0-89A3-F70DCA3574C3}"/>
              </a:ext>
            </a:extLst>
          </p:cNvPr>
          <p:cNvSpPr/>
          <p:nvPr/>
        </p:nvSpPr>
        <p:spPr>
          <a:xfrm>
            <a:off x="431540" y="3980281"/>
            <a:ext cx="1285929" cy="369332"/>
          </a:xfrm>
          <a:prstGeom prst="rect">
            <a:avLst/>
          </a:prstGeom>
        </p:spPr>
        <p:txBody>
          <a:bodyPr wrap="none">
            <a:spAutoFit/>
          </a:bodyPr>
          <a:lstStyle/>
          <a:p>
            <a:r>
              <a:rPr lang="el-GR" b="1" dirty="0"/>
              <a:t>σ</a:t>
            </a:r>
            <a:r>
              <a:rPr lang="de-DE" b="1" dirty="0"/>
              <a:t>-Bindung: </a:t>
            </a:r>
            <a:endParaRPr lang="de-DE" dirty="0"/>
          </a:p>
        </p:txBody>
      </p:sp>
      <p:sp>
        <p:nvSpPr>
          <p:cNvPr id="18" name="Rechteck 17">
            <a:extLst>
              <a:ext uri="{FF2B5EF4-FFF2-40B4-BE49-F238E27FC236}">
                <a16:creationId xmlns:a16="http://schemas.microsoft.com/office/drawing/2014/main" id="{A5C37BE2-DE87-41F8-8E17-66B5E0928614}"/>
              </a:ext>
            </a:extLst>
          </p:cNvPr>
          <p:cNvSpPr/>
          <p:nvPr/>
        </p:nvSpPr>
        <p:spPr>
          <a:xfrm>
            <a:off x="416839" y="4757048"/>
            <a:ext cx="1285929" cy="369332"/>
          </a:xfrm>
          <a:prstGeom prst="rect">
            <a:avLst/>
          </a:prstGeom>
        </p:spPr>
        <p:txBody>
          <a:bodyPr wrap="none">
            <a:spAutoFit/>
          </a:bodyPr>
          <a:lstStyle/>
          <a:p>
            <a:r>
              <a:rPr lang="el-GR" b="1" dirty="0"/>
              <a:t>σ</a:t>
            </a:r>
            <a:r>
              <a:rPr lang="de-DE" b="1" dirty="0"/>
              <a:t>-Bindung: </a:t>
            </a:r>
            <a:endParaRPr lang="de-DE" dirty="0"/>
          </a:p>
        </p:txBody>
      </p:sp>
      <p:sp>
        <p:nvSpPr>
          <p:cNvPr id="19" name="Rechteck 18">
            <a:extLst>
              <a:ext uri="{FF2B5EF4-FFF2-40B4-BE49-F238E27FC236}">
                <a16:creationId xmlns:a16="http://schemas.microsoft.com/office/drawing/2014/main" id="{4C62FDF4-4A81-404D-9528-21BF8FA79F16}"/>
              </a:ext>
            </a:extLst>
          </p:cNvPr>
          <p:cNvSpPr/>
          <p:nvPr/>
        </p:nvSpPr>
        <p:spPr>
          <a:xfrm>
            <a:off x="416838" y="5559799"/>
            <a:ext cx="1346844" cy="369332"/>
          </a:xfrm>
          <a:prstGeom prst="rect">
            <a:avLst/>
          </a:prstGeom>
        </p:spPr>
        <p:txBody>
          <a:bodyPr wrap="none">
            <a:spAutoFit/>
          </a:bodyPr>
          <a:lstStyle/>
          <a:p>
            <a:r>
              <a:rPr lang="el-GR" b="1" dirty="0"/>
              <a:t>π </a:t>
            </a:r>
            <a:r>
              <a:rPr lang="de-DE" b="1" dirty="0"/>
              <a:t>-Bindung: </a:t>
            </a:r>
            <a:endParaRPr lang="de-DE" dirty="0"/>
          </a:p>
        </p:txBody>
      </p:sp>
    </p:spTree>
    <p:extLst>
      <p:ext uri="{BB962C8B-B14F-4D97-AF65-F5344CB8AC3E}">
        <p14:creationId xmlns:p14="http://schemas.microsoft.com/office/powerpoint/2010/main" val="915258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BEF05829-480A-46DA-AD1C-41237934CA54}"/>
              </a:ext>
            </a:extLst>
          </p:cNvPr>
          <p:cNvPicPr>
            <a:picLocks noChangeAspect="1"/>
          </p:cNvPicPr>
          <p:nvPr/>
        </p:nvPicPr>
        <p:blipFill>
          <a:blip r:embed="rId2"/>
          <a:stretch>
            <a:fillRect/>
          </a:stretch>
        </p:blipFill>
        <p:spPr>
          <a:xfrm>
            <a:off x="323528" y="2204864"/>
            <a:ext cx="3667625" cy="3096344"/>
          </a:xfrm>
          <a:prstGeom prst="rect">
            <a:avLst/>
          </a:prstGeom>
        </p:spPr>
      </p:pic>
      <p:pic>
        <p:nvPicPr>
          <p:cNvPr id="3" name="Grafik 2">
            <a:extLst>
              <a:ext uri="{FF2B5EF4-FFF2-40B4-BE49-F238E27FC236}">
                <a16:creationId xmlns:a16="http://schemas.microsoft.com/office/drawing/2014/main" id="{5C31C491-86CC-4854-9A12-3CCE2DE839DF}"/>
              </a:ext>
            </a:extLst>
          </p:cNvPr>
          <p:cNvPicPr>
            <a:picLocks noChangeAspect="1"/>
          </p:cNvPicPr>
          <p:nvPr/>
        </p:nvPicPr>
        <p:blipFill>
          <a:blip r:embed="rId3"/>
          <a:stretch>
            <a:fillRect/>
          </a:stretch>
        </p:blipFill>
        <p:spPr>
          <a:xfrm>
            <a:off x="4408320" y="2357623"/>
            <a:ext cx="3800475" cy="2790825"/>
          </a:xfrm>
          <a:prstGeom prst="rect">
            <a:avLst/>
          </a:prstGeom>
        </p:spPr>
      </p:pic>
      <p:sp>
        <p:nvSpPr>
          <p:cNvPr id="4" name="Textfeld 3">
            <a:extLst>
              <a:ext uri="{FF2B5EF4-FFF2-40B4-BE49-F238E27FC236}">
                <a16:creationId xmlns:a16="http://schemas.microsoft.com/office/drawing/2014/main" id="{B98593D4-4A79-44F5-9BBB-7A3797A523AB}"/>
              </a:ext>
            </a:extLst>
          </p:cNvPr>
          <p:cNvSpPr txBox="1"/>
          <p:nvPr/>
        </p:nvSpPr>
        <p:spPr>
          <a:xfrm>
            <a:off x="611560" y="548680"/>
            <a:ext cx="7544891" cy="1508105"/>
          </a:xfrm>
          <a:prstGeom prst="rect">
            <a:avLst/>
          </a:prstGeom>
          <a:noFill/>
        </p:spPr>
        <p:txBody>
          <a:bodyPr wrap="square" rtlCol="0">
            <a:spAutoFit/>
          </a:bodyPr>
          <a:lstStyle/>
          <a:p>
            <a:pPr>
              <a:spcAft>
                <a:spcPts val="1200"/>
              </a:spcAft>
            </a:pPr>
            <a:r>
              <a:rPr lang="de-DE" sz="2800" b="1" dirty="0"/>
              <a:t>Molekülorbitale – Das Bändermodell</a:t>
            </a:r>
          </a:p>
          <a:p>
            <a:r>
              <a:rPr lang="de-DE" dirty="0"/>
              <a:t>Je mehr Atomorbitale an einer Molekülbindung beteiligt sind, desto mehr MO entstehen. Die vorher identischen Energieniveaus der AO spalten in nahe beieinander liegende Energieniveaus der MO auf. </a:t>
            </a:r>
          </a:p>
        </p:txBody>
      </p:sp>
    </p:spTree>
    <p:extLst>
      <p:ext uri="{BB962C8B-B14F-4D97-AF65-F5344CB8AC3E}">
        <p14:creationId xmlns:p14="http://schemas.microsoft.com/office/powerpoint/2010/main" val="424099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43BC0F39-DDC0-4CCB-97AE-B2A646646823}"/>
              </a:ext>
            </a:extLst>
          </p:cNvPr>
          <p:cNvSpPr txBox="1"/>
          <p:nvPr/>
        </p:nvSpPr>
        <p:spPr>
          <a:xfrm>
            <a:off x="611560" y="557375"/>
            <a:ext cx="8255453" cy="1754326"/>
          </a:xfrm>
          <a:prstGeom prst="rect">
            <a:avLst/>
          </a:prstGeom>
          <a:noFill/>
        </p:spPr>
        <p:txBody>
          <a:bodyPr wrap="square" rtlCol="0">
            <a:spAutoFit/>
          </a:bodyPr>
          <a:lstStyle/>
          <a:p>
            <a:r>
              <a:rPr lang="de-DE" dirty="0"/>
              <a:t>Je mehr Atome zusammengefügt werden, desto mehr getrennte aber enger beieinander liegende Energieniveaus bilden sich. </a:t>
            </a:r>
            <a:br>
              <a:rPr lang="de-DE" dirty="0"/>
            </a:br>
            <a:r>
              <a:rPr lang="de-DE" dirty="0"/>
              <a:t>Die Gesamtheit dieser Molekülorbitale nennt man ein </a:t>
            </a:r>
            <a:r>
              <a:rPr lang="de-DE" b="1" dirty="0"/>
              <a:t>Band</a:t>
            </a:r>
            <a:r>
              <a:rPr lang="de-DE" dirty="0"/>
              <a:t>. Die Orbitale im unteren Teil des Bandes wirken bindend, die im oberen Teil antibindend.</a:t>
            </a:r>
          </a:p>
          <a:p>
            <a:r>
              <a:rPr lang="de-DE" dirty="0"/>
              <a:t>Die mit Elektronen besetzten Molekülorbitale bilden das </a:t>
            </a:r>
            <a:r>
              <a:rPr lang="de-DE" b="1" dirty="0"/>
              <a:t>Valenzband (HOMO*)</a:t>
            </a:r>
            <a:r>
              <a:rPr lang="de-DE" dirty="0"/>
              <a:t>, die unbesetzten das </a:t>
            </a:r>
            <a:r>
              <a:rPr lang="de-DE" b="1" dirty="0"/>
              <a:t>Leitungsband (LUMO**)</a:t>
            </a:r>
            <a:r>
              <a:rPr lang="de-DE" dirty="0"/>
              <a:t>. </a:t>
            </a:r>
          </a:p>
        </p:txBody>
      </p:sp>
      <p:pic>
        <p:nvPicPr>
          <p:cNvPr id="6" name="Grafik 5">
            <a:extLst>
              <a:ext uri="{FF2B5EF4-FFF2-40B4-BE49-F238E27FC236}">
                <a16:creationId xmlns:a16="http://schemas.microsoft.com/office/drawing/2014/main" id="{F295CAD5-4A4C-4BB4-9D29-85737FD535FF}"/>
              </a:ext>
            </a:extLst>
          </p:cNvPr>
          <p:cNvPicPr>
            <a:picLocks noChangeAspect="1"/>
          </p:cNvPicPr>
          <p:nvPr/>
        </p:nvPicPr>
        <p:blipFill>
          <a:blip r:embed="rId2"/>
          <a:stretch>
            <a:fillRect/>
          </a:stretch>
        </p:blipFill>
        <p:spPr>
          <a:xfrm>
            <a:off x="755576" y="2380915"/>
            <a:ext cx="7291946" cy="2943294"/>
          </a:xfrm>
          <a:prstGeom prst="rect">
            <a:avLst/>
          </a:prstGeom>
        </p:spPr>
      </p:pic>
      <p:sp>
        <p:nvSpPr>
          <p:cNvPr id="3" name="Textfeld 2">
            <a:extLst>
              <a:ext uri="{FF2B5EF4-FFF2-40B4-BE49-F238E27FC236}">
                <a16:creationId xmlns:a16="http://schemas.microsoft.com/office/drawing/2014/main" id="{88F23865-E12B-4710-A960-5F8BA7CB0DAE}"/>
              </a:ext>
            </a:extLst>
          </p:cNvPr>
          <p:cNvSpPr txBox="1"/>
          <p:nvPr/>
        </p:nvSpPr>
        <p:spPr>
          <a:xfrm>
            <a:off x="755576" y="5805264"/>
            <a:ext cx="5760640" cy="646331"/>
          </a:xfrm>
          <a:prstGeom prst="rect">
            <a:avLst/>
          </a:prstGeom>
          <a:noFill/>
        </p:spPr>
        <p:txBody>
          <a:bodyPr wrap="square" rtlCol="0">
            <a:spAutoFit/>
          </a:bodyPr>
          <a:lstStyle/>
          <a:p>
            <a:r>
              <a:rPr lang="de-DE" dirty="0"/>
              <a:t>*HOMO  = </a:t>
            </a:r>
            <a:r>
              <a:rPr lang="de-DE" b="1" dirty="0" err="1"/>
              <a:t>h</a:t>
            </a:r>
            <a:r>
              <a:rPr lang="de-DE" dirty="0" err="1"/>
              <a:t>ighest</a:t>
            </a:r>
            <a:r>
              <a:rPr lang="de-DE" dirty="0"/>
              <a:t> </a:t>
            </a:r>
            <a:r>
              <a:rPr lang="de-DE" b="1" dirty="0" err="1"/>
              <a:t>o</a:t>
            </a:r>
            <a:r>
              <a:rPr lang="de-DE" dirty="0" err="1"/>
              <a:t>ccupied</a:t>
            </a:r>
            <a:r>
              <a:rPr lang="de-DE" dirty="0"/>
              <a:t> </a:t>
            </a:r>
            <a:r>
              <a:rPr lang="de-DE" b="1" dirty="0" err="1"/>
              <a:t>m</a:t>
            </a:r>
            <a:r>
              <a:rPr lang="de-DE" dirty="0" err="1"/>
              <a:t>olecular</a:t>
            </a:r>
            <a:r>
              <a:rPr lang="de-DE" dirty="0"/>
              <a:t> </a:t>
            </a:r>
            <a:r>
              <a:rPr lang="de-DE" b="1" dirty="0"/>
              <a:t>o</a:t>
            </a:r>
            <a:r>
              <a:rPr lang="de-DE" dirty="0"/>
              <a:t>rbital</a:t>
            </a:r>
          </a:p>
          <a:p>
            <a:r>
              <a:rPr lang="de-DE" dirty="0"/>
              <a:t>**LUMO = </a:t>
            </a:r>
            <a:r>
              <a:rPr lang="de-DE" b="1" dirty="0" err="1"/>
              <a:t>l</a:t>
            </a:r>
            <a:r>
              <a:rPr lang="de-DE" dirty="0" err="1"/>
              <a:t>owest</a:t>
            </a:r>
            <a:r>
              <a:rPr lang="de-DE" dirty="0"/>
              <a:t> </a:t>
            </a:r>
            <a:r>
              <a:rPr lang="de-DE" b="1" dirty="0" err="1"/>
              <a:t>u</a:t>
            </a:r>
            <a:r>
              <a:rPr lang="de-DE" dirty="0" err="1"/>
              <a:t>noccupied</a:t>
            </a:r>
            <a:r>
              <a:rPr lang="de-DE" dirty="0"/>
              <a:t> </a:t>
            </a:r>
            <a:r>
              <a:rPr lang="de-DE" b="1" dirty="0" err="1"/>
              <a:t>m</a:t>
            </a:r>
            <a:r>
              <a:rPr lang="de-DE" dirty="0" err="1"/>
              <a:t>olecular</a:t>
            </a:r>
            <a:r>
              <a:rPr lang="de-DE" dirty="0"/>
              <a:t> </a:t>
            </a:r>
            <a:r>
              <a:rPr lang="de-DE" b="1" dirty="0"/>
              <a:t>o</a:t>
            </a:r>
            <a:r>
              <a:rPr lang="de-DE" dirty="0"/>
              <a:t>rbital</a:t>
            </a:r>
          </a:p>
        </p:txBody>
      </p:sp>
    </p:spTree>
    <p:extLst>
      <p:ext uri="{BB962C8B-B14F-4D97-AF65-F5344CB8AC3E}">
        <p14:creationId xmlns:p14="http://schemas.microsoft.com/office/powerpoint/2010/main" val="69646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Bild 1"/>
          <p:cNvPicPr>
            <a:picLocks noChangeAspect="1" noChangeArrowheads="1"/>
          </p:cNvPicPr>
          <p:nvPr/>
        </p:nvPicPr>
        <p:blipFill>
          <a:blip r:embed="rId3" cstate="print"/>
          <a:srcRect/>
          <a:stretch>
            <a:fillRect/>
          </a:stretch>
        </p:blipFill>
        <p:spPr bwMode="auto">
          <a:xfrm>
            <a:off x="2221610" y="924103"/>
            <a:ext cx="4268731" cy="3296985"/>
          </a:xfrm>
          <a:prstGeom prst="rect">
            <a:avLst/>
          </a:prstGeom>
          <a:noFill/>
          <a:ln w="9525">
            <a:noFill/>
            <a:miter lim="800000"/>
            <a:headEnd/>
            <a:tailEnd/>
          </a:ln>
        </p:spPr>
      </p:pic>
      <p:sp>
        <p:nvSpPr>
          <p:cNvPr id="1027" name="Text Box 3"/>
          <p:cNvSpPr txBox="1">
            <a:spLocks noChangeArrowheads="1"/>
          </p:cNvSpPr>
          <p:nvPr/>
        </p:nvSpPr>
        <p:spPr bwMode="auto">
          <a:xfrm>
            <a:off x="2051720" y="4221088"/>
            <a:ext cx="4608512" cy="115212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de-DE" sz="1600" b="0" i="1" u="none" strike="noStrike" cap="none" normalizeH="0" baseline="0" dirty="0">
                <a:ln>
                  <a:noFill/>
                </a:ln>
                <a:solidFill>
                  <a:schemeClr val="tx1"/>
                </a:solidFill>
                <a:effectLst/>
                <a:latin typeface="Calibri" pitchFamily="34" charset="0"/>
                <a:cs typeface="Arial" pitchFamily="34" charset="0"/>
              </a:rPr>
              <a:t>Aufnahme mit dem Rastertunnelmikroskop von einer Graphitoberfläche mit Kohlenstoffatomen.</a:t>
            </a:r>
            <a:br>
              <a:rPr kumimoji="0" lang="de-DE" sz="1600" b="0" i="0" u="none" strike="noStrike" cap="none" normalizeH="0" baseline="0" dirty="0">
                <a:ln>
                  <a:noFill/>
                </a:ln>
                <a:solidFill>
                  <a:schemeClr val="tx1"/>
                </a:solidFill>
                <a:effectLst/>
                <a:latin typeface="Times New Roman" pitchFamily="18" charset="0"/>
                <a:cs typeface="Arial" pitchFamily="34" charset="0"/>
              </a:rPr>
            </a:br>
            <a:r>
              <a:rPr kumimoji="0" lang="de-DE" sz="1600" b="0" i="1" u="none" strike="noStrike" cap="none" normalizeH="0" baseline="0" dirty="0">
                <a:ln>
                  <a:noFill/>
                </a:ln>
                <a:solidFill>
                  <a:schemeClr val="tx1"/>
                </a:solidFill>
                <a:effectLst/>
                <a:latin typeface="Calibri" pitchFamily="34" charset="0"/>
                <a:cs typeface="Arial" pitchFamily="34" charset="0"/>
              </a:rPr>
              <a:t>von Frank </a:t>
            </a:r>
            <a:r>
              <a:rPr kumimoji="0" lang="de-DE" sz="1600" b="0" i="1" u="none" strike="noStrike" cap="none" normalizeH="0" baseline="0" dirty="0" err="1">
                <a:ln>
                  <a:noFill/>
                </a:ln>
                <a:solidFill>
                  <a:schemeClr val="tx1"/>
                </a:solidFill>
                <a:effectLst/>
                <a:latin typeface="Calibri" pitchFamily="34" charset="0"/>
                <a:cs typeface="Arial" pitchFamily="34" charset="0"/>
              </a:rPr>
              <a:t>Trixler</a:t>
            </a:r>
            <a:r>
              <a:rPr kumimoji="0" lang="de-DE" sz="1600" b="0" i="1" u="none" strike="noStrike" cap="none" normalizeH="0" baseline="0" dirty="0">
                <a:ln>
                  <a:noFill/>
                </a:ln>
                <a:solidFill>
                  <a:schemeClr val="tx1"/>
                </a:solidFill>
                <a:effectLst/>
                <a:latin typeface="Calibri" pitchFamily="34" charset="0"/>
                <a:cs typeface="Arial" pitchFamily="34" charset="0"/>
              </a:rPr>
              <a:t>, Ludwig-Maximilians-Universität München (2007)</a:t>
            </a:r>
            <a:endParaRPr kumimoji="0" lang="de-DE" sz="1600" b="0" i="0" u="none" strike="noStrike" cap="none" normalizeH="0" baseline="0" dirty="0">
              <a:ln>
                <a:noFill/>
              </a:ln>
              <a:solidFill>
                <a:schemeClr val="tx1"/>
              </a:solidFill>
              <a:effectLst/>
              <a:latin typeface="Arial" pitchFamily="34" charset="0"/>
              <a:cs typeface="Arial" pitchFamily="34" charset="0"/>
            </a:endParaRPr>
          </a:p>
        </p:txBody>
      </p:sp>
      <p:sp>
        <p:nvSpPr>
          <p:cNvPr id="6" name="Rechteck 5"/>
          <p:cNvSpPr/>
          <p:nvPr/>
        </p:nvSpPr>
        <p:spPr>
          <a:xfrm>
            <a:off x="971600" y="5661248"/>
            <a:ext cx="7200800" cy="461665"/>
          </a:xfrm>
          <a:prstGeom prst="rect">
            <a:avLst/>
          </a:prstGeom>
        </p:spPr>
        <p:txBody>
          <a:bodyPr wrap="square">
            <a:spAutoFit/>
          </a:bodyPr>
          <a:lstStyle/>
          <a:p>
            <a:r>
              <a:rPr lang="de-DE" sz="2400" b="1" dirty="0"/>
              <a:t>Aufgabe</a:t>
            </a:r>
            <a:r>
              <a:rPr lang="de-DE" sz="2400" dirty="0"/>
              <a:t>: Bestimme den Radius eines Kohlenstoffatoms.</a:t>
            </a:r>
          </a:p>
        </p:txBody>
      </p:sp>
      <p:sp>
        <p:nvSpPr>
          <p:cNvPr id="7" name="Textfeld 6">
            <a:extLst>
              <a:ext uri="{FF2B5EF4-FFF2-40B4-BE49-F238E27FC236}">
                <a16:creationId xmlns:a16="http://schemas.microsoft.com/office/drawing/2014/main" id="{32987B60-58C5-48A7-959D-F1620FEAC32E}"/>
              </a:ext>
            </a:extLst>
          </p:cNvPr>
          <p:cNvSpPr txBox="1"/>
          <p:nvPr/>
        </p:nvSpPr>
        <p:spPr>
          <a:xfrm>
            <a:off x="7212677" y="3012688"/>
            <a:ext cx="1152128" cy="646331"/>
          </a:xfrm>
          <a:prstGeom prst="rect">
            <a:avLst/>
          </a:prstGeom>
          <a:noFill/>
          <a:ln>
            <a:solidFill>
              <a:srgbClr val="FF0000"/>
            </a:solidFill>
          </a:ln>
        </p:spPr>
        <p:txBody>
          <a:bodyPr wrap="square" rtlCol="0">
            <a:spAutoFit/>
          </a:bodyPr>
          <a:lstStyle/>
          <a:p>
            <a:r>
              <a:rPr lang="de-DE" dirty="0"/>
              <a:t>0,08 </a:t>
            </a:r>
            <a:r>
              <a:rPr lang="de-DE" dirty="0" err="1"/>
              <a:t>nm</a:t>
            </a:r>
            <a:r>
              <a:rPr lang="de-DE" dirty="0"/>
              <a:t> </a:t>
            </a:r>
          </a:p>
          <a:p>
            <a:r>
              <a:rPr lang="de-DE" dirty="0"/>
              <a:t>=  80 </a:t>
            </a:r>
            <a:r>
              <a:rPr lang="de-DE" dirty="0" err="1"/>
              <a:t>pm</a:t>
            </a:r>
            <a:endParaRPr lang="de-DE" dirty="0"/>
          </a:p>
        </p:txBody>
      </p:sp>
      <p:cxnSp>
        <p:nvCxnSpPr>
          <p:cNvPr id="12" name="Gerader Verbinder 11">
            <a:extLst>
              <a:ext uri="{FF2B5EF4-FFF2-40B4-BE49-F238E27FC236}">
                <a16:creationId xmlns:a16="http://schemas.microsoft.com/office/drawing/2014/main" id="{1702687C-88C3-436F-BF8A-9EE0C9E9F9B1}"/>
              </a:ext>
            </a:extLst>
          </p:cNvPr>
          <p:cNvCxnSpPr>
            <a:cxnSpLocks/>
            <a:stCxn id="3" idx="0"/>
          </p:cNvCxnSpPr>
          <p:nvPr/>
        </p:nvCxnSpPr>
        <p:spPr>
          <a:xfrm flipV="1">
            <a:off x="6030162" y="3014388"/>
            <a:ext cx="1146511" cy="45061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8FD087DE-347A-4514-ADB8-B07EDD773F40}"/>
              </a:ext>
            </a:extLst>
          </p:cNvPr>
          <p:cNvGrpSpPr/>
          <p:nvPr/>
        </p:nvGrpSpPr>
        <p:grpSpPr>
          <a:xfrm>
            <a:off x="5868144" y="3465004"/>
            <a:ext cx="324036" cy="324036"/>
            <a:chOff x="5796136" y="3429000"/>
            <a:chExt cx="432048" cy="432048"/>
          </a:xfrm>
        </p:grpSpPr>
        <p:cxnSp>
          <p:nvCxnSpPr>
            <p:cNvPr id="5" name="Gerader Verbinder 4">
              <a:extLst>
                <a:ext uri="{FF2B5EF4-FFF2-40B4-BE49-F238E27FC236}">
                  <a16:creationId xmlns:a16="http://schemas.microsoft.com/office/drawing/2014/main" id="{601E6068-953B-4DB9-8242-EEED80F4114F}"/>
                </a:ext>
              </a:extLst>
            </p:cNvPr>
            <p:cNvCxnSpPr>
              <a:cxnSpLocks/>
              <a:endCxn id="3" idx="0"/>
            </p:cNvCxnSpPr>
            <p:nvPr/>
          </p:nvCxnSpPr>
          <p:spPr>
            <a:xfrm flipV="1">
              <a:off x="6012160" y="3429000"/>
              <a:ext cx="0" cy="2160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Ellipse 2">
              <a:extLst>
                <a:ext uri="{FF2B5EF4-FFF2-40B4-BE49-F238E27FC236}">
                  <a16:creationId xmlns:a16="http://schemas.microsoft.com/office/drawing/2014/main" id="{17F1172D-6CF4-4B13-AD37-369CA013FB83}"/>
                </a:ext>
              </a:extLst>
            </p:cNvPr>
            <p:cNvSpPr/>
            <p:nvPr/>
          </p:nvSpPr>
          <p:spPr>
            <a:xfrm>
              <a:off x="5796136" y="3429000"/>
              <a:ext cx="432048"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cxnSp>
        <p:nvCxnSpPr>
          <p:cNvPr id="14" name="Gerader Verbinder 13">
            <a:extLst>
              <a:ext uri="{FF2B5EF4-FFF2-40B4-BE49-F238E27FC236}">
                <a16:creationId xmlns:a16="http://schemas.microsoft.com/office/drawing/2014/main" id="{B41345CA-17F1-4358-BF30-22A03AA205A1}"/>
              </a:ext>
            </a:extLst>
          </p:cNvPr>
          <p:cNvCxnSpPr>
            <a:cxnSpLocks/>
          </p:cNvCxnSpPr>
          <p:nvPr/>
        </p:nvCxnSpPr>
        <p:spPr>
          <a:xfrm>
            <a:off x="6012160" y="3645024"/>
            <a:ext cx="1200517"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0AA75D02-D37B-4AFF-ADC2-83B0E829755C}"/>
              </a:ext>
            </a:extLst>
          </p:cNvPr>
          <p:cNvPicPr>
            <a:picLocks noChangeAspect="1"/>
          </p:cNvPicPr>
          <p:nvPr/>
        </p:nvPicPr>
        <p:blipFill>
          <a:blip r:embed="rId2"/>
          <a:stretch>
            <a:fillRect/>
          </a:stretch>
        </p:blipFill>
        <p:spPr>
          <a:xfrm>
            <a:off x="0" y="1196752"/>
            <a:ext cx="6084168" cy="4227538"/>
          </a:xfrm>
          <a:prstGeom prst="rect">
            <a:avLst/>
          </a:prstGeom>
        </p:spPr>
      </p:pic>
      <p:sp>
        <p:nvSpPr>
          <p:cNvPr id="3" name="Textfeld 2">
            <a:extLst>
              <a:ext uri="{FF2B5EF4-FFF2-40B4-BE49-F238E27FC236}">
                <a16:creationId xmlns:a16="http://schemas.microsoft.com/office/drawing/2014/main" id="{F43C7790-11B0-42BE-BC68-89069C84B725}"/>
              </a:ext>
            </a:extLst>
          </p:cNvPr>
          <p:cNvSpPr txBox="1"/>
          <p:nvPr/>
        </p:nvSpPr>
        <p:spPr>
          <a:xfrm>
            <a:off x="6372200" y="1916832"/>
            <a:ext cx="2592288" cy="2862322"/>
          </a:xfrm>
          <a:prstGeom prst="rect">
            <a:avLst/>
          </a:prstGeom>
          <a:noFill/>
        </p:spPr>
        <p:txBody>
          <a:bodyPr wrap="square" rtlCol="0">
            <a:spAutoFit/>
          </a:bodyPr>
          <a:lstStyle/>
          <a:p>
            <a:r>
              <a:rPr lang="de-DE" b="1" dirty="0"/>
              <a:t>Im höchsten besetzten Energieniveau </a:t>
            </a:r>
            <a:r>
              <a:rPr lang="de-DE" dirty="0"/>
              <a:t>(HOMO) lassen sich die Elektronen nicht mehr einem bestimmten Atom zuordnen. Die Energiebänder verschmelzen zu einem kontinuierlichen Band, dem </a:t>
            </a:r>
            <a:r>
              <a:rPr lang="de-DE" b="1" dirty="0"/>
              <a:t>Valenzband</a:t>
            </a:r>
          </a:p>
        </p:txBody>
      </p:sp>
      <p:cxnSp>
        <p:nvCxnSpPr>
          <p:cNvPr id="5" name="Gerade Verbindung mit Pfeil 4">
            <a:extLst>
              <a:ext uri="{FF2B5EF4-FFF2-40B4-BE49-F238E27FC236}">
                <a16:creationId xmlns:a16="http://schemas.microsoft.com/office/drawing/2014/main" id="{C3CEA762-BDEB-4278-8CE3-CDFF0D064F45}"/>
              </a:ext>
            </a:extLst>
          </p:cNvPr>
          <p:cNvCxnSpPr/>
          <p:nvPr/>
        </p:nvCxnSpPr>
        <p:spPr>
          <a:xfrm>
            <a:off x="5580112" y="2132856"/>
            <a:ext cx="648072" cy="0"/>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47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22B7CF5B-1F26-4563-B2EE-E85EA75F6CB6}"/>
              </a:ext>
            </a:extLst>
          </p:cNvPr>
          <p:cNvSpPr txBox="1"/>
          <p:nvPr/>
        </p:nvSpPr>
        <p:spPr>
          <a:xfrm>
            <a:off x="179512" y="397836"/>
            <a:ext cx="8784976" cy="646331"/>
          </a:xfrm>
          <a:prstGeom prst="rect">
            <a:avLst/>
          </a:prstGeom>
          <a:noFill/>
        </p:spPr>
        <p:txBody>
          <a:bodyPr wrap="square" rtlCol="0">
            <a:spAutoFit/>
          </a:bodyPr>
          <a:lstStyle/>
          <a:p>
            <a:r>
              <a:rPr lang="de-DE" dirty="0"/>
              <a:t>Durch die unterschiedlichen Besetzungen und Überschneidungen von Bändern kann man drei verschiedene Typen unterscheiden: </a:t>
            </a:r>
          </a:p>
        </p:txBody>
      </p:sp>
      <p:sp>
        <p:nvSpPr>
          <p:cNvPr id="6" name="Rechteck 5">
            <a:extLst>
              <a:ext uri="{FF2B5EF4-FFF2-40B4-BE49-F238E27FC236}">
                <a16:creationId xmlns:a16="http://schemas.microsoft.com/office/drawing/2014/main" id="{D9598B7B-ED9C-400B-9B47-C496050AC1A8}"/>
              </a:ext>
            </a:extLst>
          </p:cNvPr>
          <p:cNvSpPr/>
          <p:nvPr/>
        </p:nvSpPr>
        <p:spPr>
          <a:xfrm>
            <a:off x="179512" y="4365104"/>
            <a:ext cx="8964488" cy="2585323"/>
          </a:xfrm>
          <a:prstGeom prst="rect">
            <a:avLst/>
          </a:prstGeom>
        </p:spPr>
        <p:txBody>
          <a:bodyPr wrap="square">
            <a:spAutoFit/>
          </a:bodyPr>
          <a:lstStyle/>
          <a:p>
            <a:pPr marL="342900" indent="-342900">
              <a:buFontTx/>
              <a:buAutoNum type="alphaLcPeriod"/>
            </a:pPr>
            <a:r>
              <a:rPr lang="de-DE" b="1" dirty="0"/>
              <a:t>Isolator</a:t>
            </a:r>
            <a:r>
              <a:rPr lang="de-DE" dirty="0"/>
              <a:t>: Auch hier ist das Valenzband voll besetzt, doch die verbotene Zone ist zu groß, um von angeregten Elektronen übersprungen zu werden.</a:t>
            </a:r>
          </a:p>
          <a:p>
            <a:pPr marL="342900" indent="-342900">
              <a:buFontTx/>
              <a:buAutoNum type="alphaLcPeriod"/>
            </a:pPr>
            <a:r>
              <a:rPr lang="de-DE" b="1" dirty="0"/>
              <a:t>Halbleiter</a:t>
            </a:r>
            <a:r>
              <a:rPr lang="de-DE" dirty="0"/>
              <a:t>: Das Valenzband in einem Halbleiter ist voll besetzt. Die verbotene Zone ist jedoch schmal genug, um von thermisch angeregten Elektronen überwunden zu werden. Es entstehen Lücken im Valenzband, in welche andere Elektronen des Valenzbandes hüpfen können. </a:t>
            </a:r>
          </a:p>
          <a:p>
            <a:pPr marL="342900" indent="-342900">
              <a:buFontTx/>
              <a:buAutoNum type="alphaLcPeriod"/>
            </a:pPr>
            <a:r>
              <a:rPr lang="de-DE" b="1" dirty="0"/>
              <a:t>Leiter: </a:t>
            </a:r>
            <a:r>
              <a:rPr lang="de-DE" dirty="0"/>
              <a:t>Das Valenzband ist nur teilweise besetzt oder/und es überschneidet sich bei allen Metallen mit einem Leitungsband.</a:t>
            </a:r>
          </a:p>
          <a:p>
            <a:pPr marL="342900" indent="-342900">
              <a:buAutoNum type="alphaLcPeriod"/>
            </a:pPr>
            <a:endParaRPr lang="de-DE" dirty="0"/>
          </a:p>
        </p:txBody>
      </p:sp>
      <p:pic>
        <p:nvPicPr>
          <p:cNvPr id="3" name="Grafik 2">
            <a:extLst>
              <a:ext uri="{FF2B5EF4-FFF2-40B4-BE49-F238E27FC236}">
                <a16:creationId xmlns:a16="http://schemas.microsoft.com/office/drawing/2014/main" id="{28192520-3775-442B-B853-3491ADB470B6}"/>
              </a:ext>
            </a:extLst>
          </p:cNvPr>
          <p:cNvPicPr>
            <a:picLocks noChangeAspect="1"/>
          </p:cNvPicPr>
          <p:nvPr/>
        </p:nvPicPr>
        <p:blipFill>
          <a:blip r:embed="rId2"/>
          <a:stretch>
            <a:fillRect/>
          </a:stretch>
        </p:blipFill>
        <p:spPr>
          <a:xfrm>
            <a:off x="179512" y="1044167"/>
            <a:ext cx="8677275" cy="3200400"/>
          </a:xfrm>
          <a:prstGeom prst="rect">
            <a:avLst/>
          </a:prstGeom>
        </p:spPr>
      </p:pic>
    </p:spTree>
    <p:extLst>
      <p:ext uri="{BB962C8B-B14F-4D97-AF65-F5344CB8AC3E}">
        <p14:creationId xmlns:p14="http://schemas.microsoft.com/office/powerpoint/2010/main" val="263688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908721"/>
            <a:ext cx="8229600" cy="4680520"/>
          </a:xfrm>
        </p:spPr>
        <p:txBody>
          <a:bodyPr>
            <a:normAutofit/>
          </a:bodyPr>
          <a:lstStyle/>
          <a:p>
            <a:pPr>
              <a:buNone/>
            </a:pPr>
            <a:r>
              <a:rPr lang="de-DE" sz="2400" b="1" dirty="0"/>
              <a:t>Aufgabe:</a:t>
            </a:r>
          </a:p>
          <a:p>
            <a:pPr marL="0" indent="0">
              <a:spcAft>
                <a:spcPts val="600"/>
              </a:spcAft>
              <a:buNone/>
            </a:pPr>
            <a:r>
              <a:rPr lang="de-DE" sz="2100" dirty="0"/>
              <a:t>Suche unter </a:t>
            </a:r>
            <a:r>
              <a:rPr lang="de-DE" sz="2100" u="sng" dirty="0">
                <a:solidFill>
                  <a:schemeClr val="accent2">
                    <a:lumMod val="75000"/>
                  </a:schemeClr>
                </a:solidFill>
              </a:rPr>
              <a:t>http://www.nanopartikel.info/nanoinfo/materialien</a:t>
            </a:r>
            <a:r>
              <a:rPr lang="de-DE" sz="2100" dirty="0">
                <a:solidFill>
                  <a:schemeClr val="accent2">
                    <a:lumMod val="75000"/>
                  </a:schemeClr>
                </a:solidFill>
              </a:rPr>
              <a:t> </a:t>
            </a:r>
            <a:r>
              <a:rPr lang="de-DE" sz="2100" dirty="0"/>
              <a:t>Informationen zu den verschiedenen Kohlenstoff-Nanomaterialien heraus.</a:t>
            </a:r>
          </a:p>
          <a:p>
            <a:pPr>
              <a:spcAft>
                <a:spcPts val="600"/>
              </a:spcAft>
              <a:buNone/>
            </a:pPr>
            <a:r>
              <a:rPr lang="de-DE" sz="2100" dirty="0"/>
              <a:t>Gliedere deine Informationen nach:</a:t>
            </a:r>
          </a:p>
          <a:p>
            <a:pPr>
              <a:spcAft>
                <a:spcPts val="600"/>
              </a:spcAft>
            </a:pPr>
            <a:r>
              <a:rPr lang="de-DE" sz="2100" dirty="0"/>
              <a:t>Beschreibung des Materials</a:t>
            </a:r>
          </a:p>
          <a:p>
            <a:pPr>
              <a:spcAft>
                <a:spcPts val="600"/>
              </a:spcAft>
            </a:pPr>
            <a:r>
              <a:rPr lang="de-DE" sz="2100" dirty="0"/>
              <a:t>Eigenschaften</a:t>
            </a:r>
          </a:p>
          <a:p>
            <a:pPr>
              <a:spcAft>
                <a:spcPts val="600"/>
              </a:spcAft>
            </a:pPr>
            <a:r>
              <a:rPr lang="de-DE" sz="2100" dirty="0"/>
              <a:t>Anwendungsbereiche / Vorkommen</a:t>
            </a:r>
          </a:p>
          <a:p>
            <a:pPr>
              <a:spcAft>
                <a:spcPts val="600"/>
              </a:spcAft>
            </a:pPr>
            <a:r>
              <a:rPr lang="de-DE" sz="2100" dirty="0"/>
              <a:t>Herstellungsprinzip</a:t>
            </a:r>
          </a:p>
          <a:p>
            <a:pPr>
              <a:spcAft>
                <a:spcPts val="600"/>
              </a:spcAft>
            </a:pPr>
            <a:r>
              <a:rPr lang="de-DE" sz="2100" dirty="0"/>
              <a:t>Gesundheitliche Einschätzung</a:t>
            </a:r>
          </a:p>
          <a:p>
            <a:pPr>
              <a:spcAft>
                <a:spcPts val="600"/>
              </a:spcAft>
            </a:pPr>
            <a:r>
              <a:rPr lang="de-DE" sz="2100" dirty="0"/>
              <a:t>Umweltwirkung</a:t>
            </a:r>
          </a:p>
          <a:p>
            <a:pPr>
              <a:spcAft>
                <a:spcPts val="600"/>
              </a:spcAft>
            </a:pPr>
            <a:endParaRPr lang="de-DE" dirty="0"/>
          </a:p>
          <a:p>
            <a:pPr marL="0" indent="0">
              <a:spcAft>
                <a:spcPts val="600"/>
              </a:spcAft>
              <a:buNone/>
            </a:pPr>
            <a:endParaRPr lang="de-DE"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e 2">
            <a:extLst>
              <a:ext uri="{FF2B5EF4-FFF2-40B4-BE49-F238E27FC236}">
                <a16:creationId xmlns:a16="http://schemas.microsoft.com/office/drawing/2014/main" id="{F5399709-4BD3-41F0-9189-5783E865C62A}"/>
              </a:ext>
            </a:extLst>
          </p:cNvPr>
          <p:cNvGraphicFramePr>
            <a:graphicFrameLocks noGrp="1"/>
          </p:cNvGraphicFramePr>
          <p:nvPr>
            <p:extLst>
              <p:ext uri="{D42A27DB-BD31-4B8C-83A1-F6EECF244321}">
                <p14:modId xmlns:p14="http://schemas.microsoft.com/office/powerpoint/2010/main" val="2167732908"/>
              </p:ext>
            </p:extLst>
          </p:nvPr>
        </p:nvGraphicFramePr>
        <p:xfrm>
          <a:off x="683568" y="980728"/>
          <a:ext cx="7920880" cy="2987040"/>
        </p:xfrm>
        <a:graphic>
          <a:graphicData uri="http://schemas.openxmlformats.org/drawingml/2006/table">
            <a:tbl>
              <a:tblPr firstRow="1" bandRow="1">
                <a:tableStyleId>{5C22544A-7EE6-4342-B048-85BDC9FD1C3A}</a:tableStyleId>
              </a:tblPr>
              <a:tblGrid>
                <a:gridCol w="1864036">
                  <a:extLst>
                    <a:ext uri="{9D8B030D-6E8A-4147-A177-3AD203B41FA5}">
                      <a16:colId xmlns:a16="http://schemas.microsoft.com/office/drawing/2014/main" val="947845060"/>
                    </a:ext>
                  </a:extLst>
                </a:gridCol>
                <a:gridCol w="2018948">
                  <a:extLst>
                    <a:ext uri="{9D8B030D-6E8A-4147-A177-3AD203B41FA5}">
                      <a16:colId xmlns:a16="http://schemas.microsoft.com/office/drawing/2014/main" val="4161092210"/>
                    </a:ext>
                  </a:extLst>
                </a:gridCol>
                <a:gridCol w="2018948">
                  <a:extLst>
                    <a:ext uri="{9D8B030D-6E8A-4147-A177-3AD203B41FA5}">
                      <a16:colId xmlns:a16="http://schemas.microsoft.com/office/drawing/2014/main" val="3055867533"/>
                    </a:ext>
                  </a:extLst>
                </a:gridCol>
                <a:gridCol w="2018948">
                  <a:extLst>
                    <a:ext uri="{9D8B030D-6E8A-4147-A177-3AD203B41FA5}">
                      <a16:colId xmlns:a16="http://schemas.microsoft.com/office/drawing/2014/main" val="372405464"/>
                    </a:ext>
                  </a:extLst>
                </a:gridCol>
              </a:tblGrid>
              <a:tr h="370840">
                <a:tc>
                  <a:txBody>
                    <a:bodyPr/>
                    <a:lstStyle/>
                    <a:p>
                      <a:pPr algn="ctr"/>
                      <a:r>
                        <a:rPr lang="de-DE" sz="2000" dirty="0">
                          <a:solidFill>
                            <a:schemeClr val="tx1"/>
                          </a:solidFill>
                        </a:rPr>
                        <a:t>Kohlenstoff-Nanoröhrchen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2000" dirty="0">
                          <a:solidFill>
                            <a:schemeClr val="tx1"/>
                          </a:solidFill>
                        </a:rPr>
                        <a:t>Carbon Black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2000" dirty="0">
                          <a:solidFill>
                            <a:schemeClr val="tx1"/>
                          </a:solidFill>
                        </a:rPr>
                        <a:t>Graphen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2000" dirty="0">
                          <a:solidFill>
                            <a:schemeClr val="tx1"/>
                          </a:solidFill>
                        </a:rPr>
                        <a:t>Fulleren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12596325"/>
                  </a:ext>
                </a:extLst>
              </a:tr>
              <a:tr h="370840">
                <a:tc>
                  <a:txBody>
                    <a:bodyPr/>
                    <a:lstStyle/>
                    <a:p>
                      <a:pPr algn="ctr"/>
                      <a:r>
                        <a:rPr lang="de-DE" sz="2400" dirty="0">
                          <a:solidFill>
                            <a:schemeClr val="tx1"/>
                          </a:solidFill>
                        </a:rPr>
                        <a:t>Bao-Bao</a:t>
                      </a:r>
                    </a:p>
                    <a:p>
                      <a:pPr algn="ctr"/>
                      <a:r>
                        <a:rPr lang="de-DE" sz="2400" dirty="0">
                          <a:solidFill>
                            <a:schemeClr val="tx1"/>
                          </a:solidFill>
                        </a:rPr>
                        <a:t>Bruno</a:t>
                      </a:r>
                    </a:p>
                    <a:p>
                      <a:pPr algn="ctr"/>
                      <a:r>
                        <a:rPr lang="de-DE" sz="2400" dirty="0">
                          <a:solidFill>
                            <a:schemeClr val="tx1"/>
                          </a:solidFill>
                        </a:rPr>
                        <a:t>Bastian</a:t>
                      </a:r>
                    </a:p>
                    <a:p>
                      <a:pPr algn="ctr"/>
                      <a:r>
                        <a:rPr lang="de-DE" sz="2400" dirty="0">
                          <a:solidFill>
                            <a:schemeClr val="tx1"/>
                          </a:solidFill>
                        </a:rPr>
                        <a:t>Daniel Roth</a:t>
                      </a:r>
                    </a:p>
                    <a:p>
                      <a:pPr algn="ctr"/>
                      <a:r>
                        <a:rPr lang="de-DE" sz="2400" dirty="0">
                          <a:solidFill>
                            <a:schemeClr val="tx1"/>
                          </a:solidFill>
                        </a:rPr>
                        <a:t>Daniel Roll</a:t>
                      </a:r>
                    </a:p>
                    <a:p>
                      <a:pPr algn="ctr"/>
                      <a:r>
                        <a:rPr lang="de-DE" sz="2400" dirty="0">
                          <a:solidFill>
                            <a:schemeClr val="tx1"/>
                          </a:solidFill>
                        </a:rPr>
                        <a:t>Felix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2400" dirty="0">
                          <a:solidFill>
                            <a:schemeClr val="tx1"/>
                          </a:solidFill>
                        </a:rPr>
                        <a:t>Fabian</a:t>
                      </a:r>
                    </a:p>
                    <a:p>
                      <a:pPr algn="ctr"/>
                      <a:r>
                        <a:rPr lang="de-DE" sz="2400" dirty="0">
                          <a:solidFill>
                            <a:schemeClr val="tx1"/>
                          </a:solidFill>
                        </a:rPr>
                        <a:t>Ferdinand</a:t>
                      </a:r>
                    </a:p>
                    <a:p>
                      <a:pPr algn="ctr"/>
                      <a:r>
                        <a:rPr lang="de-DE" sz="2400" dirty="0">
                          <a:solidFill>
                            <a:schemeClr val="tx1"/>
                          </a:solidFill>
                        </a:rPr>
                        <a:t>Gregor</a:t>
                      </a:r>
                    </a:p>
                    <a:p>
                      <a:pPr algn="ctr"/>
                      <a:r>
                        <a:rPr lang="de-DE" sz="2400" dirty="0">
                          <a:solidFill>
                            <a:schemeClr val="tx1"/>
                          </a:solidFill>
                        </a:rPr>
                        <a:t>Ivan</a:t>
                      </a:r>
                    </a:p>
                    <a:p>
                      <a:pPr algn="ctr"/>
                      <a:r>
                        <a:rPr lang="de-DE" sz="2400" dirty="0">
                          <a:solidFill>
                            <a:schemeClr val="tx1"/>
                          </a:solidFill>
                        </a:rPr>
                        <a:t>Jannik</a:t>
                      </a:r>
                    </a:p>
                    <a:p>
                      <a:pPr algn="ctr"/>
                      <a:r>
                        <a:rPr lang="de-DE" sz="2400" dirty="0">
                          <a:solidFill>
                            <a:schemeClr val="tx1"/>
                          </a:solidFill>
                        </a:rPr>
                        <a:t>Konstantin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2400" dirty="0">
                          <a:solidFill>
                            <a:schemeClr val="tx1"/>
                          </a:solidFill>
                        </a:rPr>
                        <a:t>Leonidas</a:t>
                      </a:r>
                    </a:p>
                    <a:p>
                      <a:pPr algn="ctr"/>
                      <a:r>
                        <a:rPr lang="de-DE" sz="2400" dirty="0">
                          <a:solidFill>
                            <a:schemeClr val="tx1"/>
                          </a:solidFill>
                        </a:rPr>
                        <a:t>Leonie</a:t>
                      </a:r>
                    </a:p>
                    <a:p>
                      <a:pPr algn="ctr"/>
                      <a:r>
                        <a:rPr lang="de-DE" sz="2400" dirty="0">
                          <a:solidFill>
                            <a:schemeClr val="tx1"/>
                          </a:solidFill>
                        </a:rPr>
                        <a:t>Leon</a:t>
                      </a:r>
                    </a:p>
                    <a:p>
                      <a:pPr algn="ctr"/>
                      <a:r>
                        <a:rPr lang="de-DE" sz="2400" dirty="0">
                          <a:solidFill>
                            <a:schemeClr val="tx1"/>
                          </a:solidFill>
                        </a:rPr>
                        <a:t>Marvin</a:t>
                      </a:r>
                    </a:p>
                    <a:p>
                      <a:pPr algn="ctr"/>
                      <a:r>
                        <a:rPr lang="de-DE" sz="2400" dirty="0">
                          <a:solidFill>
                            <a:schemeClr val="tx1"/>
                          </a:solidFill>
                        </a:rPr>
                        <a:t>Michelle</a:t>
                      </a:r>
                    </a:p>
                    <a:p>
                      <a:pPr algn="ctr"/>
                      <a:r>
                        <a:rPr lang="de-DE" sz="2400" dirty="0">
                          <a:solidFill>
                            <a:schemeClr val="tx1"/>
                          </a:solidFill>
                        </a:rPr>
                        <a:t>Moritz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2400" dirty="0">
                          <a:solidFill>
                            <a:schemeClr val="tx1"/>
                          </a:solidFill>
                        </a:rPr>
                        <a:t>Noah</a:t>
                      </a:r>
                    </a:p>
                    <a:p>
                      <a:pPr algn="ctr"/>
                      <a:r>
                        <a:rPr lang="de-DE" sz="2400" dirty="0">
                          <a:solidFill>
                            <a:schemeClr val="tx1"/>
                          </a:solidFill>
                        </a:rPr>
                        <a:t>Noah-Pascal</a:t>
                      </a:r>
                    </a:p>
                    <a:p>
                      <a:pPr algn="ctr"/>
                      <a:r>
                        <a:rPr lang="de-DE" sz="2400" dirty="0">
                          <a:solidFill>
                            <a:schemeClr val="tx1"/>
                          </a:solidFill>
                        </a:rPr>
                        <a:t>Nadine</a:t>
                      </a:r>
                    </a:p>
                    <a:p>
                      <a:pPr algn="ctr"/>
                      <a:r>
                        <a:rPr lang="de-DE" sz="2400" dirty="0">
                          <a:solidFill>
                            <a:schemeClr val="tx1"/>
                          </a:solidFill>
                        </a:rPr>
                        <a:t>Ronja</a:t>
                      </a:r>
                    </a:p>
                    <a:p>
                      <a:pPr algn="ctr"/>
                      <a:r>
                        <a:rPr lang="de-DE" sz="2400" dirty="0">
                          <a:solidFill>
                            <a:schemeClr val="tx1"/>
                          </a:solidFill>
                        </a:rPr>
                        <a:t>Robin</a:t>
                      </a:r>
                    </a:p>
                    <a:p>
                      <a:pPr algn="ctr"/>
                      <a:r>
                        <a:rPr lang="de-DE" sz="2400" dirty="0">
                          <a:solidFill>
                            <a:schemeClr val="tx1"/>
                          </a:solidFill>
                        </a:rPr>
                        <a:t>Stefan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9969682"/>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CD5C6CEC-6D87-4DE1-80AE-F2EFA7E86D47}"/>
              </a:ext>
            </a:extLst>
          </p:cNvPr>
          <p:cNvSpPr txBox="1"/>
          <p:nvPr/>
        </p:nvSpPr>
        <p:spPr>
          <a:xfrm>
            <a:off x="755576" y="1268760"/>
            <a:ext cx="7776864" cy="3200876"/>
          </a:xfrm>
          <a:prstGeom prst="rect">
            <a:avLst/>
          </a:prstGeom>
          <a:noFill/>
        </p:spPr>
        <p:txBody>
          <a:bodyPr wrap="square" rtlCol="0">
            <a:spAutoFit/>
          </a:bodyPr>
          <a:lstStyle/>
          <a:p>
            <a:pPr>
              <a:spcAft>
                <a:spcPts val="600"/>
              </a:spcAft>
            </a:pPr>
            <a:r>
              <a:rPr lang="de-DE" sz="2400" b="1" dirty="0"/>
              <a:t>Gruppenaufgabe</a:t>
            </a:r>
            <a:r>
              <a:rPr lang="de-DE" sz="2400" dirty="0"/>
              <a:t>:</a:t>
            </a:r>
          </a:p>
          <a:p>
            <a:pPr marL="342900" indent="-342900">
              <a:spcAft>
                <a:spcPts val="600"/>
              </a:spcAft>
              <a:buFont typeface="Arial" panose="020B0604020202020204" pitchFamily="34" charset="0"/>
              <a:buChar char="•"/>
            </a:pPr>
            <a:r>
              <a:rPr lang="de-DE" sz="2400" dirty="0"/>
              <a:t>Tauscht euch in der Gruppe über die unterschiedlichen Kohlenstoff-Nanomaterialien aus und vergleicht sie miteinander hinsichtlich der recherchierten Aspekte. Begründet die jeweiligen Stoffeigenschaften mit dem atomaren Aufbau.</a:t>
            </a:r>
          </a:p>
          <a:p>
            <a:pPr marL="342900" indent="-342900">
              <a:spcAft>
                <a:spcPts val="600"/>
              </a:spcAft>
              <a:buFont typeface="Arial" panose="020B0604020202020204" pitchFamily="34" charset="0"/>
              <a:buChar char="•"/>
            </a:pPr>
            <a:r>
              <a:rPr lang="de-DE" sz="2400" dirty="0"/>
              <a:t>Haltet die Informationen in einer übersichtlichen Tabelle fest.</a:t>
            </a:r>
          </a:p>
        </p:txBody>
      </p:sp>
      <p:sp>
        <p:nvSpPr>
          <p:cNvPr id="3" name="Textfeld 2">
            <a:extLst>
              <a:ext uri="{FF2B5EF4-FFF2-40B4-BE49-F238E27FC236}">
                <a16:creationId xmlns:a16="http://schemas.microsoft.com/office/drawing/2014/main" id="{26BD3109-DE56-4CB8-B5FB-48392D51E394}"/>
              </a:ext>
            </a:extLst>
          </p:cNvPr>
          <p:cNvSpPr txBox="1"/>
          <p:nvPr/>
        </p:nvSpPr>
        <p:spPr>
          <a:xfrm rot="802307">
            <a:off x="6894561" y="967863"/>
            <a:ext cx="1800200" cy="369332"/>
          </a:xfrm>
          <a:prstGeom prst="rect">
            <a:avLst/>
          </a:prstGeom>
          <a:noFill/>
        </p:spPr>
        <p:txBody>
          <a:bodyPr wrap="square" rtlCol="0">
            <a:spAutoFit/>
          </a:bodyPr>
          <a:lstStyle/>
          <a:p>
            <a:r>
              <a:rPr lang="de-DE" b="1" dirty="0">
                <a:solidFill>
                  <a:srgbClr val="FF0000"/>
                </a:solidFill>
              </a:rPr>
              <a:t>Zeit: 40 Minuten</a:t>
            </a:r>
          </a:p>
        </p:txBody>
      </p:sp>
    </p:spTree>
    <p:extLst>
      <p:ext uri="{BB962C8B-B14F-4D97-AF65-F5344CB8AC3E}">
        <p14:creationId xmlns:p14="http://schemas.microsoft.com/office/powerpoint/2010/main" val="2698694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67544" y="1916832"/>
            <a:ext cx="8229600" cy="4320480"/>
          </a:xfrm>
        </p:spPr>
        <p:txBody>
          <a:bodyPr>
            <a:noAutofit/>
          </a:bodyPr>
          <a:lstStyle/>
          <a:p>
            <a:pPr marL="0" indent="0">
              <a:buNone/>
            </a:pPr>
            <a:r>
              <a:rPr lang="de-DE" sz="2000" dirty="0"/>
              <a:t>"Kohlenstoffnanoröhren haben interessante Eigenschaften, die sie extrem sensitiv machen. Die wichtigste davon: Sie sind hohl. Wenn sie Strom leiten, bewegen sich deshalb alle Elektronen auf ihrer Oberfläche, in direktem Kontakt mit der Umgebung. Wenn dort irgendetwas passiert, verändern sich sofort die elektrischen Eigenschaften. Bei Nanodrähten aus Kupfer oder Gold ist das anders. Da fließen die Elektronen vor allem im Inneren, haben also viel weniger Kontakt zur Außenwelt. Dieser Unterschied macht Nanoröhren zu etwas Besonderem." </a:t>
            </a:r>
          </a:p>
          <a:p>
            <a:pPr marL="0" indent="0">
              <a:buNone/>
            </a:pPr>
            <a:endParaRPr lang="de-DE" sz="2000" dirty="0"/>
          </a:p>
          <a:p>
            <a:pPr marL="0" indent="0">
              <a:buNone/>
            </a:pPr>
            <a:r>
              <a:rPr lang="de-DE" sz="2000" dirty="0"/>
              <a:t>"Wir können einzelne Moleküle dabei beobachten, wie sie in Echtzeit miteinander reagieren. Das ist wirklich ein Durchbruch.„</a:t>
            </a:r>
          </a:p>
          <a:p>
            <a:pPr>
              <a:buNone/>
            </a:pPr>
            <a:endParaRPr lang="de-DE" sz="2000" dirty="0"/>
          </a:p>
          <a:p>
            <a:pPr>
              <a:buNone/>
            </a:pPr>
            <a:r>
              <a:rPr lang="de-DE" sz="1600" dirty="0"/>
              <a:t>Quelle: http://www.deutschlandfunk.de/empfindlicher-biosensor.676.de.html?dram:article_id=29263</a:t>
            </a:r>
          </a:p>
        </p:txBody>
      </p:sp>
      <p:sp>
        <p:nvSpPr>
          <p:cNvPr id="4" name="Titel 1"/>
          <p:cNvSpPr>
            <a:spLocks noGrp="1"/>
          </p:cNvSpPr>
          <p:nvPr>
            <p:ph type="title"/>
          </p:nvPr>
        </p:nvSpPr>
        <p:spPr>
          <a:xfrm>
            <a:off x="467544" y="620688"/>
            <a:ext cx="8229600" cy="778098"/>
          </a:xfrm>
        </p:spPr>
        <p:txBody>
          <a:bodyPr>
            <a:normAutofit fontScale="90000"/>
          </a:bodyPr>
          <a:lstStyle/>
          <a:p>
            <a:r>
              <a:rPr lang="de-DE" b="1" dirty="0"/>
              <a:t>Empfindlicher Biosensor</a:t>
            </a:r>
            <a:br>
              <a:rPr lang="de-DE" b="1" dirty="0"/>
            </a:br>
            <a:r>
              <a:rPr lang="de-DE" sz="2200" i="1" dirty="0"/>
              <a:t>Kohlenstoff-Nanoröhrchen messen Aktivität einzelner Enzymmoleküle in Echtzeit</a:t>
            </a:r>
            <a:endParaRPr lang="de-DE" sz="22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620688"/>
            <a:ext cx="8229600" cy="778098"/>
          </a:xfrm>
        </p:spPr>
        <p:txBody>
          <a:bodyPr>
            <a:normAutofit fontScale="90000"/>
          </a:bodyPr>
          <a:lstStyle/>
          <a:p>
            <a:r>
              <a:rPr lang="de-DE" b="1" dirty="0"/>
              <a:t>Verwendung von CNTs</a:t>
            </a:r>
            <a:br>
              <a:rPr lang="de-DE" b="1" dirty="0"/>
            </a:br>
            <a:endParaRPr lang="de-DE" dirty="0"/>
          </a:p>
        </p:txBody>
      </p:sp>
      <p:sp>
        <p:nvSpPr>
          <p:cNvPr id="3" name="Inhaltsplatzhalter 2"/>
          <p:cNvSpPr>
            <a:spLocks noGrp="1"/>
          </p:cNvSpPr>
          <p:nvPr>
            <p:ph idx="1"/>
          </p:nvPr>
        </p:nvSpPr>
        <p:spPr>
          <a:xfrm>
            <a:off x="457200" y="1600200"/>
            <a:ext cx="8435280" cy="4525963"/>
          </a:xfrm>
        </p:spPr>
        <p:txBody>
          <a:bodyPr>
            <a:normAutofit fontScale="77500" lnSpcReduction="20000"/>
          </a:bodyPr>
          <a:lstStyle/>
          <a:p>
            <a:pPr marL="0" indent="0">
              <a:buNone/>
            </a:pPr>
            <a:r>
              <a:rPr lang="de-DE" dirty="0"/>
              <a:t>Die Kohlenstoffröhrchen können sich sowohl wie ein </a:t>
            </a:r>
            <a:r>
              <a:rPr lang="de-DE" b="1" dirty="0"/>
              <a:t>Metall</a:t>
            </a:r>
            <a:r>
              <a:rPr lang="de-DE" dirty="0"/>
              <a:t> als auch wie ein </a:t>
            </a:r>
            <a:r>
              <a:rPr lang="de-DE" b="1" dirty="0"/>
              <a:t>Halbleiter</a:t>
            </a:r>
            <a:r>
              <a:rPr lang="de-DE" dirty="0"/>
              <a:t> verhalten und eignen sich damit für einen </a:t>
            </a:r>
            <a:r>
              <a:rPr lang="de-DE" b="1" dirty="0"/>
              <a:t>Einsatz in zukünftigen Nanotransistoren und </a:t>
            </a:r>
            <a:r>
              <a:rPr lang="de-DE" dirty="0"/>
              <a:t>anderen elektronischen Bauteilen.</a:t>
            </a:r>
          </a:p>
          <a:p>
            <a:pPr>
              <a:buNone/>
            </a:pPr>
            <a:endParaRPr lang="de-DE" b="1" dirty="0"/>
          </a:p>
          <a:p>
            <a:pPr>
              <a:buNone/>
            </a:pPr>
            <a:r>
              <a:rPr lang="de-DE" b="1" dirty="0"/>
              <a:t>Schwierigkeiten</a:t>
            </a:r>
          </a:p>
          <a:p>
            <a:pPr>
              <a:buNone/>
            </a:pPr>
            <a:r>
              <a:rPr lang="de-DE" dirty="0"/>
              <a:t>CNTs sind wie Diamant oder Graphit weder in Wasser noch</a:t>
            </a:r>
          </a:p>
          <a:p>
            <a:pPr>
              <a:buNone/>
            </a:pPr>
            <a:r>
              <a:rPr lang="de-DE" dirty="0"/>
              <a:t>in organischen Lösungsmitteln löslich. Ziel ist es darum, die</a:t>
            </a:r>
          </a:p>
          <a:p>
            <a:pPr>
              <a:buNone/>
            </a:pPr>
            <a:r>
              <a:rPr lang="de-DE" dirty="0"/>
              <a:t>Oberfläche zu verändern oder sie mit “</a:t>
            </a:r>
            <a:r>
              <a:rPr lang="de-DE" b="1" dirty="0"/>
              <a:t>Verbindungsmolekülen“</a:t>
            </a:r>
          </a:p>
          <a:p>
            <a:pPr>
              <a:buNone/>
            </a:pPr>
            <a:r>
              <a:rPr lang="de-DE" dirty="0"/>
              <a:t>zu versehen, so dass sie sich in neue Materialien</a:t>
            </a:r>
          </a:p>
          <a:p>
            <a:pPr>
              <a:buNone/>
            </a:pPr>
            <a:r>
              <a:rPr lang="de-DE" dirty="0"/>
              <a:t>einarbeiten lassen.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483768" y="99274"/>
            <a:ext cx="3816424" cy="6758726"/>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229600" cy="1143000"/>
          </a:xfrm>
        </p:spPr>
        <p:txBody>
          <a:bodyPr/>
          <a:lstStyle/>
          <a:p>
            <a:r>
              <a:rPr lang="de-DE" dirty="0" err="1"/>
              <a:t>Nanotubes</a:t>
            </a:r>
            <a:endParaRPr lang="de-DE" dirty="0"/>
          </a:p>
        </p:txBody>
      </p:sp>
      <p:pic>
        <p:nvPicPr>
          <p:cNvPr id="1027" name="Picture 3"/>
          <p:cNvPicPr>
            <a:picLocks noChangeAspect="1" noChangeArrowheads="1"/>
          </p:cNvPicPr>
          <p:nvPr/>
        </p:nvPicPr>
        <p:blipFill>
          <a:blip r:embed="rId2" cstate="print"/>
          <a:srcRect/>
          <a:stretch>
            <a:fillRect/>
          </a:stretch>
        </p:blipFill>
        <p:spPr bwMode="auto">
          <a:xfrm>
            <a:off x="755576" y="1700808"/>
            <a:ext cx="4176464" cy="1008112"/>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5220072" y="1052736"/>
            <a:ext cx="2496277" cy="1872208"/>
          </a:xfrm>
          <a:prstGeom prst="rect">
            <a:avLst/>
          </a:prstGeom>
          <a:noFill/>
          <a:ln w="9525">
            <a:noFill/>
            <a:miter lim="800000"/>
            <a:headEnd/>
            <a:tailEnd/>
          </a:ln>
        </p:spPr>
      </p:pic>
      <p:sp>
        <p:nvSpPr>
          <p:cNvPr id="7" name="Inhaltsplatzhalter 2"/>
          <p:cNvSpPr txBox="1">
            <a:spLocks/>
          </p:cNvSpPr>
          <p:nvPr/>
        </p:nvSpPr>
        <p:spPr>
          <a:xfrm>
            <a:off x="899592" y="1196752"/>
            <a:ext cx="2664296" cy="636315"/>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de-DE" sz="2800" b="1" i="0" u="none" strike="noStrike" kern="1200" cap="none" spc="0" normalizeH="0" baseline="0" noProof="0" dirty="0" err="1">
                <a:ln>
                  <a:noFill/>
                </a:ln>
                <a:solidFill>
                  <a:schemeClr val="tx1"/>
                </a:solidFill>
                <a:effectLst/>
                <a:uLnTx/>
                <a:uFillTx/>
                <a:latin typeface="+mn-lt"/>
                <a:ea typeface="+mn-ea"/>
                <a:cs typeface="+mn-cs"/>
              </a:rPr>
              <a:t>Armchair</a:t>
            </a:r>
            <a:r>
              <a:rPr kumimoji="0" lang="de-DE" sz="2800" b="1" i="0" u="none" strike="noStrike" kern="1200" cap="none" spc="0" normalizeH="0" baseline="0" noProof="0" dirty="0">
                <a:ln>
                  <a:noFill/>
                </a:ln>
                <a:solidFill>
                  <a:schemeClr val="tx1"/>
                </a:solidFill>
                <a:effectLst/>
                <a:uLnTx/>
                <a:uFillTx/>
                <a:latin typeface="+mn-lt"/>
                <a:ea typeface="+mn-ea"/>
                <a:cs typeface="+mn-cs"/>
              </a:rPr>
              <a:t>-Röhren</a:t>
            </a:r>
            <a:endParaRPr kumimoji="0" lang="de-DE"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de-DE"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Inhaltsplatzhalter 2"/>
          <p:cNvSpPr txBox="1">
            <a:spLocks/>
          </p:cNvSpPr>
          <p:nvPr/>
        </p:nvSpPr>
        <p:spPr>
          <a:xfrm>
            <a:off x="899592" y="3068960"/>
            <a:ext cx="2664296" cy="63631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de-DE" sz="2800" b="1" i="0" u="none" strike="noStrike" kern="1200" cap="none" spc="0" normalizeH="0" baseline="0" noProof="0" dirty="0">
                <a:ln>
                  <a:noFill/>
                </a:ln>
                <a:solidFill>
                  <a:schemeClr val="tx1"/>
                </a:solidFill>
                <a:effectLst/>
                <a:uLnTx/>
                <a:uFillTx/>
                <a:latin typeface="+mn-lt"/>
                <a:ea typeface="+mn-ea"/>
                <a:cs typeface="+mn-cs"/>
              </a:rPr>
              <a:t>Zickzack-Röhren</a:t>
            </a:r>
            <a:endParaRPr kumimoji="0" lang="de-DE"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de-DE"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9" name="Picture 5"/>
          <p:cNvPicPr>
            <a:picLocks noChangeAspect="1" noChangeArrowheads="1"/>
          </p:cNvPicPr>
          <p:nvPr/>
        </p:nvPicPr>
        <p:blipFill>
          <a:blip r:embed="rId4" cstate="print"/>
          <a:srcRect/>
          <a:stretch>
            <a:fillRect/>
          </a:stretch>
        </p:blipFill>
        <p:spPr bwMode="auto">
          <a:xfrm>
            <a:off x="827584" y="3573016"/>
            <a:ext cx="3824653" cy="936104"/>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5220072" y="2924944"/>
            <a:ext cx="2520280" cy="1890210"/>
          </a:xfrm>
          <a:prstGeom prst="rect">
            <a:avLst/>
          </a:prstGeom>
          <a:noFill/>
          <a:ln w="9525">
            <a:noFill/>
            <a:miter lim="800000"/>
            <a:headEnd/>
            <a:tailEnd/>
          </a:ln>
        </p:spPr>
      </p:pic>
      <p:sp>
        <p:nvSpPr>
          <p:cNvPr id="11" name="Inhaltsplatzhalter 2"/>
          <p:cNvSpPr txBox="1">
            <a:spLocks/>
          </p:cNvSpPr>
          <p:nvPr/>
        </p:nvSpPr>
        <p:spPr>
          <a:xfrm>
            <a:off x="899592" y="4869160"/>
            <a:ext cx="2664296" cy="63631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de-DE" sz="2800" b="1" i="0" u="none" strike="noStrike" kern="1200" cap="none" spc="0" normalizeH="0" baseline="0" noProof="0" dirty="0" err="1">
                <a:ln>
                  <a:noFill/>
                </a:ln>
                <a:solidFill>
                  <a:schemeClr val="tx1"/>
                </a:solidFill>
                <a:effectLst/>
                <a:uLnTx/>
                <a:uFillTx/>
                <a:latin typeface="+mn-lt"/>
                <a:ea typeface="+mn-ea"/>
                <a:cs typeface="+mn-cs"/>
              </a:rPr>
              <a:t>Chiral</a:t>
            </a:r>
            <a:r>
              <a:rPr kumimoji="0" lang="de-DE" sz="2800" b="1" i="0" u="none" strike="noStrike" kern="1200" cap="none" spc="0" normalizeH="0" baseline="0" noProof="0" dirty="0">
                <a:ln>
                  <a:noFill/>
                </a:ln>
                <a:solidFill>
                  <a:schemeClr val="tx1"/>
                </a:solidFill>
                <a:effectLst/>
                <a:uLnTx/>
                <a:uFillTx/>
                <a:latin typeface="+mn-lt"/>
                <a:ea typeface="+mn-ea"/>
                <a:cs typeface="+mn-cs"/>
              </a:rPr>
              <a:t>-Röhren</a:t>
            </a:r>
            <a:endParaRPr kumimoji="0" lang="de-DE"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de-DE"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1031" name="Picture 7"/>
          <p:cNvPicPr>
            <a:picLocks noChangeAspect="1" noChangeArrowheads="1"/>
          </p:cNvPicPr>
          <p:nvPr/>
        </p:nvPicPr>
        <p:blipFill>
          <a:blip r:embed="rId6" cstate="print"/>
          <a:srcRect/>
          <a:stretch>
            <a:fillRect/>
          </a:stretch>
        </p:blipFill>
        <p:spPr bwMode="auto">
          <a:xfrm>
            <a:off x="899592" y="5517231"/>
            <a:ext cx="3528392" cy="1170557"/>
          </a:xfrm>
          <a:prstGeom prst="rect">
            <a:avLst/>
          </a:prstGeom>
          <a:noFill/>
          <a:ln w="9525">
            <a:noFill/>
            <a:miter lim="800000"/>
            <a:headEnd/>
            <a:tailEnd/>
          </a:ln>
        </p:spPr>
      </p:pic>
      <p:pic>
        <p:nvPicPr>
          <p:cNvPr id="1032" name="Picture 8"/>
          <p:cNvPicPr>
            <a:picLocks noChangeAspect="1" noChangeArrowheads="1"/>
          </p:cNvPicPr>
          <p:nvPr/>
        </p:nvPicPr>
        <p:blipFill>
          <a:blip r:embed="rId7" cstate="print"/>
          <a:srcRect/>
          <a:stretch>
            <a:fillRect/>
          </a:stretch>
        </p:blipFill>
        <p:spPr bwMode="auto">
          <a:xfrm>
            <a:off x="5076056" y="4859778"/>
            <a:ext cx="2664296" cy="199822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1029"/>
                                        </p:tgtEl>
                                        <p:attrNameLst>
                                          <p:attrName>style.visibility</p:attrName>
                                        </p:attrNameLst>
                                      </p:cBhvr>
                                      <p:to>
                                        <p:strVal val="visible"/>
                                      </p:to>
                                    </p:set>
                                    <p:animEffect transition="in" filter="blinds(horizontal)">
                                      <p:cBhvr>
                                        <p:cTn id="10" dur="500"/>
                                        <p:tgtEl>
                                          <p:spTgt spid="1029"/>
                                        </p:tgtEl>
                                      </p:cBhvr>
                                    </p:animEffect>
                                  </p:childTnLst>
                                </p:cTn>
                              </p:par>
                              <p:par>
                                <p:cTn id="11" presetID="3" presetClass="entr" presetSubtype="10" fill="hold" nodeType="withEffect">
                                  <p:stCondLst>
                                    <p:cond delay="0"/>
                                  </p:stCondLst>
                                  <p:childTnLst>
                                    <p:set>
                                      <p:cBhvr>
                                        <p:cTn id="12" dur="1" fill="hold">
                                          <p:stCondLst>
                                            <p:cond delay="0"/>
                                          </p:stCondLst>
                                        </p:cTn>
                                        <p:tgtEl>
                                          <p:spTgt spid="1030"/>
                                        </p:tgtEl>
                                        <p:attrNameLst>
                                          <p:attrName>style.visibility</p:attrName>
                                        </p:attrNameLst>
                                      </p:cBhvr>
                                      <p:to>
                                        <p:strVal val="visible"/>
                                      </p:to>
                                    </p:set>
                                    <p:animEffect transition="in" filter="blinds(horizontal)">
                                      <p:cBhvr>
                                        <p:cTn id="13" dur="500"/>
                                        <p:tgtEl>
                                          <p:spTgt spid="103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par>
                                <p:cTn id="19" presetID="3" presetClass="entr" presetSubtype="10" fill="hold" nodeType="withEffect">
                                  <p:stCondLst>
                                    <p:cond delay="0"/>
                                  </p:stCondLst>
                                  <p:childTnLst>
                                    <p:set>
                                      <p:cBhvr>
                                        <p:cTn id="20" dur="1" fill="hold">
                                          <p:stCondLst>
                                            <p:cond delay="0"/>
                                          </p:stCondLst>
                                        </p:cTn>
                                        <p:tgtEl>
                                          <p:spTgt spid="1031"/>
                                        </p:tgtEl>
                                        <p:attrNameLst>
                                          <p:attrName>style.visibility</p:attrName>
                                        </p:attrNameLst>
                                      </p:cBhvr>
                                      <p:to>
                                        <p:strVal val="visible"/>
                                      </p:to>
                                    </p:set>
                                    <p:animEffect transition="in" filter="blinds(horizontal)">
                                      <p:cBhvr>
                                        <p:cTn id="21" dur="500"/>
                                        <p:tgtEl>
                                          <p:spTgt spid="1031"/>
                                        </p:tgtEl>
                                      </p:cBhvr>
                                    </p:animEffect>
                                  </p:childTnLst>
                                </p:cTn>
                              </p:par>
                              <p:par>
                                <p:cTn id="22" presetID="3" presetClass="entr" presetSubtype="10" fill="hold" nodeType="withEffect">
                                  <p:stCondLst>
                                    <p:cond delay="0"/>
                                  </p:stCondLst>
                                  <p:childTnLst>
                                    <p:set>
                                      <p:cBhvr>
                                        <p:cTn id="23" dur="1" fill="hold">
                                          <p:stCondLst>
                                            <p:cond delay="0"/>
                                          </p:stCondLst>
                                        </p:cTn>
                                        <p:tgtEl>
                                          <p:spTgt spid="1032"/>
                                        </p:tgtEl>
                                        <p:attrNameLst>
                                          <p:attrName>style.visibility</p:attrName>
                                        </p:attrNameLst>
                                      </p:cBhvr>
                                      <p:to>
                                        <p:strVal val="visible"/>
                                      </p:to>
                                    </p:set>
                                    <p:animEffect transition="in" filter="blinds(horizontal)">
                                      <p:cBhvr>
                                        <p:cTn id="24"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907704" y="1556792"/>
            <a:ext cx="4767616" cy="3473549"/>
          </a:xfrm>
          <a:prstGeom prst="rect">
            <a:avLst/>
          </a:prstGeom>
          <a:noFill/>
          <a:ln w="9525">
            <a:noFill/>
            <a:miter lim="800000"/>
            <a:headEnd/>
            <a:tailEnd/>
          </a:ln>
        </p:spPr>
      </p:pic>
      <p:sp>
        <p:nvSpPr>
          <p:cNvPr id="5" name="Inhaltsplatzhalter 2"/>
          <p:cNvSpPr txBox="1">
            <a:spLocks/>
          </p:cNvSpPr>
          <p:nvPr/>
        </p:nvSpPr>
        <p:spPr>
          <a:xfrm>
            <a:off x="1907704" y="5445224"/>
            <a:ext cx="2664296" cy="636315"/>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de-DE" sz="2800" b="1" dirty="0"/>
              <a:t>SWNT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de-DE" sz="2800" b="1" i="0" u="none" strike="noStrike" kern="1200" cap="none" spc="0" normalizeH="0" baseline="0" noProof="0" dirty="0">
                <a:ln>
                  <a:noFill/>
                </a:ln>
                <a:solidFill>
                  <a:schemeClr val="tx1"/>
                </a:solidFill>
                <a:effectLst/>
                <a:uLnTx/>
                <a:uFillTx/>
                <a:latin typeface="+mn-lt"/>
                <a:ea typeface="+mn-ea"/>
                <a:cs typeface="+mn-cs"/>
              </a:rPr>
              <a:t>Single</a:t>
            </a:r>
            <a:r>
              <a:rPr kumimoji="0" lang="de-DE" sz="2800" b="1" i="0" u="none" strike="noStrike" kern="1200" cap="none" spc="0" normalizeH="0" noProof="0" dirty="0">
                <a:ln>
                  <a:noFill/>
                </a:ln>
                <a:solidFill>
                  <a:schemeClr val="tx1"/>
                </a:solidFill>
                <a:effectLst/>
                <a:uLnTx/>
                <a:uFillTx/>
                <a:latin typeface="+mn-lt"/>
                <a:ea typeface="+mn-ea"/>
                <a:cs typeface="+mn-cs"/>
              </a:rPr>
              <a:t> </a:t>
            </a:r>
            <a:r>
              <a:rPr kumimoji="0" lang="de-DE" sz="2800" b="1" i="0" u="none" strike="noStrike" kern="1200" cap="none" spc="0" normalizeH="0" baseline="0" noProof="0" dirty="0">
                <a:ln>
                  <a:noFill/>
                </a:ln>
                <a:solidFill>
                  <a:schemeClr val="tx1"/>
                </a:solidFill>
                <a:effectLst/>
                <a:uLnTx/>
                <a:uFillTx/>
                <a:latin typeface="+mn-lt"/>
                <a:ea typeface="+mn-ea"/>
                <a:cs typeface="+mn-cs"/>
              </a:rPr>
              <a:t>Wall</a:t>
            </a:r>
            <a:r>
              <a:rPr kumimoji="0" lang="de-DE" sz="2800" b="1" i="0" u="none" strike="noStrike" kern="1200" cap="none" spc="0" normalizeH="0" noProof="0" dirty="0">
                <a:ln>
                  <a:noFill/>
                </a:ln>
                <a:solidFill>
                  <a:schemeClr val="tx1"/>
                </a:solidFill>
                <a:effectLst/>
                <a:uLnTx/>
                <a:uFillTx/>
                <a:latin typeface="+mn-lt"/>
                <a:ea typeface="+mn-ea"/>
                <a:cs typeface="+mn-cs"/>
              </a:rPr>
              <a:t> </a:t>
            </a:r>
            <a:r>
              <a:rPr kumimoji="0" lang="de-DE" sz="2800" b="1" i="0" u="none" strike="noStrike" kern="1200" cap="none" spc="0" normalizeH="0" noProof="0" dirty="0" err="1">
                <a:ln>
                  <a:noFill/>
                </a:ln>
                <a:solidFill>
                  <a:schemeClr val="tx1"/>
                </a:solidFill>
                <a:effectLst/>
                <a:uLnTx/>
                <a:uFillTx/>
                <a:latin typeface="+mn-lt"/>
                <a:ea typeface="+mn-ea"/>
                <a:cs typeface="+mn-cs"/>
              </a:rPr>
              <a:t>Nanotube</a:t>
            </a:r>
            <a:endParaRPr kumimoji="0" lang="de-DE"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de-DE"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Inhaltsplatzhalter 2"/>
          <p:cNvSpPr txBox="1">
            <a:spLocks/>
          </p:cNvSpPr>
          <p:nvPr/>
        </p:nvSpPr>
        <p:spPr>
          <a:xfrm>
            <a:off x="5076056" y="5373216"/>
            <a:ext cx="2664296" cy="636315"/>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de-DE" sz="2800" b="1" dirty="0"/>
              <a:t>MWNT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de-DE" sz="2800" b="1" i="0" u="none" strike="noStrike" kern="1200" cap="none" spc="0" normalizeH="0" baseline="0" noProof="0" dirty="0">
                <a:ln>
                  <a:noFill/>
                </a:ln>
                <a:solidFill>
                  <a:schemeClr val="tx1"/>
                </a:solidFill>
                <a:effectLst/>
                <a:uLnTx/>
                <a:uFillTx/>
                <a:latin typeface="+mn-lt"/>
                <a:ea typeface="+mn-ea"/>
                <a:cs typeface="+mn-cs"/>
              </a:rPr>
              <a:t>Multiple Wall</a:t>
            </a:r>
            <a:r>
              <a:rPr kumimoji="0" lang="de-DE" sz="2800" b="1" i="0" u="none" strike="noStrike" kern="1200" cap="none" spc="0" normalizeH="0" noProof="0" dirty="0">
                <a:ln>
                  <a:noFill/>
                </a:ln>
                <a:solidFill>
                  <a:schemeClr val="tx1"/>
                </a:solidFill>
                <a:effectLst/>
                <a:uLnTx/>
                <a:uFillTx/>
                <a:latin typeface="+mn-lt"/>
                <a:ea typeface="+mn-ea"/>
                <a:cs typeface="+mn-cs"/>
              </a:rPr>
              <a:t> </a:t>
            </a:r>
            <a:r>
              <a:rPr kumimoji="0" lang="de-DE" sz="2800" b="1" i="0" u="none" strike="noStrike" kern="1200" cap="none" spc="0" normalizeH="0" noProof="0" dirty="0" err="1">
                <a:ln>
                  <a:noFill/>
                </a:ln>
                <a:solidFill>
                  <a:schemeClr val="tx1"/>
                </a:solidFill>
                <a:effectLst/>
                <a:uLnTx/>
                <a:uFillTx/>
                <a:latin typeface="+mn-lt"/>
                <a:ea typeface="+mn-ea"/>
                <a:cs typeface="+mn-cs"/>
              </a:rPr>
              <a:t>Nanotube</a:t>
            </a:r>
            <a:endParaRPr kumimoji="0" lang="de-DE"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de-DE"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feld 6"/>
          <p:cNvSpPr txBox="1"/>
          <p:nvPr/>
        </p:nvSpPr>
        <p:spPr>
          <a:xfrm>
            <a:off x="1619672" y="548680"/>
            <a:ext cx="2160240" cy="646331"/>
          </a:xfrm>
          <a:prstGeom prst="rect">
            <a:avLst/>
          </a:prstGeom>
          <a:noFill/>
        </p:spPr>
        <p:txBody>
          <a:bodyPr wrap="square" rtlCol="0">
            <a:spAutoFit/>
          </a:bodyPr>
          <a:lstStyle/>
          <a:p>
            <a:pPr algn="ctr"/>
            <a:r>
              <a:rPr lang="de-DE" b="1" dirty="0">
                <a:solidFill>
                  <a:srgbClr val="00B050"/>
                </a:solidFill>
              </a:rPr>
              <a:t>10x zugfester als Stahl</a:t>
            </a:r>
          </a:p>
        </p:txBody>
      </p:sp>
      <p:sp>
        <p:nvSpPr>
          <p:cNvPr id="8" name="Textfeld 7"/>
          <p:cNvSpPr txBox="1"/>
          <p:nvPr/>
        </p:nvSpPr>
        <p:spPr>
          <a:xfrm>
            <a:off x="4283968" y="476672"/>
            <a:ext cx="2160240" cy="646331"/>
          </a:xfrm>
          <a:prstGeom prst="rect">
            <a:avLst/>
          </a:prstGeom>
          <a:noFill/>
        </p:spPr>
        <p:txBody>
          <a:bodyPr wrap="square" rtlCol="0">
            <a:spAutoFit/>
          </a:bodyPr>
          <a:lstStyle/>
          <a:p>
            <a:pPr algn="ctr"/>
            <a:r>
              <a:rPr lang="de-DE" b="1" dirty="0">
                <a:solidFill>
                  <a:srgbClr val="00B050"/>
                </a:solidFill>
              </a:rPr>
              <a:t>Doppelt so stabil wie Diamant</a:t>
            </a:r>
          </a:p>
        </p:txBody>
      </p:sp>
      <p:sp>
        <p:nvSpPr>
          <p:cNvPr id="9" name="Textfeld 8"/>
          <p:cNvSpPr txBox="1"/>
          <p:nvPr/>
        </p:nvSpPr>
        <p:spPr>
          <a:xfrm>
            <a:off x="323528" y="2060848"/>
            <a:ext cx="1692696" cy="646331"/>
          </a:xfrm>
          <a:prstGeom prst="rect">
            <a:avLst/>
          </a:prstGeom>
          <a:noFill/>
        </p:spPr>
        <p:txBody>
          <a:bodyPr wrap="square" rtlCol="0">
            <a:spAutoFit/>
          </a:bodyPr>
          <a:lstStyle/>
          <a:p>
            <a:pPr algn="ctr"/>
            <a:r>
              <a:rPr lang="de-DE" b="1" dirty="0">
                <a:solidFill>
                  <a:srgbClr val="00B050"/>
                </a:solidFill>
              </a:rPr>
              <a:t>Leer oder gefüllt</a:t>
            </a:r>
          </a:p>
        </p:txBody>
      </p:sp>
      <p:sp>
        <p:nvSpPr>
          <p:cNvPr id="10" name="Textfeld 9"/>
          <p:cNvSpPr txBox="1"/>
          <p:nvPr/>
        </p:nvSpPr>
        <p:spPr>
          <a:xfrm>
            <a:off x="6983760" y="2060848"/>
            <a:ext cx="1980728" cy="923330"/>
          </a:xfrm>
          <a:prstGeom prst="rect">
            <a:avLst/>
          </a:prstGeom>
          <a:noFill/>
        </p:spPr>
        <p:txBody>
          <a:bodyPr wrap="square" rtlCol="0">
            <a:spAutoFit/>
          </a:bodyPr>
          <a:lstStyle/>
          <a:p>
            <a:pPr algn="ctr"/>
            <a:r>
              <a:rPr lang="de-DE" b="1" dirty="0">
                <a:solidFill>
                  <a:srgbClr val="00B050"/>
                </a:solidFill>
              </a:rPr>
              <a:t>Offenes oder geschlossenes Ende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39552" y="0"/>
            <a:ext cx="7772400" cy="1470025"/>
          </a:xfrm>
        </p:spPr>
        <p:txBody>
          <a:bodyPr/>
          <a:lstStyle/>
          <a:p>
            <a:r>
              <a:rPr lang="de-DE" b="1" dirty="0">
                <a:solidFill>
                  <a:schemeClr val="tx1">
                    <a:lumMod val="95000"/>
                    <a:lumOff val="5000"/>
                  </a:schemeClr>
                </a:solidFill>
              </a:rPr>
              <a:t>Alles Kohlenstoff!?</a:t>
            </a:r>
          </a:p>
        </p:txBody>
      </p:sp>
      <p:pic>
        <p:nvPicPr>
          <p:cNvPr id="4" name="Picture 7"/>
          <p:cNvPicPr>
            <a:picLocks noChangeAspect="1" noChangeArrowheads="1"/>
          </p:cNvPicPr>
          <p:nvPr/>
        </p:nvPicPr>
        <p:blipFill>
          <a:blip r:embed="rId3" cstate="print"/>
          <a:srcRect/>
          <a:stretch>
            <a:fillRect/>
          </a:stretch>
        </p:blipFill>
        <p:spPr bwMode="auto">
          <a:xfrm>
            <a:off x="971600" y="2276871"/>
            <a:ext cx="1512168" cy="1547889"/>
          </a:xfrm>
          <a:prstGeom prst="rect">
            <a:avLst/>
          </a:prstGeom>
          <a:noFill/>
          <a:ln w="9525">
            <a:noFill/>
            <a:miter lim="800000"/>
            <a:headEnd/>
            <a:tailEnd/>
          </a:ln>
        </p:spPr>
      </p:pic>
      <p:pic>
        <p:nvPicPr>
          <p:cNvPr id="7" name="Picture 9" descr="http://www.webliner.ch/nano/modul4/img/Bucky-c60.gif"/>
          <p:cNvPicPr>
            <a:picLocks noChangeAspect="1" noChangeArrowheads="1"/>
          </p:cNvPicPr>
          <p:nvPr/>
        </p:nvPicPr>
        <p:blipFill>
          <a:blip r:embed="rId4" cstate="print"/>
          <a:srcRect/>
          <a:stretch>
            <a:fillRect/>
          </a:stretch>
        </p:blipFill>
        <p:spPr bwMode="auto">
          <a:xfrm>
            <a:off x="1331640" y="4149080"/>
            <a:ext cx="2088232" cy="2032548"/>
          </a:xfrm>
          <a:prstGeom prst="rect">
            <a:avLst/>
          </a:prstGeom>
          <a:noFill/>
        </p:spPr>
      </p:pic>
      <p:pic>
        <p:nvPicPr>
          <p:cNvPr id="8" name="Picture 2"/>
          <p:cNvPicPr>
            <a:picLocks noChangeAspect="1" noChangeArrowheads="1"/>
          </p:cNvPicPr>
          <p:nvPr/>
        </p:nvPicPr>
        <p:blipFill>
          <a:blip r:embed="rId5" cstate="print"/>
          <a:srcRect/>
          <a:stretch>
            <a:fillRect/>
          </a:stretch>
        </p:blipFill>
        <p:spPr bwMode="auto">
          <a:xfrm>
            <a:off x="4499992" y="4005064"/>
            <a:ext cx="2664296" cy="1941130"/>
          </a:xfrm>
          <a:prstGeom prst="rect">
            <a:avLst/>
          </a:prstGeom>
          <a:noFill/>
          <a:ln w="9525">
            <a:noFill/>
            <a:miter lim="800000"/>
            <a:headEnd/>
            <a:tailEnd/>
          </a:ln>
        </p:spPr>
      </p:pic>
      <p:pic>
        <p:nvPicPr>
          <p:cNvPr id="6" name="Picture 6" descr="http://www.webliner.ch/nano/modul4/img/diamant.jpg"/>
          <p:cNvPicPr>
            <a:picLocks noChangeAspect="1" noChangeArrowheads="1"/>
          </p:cNvPicPr>
          <p:nvPr/>
        </p:nvPicPr>
        <p:blipFill>
          <a:blip r:embed="rId6" cstate="print"/>
          <a:srcRect/>
          <a:stretch>
            <a:fillRect/>
          </a:stretch>
        </p:blipFill>
        <p:spPr bwMode="auto">
          <a:xfrm>
            <a:off x="5868144" y="1988840"/>
            <a:ext cx="2366092" cy="1656184"/>
          </a:xfrm>
          <a:prstGeom prst="rect">
            <a:avLst/>
          </a:prstGeom>
          <a:noFill/>
        </p:spPr>
      </p:pic>
      <p:pic>
        <p:nvPicPr>
          <p:cNvPr id="5" name="Picture 4" descr="http://www.webliner.ch/nano/modul4/img/graphit.jpg"/>
          <p:cNvPicPr>
            <a:picLocks noChangeAspect="1" noChangeArrowheads="1"/>
          </p:cNvPicPr>
          <p:nvPr/>
        </p:nvPicPr>
        <p:blipFill>
          <a:blip r:embed="rId7" cstate="print"/>
          <a:srcRect/>
          <a:stretch>
            <a:fillRect/>
          </a:stretch>
        </p:blipFill>
        <p:spPr bwMode="auto">
          <a:xfrm>
            <a:off x="3059832" y="1988840"/>
            <a:ext cx="2061598" cy="1584176"/>
          </a:xfrm>
          <a:prstGeom prst="rect">
            <a:avLst/>
          </a:prstGeom>
          <a:noFill/>
        </p:spPr>
      </p:pic>
      <p:sp>
        <p:nvSpPr>
          <p:cNvPr id="9" name="Textfeld 8"/>
          <p:cNvSpPr txBox="1"/>
          <p:nvPr/>
        </p:nvSpPr>
        <p:spPr>
          <a:xfrm>
            <a:off x="683568" y="1340768"/>
            <a:ext cx="2088232" cy="830997"/>
          </a:xfrm>
          <a:prstGeom prst="rect">
            <a:avLst/>
          </a:prstGeom>
          <a:noFill/>
        </p:spPr>
        <p:txBody>
          <a:bodyPr wrap="square" rtlCol="0">
            <a:spAutoFit/>
          </a:bodyPr>
          <a:lstStyle/>
          <a:p>
            <a:r>
              <a:rPr lang="de-DE" sz="2400" b="1" dirty="0">
                <a:solidFill>
                  <a:schemeClr val="tx1">
                    <a:lumMod val="95000"/>
                    <a:lumOff val="5000"/>
                  </a:schemeClr>
                </a:solidFill>
              </a:rPr>
              <a:t>Ruß (</a:t>
            </a:r>
            <a:r>
              <a:rPr lang="de-DE" sz="2400" b="1" dirty="0" err="1">
                <a:solidFill>
                  <a:schemeClr val="tx1">
                    <a:lumMod val="95000"/>
                    <a:lumOff val="5000"/>
                  </a:schemeClr>
                </a:solidFill>
              </a:rPr>
              <a:t>Carbon</a:t>
            </a:r>
            <a:r>
              <a:rPr lang="de-DE" sz="2400" b="1" dirty="0">
                <a:solidFill>
                  <a:schemeClr val="tx1">
                    <a:lumMod val="95000"/>
                    <a:lumOff val="5000"/>
                  </a:schemeClr>
                </a:solidFill>
              </a:rPr>
              <a:t> </a:t>
            </a:r>
            <a:r>
              <a:rPr lang="de-DE" sz="2400" b="1" dirty="0" err="1">
                <a:solidFill>
                  <a:schemeClr val="tx1">
                    <a:lumMod val="95000"/>
                    <a:lumOff val="5000"/>
                  </a:schemeClr>
                </a:solidFill>
              </a:rPr>
              <a:t>black</a:t>
            </a:r>
            <a:r>
              <a:rPr lang="de-DE" sz="2400" b="1" dirty="0">
                <a:solidFill>
                  <a:schemeClr val="tx1">
                    <a:lumMod val="95000"/>
                    <a:lumOff val="5000"/>
                  </a:schemeClr>
                </a:solidFill>
              </a:rPr>
              <a:t>)</a:t>
            </a:r>
          </a:p>
        </p:txBody>
      </p:sp>
      <p:sp>
        <p:nvSpPr>
          <p:cNvPr id="10" name="Textfeld 9"/>
          <p:cNvSpPr txBox="1"/>
          <p:nvPr/>
        </p:nvSpPr>
        <p:spPr>
          <a:xfrm>
            <a:off x="3347864" y="1340768"/>
            <a:ext cx="1296144" cy="461665"/>
          </a:xfrm>
          <a:prstGeom prst="rect">
            <a:avLst/>
          </a:prstGeom>
          <a:noFill/>
        </p:spPr>
        <p:txBody>
          <a:bodyPr wrap="square" rtlCol="0">
            <a:spAutoFit/>
          </a:bodyPr>
          <a:lstStyle/>
          <a:p>
            <a:r>
              <a:rPr lang="de-DE" sz="2400" b="1" dirty="0">
                <a:solidFill>
                  <a:schemeClr val="tx1">
                    <a:lumMod val="95000"/>
                    <a:lumOff val="5000"/>
                  </a:schemeClr>
                </a:solidFill>
              </a:rPr>
              <a:t>Graphit</a:t>
            </a:r>
          </a:p>
        </p:txBody>
      </p:sp>
      <p:sp>
        <p:nvSpPr>
          <p:cNvPr id="11" name="Textfeld 10"/>
          <p:cNvSpPr txBox="1"/>
          <p:nvPr/>
        </p:nvSpPr>
        <p:spPr>
          <a:xfrm>
            <a:off x="6300192" y="1340768"/>
            <a:ext cx="1368152" cy="461665"/>
          </a:xfrm>
          <a:prstGeom prst="rect">
            <a:avLst/>
          </a:prstGeom>
          <a:noFill/>
        </p:spPr>
        <p:txBody>
          <a:bodyPr wrap="square" rtlCol="0">
            <a:spAutoFit/>
          </a:bodyPr>
          <a:lstStyle/>
          <a:p>
            <a:r>
              <a:rPr lang="de-DE" sz="2400" b="1" dirty="0">
                <a:solidFill>
                  <a:schemeClr val="tx1">
                    <a:lumMod val="95000"/>
                    <a:lumOff val="5000"/>
                  </a:schemeClr>
                </a:solidFill>
              </a:rPr>
              <a:t>Diamant</a:t>
            </a:r>
          </a:p>
        </p:txBody>
      </p:sp>
      <p:sp>
        <p:nvSpPr>
          <p:cNvPr id="12" name="Textfeld 11"/>
          <p:cNvSpPr txBox="1"/>
          <p:nvPr/>
        </p:nvSpPr>
        <p:spPr>
          <a:xfrm>
            <a:off x="1619672" y="6165304"/>
            <a:ext cx="1800200" cy="461665"/>
          </a:xfrm>
          <a:prstGeom prst="rect">
            <a:avLst/>
          </a:prstGeom>
          <a:noFill/>
        </p:spPr>
        <p:txBody>
          <a:bodyPr wrap="square" rtlCol="0">
            <a:spAutoFit/>
          </a:bodyPr>
          <a:lstStyle/>
          <a:p>
            <a:r>
              <a:rPr lang="de-DE" sz="2400" b="1" dirty="0" err="1">
                <a:solidFill>
                  <a:schemeClr val="tx1">
                    <a:lumMod val="95000"/>
                    <a:lumOff val="5000"/>
                  </a:schemeClr>
                </a:solidFill>
              </a:rPr>
              <a:t>Fulleren</a:t>
            </a:r>
            <a:endParaRPr lang="de-DE" sz="2400" b="1" dirty="0">
              <a:solidFill>
                <a:schemeClr val="tx1">
                  <a:lumMod val="95000"/>
                  <a:lumOff val="5000"/>
                </a:schemeClr>
              </a:solidFill>
            </a:endParaRPr>
          </a:p>
        </p:txBody>
      </p:sp>
      <p:sp>
        <p:nvSpPr>
          <p:cNvPr id="13" name="Textfeld 12"/>
          <p:cNvSpPr txBox="1"/>
          <p:nvPr/>
        </p:nvSpPr>
        <p:spPr>
          <a:xfrm>
            <a:off x="5148064" y="6027003"/>
            <a:ext cx="1800200" cy="830997"/>
          </a:xfrm>
          <a:prstGeom prst="rect">
            <a:avLst/>
          </a:prstGeom>
          <a:noFill/>
        </p:spPr>
        <p:txBody>
          <a:bodyPr wrap="square" rtlCol="0">
            <a:spAutoFit/>
          </a:bodyPr>
          <a:lstStyle/>
          <a:p>
            <a:r>
              <a:rPr lang="de-DE" sz="2400" b="1" dirty="0">
                <a:solidFill>
                  <a:schemeClr val="tx1">
                    <a:lumMod val="95000"/>
                    <a:lumOff val="5000"/>
                  </a:schemeClr>
                </a:solidFill>
              </a:rPr>
              <a:t>Kohlenstoff-Nanoröhren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0"/>
            <a:ext cx="8892480" cy="1143000"/>
          </a:xfrm>
        </p:spPr>
        <p:txBody>
          <a:bodyPr>
            <a:normAutofit/>
          </a:bodyPr>
          <a:lstStyle/>
          <a:p>
            <a:r>
              <a:rPr lang="de-DE" sz="2800" b="1" dirty="0">
                <a:solidFill>
                  <a:srgbClr val="7030A0"/>
                </a:solidFill>
              </a:rPr>
              <a:t>Modifikationen (Anordnung der Atome) des Kohlenstoffs</a:t>
            </a:r>
          </a:p>
        </p:txBody>
      </p:sp>
      <p:sp>
        <p:nvSpPr>
          <p:cNvPr id="3" name="Inhaltsplatzhalter 2"/>
          <p:cNvSpPr>
            <a:spLocks noGrp="1"/>
          </p:cNvSpPr>
          <p:nvPr>
            <p:ph idx="1"/>
          </p:nvPr>
        </p:nvSpPr>
        <p:spPr>
          <a:xfrm>
            <a:off x="2627784" y="1196752"/>
            <a:ext cx="5904656" cy="892695"/>
          </a:xfrm>
        </p:spPr>
        <p:txBody>
          <a:bodyPr>
            <a:noAutofit/>
          </a:bodyPr>
          <a:lstStyle/>
          <a:p>
            <a:pPr marL="0" indent="0">
              <a:buNone/>
            </a:pPr>
            <a:r>
              <a:rPr lang="de-DE" sz="1800" b="1" dirty="0"/>
              <a:t>Ruß</a:t>
            </a:r>
            <a:r>
              <a:rPr lang="de-DE" sz="1800" dirty="0"/>
              <a:t> besteht aus einzelnen Kohlenstoffatomen, die in irgendeiner Form zusammenhängen.</a:t>
            </a:r>
          </a:p>
          <a:p>
            <a:pPr marL="0" indent="0">
              <a:buNone/>
            </a:pPr>
            <a:r>
              <a:rPr lang="de-DE" sz="1800" dirty="0">
                <a:sym typeface="Wingdings" pitchFamily="2" charset="2"/>
              </a:rPr>
              <a:t> schwarz, pulvrig</a:t>
            </a:r>
            <a:endParaRPr lang="de-DE" sz="1800" dirty="0"/>
          </a:p>
        </p:txBody>
      </p:sp>
      <p:pic>
        <p:nvPicPr>
          <p:cNvPr id="16388" name="Picture 4" descr="http://www.webliner.ch/nano/modul4/img/graphit.jpg"/>
          <p:cNvPicPr>
            <a:picLocks noChangeAspect="1" noChangeArrowheads="1"/>
          </p:cNvPicPr>
          <p:nvPr/>
        </p:nvPicPr>
        <p:blipFill>
          <a:blip r:embed="rId3" cstate="print"/>
          <a:srcRect/>
          <a:stretch>
            <a:fillRect/>
          </a:stretch>
        </p:blipFill>
        <p:spPr bwMode="auto">
          <a:xfrm>
            <a:off x="467544" y="2780928"/>
            <a:ext cx="1686762" cy="1296144"/>
          </a:xfrm>
          <a:prstGeom prst="rect">
            <a:avLst/>
          </a:prstGeom>
          <a:noFill/>
        </p:spPr>
      </p:pic>
      <p:pic>
        <p:nvPicPr>
          <p:cNvPr id="16390" name="Picture 6" descr="http://www.webliner.ch/nano/modul4/img/diamant.jpg"/>
          <p:cNvPicPr>
            <a:picLocks noChangeAspect="1" noChangeArrowheads="1"/>
          </p:cNvPicPr>
          <p:nvPr/>
        </p:nvPicPr>
        <p:blipFill>
          <a:blip r:embed="rId4" cstate="print"/>
          <a:srcRect/>
          <a:stretch>
            <a:fillRect/>
          </a:stretch>
        </p:blipFill>
        <p:spPr bwMode="auto">
          <a:xfrm>
            <a:off x="467544" y="4725144"/>
            <a:ext cx="1872208" cy="1310482"/>
          </a:xfrm>
          <a:prstGeom prst="rect">
            <a:avLst/>
          </a:prstGeom>
          <a:noFill/>
        </p:spPr>
      </p:pic>
      <p:pic>
        <p:nvPicPr>
          <p:cNvPr id="16391" name="Picture 7"/>
          <p:cNvPicPr>
            <a:picLocks noChangeAspect="1" noChangeArrowheads="1"/>
          </p:cNvPicPr>
          <p:nvPr/>
        </p:nvPicPr>
        <p:blipFill>
          <a:blip r:embed="rId5" cstate="print"/>
          <a:srcRect/>
          <a:stretch>
            <a:fillRect/>
          </a:stretch>
        </p:blipFill>
        <p:spPr bwMode="auto">
          <a:xfrm>
            <a:off x="683568" y="1052736"/>
            <a:ext cx="1209675" cy="1238250"/>
          </a:xfrm>
          <a:prstGeom prst="rect">
            <a:avLst/>
          </a:prstGeom>
          <a:noFill/>
          <a:ln w="9525">
            <a:noFill/>
            <a:miter lim="800000"/>
            <a:headEnd/>
            <a:tailEnd/>
          </a:ln>
        </p:spPr>
      </p:pic>
      <p:sp>
        <p:nvSpPr>
          <p:cNvPr id="9" name="Inhaltsplatzhalter 2"/>
          <p:cNvSpPr txBox="1">
            <a:spLocks/>
          </p:cNvSpPr>
          <p:nvPr/>
        </p:nvSpPr>
        <p:spPr>
          <a:xfrm>
            <a:off x="2627784" y="2492896"/>
            <a:ext cx="6408712" cy="1512168"/>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de-DE" b="1" i="0" u="none" strike="noStrike" kern="1200" cap="none" spc="0" normalizeH="0" baseline="0" noProof="0" dirty="0">
                <a:ln>
                  <a:noFill/>
                </a:ln>
                <a:solidFill>
                  <a:schemeClr val="tx1"/>
                </a:solidFill>
                <a:effectLst/>
                <a:uLnTx/>
                <a:uFillTx/>
                <a:latin typeface="+mn-lt"/>
                <a:ea typeface="+mn-ea"/>
                <a:cs typeface="+mn-cs"/>
              </a:rPr>
              <a:t>Graphit </a:t>
            </a:r>
            <a:r>
              <a:rPr kumimoji="0" lang="de-DE" b="0" i="0" u="none" strike="noStrike" kern="1200" cap="none" spc="0" normalizeH="0" baseline="0" noProof="0" dirty="0">
                <a:ln>
                  <a:noFill/>
                </a:ln>
                <a:solidFill>
                  <a:schemeClr val="tx1"/>
                </a:solidFill>
                <a:effectLst/>
                <a:uLnTx/>
                <a:uFillTx/>
                <a:latin typeface="+mn-lt"/>
                <a:ea typeface="+mn-ea"/>
                <a:cs typeface="+mn-cs"/>
              </a:rPr>
              <a:t>besteht aus übereinander</a:t>
            </a:r>
            <a:r>
              <a:rPr kumimoji="0" lang="de-DE" b="0" i="0" u="none" strike="noStrike" kern="1200" cap="none" spc="0" normalizeH="0" noProof="0" dirty="0">
                <a:ln>
                  <a:noFill/>
                </a:ln>
                <a:solidFill>
                  <a:schemeClr val="tx1"/>
                </a:solidFill>
                <a:effectLst/>
                <a:uLnTx/>
                <a:uFillTx/>
                <a:latin typeface="+mn-lt"/>
                <a:ea typeface="+mn-ea"/>
                <a:cs typeface="+mn-cs"/>
              </a:rPr>
              <a:t> liegenden, </a:t>
            </a:r>
            <a:r>
              <a:rPr kumimoji="0" lang="de-DE" b="0" i="0" u="none" strike="noStrike" kern="1200" cap="none" spc="0" normalizeH="0" baseline="0" noProof="0" dirty="0">
                <a:ln>
                  <a:noFill/>
                </a:ln>
                <a:solidFill>
                  <a:schemeClr val="tx1"/>
                </a:solidFill>
                <a:effectLst/>
                <a:uLnTx/>
                <a:uFillTx/>
                <a:latin typeface="+mn-lt"/>
                <a:ea typeface="+mn-ea"/>
                <a:cs typeface="+mn-cs"/>
              </a:rPr>
              <a:t>ebenen Schichten.</a:t>
            </a:r>
            <a:r>
              <a:rPr kumimoji="0" lang="de-DE" b="0" i="0" u="none" strike="noStrike" kern="1200" cap="none" spc="0" normalizeH="0" noProof="0" dirty="0">
                <a:ln>
                  <a:noFill/>
                </a:ln>
                <a:solidFill>
                  <a:schemeClr val="tx1"/>
                </a:solidFill>
                <a:effectLst/>
                <a:uLnTx/>
                <a:uFillTx/>
                <a:latin typeface="+mn-lt"/>
                <a:ea typeface="+mn-ea"/>
                <a:cs typeface="+mn-cs"/>
              </a:rPr>
              <a:t> Jedes C-Atom ist </a:t>
            </a:r>
            <a:r>
              <a:rPr kumimoji="0" lang="de-DE" b="1" i="0" u="none" strike="noStrike" kern="1200" cap="none" spc="0" normalizeH="0" noProof="0" dirty="0">
                <a:ln>
                  <a:noFill/>
                </a:ln>
                <a:solidFill>
                  <a:schemeClr val="tx1"/>
                </a:solidFill>
                <a:effectLst/>
                <a:uLnTx/>
                <a:uFillTx/>
                <a:latin typeface="+mn-lt"/>
                <a:ea typeface="+mn-ea"/>
                <a:cs typeface="+mn-cs"/>
              </a:rPr>
              <a:t>mit 3 weiteren C-Atomen </a:t>
            </a:r>
            <a:r>
              <a:rPr kumimoji="0" lang="de-DE" b="0" i="0" u="none" strike="noStrike" kern="1200" cap="none" spc="0" normalizeH="0" noProof="0" dirty="0">
                <a:ln>
                  <a:noFill/>
                </a:ln>
                <a:solidFill>
                  <a:schemeClr val="tx1"/>
                </a:solidFill>
                <a:effectLst/>
                <a:uLnTx/>
                <a:uFillTx/>
                <a:latin typeface="+mn-lt"/>
                <a:ea typeface="+mn-ea"/>
                <a:cs typeface="+mn-cs"/>
              </a:rPr>
              <a:t>verbunden (sind als Sechsringe erkennbar).</a:t>
            </a:r>
          </a:p>
          <a:p>
            <a:pPr marL="0" marR="0" lvl="0" indent="0" algn="l" defTabSz="914400" rtl="0" eaLnBrk="1" fontAlgn="auto" latinLnBrk="0" hangingPunct="1">
              <a:lnSpc>
                <a:spcPct val="100000"/>
              </a:lnSpc>
              <a:spcBef>
                <a:spcPct val="20000"/>
              </a:spcBef>
              <a:spcAft>
                <a:spcPts val="0"/>
              </a:spcAft>
              <a:buClrTx/>
              <a:buSzTx/>
              <a:buFont typeface="Wingdings" pitchFamily="2" charset="2"/>
              <a:buChar char="à"/>
              <a:tabLst/>
              <a:defRPr/>
            </a:pPr>
            <a:r>
              <a:rPr lang="de-DE" noProof="0" dirty="0">
                <a:sym typeface="Wingdings" pitchFamily="2" charset="2"/>
              </a:rPr>
              <a:t>Elektrische Leitfähigkeit</a:t>
            </a:r>
          </a:p>
          <a:p>
            <a:pPr marL="0" marR="0" lvl="0" indent="0" algn="l" defTabSz="914400" rtl="0" eaLnBrk="1" fontAlgn="auto" latinLnBrk="0" hangingPunct="1">
              <a:lnSpc>
                <a:spcPct val="100000"/>
              </a:lnSpc>
              <a:spcBef>
                <a:spcPct val="20000"/>
              </a:spcBef>
              <a:spcAft>
                <a:spcPts val="0"/>
              </a:spcAft>
              <a:buClrTx/>
              <a:buSzTx/>
              <a:buFont typeface="Wingdings" pitchFamily="2" charset="2"/>
              <a:buChar char="à"/>
              <a:tabLst/>
              <a:defRPr/>
            </a:pPr>
            <a:r>
              <a:rPr kumimoji="0" lang="de-DE" b="0" i="0" u="none" strike="noStrike" kern="1200" cap="none" spc="0" normalizeH="0" baseline="0" dirty="0">
                <a:ln>
                  <a:noFill/>
                </a:ln>
                <a:solidFill>
                  <a:schemeClr val="tx1"/>
                </a:solidFill>
                <a:effectLst/>
                <a:uLnTx/>
                <a:uFillTx/>
                <a:latin typeface="+mn-lt"/>
                <a:ea typeface="+mn-ea"/>
                <a:cs typeface="+mn-cs"/>
                <a:sym typeface="Wingdings" pitchFamily="2" charset="2"/>
              </a:rPr>
              <a:t>Weich</a:t>
            </a:r>
          </a:p>
          <a:p>
            <a:pPr marL="0" marR="0" lvl="0" indent="0" algn="l" defTabSz="914400" rtl="0" eaLnBrk="1" fontAlgn="auto" latinLnBrk="0" hangingPunct="1">
              <a:lnSpc>
                <a:spcPct val="100000"/>
              </a:lnSpc>
              <a:spcBef>
                <a:spcPct val="20000"/>
              </a:spcBef>
              <a:spcAft>
                <a:spcPts val="0"/>
              </a:spcAft>
              <a:buClrTx/>
              <a:buSzTx/>
              <a:buFont typeface="Wingdings" pitchFamily="2" charset="2"/>
              <a:buChar char="à"/>
              <a:tabLst/>
              <a:defRPr/>
            </a:pPr>
            <a:r>
              <a:rPr lang="de-DE" noProof="0" dirty="0">
                <a:sym typeface="Wingdings" pitchFamily="2" charset="2"/>
              </a:rPr>
              <a:t>Schwarz, glänzend</a:t>
            </a:r>
            <a:endParaRPr kumimoji="0" lang="de-DE"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Inhaltsplatzhalter 2"/>
          <p:cNvSpPr txBox="1">
            <a:spLocks/>
          </p:cNvSpPr>
          <p:nvPr/>
        </p:nvSpPr>
        <p:spPr>
          <a:xfrm>
            <a:off x="2627784" y="4725144"/>
            <a:ext cx="6336704" cy="1368152"/>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de-DE" i="0" u="none" strike="noStrike" kern="1200" cap="none" spc="0" normalizeH="0" baseline="0" noProof="0" dirty="0">
                <a:ln>
                  <a:noFill/>
                </a:ln>
                <a:solidFill>
                  <a:schemeClr val="tx1"/>
                </a:solidFill>
                <a:effectLst/>
                <a:uLnTx/>
                <a:uFillTx/>
                <a:latin typeface="+mn-lt"/>
                <a:ea typeface="+mn-ea"/>
                <a:cs typeface="+mn-cs"/>
              </a:rPr>
              <a:t>Im</a:t>
            </a:r>
            <a:r>
              <a:rPr kumimoji="0" lang="de-DE" b="1" i="0" u="none" strike="noStrike" kern="1200" cap="none" spc="0" normalizeH="0" baseline="0" noProof="0" dirty="0">
                <a:ln>
                  <a:noFill/>
                </a:ln>
                <a:solidFill>
                  <a:schemeClr val="tx1"/>
                </a:solidFill>
                <a:effectLst/>
                <a:uLnTx/>
                <a:uFillTx/>
                <a:latin typeface="+mn-lt"/>
                <a:ea typeface="+mn-ea"/>
                <a:cs typeface="+mn-cs"/>
              </a:rPr>
              <a:t> Diamant </a:t>
            </a:r>
            <a:r>
              <a:rPr kumimoji="0" lang="de-DE" b="0" i="0" u="none" strike="noStrike" kern="1200" cap="none" spc="0" normalizeH="0" baseline="0" noProof="0" dirty="0">
                <a:ln>
                  <a:noFill/>
                </a:ln>
                <a:solidFill>
                  <a:schemeClr val="tx1"/>
                </a:solidFill>
                <a:effectLst/>
                <a:uLnTx/>
                <a:uFillTx/>
                <a:latin typeface="+mn-lt"/>
                <a:ea typeface="+mn-ea"/>
                <a:cs typeface="+mn-cs"/>
              </a:rPr>
              <a:t>ist jedes C-Atom </a:t>
            </a:r>
            <a:r>
              <a:rPr kumimoji="0" lang="de-DE" b="0" i="0" u="none" strike="noStrike" kern="1200" cap="none" spc="0" normalizeH="0" baseline="0" noProof="0" dirty="0" err="1">
                <a:ln>
                  <a:noFill/>
                </a:ln>
                <a:solidFill>
                  <a:schemeClr val="tx1"/>
                </a:solidFill>
                <a:effectLst/>
                <a:uLnTx/>
                <a:uFillTx/>
                <a:latin typeface="+mn-lt"/>
                <a:ea typeface="+mn-ea"/>
                <a:cs typeface="+mn-cs"/>
              </a:rPr>
              <a:t>tetraedrisch</a:t>
            </a:r>
            <a:r>
              <a:rPr kumimoji="0" lang="de-DE" b="0" i="0" u="none" strike="noStrike" kern="1200" cap="none" spc="0" normalizeH="0" baseline="0" noProof="0" dirty="0">
                <a:ln>
                  <a:noFill/>
                </a:ln>
                <a:solidFill>
                  <a:schemeClr val="tx1"/>
                </a:solidFill>
                <a:effectLst/>
                <a:uLnTx/>
                <a:uFillTx/>
                <a:latin typeface="+mn-lt"/>
                <a:ea typeface="+mn-ea"/>
                <a:cs typeface="+mn-cs"/>
              </a:rPr>
              <a:t> </a:t>
            </a:r>
            <a:r>
              <a:rPr kumimoji="0" lang="de-DE" b="1" i="0" u="none" strike="noStrike" kern="1200" cap="none" spc="0" normalizeH="0" baseline="0" noProof="0" dirty="0">
                <a:ln>
                  <a:noFill/>
                </a:ln>
                <a:solidFill>
                  <a:schemeClr val="tx1"/>
                </a:solidFill>
                <a:effectLst/>
                <a:uLnTx/>
                <a:uFillTx/>
                <a:latin typeface="+mn-lt"/>
                <a:ea typeface="+mn-ea"/>
                <a:cs typeface="+mn-cs"/>
              </a:rPr>
              <a:t>von 4 weiteren C-Atomen </a:t>
            </a:r>
            <a:r>
              <a:rPr kumimoji="0" lang="de-DE" b="0" i="0" u="none" strike="noStrike" kern="1200" cap="none" spc="0" normalizeH="0" baseline="0" noProof="0" dirty="0">
                <a:ln>
                  <a:noFill/>
                </a:ln>
                <a:solidFill>
                  <a:schemeClr val="tx1"/>
                </a:solidFill>
                <a:effectLst/>
                <a:uLnTx/>
                <a:uFillTx/>
                <a:latin typeface="+mn-lt"/>
                <a:ea typeface="+mn-ea"/>
                <a:cs typeface="+mn-cs"/>
              </a:rPr>
              <a:t>mit</a:t>
            </a:r>
            <a:r>
              <a:rPr kumimoji="0" lang="de-DE" b="0" i="0" u="none" strike="noStrike" kern="1200" cap="none" spc="0" normalizeH="0" noProof="0" dirty="0">
                <a:ln>
                  <a:noFill/>
                </a:ln>
                <a:solidFill>
                  <a:schemeClr val="tx1"/>
                </a:solidFill>
                <a:effectLst/>
                <a:uLnTx/>
                <a:uFillTx/>
                <a:latin typeface="+mn-lt"/>
                <a:ea typeface="+mn-ea"/>
                <a:cs typeface="+mn-cs"/>
              </a:rPr>
              <a:t> Einfachbindungen verbunden.</a:t>
            </a:r>
            <a:r>
              <a:rPr kumimoji="0" lang="de-DE" b="0" i="0" u="none" strike="noStrike" kern="1200" cap="none" spc="0" normalizeH="0" baseline="0" noProof="0" dirty="0">
                <a:ln>
                  <a:noFill/>
                </a:ln>
                <a:solidFill>
                  <a:schemeClr val="tx1"/>
                </a:solidFill>
                <a:effectLst/>
                <a:uLnTx/>
                <a:uFillTx/>
                <a:latin typeface="+mn-lt"/>
                <a:ea typeface="+mn-ea"/>
                <a:cs typeface="+mn-cs"/>
              </a:rPr>
              <a:t> </a:t>
            </a:r>
            <a:endParaRPr kumimoji="0" lang="de-DE" b="0" i="0" u="none" strike="noStrike" kern="1200" cap="none" spc="0" normalizeH="0" noProof="0" dirty="0">
              <a:ln>
                <a:noFill/>
              </a:ln>
              <a:solidFill>
                <a:schemeClr val="tx1"/>
              </a:solidFill>
              <a:effectLst/>
              <a:uLnTx/>
              <a:uFillTx/>
              <a:latin typeface="+mn-lt"/>
              <a:ea typeface="+mn-ea"/>
              <a:cs typeface="+mn-cs"/>
            </a:endParaRPr>
          </a:p>
          <a:p>
            <a:pPr>
              <a:spcBef>
                <a:spcPct val="20000"/>
              </a:spcBef>
              <a:buFont typeface="Wingdings" pitchFamily="2" charset="2"/>
              <a:buChar char="à"/>
            </a:pPr>
            <a:r>
              <a:rPr lang="de-DE" noProof="0" dirty="0">
                <a:sym typeface="Wingdings" pitchFamily="2" charset="2"/>
              </a:rPr>
              <a:t>Nicht elektrisch leitend</a:t>
            </a:r>
            <a:endParaRPr lang="de-DE" dirty="0"/>
          </a:p>
          <a:p>
            <a:pPr marL="0" marR="0" lvl="0" indent="0" algn="l" defTabSz="914400" rtl="0" eaLnBrk="1" fontAlgn="auto" latinLnBrk="0" hangingPunct="1">
              <a:lnSpc>
                <a:spcPct val="100000"/>
              </a:lnSpc>
              <a:spcBef>
                <a:spcPct val="20000"/>
              </a:spcBef>
              <a:spcAft>
                <a:spcPts val="0"/>
              </a:spcAft>
              <a:buClrTx/>
              <a:buSzTx/>
              <a:buFont typeface="Wingdings" pitchFamily="2" charset="2"/>
              <a:buChar char="à"/>
              <a:tabLst/>
              <a:defRPr/>
            </a:pPr>
            <a:r>
              <a:rPr lang="de-DE" noProof="0" dirty="0">
                <a:sym typeface="Wingdings" pitchFamily="2" charset="2"/>
              </a:rPr>
              <a:t>Große Härte</a:t>
            </a:r>
          </a:p>
          <a:p>
            <a:pPr marL="0" marR="0" lvl="0" indent="0" algn="l" defTabSz="914400" rtl="0" eaLnBrk="1" fontAlgn="auto" latinLnBrk="0" hangingPunct="1">
              <a:lnSpc>
                <a:spcPct val="100000"/>
              </a:lnSpc>
              <a:spcBef>
                <a:spcPct val="20000"/>
              </a:spcBef>
              <a:spcAft>
                <a:spcPts val="0"/>
              </a:spcAft>
              <a:buClrTx/>
              <a:buSzTx/>
              <a:buFont typeface="Wingdings" pitchFamily="2" charset="2"/>
              <a:buChar char="à"/>
              <a:tabLst/>
              <a:defRPr/>
            </a:pPr>
            <a:r>
              <a:rPr kumimoji="0" lang="de-DE" b="0" i="0" u="none" strike="noStrike" kern="1200" cap="none" spc="0" normalizeH="0" baseline="0" dirty="0">
                <a:ln>
                  <a:noFill/>
                </a:ln>
                <a:solidFill>
                  <a:schemeClr val="tx1"/>
                </a:solidFill>
                <a:effectLst/>
                <a:uLnTx/>
                <a:uFillTx/>
                <a:latin typeface="+mn-lt"/>
                <a:ea typeface="+mn-ea"/>
                <a:cs typeface="+mn-cs"/>
                <a:sym typeface="Wingdings" pitchFamily="2" charset="2"/>
              </a:rPr>
              <a:t>Durchsichtig, stark lichtbrechend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388"/>
                                        </p:tgtEl>
                                        <p:attrNameLst>
                                          <p:attrName>style.visibility</p:attrName>
                                        </p:attrNameLst>
                                      </p:cBhvr>
                                      <p:to>
                                        <p:strVal val="visible"/>
                                      </p:to>
                                    </p:set>
                                    <p:animEffect transition="in" filter="blinds(horizontal)">
                                      <p:cBhvr>
                                        <p:cTn id="17" dur="500"/>
                                        <p:tgtEl>
                                          <p:spTgt spid="163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390"/>
                                        </p:tgtEl>
                                        <p:attrNameLst>
                                          <p:attrName>style.visibility</p:attrName>
                                        </p:attrNameLst>
                                      </p:cBhvr>
                                      <p:to>
                                        <p:strVal val="visible"/>
                                      </p:to>
                                    </p:set>
                                    <p:animEffect transition="in" filter="blinds(horizontal)">
                                      <p:cBhvr>
                                        <p:cTn id="27" dur="500"/>
                                        <p:tgtEl>
                                          <p:spTgt spid="1639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de-DE" sz="7200" dirty="0" err="1"/>
              <a:t>Nanotubes</a:t>
            </a:r>
            <a:endParaRPr lang="de-DE" sz="7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548680"/>
            <a:ext cx="8229600" cy="1143000"/>
          </a:xfrm>
        </p:spPr>
        <p:txBody>
          <a:bodyPr>
            <a:noAutofit/>
          </a:bodyPr>
          <a:lstStyle/>
          <a:p>
            <a:r>
              <a:rPr lang="de-DE" sz="3200" b="1" dirty="0"/>
              <a:t>Stanford-Forscher bauen ersten Computer mit Kohlenstoff-Nanoröhren </a:t>
            </a:r>
            <a:br>
              <a:rPr lang="de-DE" sz="3200" b="1" dirty="0"/>
            </a:br>
            <a:endParaRPr lang="de-DE" sz="3200" dirty="0"/>
          </a:p>
        </p:txBody>
      </p:sp>
      <p:sp>
        <p:nvSpPr>
          <p:cNvPr id="3" name="Inhaltsplatzhalter 2"/>
          <p:cNvSpPr>
            <a:spLocks noGrp="1"/>
          </p:cNvSpPr>
          <p:nvPr>
            <p:ph idx="1"/>
          </p:nvPr>
        </p:nvSpPr>
        <p:spPr>
          <a:xfrm>
            <a:off x="457200" y="1600201"/>
            <a:ext cx="8229600" cy="4205064"/>
          </a:xfrm>
        </p:spPr>
        <p:txBody>
          <a:bodyPr>
            <a:noAutofit/>
          </a:bodyPr>
          <a:lstStyle/>
          <a:p>
            <a:pPr marL="0" indent="0">
              <a:buNone/>
            </a:pPr>
            <a:r>
              <a:rPr lang="de-DE" sz="2000" dirty="0"/>
              <a:t>Forscher der Stanford University verkünden: Wir haben einen Rechner gebaut, der auf der Basis von Kohlenstoff-Nanoröhrchen läuft. Ein einfaches Modell zwar, das auf eigentlich veralteter Technik beruht und gerade mal 20 Standardbefehle sauber ausführen konnte. Aber es scheint immerhin der erste Sprung über den Bereich der Grundlagenforschung hinaus zu sein.</a:t>
            </a:r>
          </a:p>
          <a:p>
            <a:pPr marL="0" indent="0">
              <a:buNone/>
            </a:pPr>
            <a:endParaRPr lang="de-DE" sz="2000" dirty="0"/>
          </a:p>
          <a:p>
            <a:pPr marL="0" indent="0">
              <a:buNone/>
            </a:pPr>
            <a:r>
              <a:rPr lang="de-DE" sz="2000" dirty="0"/>
              <a:t>Die Nanoröhrchen sollen als Leitermedien deutlich schneller und dabei energiesparender sein als herkömmliche </a:t>
            </a:r>
            <a:r>
              <a:rPr lang="de-DE" sz="2000" dirty="0" err="1"/>
              <a:t>Siliziumchips</a:t>
            </a:r>
            <a:r>
              <a:rPr lang="de-DE" sz="2000" dirty="0"/>
              <a:t>. Sie halten erheblich  mehr Spannung aus und könnten dafür sorgen, dass die so genannte </a:t>
            </a:r>
            <a:r>
              <a:rPr lang="de-DE" sz="2000" dirty="0" err="1"/>
              <a:t>Moore’sche</a:t>
            </a:r>
            <a:r>
              <a:rPr lang="de-DE" sz="2000" dirty="0"/>
              <a:t> Regel, nach der sich die Leistungsfähigkeit der Prozessoren alle 18 Monate verdoppelt, gültig bleibt – also mit dem Tempo der Anwendungsentwicklung weiterhin Schritt hält.</a:t>
            </a:r>
          </a:p>
          <a:p>
            <a:pPr>
              <a:buNone/>
            </a:pPr>
            <a:endParaRPr lang="de-DE" sz="2000" dirty="0"/>
          </a:p>
          <a:p>
            <a:pPr>
              <a:buNone/>
            </a:pPr>
            <a:r>
              <a:rPr lang="de-DE" sz="1600" dirty="0"/>
              <a:t>Quelle: http://www.ingenieur.de/Themen/Forschung/Stanford-Forscher-bauen-Computer-Kohlenstoff-Nanoroehren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2987824" y="620688"/>
            <a:ext cx="5688632" cy="3345235"/>
          </a:xfrm>
        </p:spPr>
        <p:txBody>
          <a:bodyPr>
            <a:noAutofit/>
          </a:bodyPr>
          <a:lstStyle/>
          <a:p>
            <a:pPr>
              <a:buNone/>
            </a:pPr>
            <a:r>
              <a:rPr lang="de-DE" sz="2400" b="1" dirty="0" err="1"/>
              <a:t>Fullerene</a:t>
            </a:r>
            <a:r>
              <a:rPr lang="de-DE" sz="2400" dirty="0"/>
              <a:t> („</a:t>
            </a:r>
            <a:r>
              <a:rPr lang="de-DE" sz="2400" dirty="0" err="1"/>
              <a:t>Buckyballs</a:t>
            </a:r>
            <a:r>
              <a:rPr lang="de-DE" sz="2400" dirty="0"/>
              <a:t>“)</a:t>
            </a:r>
          </a:p>
          <a:p>
            <a:pPr marL="0" indent="0">
              <a:buNone/>
            </a:pPr>
            <a:r>
              <a:rPr lang="de-DE" sz="2400" dirty="0"/>
              <a:t>1985 künstlich aus Graphit hergestellt von </a:t>
            </a:r>
            <a:r>
              <a:rPr lang="de-DE" sz="2400" dirty="0" err="1"/>
              <a:t>Kroto</a:t>
            </a:r>
            <a:r>
              <a:rPr lang="de-DE" sz="2400" dirty="0"/>
              <a:t>, </a:t>
            </a:r>
            <a:r>
              <a:rPr lang="de-DE" sz="2400" dirty="0" err="1"/>
              <a:t>Smalley</a:t>
            </a:r>
            <a:r>
              <a:rPr lang="de-DE" sz="2400" dirty="0"/>
              <a:t> und </a:t>
            </a:r>
            <a:r>
              <a:rPr lang="de-DE" sz="2400" dirty="0" err="1"/>
              <a:t>Curl</a:t>
            </a:r>
            <a:r>
              <a:rPr lang="de-DE" sz="2400" dirty="0"/>
              <a:t> (Nobelpreis 1996)</a:t>
            </a:r>
          </a:p>
          <a:p>
            <a:pPr marL="0" indent="0">
              <a:buNone/>
            </a:pPr>
            <a:r>
              <a:rPr lang="de-DE" sz="2400" dirty="0"/>
              <a:t>Käfigstruktur:  C-Atome, die wie Fußbälle aus Fünf und Sechsecken angeordnet sind; jedes C-Atom hat </a:t>
            </a:r>
            <a:r>
              <a:rPr lang="de-DE" sz="2400" b="1" dirty="0"/>
              <a:t>3 Bindungspartner</a:t>
            </a:r>
            <a:r>
              <a:rPr lang="de-DE" sz="2400" dirty="0"/>
              <a:t>.</a:t>
            </a:r>
          </a:p>
          <a:p>
            <a:pPr>
              <a:buFont typeface="Wingdings" pitchFamily="2" charset="2"/>
              <a:buChar char="à"/>
            </a:pPr>
            <a:r>
              <a:rPr lang="de-DE" sz="2400" dirty="0">
                <a:sym typeface="Wingdings" pitchFamily="2" charset="2"/>
              </a:rPr>
              <a:t>weich, elastisch</a:t>
            </a:r>
          </a:p>
          <a:p>
            <a:pPr>
              <a:buFont typeface="Wingdings" pitchFamily="2" charset="2"/>
              <a:buChar char="à"/>
            </a:pPr>
            <a:r>
              <a:rPr lang="de-DE" sz="2400" dirty="0">
                <a:sym typeface="Wingdings" pitchFamily="2" charset="2"/>
              </a:rPr>
              <a:t>Hitzebeständig</a:t>
            </a:r>
          </a:p>
          <a:p>
            <a:pPr>
              <a:buFont typeface="Wingdings" pitchFamily="2" charset="2"/>
              <a:buChar char="à"/>
            </a:pPr>
            <a:r>
              <a:rPr lang="de-DE" sz="2400" dirty="0">
                <a:sym typeface="Wingdings" pitchFamily="2" charset="2"/>
              </a:rPr>
              <a:t>Elektrisch leitfähig bei tiefen Temperaturen ohne Verlust (Supraleiter)</a:t>
            </a:r>
            <a:endParaRPr lang="de-DE" sz="2400" dirty="0"/>
          </a:p>
          <a:p>
            <a:pPr>
              <a:buNone/>
            </a:pPr>
            <a:endParaRPr lang="de-DE" sz="2400" dirty="0"/>
          </a:p>
        </p:txBody>
      </p:sp>
      <p:pic>
        <p:nvPicPr>
          <p:cNvPr id="4" name="Picture 9" descr="http://www.webliner.ch/nano/modul4/img/Bucky-c60.gif"/>
          <p:cNvPicPr>
            <a:picLocks noChangeAspect="1" noChangeArrowheads="1"/>
          </p:cNvPicPr>
          <p:nvPr/>
        </p:nvPicPr>
        <p:blipFill>
          <a:blip r:embed="rId2" cstate="print"/>
          <a:srcRect/>
          <a:stretch>
            <a:fillRect/>
          </a:stretch>
        </p:blipFill>
        <p:spPr bwMode="auto">
          <a:xfrm>
            <a:off x="611560" y="836712"/>
            <a:ext cx="2088232" cy="2032548"/>
          </a:xfrm>
          <a:prstGeom prst="rect">
            <a:avLst/>
          </a:prstGeom>
          <a:noFill/>
        </p:spPr>
      </p:pic>
      <p:pic>
        <p:nvPicPr>
          <p:cNvPr id="5" name="Picture 2"/>
          <p:cNvPicPr>
            <a:picLocks noChangeAspect="1" noChangeArrowheads="1"/>
          </p:cNvPicPr>
          <p:nvPr/>
        </p:nvPicPr>
        <p:blipFill>
          <a:blip r:embed="rId3" cstate="print"/>
          <a:srcRect/>
          <a:stretch>
            <a:fillRect/>
          </a:stretch>
        </p:blipFill>
        <p:spPr bwMode="auto">
          <a:xfrm>
            <a:off x="539552" y="4293096"/>
            <a:ext cx="2320652" cy="2320652"/>
          </a:xfrm>
          <a:prstGeom prst="rect">
            <a:avLst/>
          </a:prstGeom>
          <a:noFill/>
          <a:ln w="9525">
            <a:noFill/>
            <a:miter lim="800000"/>
            <a:headEnd/>
            <a:tailEnd/>
          </a:ln>
        </p:spPr>
      </p:pic>
      <p:sp>
        <p:nvSpPr>
          <p:cNvPr id="7" name="Inhaltsplatzhalter 2"/>
          <p:cNvSpPr txBox="1">
            <a:spLocks/>
          </p:cNvSpPr>
          <p:nvPr/>
        </p:nvSpPr>
        <p:spPr>
          <a:xfrm>
            <a:off x="3059832" y="5301208"/>
            <a:ext cx="5688632" cy="780331"/>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de-DE" sz="2800" b="1" i="0" u="none" strike="noStrike" kern="1200" cap="none" spc="0" normalizeH="0" baseline="0" noProof="0" dirty="0" err="1">
                <a:ln>
                  <a:noFill/>
                </a:ln>
                <a:solidFill>
                  <a:schemeClr val="tx1"/>
                </a:solidFill>
                <a:effectLst/>
                <a:uLnTx/>
                <a:uFillTx/>
                <a:latin typeface="+mn-lt"/>
                <a:ea typeface="+mn-ea"/>
                <a:cs typeface="+mn-cs"/>
              </a:rPr>
              <a:t>Nanotubes</a:t>
            </a:r>
            <a:endParaRPr kumimoji="0" lang="de-DE"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de-DE"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linds(horizontal)">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476672"/>
            <a:ext cx="8229600" cy="922114"/>
          </a:xfrm>
        </p:spPr>
        <p:txBody>
          <a:bodyPr>
            <a:noAutofit/>
          </a:bodyPr>
          <a:lstStyle/>
          <a:p>
            <a:pPr algn="l"/>
            <a:r>
              <a:rPr lang="de-DE" sz="3200" b="1" dirty="0">
                <a:solidFill>
                  <a:srgbClr val="7030A0"/>
                </a:solidFill>
              </a:rPr>
              <a:t>Das besondere Element Kohlenstoff oder: Warum nicht Silizium?</a:t>
            </a:r>
            <a:br>
              <a:rPr lang="de-DE" sz="3200" b="1" dirty="0">
                <a:solidFill>
                  <a:srgbClr val="7030A0"/>
                </a:solidFill>
              </a:rPr>
            </a:br>
            <a:endParaRPr lang="de-DE" sz="3200" b="1" dirty="0">
              <a:solidFill>
                <a:srgbClr val="7030A0"/>
              </a:solidFill>
            </a:endParaRPr>
          </a:p>
        </p:txBody>
      </p:sp>
      <p:sp>
        <p:nvSpPr>
          <p:cNvPr id="3" name="Inhaltsplatzhalter 2"/>
          <p:cNvSpPr>
            <a:spLocks noGrp="1"/>
          </p:cNvSpPr>
          <p:nvPr>
            <p:ph idx="1"/>
          </p:nvPr>
        </p:nvSpPr>
        <p:spPr>
          <a:xfrm>
            <a:off x="467544" y="1340768"/>
            <a:ext cx="3682752" cy="3340968"/>
          </a:xfrm>
        </p:spPr>
        <p:txBody>
          <a:bodyPr/>
          <a:lstStyle/>
          <a:p>
            <a:pPr>
              <a:buNone/>
            </a:pPr>
            <a:r>
              <a:rPr lang="de-DE" u="sng" dirty="0"/>
              <a:t>Vergleich C und Si:</a:t>
            </a:r>
          </a:p>
          <a:p>
            <a:r>
              <a:rPr lang="de-DE" sz="2400" dirty="0"/>
              <a:t>Häufigkeit/Vorkommen</a:t>
            </a:r>
          </a:p>
          <a:p>
            <a:r>
              <a:rPr lang="de-DE" sz="2400" dirty="0"/>
              <a:t>Stellung im PSE</a:t>
            </a:r>
          </a:p>
          <a:p>
            <a:r>
              <a:rPr lang="de-DE" sz="2400" dirty="0" err="1"/>
              <a:t>Atombau</a:t>
            </a:r>
            <a:endParaRPr lang="de-DE" sz="2400" dirty="0"/>
          </a:p>
          <a:p>
            <a:r>
              <a:rPr lang="de-DE" sz="2400" dirty="0"/>
              <a:t>Atomgröße</a:t>
            </a:r>
          </a:p>
          <a:p>
            <a:r>
              <a:rPr lang="de-DE" sz="2400" dirty="0"/>
              <a:t>Elektronegativität</a:t>
            </a:r>
          </a:p>
          <a:p>
            <a:r>
              <a:rPr lang="de-DE" sz="2400" dirty="0"/>
              <a:t>Dichte</a:t>
            </a:r>
          </a:p>
          <a:p>
            <a:pPr>
              <a:buNone/>
            </a:pPr>
            <a:endParaRPr lang="de-DE" dirty="0"/>
          </a:p>
        </p:txBody>
      </p:sp>
      <p:grpSp>
        <p:nvGrpSpPr>
          <p:cNvPr id="15" name="Gruppieren 14"/>
          <p:cNvGrpSpPr/>
          <p:nvPr/>
        </p:nvGrpSpPr>
        <p:grpSpPr>
          <a:xfrm>
            <a:off x="539552" y="4941168"/>
            <a:ext cx="4788024" cy="1737484"/>
            <a:chOff x="3851920" y="4869160"/>
            <a:chExt cx="4788024" cy="1737484"/>
          </a:xfrm>
        </p:grpSpPr>
        <p:pic>
          <p:nvPicPr>
            <p:cNvPr id="6" name="Grafik 5" descr="http://www.chemgapedia.de/vsengine/media/vsc/de/ch/12/oc/einleitung/besonderheiten_kohlenstoff/butan1.gif"/>
            <p:cNvPicPr/>
            <p:nvPr/>
          </p:nvPicPr>
          <p:blipFill>
            <a:blip r:embed="rId2" cstate="print"/>
            <a:srcRect/>
            <a:stretch>
              <a:fillRect/>
            </a:stretch>
          </p:blipFill>
          <p:spPr bwMode="auto">
            <a:xfrm>
              <a:off x="5220072" y="4869160"/>
              <a:ext cx="1572766" cy="1656184"/>
            </a:xfrm>
            <a:prstGeom prst="rect">
              <a:avLst/>
            </a:prstGeom>
            <a:noFill/>
            <a:ln w="9525">
              <a:noFill/>
              <a:miter lim="800000"/>
              <a:headEnd/>
              <a:tailEnd/>
            </a:ln>
          </p:spPr>
        </p:pic>
        <p:pic>
          <p:nvPicPr>
            <p:cNvPr id="7" name="Grafik 6" descr="http://www.chemgapedia.de/vsengine/media/vsc/de/ch/12/oc/einleitung/besonderheiten_kohlenstoff/silan1.gif"/>
            <p:cNvPicPr/>
            <p:nvPr/>
          </p:nvPicPr>
          <p:blipFill>
            <a:blip r:embed="rId3" cstate="print"/>
            <a:srcRect/>
            <a:stretch>
              <a:fillRect/>
            </a:stretch>
          </p:blipFill>
          <p:spPr bwMode="auto">
            <a:xfrm>
              <a:off x="6876256" y="4869160"/>
              <a:ext cx="1763688" cy="1656184"/>
            </a:xfrm>
            <a:prstGeom prst="rect">
              <a:avLst/>
            </a:prstGeom>
            <a:noFill/>
            <a:ln w="9525">
              <a:noFill/>
              <a:miter lim="800000"/>
              <a:headEnd/>
              <a:tailEnd/>
            </a:ln>
          </p:spPr>
        </p:pic>
        <p:sp>
          <p:nvSpPr>
            <p:cNvPr id="8" name="Textfeld 7"/>
            <p:cNvSpPr txBox="1"/>
            <p:nvPr/>
          </p:nvSpPr>
          <p:spPr>
            <a:xfrm>
              <a:off x="3851920" y="5229200"/>
              <a:ext cx="1584176" cy="923330"/>
            </a:xfrm>
            <a:prstGeom prst="rect">
              <a:avLst/>
            </a:prstGeom>
            <a:noFill/>
          </p:spPr>
          <p:txBody>
            <a:bodyPr wrap="square" rtlCol="0">
              <a:spAutoFit/>
            </a:bodyPr>
            <a:lstStyle/>
            <a:p>
              <a:r>
                <a:rPr lang="de-DE" b="1" dirty="0">
                  <a:solidFill>
                    <a:srgbClr val="7030A0"/>
                  </a:solidFill>
                </a:rPr>
                <a:t>Verbindungen mit Wasserstoff:</a:t>
              </a:r>
            </a:p>
          </p:txBody>
        </p:sp>
        <p:sp>
          <p:nvSpPr>
            <p:cNvPr id="9" name="Textfeld 8"/>
            <p:cNvSpPr txBox="1"/>
            <p:nvPr/>
          </p:nvSpPr>
          <p:spPr>
            <a:xfrm>
              <a:off x="5724128" y="6237312"/>
              <a:ext cx="1368152" cy="369332"/>
            </a:xfrm>
            <a:prstGeom prst="rect">
              <a:avLst/>
            </a:prstGeom>
            <a:solidFill>
              <a:schemeClr val="bg1"/>
            </a:solidFill>
          </p:spPr>
          <p:txBody>
            <a:bodyPr wrap="square" rtlCol="0">
              <a:spAutoFit/>
            </a:bodyPr>
            <a:lstStyle/>
            <a:p>
              <a:pPr algn="ctr"/>
              <a:r>
                <a:rPr lang="de-DE" dirty="0"/>
                <a:t>Alkan</a:t>
              </a:r>
            </a:p>
          </p:txBody>
        </p:sp>
        <p:sp>
          <p:nvSpPr>
            <p:cNvPr id="10" name="Textfeld 9"/>
            <p:cNvSpPr txBox="1"/>
            <p:nvPr/>
          </p:nvSpPr>
          <p:spPr>
            <a:xfrm>
              <a:off x="7092280" y="6237312"/>
              <a:ext cx="1547664" cy="369332"/>
            </a:xfrm>
            <a:prstGeom prst="rect">
              <a:avLst/>
            </a:prstGeom>
            <a:solidFill>
              <a:schemeClr val="bg1"/>
            </a:solidFill>
          </p:spPr>
          <p:txBody>
            <a:bodyPr wrap="square" rtlCol="0">
              <a:spAutoFit/>
            </a:bodyPr>
            <a:lstStyle/>
            <a:p>
              <a:pPr algn="ctr"/>
              <a:r>
                <a:rPr lang="de-DE" dirty="0" err="1"/>
                <a:t>Silan</a:t>
              </a:r>
              <a:endParaRPr lang="de-DE" dirty="0"/>
            </a:p>
          </p:txBody>
        </p:sp>
      </p:grpSp>
      <p:pic>
        <p:nvPicPr>
          <p:cNvPr id="11" name="Picture 2"/>
          <p:cNvPicPr>
            <a:picLocks noChangeAspect="1" noChangeArrowheads="1"/>
          </p:cNvPicPr>
          <p:nvPr/>
        </p:nvPicPr>
        <p:blipFill>
          <a:blip r:embed="rId4" cstate="print"/>
          <a:srcRect/>
          <a:stretch>
            <a:fillRect/>
          </a:stretch>
        </p:blipFill>
        <p:spPr bwMode="auto">
          <a:xfrm>
            <a:off x="4067944" y="1196752"/>
            <a:ext cx="2520280" cy="3114099"/>
          </a:xfrm>
          <a:prstGeom prst="rect">
            <a:avLst/>
          </a:prstGeom>
          <a:noFill/>
          <a:ln w="9525">
            <a:noFill/>
            <a:miter lim="800000"/>
            <a:headEnd/>
            <a:tailEnd/>
          </a:ln>
        </p:spPr>
      </p:pic>
      <p:sp>
        <p:nvSpPr>
          <p:cNvPr id="12" name="Textfeld 11"/>
          <p:cNvSpPr txBox="1"/>
          <p:nvPr/>
        </p:nvSpPr>
        <p:spPr>
          <a:xfrm>
            <a:off x="4067944" y="4005064"/>
            <a:ext cx="2736304" cy="646331"/>
          </a:xfrm>
          <a:prstGeom prst="rect">
            <a:avLst/>
          </a:prstGeom>
          <a:solidFill>
            <a:schemeClr val="bg1"/>
          </a:solidFill>
        </p:spPr>
        <p:txBody>
          <a:bodyPr wrap="square" rtlCol="0">
            <a:spAutoFit/>
          </a:bodyPr>
          <a:lstStyle/>
          <a:p>
            <a:r>
              <a:rPr lang="de-DE" b="1" dirty="0">
                <a:solidFill>
                  <a:srgbClr val="7030A0"/>
                </a:solidFill>
              </a:rPr>
              <a:t>Häufigkeit der Elemente der 4. Hauptgruppe</a:t>
            </a:r>
          </a:p>
        </p:txBody>
      </p:sp>
      <p:pic>
        <p:nvPicPr>
          <p:cNvPr id="13" name="Picture 3"/>
          <p:cNvPicPr>
            <a:picLocks noChangeAspect="1" noChangeArrowheads="1"/>
          </p:cNvPicPr>
          <p:nvPr/>
        </p:nvPicPr>
        <p:blipFill>
          <a:blip r:embed="rId5" cstate="print"/>
          <a:srcRect/>
          <a:stretch>
            <a:fillRect/>
          </a:stretch>
        </p:blipFill>
        <p:spPr bwMode="auto">
          <a:xfrm>
            <a:off x="6660232" y="2910998"/>
            <a:ext cx="2483768" cy="2964794"/>
          </a:xfrm>
          <a:prstGeom prst="rect">
            <a:avLst/>
          </a:prstGeom>
          <a:noFill/>
          <a:ln w="9525">
            <a:noFill/>
            <a:miter lim="800000"/>
            <a:headEnd/>
            <a:tailEnd/>
          </a:ln>
        </p:spPr>
      </p:pic>
      <p:sp>
        <p:nvSpPr>
          <p:cNvPr id="14" name="Textfeld 13"/>
          <p:cNvSpPr txBox="1"/>
          <p:nvPr/>
        </p:nvSpPr>
        <p:spPr>
          <a:xfrm>
            <a:off x="6732240" y="5877272"/>
            <a:ext cx="1928730" cy="646331"/>
          </a:xfrm>
          <a:prstGeom prst="rect">
            <a:avLst/>
          </a:prstGeom>
          <a:noFill/>
        </p:spPr>
        <p:txBody>
          <a:bodyPr wrap="square" rtlCol="0">
            <a:spAutoFit/>
          </a:bodyPr>
          <a:lstStyle/>
          <a:p>
            <a:r>
              <a:rPr lang="de-DE" b="1" dirty="0">
                <a:solidFill>
                  <a:srgbClr val="7030A0"/>
                </a:solidFill>
              </a:rPr>
              <a:t>Dichte bei 20°C in g/cm³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linds(horizontal)">
                                      <p:cBhvr>
                                        <p:cTn id="16" dur="500"/>
                                        <p:tgtEl>
                                          <p:spTgt spid="14"/>
                                        </p:tgtEl>
                                      </p:cBhvr>
                                    </p:animEffect>
                                  </p:childTnLst>
                                </p:cTn>
                              </p:par>
                              <p:par>
                                <p:cTn id="17" presetID="3" presetClass="entr" presetSubtype="1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linds(horizontal)">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feld 11"/>
          <p:cNvSpPr txBox="1"/>
          <p:nvPr/>
        </p:nvSpPr>
        <p:spPr>
          <a:xfrm>
            <a:off x="323528" y="4365104"/>
            <a:ext cx="8208912" cy="2308324"/>
          </a:xfrm>
          <a:prstGeom prst="rect">
            <a:avLst/>
          </a:prstGeom>
          <a:noFill/>
        </p:spPr>
        <p:txBody>
          <a:bodyPr wrap="square" rtlCol="0">
            <a:spAutoFit/>
          </a:bodyPr>
          <a:lstStyle/>
          <a:p>
            <a:pPr lvl="0"/>
            <a:endParaRPr lang="de-DE" dirty="0"/>
          </a:p>
          <a:p>
            <a:pPr marL="179388" lvl="0" indent="-179388">
              <a:buFont typeface="Wingdings" pitchFamily="2" charset="2"/>
              <a:buChar char="Ø"/>
            </a:pPr>
            <a:r>
              <a:rPr lang="de-DE" dirty="0"/>
              <a:t>Kohlenstoff hat einen kleineren Atomdurchmesser </a:t>
            </a:r>
            <a:r>
              <a:rPr lang="de-DE" dirty="0">
                <a:sym typeface="Wingdings" pitchFamily="2" charset="2"/>
              </a:rPr>
              <a:t> es neigt dazu, </a:t>
            </a:r>
            <a:r>
              <a:rPr lang="de-DE" b="1" dirty="0">
                <a:solidFill>
                  <a:srgbClr val="7030A0"/>
                </a:solidFill>
                <a:sym typeface="Wingdings" pitchFamily="2" charset="2"/>
              </a:rPr>
              <a:t>Mehrfachbindungen</a:t>
            </a:r>
            <a:r>
              <a:rPr lang="de-DE" dirty="0">
                <a:sym typeface="Wingdings" pitchFamily="2" charset="2"/>
              </a:rPr>
              <a:t> einzugehen, da 4 Bindungspartner räumlich angeordnet werden müssen.</a:t>
            </a:r>
          </a:p>
          <a:p>
            <a:pPr marL="179388" lvl="0" indent="-179388">
              <a:buFont typeface="Wingdings" pitchFamily="2" charset="2"/>
              <a:buChar char="Ø"/>
            </a:pPr>
            <a:r>
              <a:rPr lang="de-DE" dirty="0">
                <a:sym typeface="Wingdings" pitchFamily="2" charset="2"/>
              </a:rPr>
              <a:t>Kohlenstoff hat eine mittlere EN  bildet </a:t>
            </a:r>
            <a:r>
              <a:rPr lang="de-DE" b="1" dirty="0">
                <a:solidFill>
                  <a:srgbClr val="7030A0"/>
                </a:solidFill>
                <a:sym typeface="Wingdings" pitchFamily="2" charset="2"/>
              </a:rPr>
              <a:t>stabile Atombindungen </a:t>
            </a:r>
            <a:r>
              <a:rPr lang="de-DE" dirty="0">
                <a:sym typeface="Wingdings" pitchFamily="2" charset="2"/>
              </a:rPr>
              <a:t>aus, v.a. mit Wasserstoff</a:t>
            </a:r>
          </a:p>
          <a:p>
            <a:pPr marL="179388" lvl="0" indent="-179388">
              <a:buFont typeface="Wingdings" pitchFamily="2" charset="2"/>
              <a:buChar char="Ø"/>
            </a:pPr>
            <a:r>
              <a:rPr lang="de-DE" dirty="0">
                <a:sym typeface="Wingdings" pitchFamily="2" charset="2"/>
              </a:rPr>
              <a:t>Kohlenstoff geht stabile Atombindungen mit anderen C-Atomen ein </a:t>
            </a:r>
            <a:r>
              <a:rPr lang="de-DE" b="1" dirty="0">
                <a:solidFill>
                  <a:srgbClr val="7030A0"/>
                </a:solidFill>
                <a:sym typeface="Wingdings" pitchFamily="2" charset="2"/>
              </a:rPr>
              <a:t> große Vielfalt</a:t>
            </a:r>
            <a:r>
              <a:rPr lang="de-DE" dirty="0">
                <a:sym typeface="Wingdings" pitchFamily="2" charset="2"/>
              </a:rPr>
              <a:t> an Verbindungen möglich</a:t>
            </a:r>
          </a:p>
        </p:txBody>
      </p:sp>
      <p:graphicFrame>
        <p:nvGraphicFramePr>
          <p:cNvPr id="13" name="Tabelle 12"/>
          <p:cNvGraphicFramePr>
            <a:graphicFrameLocks noGrp="1"/>
          </p:cNvGraphicFramePr>
          <p:nvPr/>
        </p:nvGraphicFramePr>
        <p:xfrm>
          <a:off x="467545" y="188640"/>
          <a:ext cx="7752183" cy="4176465"/>
        </p:xfrm>
        <a:graphic>
          <a:graphicData uri="http://schemas.openxmlformats.org/drawingml/2006/table">
            <a:tbl>
              <a:tblPr firstRow="1" bandRow="1">
                <a:tableStyleId>{5C22544A-7EE6-4342-B048-85BDC9FD1C3A}</a:tableStyleId>
              </a:tblPr>
              <a:tblGrid>
                <a:gridCol w="2584061">
                  <a:extLst>
                    <a:ext uri="{9D8B030D-6E8A-4147-A177-3AD203B41FA5}">
                      <a16:colId xmlns:a16="http://schemas.microsoft.com/office/drawing/2014/main" val="20000"/>
                    </a:ext>
                  </a:extLst>
                </a:gridCol>
                <a:gridCol w="2584061">
                  <a:extLst>
                    <a:ext uri="{9D8B030D-6E8A-4147-A177-3AD203B41FA5}">
                      <a16:colId xmlns:a16="http://schemas.microsoft.com/office/drawing/2014/main" val="20001"/>
                    </a:ext>
                  </a:extLst>
                </a:gridCol>
                <a:gridCol w="2584061">
                  <a:extLst>
                    <a:ext uri="{9D8B030D-6E8A-4147-A177-3AD203B41FA5}">
                      <a16:colId xmlns:a16="http://schemas.microsoft.com/office/drawing/2014/main" val="20002"/>
                    </a:ext>
                  </a:extLst>
                </a:gridCol>
              </a:tblGrid>
              <a:tr h="410081">
                <a:tc>
                  <a:txBody>
                    <a:bodyPr/>
                    <a:lstStyle/>
                    <a:p>
                      <a:endParaRPr lang="de-DE" dirty="0"/>
                    </a:p>
                  </a:txBody>
                  <a:tcPr/>
                </a:tc>
                <a:tc>
                  <a:txBody>
                    <a:bodyPr/>
                    <a:lstStyle/>
                    <a:p>
                      <a:r>
                        <a:rPr lang="de-DE" dirty="0"/>
                        <a:t>Kohlenstoff</a:t>
                      </a:r>
                    </a:p>
                  </a:txBody>
                  <a:tcPr/>
                </a:tc>
                <a:tc>
                  <a:txBody>
                    <a:bodyPr/>
                    <a:lstStyle/>
                    <a:p>
                      <a:r>
                        <a:rPr lang="de-DE" dirty="0"/>
                        <a:t>Silizium</a:t>
                      </a:r>
                    </a:p>
                  </a:txBody>
                  <a:tcPr/>
                </a:tc>
                <a:extLst>
                  <a:ext uri="{0D108BD9-81ED-4DB2-BD59-A6C34878D82A}">
                    <a16:rowId xmlns:a16="http://schemas.microsoft.com/office/drawing/2014/main" val="10000"/>
                  </a:ext>
                </a:extLst>
              </a:tr>
              <a:tr h="1011158">
                <a:tc>
                  <a:txBody>
                    <a:bodyPr/>
                    <a:lstStyle/>
                    <a:p>
                      <a:r>
                        <a:rPr lang="de-DE" b="1" dirty="0"/>
                        <a:t>Häufigkeit/Vorkommen</a:t>
                      </a:r>
                    </a:p>
                  </a:txBody>
                  <a:tcPr/>
                </a:tc>
                <a:tc>
                  <a:txBody>
                    <a:bodyPr/>
                    <a:lstStyle/>
                    <a:p>
                      <a:r>
                        <a:rPr lang="de-DE" dirty="0"/>
                        <a:t>Häufigstes</a:t>
                      </a:r>
                      <a:r>
                        <a:rPr lang="de-DE" baseline="0" dirty="0"/>
                        <a:t> Element der lebenden Materie</a:t>
                      </a:r>
                      <a:endParaRPr lang="de-DE" dirty="0"/>
                    </a:p>
                  </a:txBody>
                  <a:tcPr/>
                </a:tc>
                <a:tc>
                  <a:txBody>
                    <a:bodyPr/>
                    <a:lstStyle/>
                    <a:p>
                      <a:r>
                        <a:rPr lang="de-DE" dirty="0"/>
                        <a:t>Häufigstes Element der Erdkruste (SiO</a:t>
                      </a:r>
                      <a:r>
                        <a:rPr lang="de-DE" baseline="-25000" dirty="0"/>
                        <a:t>2</a:t>
                      </a:r>
                      <a:r>
                        <a:rPr lang="de-DE" dirty="0"/>
                        <a:t> = Quarz)</a:t>
                      </a:r>
                    </a:p>
                  </a:txBody>
                  <a:tcPr/>
                </a:tc>
                <a:extLst>
                  <a:ext uri="{0D108BD9-81ED-4DB2-BD59-A6C34878D82A}">
                    <a16:rowId xmlns:a16="http://schemas.microsoft.com/office/drawing/2014/main" val="10001"/>
                  </a:ext>
                </a:extLst>
              </a:tr>
              <a:tr h="707811">
                <a:tc>
                  <a:txBody>
                    <a:bodyPr/>
                    <a:lstStyle/>
                    <a:p>
                      <a:r>
                        <a:rPr lang="de-DE" b="1" dirty="0"/>
                        <a:t>Stellung im PSE</a:t>
                      </a:r>
                    </a:p>
                  </a:txBody>
                  <a:tcPr/>
                </a:tc>
                <a:tc>
                  <a:txBody>
                    <a:bodyPr/>
                    <a:lstStyle/>
                    <a:p>
                      <a:r>
                        <a:rPr lang="de-DE" dirty="0"/>
                        <a:t>4. Hauptgruppe</a:t>
                      </a:r>
                    </a:p>
                    <a:p>
                      <a:r>
                        <a:rPr lang="de-DE" dirty="0"/>
                        <a:t>2. Periode</a:t>
                      </a:r>
                    </a:p>
                  </a:txBody>
                  <a:tcPr/>
                </a:tc>
                <a:tc>
                  <a:txBody>
                    <a:bodyPr/>
                    <a:lstStyle/>
                    <a:p>
                      <a:r>
                        <a:rPr lang="de-DE" dirty="0"/>
                        <a:t>4. Hauptgruppe</a:t>
                      </a:r>
                    </a:p>
                    <a:p>
                      <a:r>
                        <a:rPr lang="de-DE" dirty="0"/>
                        <a:t>3. Periode</a:t>
                      </a:r>
                    </a:p>
                  </a:txBody>
                  <a:tcPr/>
                </a:tc>
                <a:extLst>
                  <a:ext uri="{0D108BD9-81ED-4DB2-BD59-A6C34878D82A}">
                    <a16:rowId xmlns:a16="http://schemas.microsoft.com/office/drawing/2014/main" val="10002"/>
                  </a:ext>
                </a:extLst>
              </a:tr>
              <a:tr h="817172">
                <a:tc>
                  <a:txBody>
                    <a:bodyPr/>
                    <a:lstStyle/>
                    <a:p>
                      <a:r>
                        <a:rPr lang="de-DE" b="1" dirty="0" err="1"/>
                        <a:t>Atombau</a:t>
                      </a:r>
                      <a:endParaRPr lang="de-DE" b="1" dirty="0"/>
                    </a:p>
                  </a:txBody>
                  <a:tcPr/>
                </a:tc>
                <a:tc>
                  <a:txBody>
                    <a:bodyPr/>
                    <a:lstStyle/>
                    <a:p>
                      <a:r>
                        <a:rPr lang="de-DE" dirty="0"/>
                        <a:t>6 p,</a:t>
                      </a:r>
                      <a:r>
                        <a:rPr lang="de-DE" baseline="0" dirty="0"/>
                        <a:t> 6 n, 6 e-</a:t>
                      </a:r>
                    </a:p>
                    <a:p>
                      <a:r>
                        <a:rPr lang="de-DE" baseline="0" dirty="0"/>
                        <a:t>4 Valenzelektronen</a:t>
                      </a:r>
                    </a:p>
                  </a:txBody>
                  <a:tcPr/>
                </a:tc>
                <a:tc>
                  <a:txBody>
                    <a:bodyPr/>
                    <a:lstStyle/>
                    <a:p>
                      <a:r>
                        <a:rPr lang="de-DE" dirty="0"/>
                        <a:t>14 p, 14 n, 14</a:t>
                      </a:r>
                      <a:r>
                        <a:rPr lang="de-DE" baseline="0" dirty="0"/>
                        <a:t> e-</a:t>
                      </a:r>
                    </a:p>
                    <a:p>
                      <a:r>
                        <a:rPr lang="de-DE" baseline="0" dirty="0"/>
                        <a:t>4 Valenzelektronen</a:t>
                      </a:r>
                      <a:endParaRPr lang="de-DE" dirty="0"/>
                    </a:p>
                  </a:txBody>
                  <a:tcPr/>
                </a:tc>
                <a:extLst>
                  <a:ext uri="{0D108BD9-81ED-4DB2-BD59-A6C34878D82A}">
                    <a16:rowId xmlns:a16="http://schemas.microsoft.com/office/drawing/2014/main" val="10003"/>
                  </a:ext>
                </a:extLst>
              </a:tr>
              <a:tr h="410081">
                <a:tc>
                  <a:txBody>
                    <a:bodyPr/>
                    <a:lstStyle/>
                    <a:p>
                      <a:r>
                        <a:rPr lang="de-DE" b="1" dirty="0"/>
                        <a:t>Atomradius</a:t>
                      </a:r>
                      <a:r>
                        <a:rPr lang="de-DE" b="1" baseline="0" dirty="0"/>
                        <a:t> (</a:t>
                      </a:r>
                      <a:r>
                        <a:rPr lang="de-DE" b="1" baseline="0" dirty="0" err="1"/>
                        <a:t>pm</a:t>
                      </a:r>
                      <a:r>
                        <a:rPr lang="de-DE" b="1" baseline="0" dirty="0"/>
                        <a:t>)</a:t>
                      </a:r>
                      <a:endParaRPr lang="de-DE" b="1" dirty="0"/>
                    </a:p>
                  </a:txBody>
                  <a:tcPr/>
                </a:tc>
                <a:tc>
                  <a:txBody>
                    <a:bodyPr/>
                    <a:lstStyle/>
                    <a:p>
                      <a:pPr algn="ctr"/>
                      <a:r>
                        <a:rPr lang="de-DE" dirty="0"/>
                        <a:t>77</a:t>
                      </a:r>
                    </a:p>
                  </a:txBody>
                  <a:tcPr/>
                </a:tc>
                <a:tc>
                  <a:txBody>
                    <a:bodyPr/>
                    <a:lstStyle/>
                    <a:p>
                      <a:pPr algn="ctr"/>
                      <a:r>
                        <a:rPr lang="de-DE" dirty="0"/>
                        <a:t>117</a:t>
                      </a:r>
                    </a:p>
                  </a:txBody>
                  <a:tcPr/>
                </a:tc>
                <a:extLst>
                  <a:ext uri="{0D108BD9-81ED-4DB2-BD59-A6C34878D82A}">
                    <a16:rowId xmlns:a16="http://schemas.microsoft.com/office/drawing/2014/main" val="10004"/>
                  </a:ext>
                </a:extLst>
              </a:tr>
              <a:tr h="410081">
                <a:tc>
                  <a:txBody>
                    <a:bodyPr/>
                    <a:lstStyle/>
                    <a:p>
                      <a:r>
                        <a:rPr lang="de-DE" b="1" dirty="0"/>
                        <a:t>Elektronegativität</a:t>
                      </a:r>
                    </a:p>
                  </a:txBody>
                  <a:tcPr/>
                </a:tc>
                <a:tc>
                  <a:txBody>
                    <a:bodyPr/>
                    <a:lstStyle/>
                    <a:p>
                      <a:pPr algn="ctr"/>
                      <a:r>
                        <a:rPr lang="de-DE" dirty="0"/>
                        <a:t>2,5</a:t>
                      </a:r>
                    </a:p>
                  </a:txBody>
                  <a:tcPr/>
                </a:tc>
                <a:tc>
                  <a:txBody>
                    <a:bodyPr/>
                    <a:lstStyle/>
                    <a:p>
                      <a:pPr algn="ctr"/>
                      <a:r>
                        <a:rPr lang="de-DE" dirty="0"/>
                        <a:t>1,7</a:t>
                      </a:r>
                    </a:p>
                  </a:txBody>
                  <a:tcPr/>
                </a:tc>
                <a:extLst>
                  <a:ext uri="{0D108BD9-81ED-4DB2-BD59-A6C34878D82A}">
                    <a16:rowId xmlns:a16="http://schemas.microsoft.com/office/drawing/2014/main" val="10005"/>
                  </a:ext>
                </a:extLst>
              </a:tr>
              <a:tr h="410081">
                <a:tc>
                  <a:txBody>
                    <a:bodyPr/>
                    <a:lstStyle/>
                    <a:p>
                      <a:r>
                        <a:rPr lang="de-DE" b="1" dirty="0"/>
                        <a:t>Dichte (g/cm³)</a:t>
                      </a:r>
                    </a:p>
                  </a:txBody>
                  <a:tcPr/>
                </a:tc>
                <a:tc>
                  <a:txBody>
                    <a:bodyPr/>
                    <a:lstStyle/>
                    <a:p>
                      <a:pPr algn="ctr"/>
                      <a:r>
                        <a:rPr lang="de-DE" dirty="0"/>
                        <a:t>3,51</a:t>
                      </a:r>
                    </a:p>
                  </a:txBody>
                  <a:tcPr/>
                </a:tc>
                <a:tc>
                  <a:txBody>
                    <a:bodyPr/>
                    <a:lstStyle/>
                    <a:p>
                      <a:pPr algn="ctr"/>
                      <a:r>
                        <a:rPr lang="de-DE" dirty="0"/>
                        <a:t>2,33</a:t>
                      </a:r>
                    </a:p>
                  </a:txBody>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linds(horizontal)">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blinds(horizontal)">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blinds(horizontal)">
                                      <p:cBhvr>
                                        <p:cTn id="17"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7A5E6A06-DA5D-4DEE-9A56-226A4CBA52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74" y="620688"/>
            <a:ext cx="9217023" cy="5184576"/>
          </a:xfrm>
          <a:prstGeom prst="rect">
            <a:avLst/>
          </a:prstGeom>
        </p:spPr>
      </p:pic>
      <p:sp>
        <p:nvSpPr>
          <p:cNvPr id="2" name="Titel 1">
            <a:extLst>
              <a:ext uri="{FF2B5EF4-FFF2-40B4-BE49-F238E27FC236}">
                <a16:creationId xmlns:a16="http://schemas.microsoft.com/office/drawing/2014/main" id="{FFE36DBA-37D0-48CA-B587-990C8966D5E2}"/>
              </a:ext>
            </a:extLst>
          </p:cNvPr>
          <p:cNvSpPr>
            <a:spLocks noGrp="1"/>
          </p:cNvSpPr>
          <p:nvPr>
            <p:ph type="title"/>
          </p:nvPr>
        </p:nvSpPr>
        <p:spPr>
          <a:xfrm>
            <a:off x="971600" y="2924944"/>
            <a:ext cx="7772400" cy="1362075"/>
          </a:xfrm>
        </p:spPr>
        <p:txBody>
          <a:bodyPr>
            <a:noAutofit/>
          </a:bodyPr>
          <a:lstStyle/>
          <a:p>
            <a:pPr algn="ctr"/>
            <a:r>
              <a:rPr lang="de-DE" sz="5400" cap="none" dirty="0"/>
              <a:t>Ein Element – verschiedene Stoffe?</a:t>
            </a:r>
          </a:p>
        </p:txBody>
      </p:sp>
    </p:spTree>
    <p:extLst>
      <p:ext uri="{BB962C8B-B14F-4D97-AF65-F5344CB8AC3E}">
        <p14:creationId xmlns:p14="http://schemas.microsoft.com/office/powerpoint/2010/main" val="3763095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897A9F7-44FC-42B4-A410-04EC6F6969F8}"/>
              </a:ext>
            </a:extLst>
          </p:cNvPr>
          <p:cNvPicPr>
            <a:picLocks noChangeAspect="1"/>
          </p:cNvPicPr>
          <p:nvPr/>
        </p:nvPicPr>
        <p:blipFill>
          <a:blip r:embed="rId2"/>
          <a:stretch>
            <a:fillRect/>
          </a:stretch>
        </p:blipFill>
        <p:spPr>
          <a:xfrm>
            <a:off x="271732" y="1196752"/>
            <a:ext cx="8600535" cy="4968552"/>
          </a:xfrm>
          <a:prstGeom prst="rect">
            <a:avLst/>
          </a:prstGeom>
        </p:spPr>
      </p:pic>
      <p:pic>
        <p:nvPicPr>
          <p:cNvPr id="3" name="Grafik 2">
            <a:extLst>
              <a:ext uri="{FF2B5EF4-FFF2-40B4-BE49-F238E27FC236}">
                <a16:creationId xmlns:a16="http://schemas.microsoft.com/office/drawing/2014/main" id="{43FA98A5-7246-4DB2-9ED5-CF55572420C9}"/>
              </a:ext>
            </a:extLst>
          </p:cNvPr>
          <p:cNvPicPr>
            <a:picLocks noChangeAspect="1"/>
          </p:cNvPicPr>
          <p:nvPr/>
        </p:nvPicPr>
        <p:blipFill>
          <a:blip r:embed="rId3"/>
          <a:stretch>
            <a:fillRect/>
          </a:stretch>
        </p:blipFill>
        <p:spPr>
          <a:xfrm>
            <a:off x="3851920" y="117614"/>
            <a:ext cx="1152525" cy="971550"/>
          </a:xfrm>
          <a:prstGeom prst="rect">
            <a:avLst/>
          </a:prstGeom>
        </p:spPr>
      </p:pic>
      <p:pic>
        <p:nvPicPr>
          <p:cNvPr id="7" name="Grafik 6">
            <a:extLst>
              <a:ext uri="{FF2B5EF4-FFF2-40B4-BE49-F238E27FC236}">
                <a16:creationId xmlns:a16="http://schemas.microsoft.com/office/drawing/2014/main" id="{CA966269-A827-45E4-B8B7-91DD17B4D9B0}"/>
              </a:ext>
            </a:extLst>
          </p:cNvPr>
          <p:cNvPicPr>
            <a:picLocks noChangeAspect="1"/>
          </p:cNvPicPr>
          <p:nvPr/>
        </p:nvPicPr>
        <p:blipFill>
          <a:blip r:embed="rId4"/>
          <a:stretch>
            <a:fillRect/>
          </a:stretch>
        </p:blipFill>
        <p:spPr>
          <a:xfrm>
            <a:off x="6516216" y="12839"/>
            <a:ext cx="1914525" cy="1076325"/>
          </a:xfrm>
          <a:prstGeom prst="rect">
            <a:avLst/>
          </a:prstGeom>
        </p:spPr>
      </p:pic>
      <p:sp>
        <p:nvSpPr>
          <p:cNvPr id="2" name="Rechteck 1">
            <a:extLst>
              <a:ext uri="{FF2B5EF4-FFF2-40B4-BE49-F238E27FC236}">
                <a16:creationId xmlns:a16="http://schemas.microsoft.com/office/drawing/2014/main" id="{C2476EE2-45EC-4CBC-8634-3640B00D1710}"/>
              </a:ext>
            </a:extLst>
          </p:cNvPr>
          <p:cNvSpPr/>
          <p:nvPr/>
        </p:nvSpPr>
        <p:spPr>
          <a:xfrm>
            <a:off x="3418524" y="1935571"/>
            <a:ext cx="2376264" cy="360040"/>
          </a:xfrm>
          <a:prstGeom prst="rect">
            <a:avLst/>
          </a:prstGeom>
          <a:solidFill>
            <a:srgbClr val="C1CFEB"/>
          </a:solidFill>
          <a:ln>
            <a:solidFill>
              <a:srgbClr val="C1CF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a:extLst>
              <a:ext uri="{FF2B5EF4-FFF2-40B4-BE49-F238E27FC236}">
                <a16:creationId xmlns:a16="http://schemas.microsoft.com/office/drawing/2014/main" id="{98585A45-CA51-4E46-BECC-E87AF0AF0EA8}"/>
              </a:ext>
            </a:extLst>
          </p:cNvPr>
          <p:cNvSpPr/>
          <p:nvPr/>
        </p:nvSpPr>
        <p:spPr>
          <a:xfrm>
            <a:off x="6285346" y="1916832"/>
            <a:ext cx="2376264" cy="360040"/>
          </a:xfrm>
          <a:prstGeom prst="rect">
            <a:avLst/>
          </a:prstGeom>
          <a:solidFill>
            <a:srgbClr val="C1CFEB"/>
          </a:solidFill>
          <a:ln>
            <a:solidFill>
              <a:srgbClr val="C1CF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1A0BBD4B-C128-418B-A54A-F0E38C70BB69}"/>
              </a:ext>
            </a:extLst>
          </p:cNvPr>
          <p:cNvSpPr/>
          <p:nvPr/>
        </p:nvSpPr>
        <p:spPr>
          <a:xfrm>
            <a:off x="3418524" y="2368043"/>
            <a:ext cx="2376264" cy="360040"/>
          </a:xfrm>
          <a:prstGeom prst="rect">
            <a:avLst/>
          </a:prstGeom>
          <a:solidFill>
            <a:srgbClr val="C1CFEB"/>
          </a:solidFill>
          <a:ln>
            <a:solidFill>
              <a:srgbClr val="C1CF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0562B157-C25B-494A-A36E-A42C69CB5AB8}"/>
              </a:ext>
            </a:extLst>
          </p:cNvPr>
          <p:cNvSpPr/>
          <p:nvPr/>
        </p:nvSpPr>
        <p:spPr>
          <a:xfrm>
            <a:off x="6209928" y="2371922"/>
            <a:ext cx="2376264" cy="360040"/>
          </a:xfrm>
          <a:prstGeom prst="rect">
            <a:avLst/>
          </a:prstGeom>
          <a:solidFill>
            <a:srgbClr val="C1CFEB"/>
          </a:solidFill>
          <a:ln>
            <a:solidFill>
              <a:srgbClr val="C1CF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F7DC7735-F086-4AF0-951C-AA78A5F2A655}"/>
              </a:ext>
            </a:extLst>
          </p:cNvPr>
          <p:cNvSpPr/>
          <p:nvPr/>
        </p:nvSpPr>
        <p:spPr>
          <a:xfrm>
            <a:off x="3418524" y="2835671"/>
            <a:ext cx="2376264" cy="360040"/>
          </a:xfrm>
          <a:prstGeom prst="rect">
            <a:avLst/>
          </a:prstGeom>
          <a:solidFill>
            <a:srgbClr val="C1CFEB"/>
          </a:solidFill>
          <a:ln>
            <a:solidFill>
              <a:srgbClr val="C1CF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ECA6D85B-8151-45DD-9512-1F0CBC65B487}"/>
              </a:ext>
            </a:extLst>
          </p:cNvPr>
          <p:cNvSpPr/>
          <p:nvPr/>
        </p:nvSpPr>
        <p:spPr>
          <a:xfrm>
            <a:off x="6054476" y="2816932"/>
            <a:ext cx="2693987" cy="360040"/>
          </a:xfrm>
          <a:prstGeom prst="rect">
            <a:avLst/>
          </a:prstGeom>
          <a:solidFill>
            <a:srgbClr val="C1CFEB"/>
          </a:solidFill>
          <a:ln>
            <a:solidFill>
              <a:srgbClr val="C1CF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183743E8-C36C-4E52-8971-5E862798A22F}"/>
              </a:ext>
            </a:extLst>
          </p:cNvPr>
          <p:cNvSpPr/>
          <p:nvPr/>
        </p:nvSpPr>
        <p:spPr>
          <a:xfrm>
            <a:off x="3382340" y="3258154"/>
            <a:ext cx="2376264" cy="360040"/>
          </a:xfrm>
          <a:prstGeom prst="rect">
            <a:avLst/>
          </a:prstGeom>
          <a:solidFill>
            <a:srgbClr val="C1CFEB"/>
          </a:solidFill>
          <a:ln>
            <a:solidFill>
              <a:srgbClr val="C1CF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3749E8DE-026A-4E0D-B3DA-0DF71821313C}"/>
              </a:ext>
            </a:extLst>
          </p:cNvPr>
          <p:cNvSpPr/>
          <p:nvPr/>
        </p:nvSpPr>
        <p:spPr>
          <a:xfrm>
            <a:off x="6285346" y="3263367"/>
            <a:ext cx="2376264" cy="360040"/>
          </a:xfrm>
          <a:prstGeom prst="rect">
            <a:avLst/>
          </a:prstGeom>
          <a:solidFill>
            <a:srgbClr val="C1CFEB"/>
          </a:solidFill>
          <a:ln>
            <a:solidFill>
              <a:srgbClr val="C1CF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F87567A1-6EFC-4B80-8AFB-B176078753A0}"/>
              </a:ext>
            </a:extLst>
          </p:cNvPr>
          <p:cNvSpPr/>
          <p:nvPr/>
        </p:nvSpPr>
        <p:spPr>
          <a:xfrm>
            <a:off x="3383867" y="3714711"/>
            <a:ext cx="2376264" cy="360040"/>
          </a:xfrm>
          <a:prstGeom prst="rect">
            <a:avLst/>
          </a:prstGeom>
          <a:solidFill>
            <a:srgbClr val="C1CFEB"/>
          </a:solidFill>
          <a:ln>
            <a:solidFill>
              <a:srgbClr val="C1CF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E8051D67-D0F3-4F6B-9909-63067CE082F3}"/>
              </a:ext>
            </a:extLst>
          </p:cNvPr>
          <p:cNvSpPr/>
          <p:nvPr/>
        </p:nvSpPr>
        <p:spPr>
          <a:xfrm>
            <a:off x="6256390" y="3691666"/>
            <a:ext cx="2376264" cy="360040"/>
          </a:xfrm>
          <a:prstGeom prst="rect">
            <a:avLst/>
          </a:prstGeom>
          <a:solidFill>
            <a:srgbClr val="C1CFEB"/>
          </a:solidFill>
          <a:ln>
            <a:solidFill>
              <a:srgbClr val="C1CF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1709628C-CE60-418A-8362-CAC380F73339}"/>
              </a:ext>
            </a:extLst>
          </p:cNvPr>
          <p:cNvSpPr/>
          <p:nvPr/>
        </p:nvSpPr>
        <p:spPr>
          <a:xfrm>
            <a:off x="3419872" y="4147183"/>
            <a:ext cx="2376264" cy="360040"/>
          </a:xfrm>
          <a:prstGeom prst="rect">
            <a:avLst/>
          </a:prstGeom>
          <a:solidFill>
            <a:srgbClr val="C1CFEB"/>
          </a:solidFill>
          <a:ln>
            <a:solidFill>
              <a:srgbClr val="C1CF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8815D2C5-5A57-4440-9A60-7B3E27872F56}"/>
              </a:ext>
            </a:extLst>
          </p:cNvPr>
          <p:cNvSpPr/>
          <p:nvPr/>
        </p:nvSpPr>
        <p:spPr>
          <a:xfrm>
            <a:off x="6146069" y="4164807"/>
            <a:ext cx="2376264" cy="360040"/>
          </a:xfrm>
          <a:prstGeom prst="rect">
            <a:avLst/>
          </a:prstGeom>
          <a:solidFill>
            <a:srgbClr val="C1CFEB"/>
          </a:solidFill>
          <a:ln>
            <a:solidFill>
              <a:srgbClr val="C1CF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29228A6B-F8FE-4421-B1F1-674CCCA29FA5}"/>
              </a:ext>
            </a:extLst>
          </p:cNvPr>
          <p:cNvSpPr/>
          <p:nvPr/>
        </p:nvSpPr>
        <p:spPr>
          <a:xfrm>
            <a:off x="3418524" y="4596974"/>
            <a:ext cx="2376264" cy="360040"/>
          </a:xfrm>
          <a:prstGeom prst="rect">
            <a:avLst/>
          </a:prstGeom>
          <a:solidFill>
            <a:srgbClr val="C1CFEB"/>
          </a:solidFill>
          <a:ln>
            <a:solidFill>
              <a:srgbClr val="C1CF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33F7CB5B-67F2-4496-AC43-2EB500DA1D9B}"/>
              </a:ext>
            </a:extLst>
          </p:cNvPr>
          <p:cNvSpPr/>
          <p:nvPr/>
        </p:nvSpPr>
        <p:spPr>
          <a:xfrm>
            <a:off x="6250133" y="4589777"/>
            <a:ext cx="2376264" cy="360040"/>
          </a:xfrm>
          <a:prstGeom prst="rect">
            <a:avLst/>
          </a:prstGeom>
          <a:solidFill>
            <a:srgbClr val="C1CFEB"/>
          </a:solidFill>
          <a:ln>
            <a:solidFill>
              <a:srgbClr val="C1CF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15AA43BA-6836-45C1-87BC-D6E7164DFBD2}"/>
              </a:ext>
            </a:extLst>
          </p:cNvPr>
          <p:cNvSpPr/>
          <p:nvPr/>
        </p:nvSpPr>
        <p:spPr>
          <a:xfrm>
            <a:off x="3383867" y="5036212"/>
            <a:ext cx="2376264" cy="360040"/>
          </a:xfrm>
          <a:prstGeom prst="rect">
            <a:avLst/>
          </a:prstGeom>
          <a:solidFill>
            <a:srgbClr val="C1CFEB"/>
          </a:solidFill>
          <a:ln>
            <a:solidFill>
              <a:srgbClr val="C1CF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AE3002B2-321B-4C69-94EC-2D08BF8FE5E9}"/>
              </a:ext>
            </a:extLst>
          </p:cNvPr>
          <p:cNvSpPr/>
          <p:nvPr/>
        </p:nvSpPr>
        <p:spPr>
          <a:xfrm>
            <a:off x="6285346" y="5036212"/>
            <a:ext cx="2376264" cy="360040"/>
          </a:xfrm>
          <a:prstGeom prst="rect">
            <a:avLst/>
          </a:prstGeom>
          <a:solidFill>
            <a:srgbClr val="C1CFEB"/>
          </a:solidFill>
          <a:ln>
            <a:solidFill>
              <a:srgbClr val="C1CF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5C0CF8F1-8997-4850-8EEF-12B2C800C297}"/>
              </a:ext>
            </a:extLst>
          </p:cNvPr>
          <p:cNvSpPr/>
          <p:nvPr/>
        </p:nvSpPr>
        <p:spPr>
          <a:xfrm>
            <a:off x="3383867" y="5550178"/>
            <a:ext cx="2376264" cy="566154"/>
          </a:xfrm>
          <a:prstGeom prst="rect">
            <a:avLst/>
          </a:prstGeom>
          <a:solidFill>
            <a:srgbClr val="C1CFEB"/>
          </a:solidFill>
          <a:ln>
            <a:solidFill>
              <a:srgbClr val="C1CF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Rechteck 22">
            <a:extLst>
              <a:ext uri="{FF2B5EF4-FFF2-40B4-BE49-F238E27FC236}">
                <a16:creationId xmlns:a16="http://schemas.microsoft.com/office/drawing/2014/main" id="{131A33AE-7D8A-4015-9837-28E916458A50}"/>
              </a:ext>
            </a:extLst>
          </p:cNvPr>
          <p:cNvSpPr/>
          <p:nvPr/>
        </p:nvSpPr>
        <p:spPr>
          <a:xfrm>
            <a:off x="6128067" y="5577612"/>
            <a:ext cx="2620396" cy="538720"/>
          </a:xfrm>
          <a:prstGeom prst="rect">
            <a:avLst/>
          </a:prstGeom>
          <a:solidFill>
            <a:srgbClr val="C1CFEB"/>
          </a:solidFill>
          <a:ln>
            <a:solidFill>
              <a:srgbClr val="C1CF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5851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0A8C76F7-D790-4A95-A726-BECF3839FA9C}"/>
              </a:ext>
            </a:extLst>
          </p:cNvPr>
          <p:cNvSpPr>
            <a:spLocks noGrp="1"/>
          </p:cNvSpPr>
          <p:nvPr>
            <p:ph type="title"/>
          </p:nvPr>
        </p:nvSpPr>
        <p:spPr>
          <a:xfrm>
            <a:off x="685800" y="908720"/>
            <a:ext cx="7772400" cy="1362075"/>
          </a:xfrm>
        </p:spPr>
        <p:txBody>
          <a:bodyPr>
            <a:noAutofit/>
          </a:bodyPr>
          <a:lstStyle/>
          <a:p>
            <a:pPr algn="ctr"/>
            <a:r>
              <a:rPr lang="de-DE" sz="5400" cap="none" dirty="0"/>
              <a:t>Die Bindung machts!</a:t>
            </a:r>
          </a:p>
        </p:txBody>
      </p:sp>
      <p:pic>
        <p:nvPicPr>
          <p:cNvPr id="6" name="Grafik 5">
            <a:extLst>
              <a:ext uri="{FF2B5EF4-FFF2-40B4-BE49-F238E27FC236}">
                <a16:creationId xmlns:a16="http://schemas.microsoft.com/office/drawing/2014/main" id="{A9E9E961-7BFF-4425-A427-2489CF4BC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1780" y="2132856"/>
            <a:ext cx="3960440" cy="3960440"/>
          </a:xfrm>
          <a:prstGeom prst="rect">
            <a:avLst/>
          </a:prstGeom>
        </p:spPr>
      </p:pic>
    </p:spTree>
    <p:extLst>
      <p:ext uri="{BB962C8B-B14F-4D97-AF65-F5344CB8AC3E}">
        <p14:creationId xmlns:p14="http://schemas.microsoft.com/office/powerpoint/2010/main" val="3165291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0FC7546B-4E13-4FB8-BD84-824A5F9735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513242"/>
            <a:ext cx="3869932" cy="4179004"/>
          </a:xfrm>
          <a:prstGeom prst="rect">
            <a:avLst/>
          </a:prstGeom>
        </p:spPr>
      </p:pic>
      <p:sp>
        <p:nvSpPr>
          <p:cNvPr id="4" name="Textfeld 3">
            <a:extLst>
              <a:ext uri="{FF2B5EF4-FFF2-40B4-BE49-F238E27FC236}">
                <a16:creationId xmlns:a16="http://schemas.microsoft.com/office/drawing/2014/main" id="{7413978F-5CA7-4D4F-90A5-6F0E3243260D}"/>
              </a:ext>
            </a:extLst>
          </p:cNvPr>
          <p:cNvSpPr txBox="1"/>
          <p:nvPr/>
        </p:nvSpPr>
        <p:spPr>
          <a:xfrm>
            <a:off x="107504" y="478836"/>
            <a:ext cx="9144000" cy="461665"/>
          </a:xfrm>
          <a:prstGeom prst="rect">
            <a:avLst/>
          </a:prstGeom>
          <a:noFill/>
        </p:spPr>
        <p:txBody>
          <a:bodyPr wrap="square" rtlCol="0">
            <a:spAutoFit/>
          </a:bodyPr>
          <a:lstStyle/>
          <a:p>
            <a:r>
              <a:rPr lang="de-DE" sz="2400" b="1" dirty="0"/>
              <a:t>Die Elektronenverteilung im Kohlenstoffatom - Kugelwolkenmodell</a:t>
            </a:r>
          </a:p>
        </p:txBody>
      </p:sp>
      <p:sp>
        <p:nvSpPr>
          <p:cNvPr id="2" name="Textfeld 1">
            <a:extLst>
              <a:ext uri="{FF2B5EF4-FFF2-40B4-BE49-F238E27FC236}">
                <a16:creationId xmlns:a16="http://schemas.microsoft.com/office/drawing/2014/main" id="{6FA378EF-92F1-4951-89AD-109121E5718C}"/>
              </a:ext>
            </a:extLst>
          </p:cNvPr>
          <p:cNvSpPr txBox="1"/>
          <p:nvPr/>
        </p:nvSpPr>
        <p:spPr>
          <a:xfrm>
            <a:off x="135227" y="1124744"/>
            <a:ext cx="6840760" cy="1200329"/>
          </a:xfrm>
          <a:prstGeom prst="rect">
            <a:avLst/>
          </a:prstGeom>
          <a:noFill/>
        </p:spPr>
        <p:txBody>
          <a:bodyPr wrap="square" rtlCol="0">
            <a:spAutoFit/>
          </a:bodyPr>
          <a:lstStyle/>
          <a:p>
            <a:r>
              <a:rPr lang="de-DE" dirty="0"/>
              <a:t>Anzahl Protonen und Elektronen?</a:t>
            </a:r>
          </a:p>
          <a:p>
            <a:r>
              <a:rPr lang="de-DE" dirty="0"/>
              <a:t>Anzahl Schalen?</a:t>
            </a:r>
          </a:p>
          <a:p>
            <a:r>
              <a:rPr lang="de-DE" dirty="0"/>
              <a:t>Anzahl Valenzelektronen?</a:t>
            </a:r>
          </a:p>
          <a:p>
            <a:r>
              <a:rPr lang="de-DE" dirty="0"/>
              <a:t>Verteilung der Elektronen im Kugelwolkenmodell?</a:t>
            </a:r>
          </a:p>
        </p:txBody>
      </p:sp>
      <p:pic>
        <p:nvPicPr>
          <p:cNvPr id="6" name="Grafik 5">
            <a:extLst>
              <a:ext uri="{FF2B5EF4-FFF2-40B4-BE49-F238E27FC236}">
                <a16:creationId xmlns:a16="http://schemas.microsoft.com/office/drawing/2014/main" id="{F494CE3A-042E-4A73-A5D9-0DD9AC57BF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70745" y="940501"/>
            <a:ext cx="1696592" cy="1572741"/>
          </a:xfrm>
          <a:prstGeom prst="rect">
            <a:avLst/>
          </a:prstGeom>
        </p:spPr>
      </p:pic>
    </p:spTree>
    <p:extLst>
      <p:ext uri="{BB962C8B-B14F-4D97-AF65-F5344CB8AC3E}">
        <p14:creationId xmlns:p14="http://schemas.microsoft.com/office/powerpoint/2010/main" val="204875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AF25F904-0E49-4F7F-BD51-E63E7A76EEAF}"/>
              </a:ext>
            </a:extLst>
          </p:cNvPr>
          <p:cNvSpPr txBox="1"/>
          <p:nvPr/>
        </p:nvSpPr>
        <p:spPr>
          <a:xfrm>
            <a:off x="467544" y="418208"/>
            <a:ext cx="9144000" cy="461665"/>
          </a:xfrm>
          <a:prstGeom prst="rect">
            <a:avLst/>
          </a:prstGeom>
          <a:noFill/>
        </p:spPr>
        <p:txBody>
          <a:bodyPr wrap="square" rtlCol="0">
            <a:spAutoFit/>
          </a:bodyPr>
          <a:lstStyle/>
          <a:p>
            <a:r>
              <a:rPr lang="de-DE" sz="2400" b="1" dirty="0"/>
              <a:t>Neue Erkenntnisse der Quantentheorie: Das Orbitalmodell</a:t>
            </a:r>
          </a:p>
        </p:txBody>
      </p:sp>
      <p:sp>
        <p:nvSpPr>
          <p:cNvPr id="4" name="Textfeld 3">
            <a:extLst>
              <a:ext uri="{FF2B5EF4-FFF2-40B4-BE49-F238E27FC236}">
                <a16:creationId xmlns:a16="http://schemas.microsoft.com/office/drawing/2014/main" id="{FD49EC1A-8FE7-488E-B14E-54F44DE8C410}"/>
              </a:ext>
            </a:extLst>
          </p:cNvPr>
          <p:cNvSpPr txBox="1"/>
          <p:nvPr/>
        </p:nvSpPr>
        <p:spPr>
          <a:xfrm>
            <a:off x="471909" y="1050782"/>
            <a:ext cx="7848872" cy="923330"/>
          </a:xfrm>
          <a:prstGeom prst="rect">
            <a:avLst/>
          </a:prstGeom>
          <a:noFill/>
        </p:spPr>
        <p:txBody>
          <a:bodyPr wrap="square" rtlCol="0">
            <a:spAutoFit/>
          </a:bodyPr>
          <a:lstStyle/>
          <a:p>
            <a:pPr>
              <a:spcAft>
                <a:spcPts val="600"/>
              </a:spcAft>
            </a:pPr>
            <a:r>
              <a:rPr lang="de-DE" dirty="0"/>
              <a:t>Ein </a:t>
            </a:r>
            <a:r>
              <a:rPr lang="de-DE" dirty="0">
                <a:solidFill>
                  <a:srgbClr val="FF0000"/>
                </a:solidFill>
              </a:rPr>
              <a:t>Orbital</a:t>
            </a:r>
            <a:r>
              <a:rPr lang="de-DE" dirty="0"/>
              <a:t> ist ein Bereich in der Atomhülle, in dem sich ein Elektron mit einer bestimmten Wahrscheinlichkeit aufhält. Jedes Orbital kann maximal 2 Elektronen aufnehmen.</a:t>
            </a:r>
          </a:p>
        </p:txBody>
      </p:sp>
      <p:pic>
        <p:nvPicPr>
          <p:cNvPr id="26" name="Grafik 25">
            <a:extLst>
              <a:ext uri="{FF2B5EF4-FFF2-40B4-BE49-F238E27FC236}">
                <a16:creationId xmlns:a16="http://schemas.microsoft.com/office/drawing/2014/main" id="{D8361D44-9E1D-4199-999E-7376B6AB4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220" y="3451537"/>
            <a:ext cx="8096250" cy="2609850"/>
          </a:xfrm>
          <a:prstGeom prst="rect">
            <a:avLst/>
          </a:prstGeom>
        </p:spPr>
      </p:pic>
      <p:sp>
        <p:nvSpPr>
          <p:cNvPr id="8" name="Rechteck 7">
            <a:extLst>
              <a:ext uri="{FF2B5EF4-FFF2-40B4-BE49-F238E27FC236}">
                <a16:creationId xmlns:a16="http://schemas.microsoft.com/office/drawing/2014/main" id="{D428A0B5-04A3-496F-A6FA-85732BD99C7B}"/>
              </a:ext>
            </a:extLst>
          </p:cNvPr>
          <p:cNvSpPr/>
          <p:nvPr/>
        </p:nvSpPr>
        <p:spPr>
          <a:xfrm>
            <a:off x="467544" y="2072433"/>
            <a:ext cx="8496944" cy="1554272"/>
          </a:xfrm>
          <a:prstGeom prst="rect">
            <a:avLst/>
          </a:prstGeom>
        </p:spPr>
        <p:txBody>
          <a:bodyPr wrap="square">
            <a:spAutoFit/>
          </a:bodyPr>
          <a:lstStyle/>
          <a:p>
            <a:pPr>
              <a:spcAft>
                <a:spcPts val="600"/>
              </a:spcAft>
            </a:pPr>
            <a:r>
              <a:rPr lang="de-DE" dirty="0"/>
              <a:t>Es gibt u.a. </a:t>
            </a:r>
            <a:r>
              <a:rPr lang="de-DE" b="1" dirty="0"/>
              <a:t>s-Orbitale</a:t>
            </a:r>
            <a:r>
              <a:rPr lang="de-DE" dirty="0"/>
              <a:t> (kugelförmig), </a:t>
            </a:r>
            <a:r>
              <a:rPr lang="de-DE" b="1" dirty="0"/>
              <a:t>p-Orbitale</a:t>
            </a:r>
            <a:r>
              <a:rPr lang="de-DE" dirty="0"/>
              <a:t> (hantelförmig), </a:t>
            </a:r>
            <a:r>
              <a:rPr lang="de-DE" b="1" dirty="0"/>
              <a:t>d-Orbitale</a:t>
            </a:r>
            <a:r>
              <a:rPr lang="de-DE" dirty="0"/>
              <a:t> und </a:t>
            </a:r>
            <a:r>
              <a:rPr lang="de-DE" b="1" dirty="0"/>
              <a:t>f-Orbitale</a:t>
            </a:r>
          </a:p>
          <a:p>
            <a:pPr marL="268288" indent="-268288">
              <a:buAutoNum type="arabicPeriod"/>
            </a:pPr>
            <a:r>
              <a:rPr lang="de-DE" dirty="0"/>
              <a:t>Schale: max. 2 Elektronen </a:t>
            </a:r>
            <a:r>
              <a:rPr lang="de-DE" dirty="0">
                <a:sym typeface="Wingdings" panose="05000000000000000000" pitchFamily="2" charset="2"/>
              </a:rPr>
              <a:t> s-Orbital</a:t>
            </a:r>
          </a:p>
          <a:p>
            <a:pPr marL="268288" indent="-268288">
              <a:buAutoNum type="arabicPeriod"/>
            </a:pPr>
            <a:r>
              <a:rPr lang="de-DE" dirty="0">
                <a:sym typeface="Wingdings" panose="05000000000000000000" pitchFamily="2" charset="2"/>
              </a:rPr>
              <a:t>Schale: max. 8 Elektronen  s-Orbital + bis zu 3 p-Orbitale</a:t>
            </a:r>
          </a:p>
          <a:p>
            <a:pPr marL="268288" indent="-268288">
              <a:buAutoNum type="arabicPeriod"/>
            </a:pPr>
            <a:r>
              <a:rPr lang="de-DE" dirty="0">
                <a:sym typeface="Wingdings" panose="05000000000000000000" pitchFamily="2" charset="2"/>
              </a:rPr>
              <a:t>Schale: max. 18 Elektronen  s-Orbital + 3 p-Orbitale + bis zu 5 d-Orbitale</a:t>
            </a:r>
          </a:p>
          <a:p>
            <a:pPr>
              <a:spcAft>
                <a:spcPts val="600"/>
              </a:spcAft>
            </a:pPr>
            <a:r>
              <a:rPr lang="de-DE" dirty="0">
                <a:sym typeface="Wingdings" panose="05000000000000000000" pitchFamily="2" charset="2"/>
              </a:rPr>
              <a:t>…</a:t>
            </a:r>
          </a:p>
        </p:txBody>
      </p:sp>
    </p:spTree>
    <p:extLst>
      <p:ext uri="{BB962C8B-B14F-4D97-AF65-F5344CB8AC3E}">
        <p14:creationId xmlns:p14="http://schemas.microsoft.com/office/powerpoint/2010/main" val="201870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410CAE88-95F7-4D19-9D50-16F6FD1C6584}"/>
              </a:ext>
            </a:extLst>
          </p:cNvPr>
          <p:cNvPicPr>
            <a:picLocks noChangeAspect="1"/>
          </p:cNvPicPr>
          <p:nvPr/>
        </p:nvPicPr>
        <p:blipFill>
          <a:blip r:embed="rId2"/>
          <a:stretch>
            <a:fillRect/>
          </a:stretch>
        </p:blipFill>
        <p:spPr>
          <a:xfrm>
            <a:off x="229040" y="1113254"/>
            <a:ext cx="4292832" cy="3191332"/>
          </a:xfrm>
          <a:prstGeom prst="rect">
            <a:avLst/>
          </a:prstGeom>
        </p:spPr>
      </p:pic>
      <p:sp>
        <p:nvSpPr>
          <p:cNvPr id="3" name="Textfeld 2">
            <a:extLst>
              <a:ext uri="{FF2B5EF4-FFF2-40B4-BE49-F238E27FC236}">
                <a16:creationId xmlns:a16="http://schemas.microsoft.com/office/drawing/2014/main" id="{27BC83C4-707E-4B9F-BDD5-81C857558A69}"/>
              </a:ext>
            </a:extLst>
          </p:cNvPr>
          <p:cNvSpPr txBox="1"/>
          <p:nvPr/>
        </p:nvSpPr>
        <p:spPr>
          <a:xfrm>
            <a:off x="164857" y="4327115"/>
            <a:ext cx="4217770" cy="369332"/>
          </a:xfrm>
          <a:prstGeom prst="rect">
            <a:avLst/>
          </a:prstGeom>
          <a:noFill/>
        </p:spPr>
        <p:txBody>
          <a:bodyPr wrap="square" rtlCol="0">
            <a:spAutoFit/>
          </a:bodyPr>
          <a:lstStyle/>
          <a:p>
            <a:r>
              <a:rPr lang="de-DE" dirty="0"/>
              <a:t>Orbitale eines C-Atoms (äußerste Schale)</a:t>
            </a:r>
          </a:p>
        </p:txBody>
      </p:sp>
      <p:grpSp>
        <p:nvGrpSpPr>
          <p:cNvPr id="4" name="Gruppieren 3">
            <a:extLst>
              <a:ext uri="{FF2B5EF4-FFF2-40B4-BE49-F238E27FC236}">
                <a16:creationId xmlns:a16="http://schemas.microsoft.com/office/drawing/2014/main" id="{F4B53FB1-3BB3-4518-8C25-0879FABB5420}"/>
              </a:ext>
            </a:extLst>
          </p:cNvPr>
          <p:cNvGrpSpPr/>
          <p:nvPr/>
        </p:nvGrpSpPr>
        <p:grpSpPr>
          <a:xfrm>
            <a:off x="5110816" y="929020"/>
            <a:ext cx="3240360" cy="3273963"/>
            <a:chOff x="5508104" y="2564904"/>
            <a:chExt cx="3240360" cy="3273963"/>
          </a:xfrm>
        </p:grpSpPr>
        <p:cxnSp>
          <p:nvCxnSpPr>
            <p:cNvPr id="5" name="Gerade Verbindung mit Pfeil 4">
              <a:extLst>
                <a:ext uri="{FF2B5EF4-FFF2-40B4-BE49-F238E27FC236}">
                  <a16:creationId xmlns:a16="http://schemas.microsoft.com/office/drawing/2014/main" id="{550CC4C6-D53B-4660-889D-9C750115C53C}"/>
                </a:ext>
              </a:extLst>
            </p:cNvPr>
            <p:cNvCxnSpPr>
              <a:cxnSpLocks/>
            </p:cNvCxnSpPr>
            <p:nvPr/>
          </p:nvCxnSpPr>
          <p:spPr>
            <a:xfrm flipV="1">
              <a:off x="5652120" y="3043767"/>
              <a:ext cx="0" cy="2795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Gerade Verbindung mit Pfeil 5">
              <a:extLst>
                <a:ext uri="{FF2B5EF4-FFF2-40B4-BE49-F238E27FC236}">
                  <a16:creationId xmlns:a16="http://schemas.microsoft.com/office/drawing/2014/main" id="{1BA351BE-10A0-42CD-89B8-DF121A2293EF}"/>
                </a:ext>
              </a:extLst>
            </p:cNvPr>
            <p:cNvCxnSpPr>
              <a:cxnSpLocks/>
            </p:cNvCxnSpPr>
            <p:nvPr/>
          </p:nvCxnSpPr>
          <p:spPr>
            <a:xfrm>
              <a:off x="5652120" y="5838866"/>
              <a:ext cx="25922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feld 6">
              <a:extLst>
                <a:ext uri="{FF2B5EF4-FFF2-40B4-BE49-F238E27FC236}">
                  <a16:creationId xmlns:a16="http://schemas.microsoft.com/office/drawing/2014/main" id="{3C74E091-F99A-49CD-A299-0D3BB55CD985}"/>
                </a:ext>
              </a:extLst>
            </p:cNvPr>
            <p:cNvSpPr txBox="1"/>
            <p:nvPr/>
          </p:nvSpPr>
          <p:spPr>
            <a:xfrm>
              <a:off x="5508104" y="2564904"/>
              <a:ext cx="1512168" cy="369332"/>
            </a:xfrm>
            <a:prstGeom prst="rect">
              <a:avLst/>
            </a:prstGeom>
            <a:noFill/>
          </p:spPr>
          <p:txBody>
            <a:bodyPr wrap="square" rtlCol="0">
              <a:spAutoFit/>
            </a:bodyPr>
            <a:lstStyle/>
            <a:p>
              <a:r>
                <a:rPr lang="de-DE" dirty="0"/>
                <a:t>Energie</a:t>
              </a:r>
            </a:p>
          </p:txBody>
        </p:sp>
        <p:cxnSp>
          <p:nvCxnSpPr>
            <p:cNvPr id="8" name="Gerader Verbinder 7">
              <a:extLst>
                <a:ext uri="{FF2B5EF4-FFF2-40B4-BE49-F238E27FC236}">
                  <a16:creationId xmlns:a16="http://schemas.microsoft.com/office/drawing/2014/main" id="{FEFD1739-A024-419C-8E10-C7EF552B7135}"/>
                </a:ext>
              </a:extLst>
            </p:cNvPr>
            <p:cNvCxnSpPr/>
            <p:nvPr/>
          </p:nvCxnSpPr>
          <p:spPr>
            <a:xfrm>
              <a:off x="5652120" y="5420031"/>
              <a:ext cx="2016224"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08518EFC-4DEA-40F1-964F-B375DFCE08BD}"/>
                </a:ext>
              </a:extLst>
            </p:cNvPr>
            <p:cNvSpPr txBox="1"/>
            <p:nvPr/>
          </p:nvSpPr>
          <p:spPr>
            <a:xfrm>
              <a:off x="7740352" y="5229200"/>
              <a:ext cx="1008112" cy="369332"/>
            </a:xfrm>
            <a:prstGeom prst="rect">
              <a:avLst/>
            </a:prstGeom>
            <a:noFill/>
            <a:ln>
              <a:solidFill>
                <a:schemeClr val="bg1"/>
              </a:solidFill>
            </a:ln>
          </p:spPr>
          <p:txBody>
            <a:bodyPr wrap="square" rtlCol="0">
              <a:spAutoFit/>
            </a:bodyPr>
            <a:lstStyle/>
            <a:p>
              <a:r>
                <a:rPr lang="de-DE" dirty="0">
                  <a:solidFill>
                    <a:schemeClr val="tx2">
                      <a:lumMod val="75000"/>
                    </a:schemeClr>
                  </a:solidFill>
                </a:rPr>
                <a:t>1. Schale</a:t>
              </a:r>
            </a:p>
          </p:txBody>
        </p:sp>
        <p:cxnSp>
          <p:nvCxnSpPr>
            <p:cNvPr id="10" name="Gerader Verbinder 9">
              <a:extLst>
                <a:ext uri="{FF2B5EF4-FFF2-40B4-BE49-F238E27FC236}">
                  <a16:creationId xmlns:a16="http://schemas.microsoft.com/office/drawing/2014/main" id="{7D80CFFC-7058-4672-AF8E-FABCB2B2DCE7}"/>
                </a:ext>
              </a:extLst>
            </p:cNvPr>
            <p:cNvCxnSpPr/>
            <p:nvPr/>
          </p:nvCxnSpPr>
          <p:spPr>
            <a:xfrm>
              <a:off x="5652120" y="4627943"/>
              <a:ext cx="201622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7B0289B5-74BB-4C10-A591-1DE1E13F7F88}"/>
                </a:ext>
              </a:extLst>
            </p:cNvPr>
            <p:cNvSpPr txBox="1"/>
            <p:nvPr/>
          </p:nvSpPr>
          <p:spPr>
            <a:xfrm>
              <a:off x="7740352" y="4149080"/>
              <a:ext cx="1008112" cy="369332"/>
            </a:xfrm>
            <a:prstGeom prst="rect">
              <a:avLst/>
            </a:prstGeom>
            <a:noFill/>
            <a:ln>
              <a:solidFill>
                <a:schemeClr val="bg1"/>
              </a:solidFill>
            </a:ln>
          </p:spPr>
          <p:txBody>
            <a:bodyPr wrap="square" rtlCol="0">
              <a:spAutoFit/>
            </a:bodyPr>
            <a:lstStyle/>
            <a:p>
              <a:r>
                <a:rPr lang="de-DE" dirty="0">
                  <a:solidFill>
                    <a:schemeClr val="accent6">
                      <a:lumMod val="75000"/>
                    </a:schemeClr>
                  </a:solidFill>
                </a:rPr>
                <a:t>2. Schale</a:t>
              </a:r>
            </a:p>
          </p:txBody>
        </p:sp>
        <p:cxnSp>
          <p:nvCxnSpPr>
            <p:cNvPr id="12" name="Gerader Verbinder 11">
              <a:extLst>
                <a:ext uri="{FF2B5EF4-FFF2-40B4-BE49-F238E27FC236}">
                  <a16:creationId xmlns:a16="http://schemas.microsoft.com/office/drawing/2014/main" id="{05AB7A24-C5C3-4177-8151-CA08B55FE3E5}"/>
                </a:ext>
              </a:extLst>
            </p:cNvPr>
            <p:cNvCxnSpPr/>
            <p:nvPr/>
          </p:nvCxnSpPr>
          <p:spPr>
            <a:xfrm>
              <a:off x="5652120" y="4115489"/>
              <a:ext cx="201622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hteck 12">
              <a:extLst>
                <a:ext uri="{FF2B5EF4-FFF2-40B4-BE49-F238E27FC236}">
                  <a16:creationId xmlns:a16="http://schemas.microsoft.com/office/drawing/2014/main" id="{368DFB5D-F7F5-4580-B657-02922A8FFDF8}"/>
                </a:ext>
              </a:extLst>
            </p:cNvPr>
            <p:cNvSpPr/>
            <p:nvPr/>
          </p:nvSpPr>
          <p:spPr>
            <a:xfrm>
              <a:off x="6417566" y="4437112"/>
              <a:ext cx="413333" cy="405937"/>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7EDCEA91-A8A1-4108-91EA-461603B592BD}"/>
                </a:ext>
              </a:extLst>
            </p:cNvPr>
            <p:cNvSpPr/>
            <p:nvPr/>
          </p:nvSpPr>
          <p:spPr>
            <a:xfrm>
              <a:off x="5998035" y="3861048"/>
              <a:ext cx="413333" cy="39724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9AF3E2B8-76FB-4033-8EAC-67D57697AA3D}"/>
                </a:ext>
              </a:extLst>
            </p:cNvPr>
            <p:cNvSpPr/>
            <p:nvPr/>
          </p:nvSpPr>
          <p:spPr>
            <a:xfrm>
              <a:off x="6423755" y="3861048"/>
              <a:ext cx="413333" cy="39724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F7CF7F8C-DFB3-4D77-B99B-FBD8F3D59577}"/>
                </a:ext>
              </a:extLst>
            </p:cNvPr>
            <p:cNvSpPr/>
            <p:nvPr/>
          </p:nvSpPr>
          <p:spPr>
            <a:xfrm>
              <a:off x="6849475" y="3861048"/>
              <a:ext cx="413333" cy="405937"/>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7E927774-1195-4B2B-8A5E-578BBADEB6E1}"/>
                </a:ext>
              </a:extLst>
            </p:cNvPr>
            <p:cNvSpPr/>
            <p:nvPr/>
          </p:nvSpPr>
          <p:spPr>
            <a:xfrm>
              <a:off x="6417566" y="5201020"/>
              <a:ext cx="413333" cy="40593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8" name="Textfeld 17">
            <a:extLst>
              <a:ext uri="{FF2B5EF4-FFF2-40B4-BE49-F238E27FC236}">
                <a16:creationId xmlns:a16="http://schemas.microsoft.com/office/drawing/2014/main" id="{4D62A5F7-F638-4BA8-BAAF-2E517A0DA961}"/>
              </a:ext>
            </a:extLst>
          </p:cNvPr>
          <p:cNvSpPr txBox="1"/>
          <p:nvPr/>
        </p:nvSpPr>
        <p:spPr>
          <a:xfrm>
            <a:off x="5110816" y="4304528"/>
            <a:ext cx="3720119" cy="369332"/>
          </a:xfrm>
          <a:prstGeom prst="rect">
            <a:avLst/>
          </a:prstGeom>
          <a:noFill/>
        </p:spPr>
        <p:txBody>
          <a:bodyPr wrap="square" rtlCol="0">
            <a:spAutoFit/>
          </a:bodyPr>
          <a:lstStyle/>
          <a:p>
            <a:r>
              <a:rPr lang="de-DE" dirty="0"/>
              <a:t>Energieniveauschema für ein C-Atom</a:t>
            </a:r>
          </a:p>
        </p:txBody>
      </p:sp>
      <p:sp>
        <p:nvSpPr>
          <p:cNvPr id="19" name="Textfeld 18">
            <a:extLst>
              <a:ext uri="{FF2B5EF4-FFF2-40B4-BE49-F238E27FC236}">
                <a16:creationId xmlns:a16="http://schemas.microsoft.com/office/drawing/2014/main" id="{E88008F0-A1C1-423A-AC5F-8A239B95E585}"/>
              </a:ext>
            </a:extLst>
          </p:cNvPr>
          <p:cNvSpPr txBox="1"/>
          <p:nvPr/>
        </p:nvSpPr>
        <p:spPr>
          <a:xfrm>
            <a:off x="283588" y="467779"/>
            <a:ext cx="7560840" cy="461665"/>
          </a:xfrm>
          <a:prstGeom prst="rect">
            <a:avLst/>
          </a:prstGeom>
          <a:noFill/>
        </p:spPr>
        <p:txBody>
          <a:bodyPr wrap="square" rtlCol="0">
            <a:spAutoFit/>
          </a:bodyPr>
          <a:lstStyle/>
          <a:p>
            <a:r>
              <a:rPr lang="de-DE" sz="2400" b="1" dirty="0"/>
              <a:t>Energie und Besetzung der Orbitale</a:t>
            </a:r>
          </a:p>
        </p:txBody>
      </p:sp>
      <p:sp>
        <p:nvSpPr>
          <p:cNvPr id="20" name="Textfeld 19">
            <a:extLst>
              <a:ext uri="{FF2B5EF4-FFF2-40B4-BE49-F238E27FC236}">
                <a16:creationId xmlns:a16="http://schemas.microsoft.com/office/drawing/2014/main" id="{1F8ABBD2-A832-4013-99FB-5A062FBD7E19}"/>
              </a:ext>
            </a:extLst>
          </p:cNvPr>
          <p:cNvSpPr txBox="1"/>
          <p:nvPr/>
        </p:nvSpPr>
        <p:spPr>
          <a:xfrm>
            <a:off x="395536" y="5013176"/>
            <a:ext cx="8280920" cy="1477328"/>
          </a:xfrm>
          <a:prstGeom prst="rect">
            <a:avLst/>
          </a:prstGeom>
          <a:noFill/>
        </p:spPr>
        <p:txBody>
          <a:bodyPr wrap="square" rtlCol="0">
            <a:spAutoFit/>
          </a:bodyPr>
          <a:lstStyle/>
          <a:p>
            <a:r>
              <a:rPr lang="de-DE" b="1" dirty="0"/>
              <a:t>Besetzungsregeln</a:t>
            </a:r>
            <a:r>
              <a:rPr lang="de-DE" dirty="0"/>
              <a:t>:</a:t>
            </a:r>
          </a:p>
          <a:p>
            <a:r>
              <a:rPr lang="de-DE" dirty="0"/>
              <a:t>Energieärmere Niveaus werden vor energiereicheren besetzt</a:t>
            </a:r>
          </a:p>
          <a:p>
            <a:r>
              <a:rPr lang="de-DE" dirty="0"/>
              <a:t>Ein Orbital kann maximal zwei Elektronen aufnehmen (</a:t>
            </a:r>
            <a:r>
              <a:rPr lang="de-DE" dirty="0">
                <a:sym typeface="Wingdings" panose="05000000000000000000" pitchFamily="2" charset="2"/>
              </a:rPr>
              <a:t> Pauli-Regel)</a:t>
            </a:r>
          </a:p>
          <a:p>
            <a:r>
              <a:rPr lang="de-DE" dirty="0">
                <a:sym typeface="Wingdings" panose="05000000000000000000" pitchFamily="2" charset="2"/>
              </a:rPr>
              <a:t>Energiegleiche Orbitale werden zunächst einfach besetzt ( </a:t>
            </a:r>
            <a:r>
              <a:rPr lang="de-DE" dirty="0" err="1">
                <a:sym typeface="Wingdings" panose="05000000000000000000" pitchFamily="2" charset="2"/>
              </a:rPr>
              <a:t>Hundsche</a:t>
            </a:r>
            <a:r>
              <a:rPr lang="de-DE" dirty="0">
                <a:sym typeface="Wingdings" panose="05000000000000000000" pitchFamily="2" charset="2"/>
              </a:rPr>
              <a:t> Regel)</a:t>
            </a:r>
            <a:endParaRPr lang="de-DE" dirty="0"/>
          </a:p>
          <a:p>
            <a:endParaRPr lang="de-DE" dirty="0"/>
          </a:p>
        </p:txBody>
      </p:sp>
      <p:sp>
        <p:nvSpPr>
          <p:cNvPr id="21" name="Textfeld 20">
            <a:extLst>
              <a:ext uri="{FF2B5EF4-FFF2-40B4-BE49-F238E27FC236}">
                <a16:creationId xmlns:a16="http://schemas.microsoft.com/office/drawing/2014/main" id="{221DDE1C-8B04-43AD-A893-0950DEA3F8E6}"/>
              </a:ext>
            </a:extLst>
          </p:cNvPr>
          <p:cNvSpPr txBox="1"/>
          <p:nvPr/>
        </p:nvSpPr>
        <p:spPr>
          <a:xfrm>
            <a:off x="5982072" y="2203615"/>
            <a:ext cx="504056" cy="461665"/>
          </a:xfrm>
          <a:prstGeom prst="rect">
            <a:avLst/>
          </a:prstGeom>
          <a:noFill/>
        </p:spPr>
        <p:txBody>
          <a:bodyPr wrap="square" rtlCol="0">
            <a:spAutoFit/>
          </a:bodyPr>
          <a:lstStyle/>
          <a:p>
            <a:r>
              <a:rPr lang="de-DE" sz="2400" dirty="0">
                <a:latin typeface="Arial" panose="020B0604020202020204" pitchFamily="34" charset="0"/>
                <a:cs typeface="Arial" panose="020B0604020202020204" pitchFamily="34" charset="0"/>
              </a:rPr>
              <a:t>1</a:t>
            </a:r>
          </a:p>
        </p:txBody>
      </p:sp>
      <p:sp>
        <p:nvSpPr>
          <p:cNvPr id="23" name="Textfeld 22">
            <a:extLst>
              <a:ext uri="{FF2B5EF4-FFF2-40B4-BE49-F238E27FC236}">
                <a16:creationId xmlns:a16="http://schemas.microsoft.com/office/drawing/2014/main" id="{6F6B9075-5651-4B29-8D6B-3DD65883AF67}"/>
              </a:ext>
            </a:extLst>
          </p:cNvPr>
          <p:cNvSpPr txBox="1"/>
          <p:nvPr/>
        </p:nvSpPr>
        <p:spPr>
          <a:xfrm>
            <a:off x="5947368" y="3532324"/>
            <a:ext cx="504056" cy="461665"/>
          </a:xfrm>
          <a:prstGeom prst="rect">
            <a:avLst/>
          </a:prstGeom>
          <a:noFill/>
        </p:spPr>
        <p:txBody>
          <a:bodyPr wrap="square" rtlCol="0">
            <a:spAutoFit/>
          </a:bodyPr>
          <a:lstStyle/>
          <a:p>
            <a:r>
              <a:rPr lang="de-DE" sz="2400" dirty="0">
                <a:latin typeface="Arial" panose="020B0604020202020204" pitchFamily="34" charset="0"/>
                <a:cs typeface="Arial" panose="020B0604020202020204" pitchFamily="34" charset="0"/>
              </a:rPr>
              <a:t>1</a:t>
            </a:r>
          </a:p>
        </p:txBody>
      </p:sp>
      <p:sp>
        <p:nvSpPr>
          <p:cNvPr id="24" name="Textfeld 23">
            <a:extLst>
              <a:ext uri="{FF2B5EF4-FFF2-40B4-BE49-F238E27FC236}">
                <a16:creationId xmlns:a16="http://schemas.microsoft.com/office/drawing/2014/main" id="{DDF524CE-4738-4106-82F8-8F5BCF49F29F}"/>
              </a:ext>
            </a:extLst>
          </p:cNvPr>
          <p:cNvSpPr txBox="1"/>
          <p:nvPr/>
        </p:nvSpPr>
        <p:spPr>
          <a:xfrm rot="10800000">
            <a:off x="5947368" y="3532324"/>
            <a:ext cx="504056" cy="461665"/>
          </a:xfrm>
          <a:prstGeom prst="rect">
            <a:avLst/>
          </a:prstGeom>
          <a:noFill/>
        </p:spPr>
        <p:txBody>
          <a:bodyPr wrap="square" rtlCol="0">
            <a:spAutoFit/>
          </a:bodyPr>
          <a:lstStyle/>
          <a:p>
            <a:r>
              <a:rPr lang="de-DE" sz="2400" dirty="0">
                <a:latin typeface="Arial" panose="020B0604020202020204" pitchFamily="34" charset="0"/>
                <a:cs typeface="Arial" panose="020B0604020202020204" pitchFamily="34" charset="0"/>
              </a:rPr>
              <a:t>1</a:t>
            </a:r>
          </a:p>
        </p:txBody>
      </p:sp>
      <p:sp>
        <p:nvSpPr>
          <p:cNvPr id="25" name="Textfeld 24">
            <a:extLst>
              <a:ext uri="{FF2B5EF4-FFF2-40B4-BE49-F238E27FC236}">
                <a16:creationId xmlns:a16="http://schemas.microsoft.com/office/drawing/2014/main" id="{A8C8D794-032E-4F2A-93C5-3DCAADE14B67}"/>
              </a:ext>
            </a:extLst>
          </p:cNvPr>
          <p:cNvSpPr txBox="1"/>
          <p:nvPr/>
        </p:nvSpPr>
        <p:spPr>
          <a:xfrm>
            <a:off x="5974916" y="2763133"/>
            <a:ext cx="504056" cy="461665"/>
          </a:xfrm>
          <a:prstGeom prst="rect">
            <a:avLst/>
          </a:prstGeom>
          <a:noFill/>
        </p:spPr>
        <p:txBody>
          <a:bodyPr wrap="square" rtlCol="0">
            <a:spAutoFit/>
          </a:bodyPr>
          <a:lstStyle/>
          <a:p>
            <a:r>
              <a:rPr lang="de-DE" sz="2400" dirty="0">
                <a:latin typeface="Arial" panose="020B0604020202020204" pitchFamily="34" charset="0"/>
                <a:cs typeface="Arial" panose="020B0604020202020204" pitchFamily="34" charset="0"/>
              </a:rPr>
              <a:t>1</a:t>
            </a:r>
          </a:p>
        </p:txBody>
      </p:sp>
      <p:sp>
        <p:nvSpPr>
          <p:cNvPr id="26" name="Textfeld 25">
            <a:extLst>
              <a:ext uri="{FF2B5EF4-FFF2-40B4-BE49-F238E27FC236}">
                <a16:creationId xmlns:a16="http://schemas.microsoft.com/office/drawing/2014/main" id="{B46F17C2-AD0E-47B7-B496-002868FDBADF}"/>
              </a:ext>
            </a:extLst>
          </p:cNvPr>
          <p:cNvSpPr txBox="1"/>
          <p:nvPr/>
        </p:nvSpPr>
        <p:spPr>
          <a:xfrm rot="10800000">
            <a:off x="5964312" y="2763133"/>
            <a:ext cx="504056" cy="461665"/>
          </a:xfrm>
          <a:prstGeom prst="rect">
            <a:avLst/>
          </a:prstGeom>
          <a:noFill/>
        </p:spPr>
        <p:txBody>
          <a:bodyPr wrap="square" rtlCol="0">
            <a:spAutoFit/>
          </a:bodyPr>
          <a:lstStyle/>
          <a:p>
            <a:r>
              <a:rPr lang="de-DE" sz="2400" dirty="0">
                <a:latin typeface="Arial" panose="020B0604020202020204" pitchFamily="34" charset="0"/>
                <a:cs typeface="Arial" panose="020B0604020202020204" pitchFamily="34" charset="0"/>
              </a:rPr>
              <a:t>1</a:t>
            </a:r>
          </a:p>
        </p:txBody>
      </p:sp>
      <p:sp>
        <p:nvSpPr>
          <p:cNvPr id="27" name="Textfeld 26">
            <a:extLst>
              <a:ext uri="{FF2B5EF4-FFF2-40B4-BE49-F238E27FC236}">
                <a16:creationId xmlns:a16="http://schemas.microsoft.com/office/drawing/2014/main" id="{EBE5F5AE-1397-44AD-964D-671A5DC4E4FF}"/>
              </a:ext>
            </a:extLst>
          </p:cNvPr>
          <p:cNvSpPr txBox="1"/>
          <p:nvPr/>
        </p:nvSpPr>
        <p:spPr>
          <a:xfrm>
            <a:off x="5565987" y="2196456"/>
            <a:ext cx="504056" cy="461665"/>
          </a:xfrm>
          <a:prstGeom prst="rect">
            <a:avLst/>
          </a:prstGeom>
          <a:noFill/>
        </p:spPr>
        <p:txBody>
          <a:bodyPr wrap="square" rtlCol="0">
            <a:spAutoFit/>
          </a:bodyPr>
          <a:lstStyle/>
          <a:p>
            <a:r>
              <a:rPr lang="de-DE" sz="2400" dirty="0">
                <a:latin typeface="Arial" panose="020B0604020202020204" pitchFamily="34" charset="0"/>
                <a:cs typeface="Arial" panose="020B0604020202020204" pitchFamily="34" charset="0"/>
              </a:rPr>
              <a:t>1</a:t>
            </a:r>
          </a:p>
        </p:txBody>
      </p:sp>
      <p:sp>
        <p:nvSpPr>
          <p:cNvPr id="28" name="Textfeld 27">
            <a:extLst>
              <a:ext uri="{FF2B5EF4-FFF2-40B4-BE49-F238E27FC236}">
                <a16:creationId xmlns:a16="http://schemas.microsoft.com/office/drawing/2014/main" id="{9697B9E4-6273-410F-9970-2156A268AE18}"/>
              </a:ext>
            </a:extLst>
          </p:cNvPr>
          <p:cNvSpPr txBox="1"/>
          <p:nvPr/>
        </p:nvSpPr>
        <p:spPr>
          <a:xfrm>
            <a:off x="5603128" y="1870840"/>
            <a:ext cx="381375" cy="369332"/>
          </a:xfrm>
          <a:prstGeom prst="rect">
            <a:avLst/>
          </a:prstGeom>
          <a:noFill/>
        </p:spPr>
        <p:txBody>
          <a:bodyPr wrap="square" rtlCol="0">
            <a:spAutoFit/>
          </a:bodyPr>
          <a:lstStyle/>
          <a:p>
            <a:r>
              <a:rPr lang="de-DE" dirty="0" err="1">
                <a:solidFill>
                  <a:schemeClr val="accent6">
                    <a:lumMod val="50000"/>
                  </a:schemeClr>
                </a:solidFill>
              </a:rPr>
              <a:t>p</a:t>
            </a:r>
            <a:r>
              <a:rPr lang="de-DE" baseline="-25000" dirty="0" err="1">
                <a:solidFill>
                  <a:schemeClr val="accent6">
                    <a:lumMod val="50000"/>
                  </a:schemeClr>
                </a:solidFill>
              </a:rPr>
              <a:t>x</a:t>
            </a:r>
            <a:endParaRPr lang="de-DE" baseline="-25000" dirty="0">
              <a:solidFill>
                <a:schemeClr val="accent6">
                  <a:lumMod val="50000"/>
                </a:schemeClr>
              </a:solidFill>
            </a:endParaRPr>
          </a:p>
        </p:txBody>
      </p:sp>
      <p:sp>
        <p:nvSpPr>
          <p:cNvPr id="30" name="Textfeld 29">
            <a:extLst>
              <a:ext uri="{FF2B5EF4-FFF2-40B4-BE49-F238E27FC236}">
                <a16:creationId xmlns:a16="http://schemas.microsoft.com/office/drawing/2014/main" id="{F9D08BD4-7D55-4827-BD43-EE10B5F49897}"/>
              </a:ext>
            </a:extLst>
          </p:cNvPr>
          <p:cNvSpPr txBox="1"/>
          <p:nvPr/>
        </p:nvSpPr>
        <p:spPr>
          <a:xfrm>
            <a:off x="6070043" y="1870840"/>
            <a:ext cx="394800" cy="369332"/>
          </a:xfrm>
          <a:prstGeom prst="rect">
            <a:avLst/>
          </a:prstGeom>
          <a:noFill/>
        </p:spPr>
        <p:txBody>
          <a:bodyPr wrap="square">
            <a:spAutoFit/>
          </a:bodyPr>
          <a:lstStyle/>
          <a:p>
            <a:r>
              <a:rPr lang="de-DE" dirty="0" err="1">
                <a:solidFill>
                  <a:schemeClr val="accent6">
                    <a:lumMod val="50000"/>
                  </a:schemeClr>
                </a:solidFill>
              </a:rPr>
              <a:t>p</a:t>
            </a:r>
            <a:r>
              <a:rPr lang="de-DE" baseline="-25000" dirty="0" err="1">
                <a:solidFill>
                  <a:schemeClr val="accent6">
                    <a:lumMod val="50000"/>
                  </a:schemeClr>
                </a:solidFill>
              </a:rPr>
              <a:t>y</a:t>
            </a:r>
            <a:endParaRPr lang="de-DE" baseline="-25000" dirty="0">
              <a:solidFill>
                <a:schemeClr val="accent6">
                  <a:lumMod val="50000"/>
                </a:schemeClr>
              </a:solidFill>
            </a:endParaRPr>
          </a:p>
        </p:txBody>
      </p:sp>
      <p:sp>
        <p:nvSpPr>
          <p:cNvPr id="32" name="Textfeld 31">
            <a:extLst>
              <a:ext uri="{FF2B5EF4-FFF2-40B4-BE49-F238E27FC236}">
                <a16:creationId xmlns:a16="http://schemas.microsoft.com/office/drawing/2014/main" id="{13510FD5-EE26-4B5F-BFD0-4257EF0609DC}"/>
              </a:ext>
            </a:extLst>
          </p:cNvPr>
          <p:cNvSpPr txBox="1"/>
          <p:nvPr/>
        </p:nvSpPr>
        <p:spPr>
          <a:xfrm>
            <a:off x="6499331" y="1870840"/>
            <a:ext cx="376545" cy="369332"/>
          </a:xfrm>
          <a:prstGeom prst="rect">
            <a:avLst/>
          </a:prstGeom>
          <a:noFill/>
        </p:spPr>
        <p:txBody>
          <a:bodyPr wrap="square">
            <a:spAutoFit/>
          </a:bodyPr>
          <a:lstStyle/>
          <a:p>
            <a:r>
              <a:rPr lang="de-DE" dirty="0" err="1">
                <a:solidFill>
                  <a:schemeClr val="accent6">
                    <a:lumMod val="50000"/>
                  </a:schemeClr>
                </a:solidFill>
              </a:rPr>
              <a:t>p</a:t>
            </a:r>
            <a:r>
              <a:rPr lang="de-DE" baseline="-25000" dirty="0" err="1">
                <a:solidFill>
                  <a:schemeClr val="accent6">
                    <a:lumMod val="50000"/>
                  </a:schemeClr>
                </a:solidFill>
              </a:rPr>
              <a:t>z</a:t>
            </a:r>
            <a:endParaRPr lang="de-DE" baseline="-25000" dirty="0">
              <a:solidFill>
                <a:schemeClr val="accent6">
                  <a:lumMod val="50000"/>
                </a:schemeClr>
              </a:solidFill>
            </a:endParaRPr>
          </a:p>
        </p:txBody>
      </p:sp>
      <p:sp>
        <p:nvSpPr>
          <p:cNvPr id="34" name="Textfeld 33">
            <a:extLst>
              <a:ext uri="{FF2B5EF4-FFF2-40B4-BE49-F238E27FC236}">
                <a16:creationId xmlns:a16="http://schemas.microsoft.com/office/drawing/2014/main" id="{92919EF9-15F3-48AA-8319-DB1D80D0114B}"/>
              </a:ext>
            </a:extLst>
          </p:cNvPr>
          <p:cNvSpPr txBox="1"/>
          <p:nvPr/>
        </p:nvSpPr>
        <p:spPr>
          <a:xfrm>
            <a:off x="6080647" y="2527213"/>
            <a:ext cx="376545" cy="369332"/>
          </a:xfrm>
          <a:prstGeom prst="rect">
            <a:avLst/>
          </a:prstGeom>
          <a:noFill/>
        </p:spPr>
        <p:txBody>
          <a:bodyPr wrap="square">
            <a:spAutoFit/>
          </a:bodyPr>
          <a:lstStyle/>
          <a:p>
            <a:r>
              <a:rPr lang="de-DE" dirty="0">
                <a:solidFill>
                  <a:schemeClr val="accent6">
                    <a:lumMod val="50000"/>
                  </a:schemeClr>
                </a:solidFill>
              </a:rPr>
              <a:t>s</a:t>
            </a:r>
            <a:endParaRPr lang="de-DE" baseline="-25000" dirty="0">
              <a:solidFill>
                <a:schemeClr val="accent6">
                  <a:lumMod val="50000"/>
                </a:schemeClr>
              </a:solidFill>
            </a:endParaRPr>
          </a:p>
        </p:txBody>
      </p:sp>
      <p:sp>
        <p:nvSpPr>
          <p:cNvPr id="35" name="Textfeld 34">
            <a:extLst>
              <a:ext uri="{FF2B5EF4-FFF2-40B4-BE49-F238E27FC236}">
                <a16:creationId xmlns:a16="http://schemas.microsoft.com/office/drawing/2014/main" id="{4C85D7AC-523D-4185-80C6-4958B10FD0DD}"/>
              </a:ext>
            </a:extLst>
          </p:cNvPr>
          <p:cNvSpPr txBox="1"/>
          <p:nvPr/>
        </p:nvSpPr>
        <p:spPr>
          <a:xfrm>
            <a:off x="6094985" y="3243162"/>
            <a:ext cx="376545" cy="369332"/>
          </a:xfrm>
          <a:prstGeom prst="rect">
            <a:avLst/>
          </a:prstGeom>
          <a:noFill/>
        </p:spPr>
        <p:txBody>
          <a:bodyPr wrap="square">
            <a:spAutoFit/>
          </a:bodyPr>
          <a:lstStyle/>
          <a:p>
            <a:r>
              <a:rPr lang="de-DE" dirty="0">
                <a:solidFill>
                  <a:schemeClr val="tx2"/>
                </a:solidFill>
              </a:rPr>
              <a:t>s</a:t>
            </a:r>
            <a:endParaRPr lang="de-DE" baseline="-25000" dirty="0">
              <a:solidFill>
                <a:schemeClr val="tx2"/>
              </a:solidFill>
            </a:endParaRPr>
          </a:p>
        </p:txBody>
      </p:sp>
    </p:spTree>
    <p:extLst>
      <p:ext uri="{BB962C8B-B14F-4D97-AF65-F5344CB8AC3E}">
        <p14:creationId xmlns:p14="http://schemas.microsoft.com/office/powerpoint/2010/main" val="277319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3" grpId="0"/>
      <p:bldP spid="24" grpId="0"/>
      <p:bldP spid="25" grpId="0"/>
      <p:bldP spid="26" grpId="0"/>
      <p:bldP spid="27" grpId="0"/>
    </p:bld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1960</Words>
  <Application>Microsoft Office PowerPoint</Application>
  <PresentationFormat>Bildschirmpräsentation (4:3)</PresentationFormat>
  <Paragraphs>337</Paragraphs>
  <Slides>35</Slides>
  <Notes>3</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35</vt:i4>
      </vt:variant>
    </vt:vector>
  </HeadingPairs>
  <TitlesOfParts>
    <vt:vector size="42" baseType="lpstr">
      <vt:lpstr>Arial</vt:lpstr>
      <vt:lpstr>Calibri</vt:lpstr>
      <vt:lpstr>MyriadPro-Semibold</vt:lpstr>
      <vt:lpstr>Times New Roman</vt:lpstr>
      <vt:lpstr>Wingdings</vt:lpstr>
      <vt:lpstr>Larissa-Design</vt:lpstr>
      <vt:lpstr>ChemSketch</vt:lpstr>
      <vt:lpstr>Nano-Kohlenstoff</vt:lpstr>
      <vt:lpstr>PowerPoint-Präsentation</vt:lpstr>
      <vt:lpstr>Alles Kohlenstoff!?</vt:lpstr>
      <vt:lpstr>Ein Element – verschiedene Stoffe?</vt:lpstr>
      <vt:lpstr>PowerPoint-Präsentation</vt:lpstr>
      <vt:lpstr>Die Bindung machts!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Empfindlicher Biosensor Kohlenstoff-Nanoröhrchen messen Aktivität einzelner Enzymmoleküle in Echtzeit</vt:lpstr>
      <vt:lpstr>Verwendung von CNTs </vt:lpstr>
      <vt:lpstr>PowerPoint-Präsentation</vt:lpstr>
      <vt:lpstr>Nanotubes</vt:lpstr>
      <vt:lpstr>PowerPoint-Präsentation</vt:lpstr>
      <vt:lpstr>Modifikationen (Anordnung der Atome) des Kohlenstoffs</vt:lpstr>
      <vt:lpstr>Nanotubes</vt:lpstr>
      <vt:lpstr>Stanford-Forscher bauen ersten Computer mit Kohlenstoff-Nanoröhren  </vt:lpstr>
      <vt:lpstr>PowerPoint-Präsentation</vt:lpstr>
      <vt:lpstr>Das besondere Element Kohlenstoff oder: Warum nicht Silizium? </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Nanotubes</dc:title>
  <dc:creator>Häsi</dc:creator>
  <cp:lastModifiedBy>Claudia Eysel</cp:lastModifiedBy>
  <cp:revision>103</cp:revision>
  <cp:lastPrinted>2021-04-23T14:20:32Z</cp:lastPrinted>
  <dcterms:created xsi:type="dcterms:W3CDTF">2013-11-18T15:24:10Z</dcterms:created>
  <dcterms:modified xsi:type="dcterms:W3CDTF">2021-05-10T08:05:18Z</dcterms:modified>
</cp:coreProperties>
</file>