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7"/>
  </p:notesMasterIdLst>
  <p:handoutMasterIdLst>
    <p:handoutMasterId r:id="rId28"/>
  </p:handoutMasterIdLst>
  <p:sldIdLst>
    <p:sldId id="286" r:id="rId2"/>
    <p:sldId id="351" r:id="rId3"/>
    <p:sldId id="342" r:id="rId4"/>
    <p:sldId id="348" r:id="rId5"/>
    <p:sldId id="349" r:id="rId6"/>
    <p:sldId id="350" r:id="rId7"/>
    <p:sldId id="353" r:id="rId8"/>
    <p:sldId id="256" r:id="rId9"/>
    <p:sldId id="344" r:id="rId10"/>
    <p:sldId id="354" r:id="rId11"/>
    <p:sldId id="345" r:id="rId12"/>
    <p:sldId id="274" r:id="rId13"/>
    <p:sldId id="259" r:id="rId14"/>
    <p:sldId id="352" r:id="rId15"/>
    <p:sldId id="276" r:id="rId16"/>
    <p:sldId id="355" r:id="rId17"/>
    <p:sldId id="275" r:id="rId18"/>
    <p:sldId id="282" r:id="rId19"/>
    <p:sldId id="262" r:id="rId20"/>
    <p:sldId id="283" r:id="rId21"/>
    <p:sldId id="260" r:id="rId22"/>
    <p:sldId id="272" r:id="rId23"/>
    <p:sldId id="339" r:id="rId24"/>
    <p:sldId id="343" r:id="rId25"/>
    <p:sldId id="285" r:id="rId26"/>
  </p:sldIdLst>
  <p:sldSz cx="9144000" cy="6858000" type="screen4x3"/>
  <p:notesSz cx="6797675" cy="99250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D" initials="M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1448C"/>
    <a:srgbClr val="FF0066"/>
    <a:srgbClr val="7030A0"/>
    <a:srgbClr val="158DCD"/>
    <a:srgbClr val="7B74AF"/>
    <a:srgbClr val="FFFF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 autoAdjust="0"/>
  </p:normalViewPr>
  <p:slideViewPr>
    <p:cSldViewPr snapToObjects="1">
      <p:cViewPr varScale="1">
        <p:scale>
          <a:sx n="110" d="100"/>
          <a:sy n="110" d="100"/>
        </p:scale>
        <p:origin x="21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2982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074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427074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05904C-D97E-472C-9BDE-6621CD74E3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399"/>
            <a:ext cx="5438140" cy="446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7074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27074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F7DDA6B-FAEC-414B-B286-4CE7A74CD0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9FEC3C7-ED18-4FF4-BF91-D8E9F5A0C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338E84-80CB-4990-A40A-2AC985620ACD}" type="slidenum">
              <a:rPr lang="de-DE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23642AF-4324-4A04-8F03-C4973DE30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7FD28D4-795F-4344-89A2-0342C31B5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CH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F790776-7FF2-418F-AFB0-64B603001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B2D349-D8FD-456E-9DC7-1B6FE1D67353}" type="slidenum">
              <a:rPr lang="de-DE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B8B8D6D-5C66-41CD-B4A4-31BEFAB84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927CB30-AA0A-44FC-A4CE-DCEC0F74B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CH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D8D38D0-C5EE-47EA-972C-E041DE0FE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4EBBA0-C081-4C8A-A9E0-3E55779FC927}" type="slidenum">
              <a:rPr lang="de-DE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C40A913-1688-4A49-BAB9-6541F2954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B15BED6-02B1-4AA8-9259-D94799E64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CH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9BFFC10-2D0D-4AB9-8430-478FB41F6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1C7C7C-E56F-499B-A47C-5E61B333E1A3}" type="slidenum">
              <a:rPr lang="de-DE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08992D0-97F1-4DE9-A27C-55145D5C3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8874637-D911-44EC-99D5-CA364FC2A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CH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67744" y="2683446"/>
            <a:ext cx="5578759" cy="836612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altLang="en-US" dirty="0"/>
              <a:t>Titelmasterformat durch Klicken bearbeiten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679428"/>
            <a:ext cx="5595851" cy="863600"/>
          </a:xfrm>
        </p:spPr>
        <p:txBody>
          <a:bodyPr/>
          <a:lstStyle>
            <a:lvl1pPr marL="0" indent="0">
              <a:buFont typeface="Arial" charset="0"/>
              <a:buNone/>
              <a:defRPr sz="1600"/>
            </a:lvl1pPr>
          </a:lstStyle>
          <a:p>
            <a:r>
              <a:rPr lang="de-DE" altLang="en-US" dirty="0"/>
              <a:t>Untertitel, der das ganze noch viel verständlicher macht.</a:t>
            </a:r>
          </a:p>
        </p:txBody>
      </p:sp>
      <p:pic>
        <p:nvPicPr>
          <p:cNvPr id="16" name="Picture 40" descr="C:\Users\Office6\Desktop\snc_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1966106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de-DE" sz="20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5656" y="1628800"/>
            <a:ext cx="3336925" cy="4464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8" y="1628800"/>
            <a:ext cx="3336925" cy="4464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519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016" y="1484784"/>
            <a:ext cx="3240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016" y="2124546"/>
            <a:ext cx="32400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49081" y="1484784"/>
            <a:ext cx="323934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49081" y="2124546"/>
            <a:ext cx="323934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475656" y="261390"/>
            <a:ext cx="6826250" cy="63023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1475656" y="1556792"/>
            <a:ext cx="3336925" cy="216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964981" y="1556792"/>
            <a:ext cx="3336925" cy="216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1475656" y="3861048"/>
            <a:ext cx="3336925" cy="216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64981" y="3861288"/>
            <a:ext cx="3336925" cy="216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41300"/>
            <a:ext cx="68262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Supertitel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00081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Erste Ebene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</p:txBody>
      </p:sp>
      <p:sp>
        <p:nvSpPr>
          <p:cNvPr id="32055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336" y="6507434"/>
            <a:ext cx="1123924" cy="2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err="1"/>
              <a:t>Seite</a:t>
            </a:r>
            <a:r>
              <a:rPr lang="en-US" dirty="0"/>
              <a:t> </a:t>
            </a:r>
            <a:fld id="{136F3AA0-F20B-410D-8BE5-84E26555C588}" type="slidenum">
              <a:rPr lang="en-US" smtClean="0"/>
              <a:pPr>
                <a:defRPr/>
              </a:pPr>
              <a:t>‹Nr.›</a:t>
            </a:fld>
            <a:r>
              <a:rPr lang="en-US" dirty="0"/>
              <a:t> von 19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476375" y="6495147"/>
            <a:ext cx="431976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000" dirty="0">
                <a:cs typeface="Arial" pitchFamily="34" charset="0"/>
              </a:rPr>
              <a:t>© 2014</a:t>
            </a:r>
            <a:r>
              <a:rPr lang="en-US" sz="1000" baseline="0" dirty="0">
                <a:cs typeface="Arial" pitchFamily="34" charset="0"/>
              </a:rPr>
              <a:t> </a:t>
            </a:r>
            <a:r>
              <a:rPr lang="en-US" sz="1000" dirty="0">
                <a:cs typeface="Arial" pitchFamily="34" charset="0"/>
              </a:rPr>
              <a:t>- Swiss Nano-Cube/Die</a:t>
            </a:r>
            <a:r>
              <a:rPr lang="en-US" sz="1000" baseline="0" dirty="0">
                <a:cs typeface="Arial" pitchFamily="34" charset="0"/>
              </a:rPr>
              <a:t> </a:t>
            </a:r>
            <a:r>
              <a:rPr lang="en-US" sz="1000" baseline="0" dirty="0" err="1">
                <a:cs typeface="Arial" pitchFamily="34" charset="0"/>
              </a:rPr>
              <a:t>Innovationsgesellschaft</a:t>
            </a:r>
            <a:r>
              <a:rPr lang="en-US" sz="1000" baseline="0" dirty="0">
                <a:cs typeface="Arial" pitchFamily="34" charset="0"/>
              </a:rPr>
              <a:t> St. </a:t>
            </a:r>
            <a:r>
              <a:rPr lang="en-US" sz="1000" baseline="0" dirty="0" err="1">
                <a:cs typeface="Arial" pitchFamily="34" charset="0"/>
              </a:rPr>
              <a:t>Gallen</a:t>
            </a:r>
            <a:r>
              <a:rPr lang="en-US" sz="1000" baseline="0" dirty="0">
                <a:cs typeface="Arial" pitchFamily="34" charset="0"/>
              </a:rPr>
              <a:t> </a:t>
            </a:r>
            <a:endParaRPr lang="en-US" sz="1000" dirty="0">
              <a:cs typeface="Arial" pitchFamily="34" charset="0"/>
            </a:endParaRPr>
          </a:p>
        </p:txBody>
      </p:sp>
      <p:grpSp>
        <p:nvGrpSpPr>
          <p:cNvPr id="40" name="Gruppieren 39"/>
          <p:cNvGrpSpPr/>
          <p:nvPr userDrawn="1"/>
        </p:nvGrpSpPr>
        <p:grpSpPr>
          <a:xfrm>
            <a:off x="6845451" y="-46721"/>
            <a:ext cx="2537074" cy="3208948"/>
            <a:chOff x="6845451" y="-46721"/>
            <a:chExt cx="2537074" cy="3208948"/>
          </a:xfrm>
        </p:grpSpPr>
        <p:pic>
          <p:nvPicPr>
            <p:cNvPr id="15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546818">
              <a:off x="7859737" y="1528492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098262">
              <a:off x="6845451" y="34886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509000" y="74286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7188" y="1352726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7709866" y="-37904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5922" y="993108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825394" y="74286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031164" y="-37904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93472" y="487613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670191" y="490789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343649" y="-41696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510052" y="22283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662167" y="-41693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831832" y="22283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81632" y="-46721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5922" y="1712171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361380">
              <a:off x="8657404" y="105267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5922" y="2078957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5922" y="2438402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353175" y="490789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7385075" y="-36930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347266">
              <a:off x="7056080" y="40031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534117">
              <a:off x="8147747" y="769116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591971">
              <a:off x="7786637" y="1008906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957509">
              <a:off x="8291365" y="123162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042566">
              <a:off x="8630156" y="2028422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848273">
              <a:off x="7396111" y="582280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058929">
              <a:off x="7943514" y="37037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295131">
              <a:off x="8645029" y="1469920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51" descr="brand_SNC_r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030710">
              <a:off x="9068770" y="2802782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" name="Picture 40" descr="C:\Users\Office6\Desktop\snc_rgb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0825" y="133350"/>
            <a:ext cx="1195388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8" descr="C:\Users\Office6\Desktop\farbbalken_klein_schmal_2.jp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76375" y="6381750"/>
            <a:ext cx="7199313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6" r:id="rId2"/>
    <p:sldLayoutId id="2147483887" r:id="rId3"/>
    <p:sldLayoutId id="2147483891" r:id="rId4"/>
    <p:sldLayoutId id="2147483888" r:id="rId5"/>
    <p:sldLayoutId id="2147483892" r:id="rId6"/>
    <p:sldLayoutId id="2147483889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5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Downloaded_video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ssen-nanotech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slide" Target="slide3.xml"/><Relationship Id="rId7" Type="http://schemas.openxmlformats.org/officeDocument/2006/relationships/image" Target="../media/image17.png"/><Relationship Id="rId12" Type="http://schemas.openxmlformats.org/officeDocument/2006/relationships/slide" Target="slid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AB9D9A-33AE-480E-BF3E-D23086030B93}"/>
              </a:ext>
            </a:extLst>
          </p:cNvPr>
          <p:cNvSpPr txBox="1"/>
          <p:nvPr/>
        </p:nvSpPr>
        <p:spPr>
          <a:xfrm>
            <a:off x="1619672" y="2456021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Nanopartikel in der Medizin</a:t>
            </a:r>
          </a:p>
        </p:txBody>
      </p:sp>
    </p:spTree>
    <p:extLst>
      <p:ext uri="{BB962C8B-B14F-4D97-AF65-F5344CB8AC3E}">
        <p14:creationId xmlns:p14="http://schemas.microsoft.com/office/powerpoint/2010/main" val="91650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35D49-3556-43D9-9525-B0D56591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41300"/>
            <a:ext cx="6826250" cy="630238"/>
          </a:xfrm>
        </p:spPr>
        <p:txBody>
          <a:bodyPr/>
          <a:lstStyle/>
          <a:p>
            <a:r>
              <a:rPr lang="de-DE" dirty="0"/>
              <a:t>Die Wirkung von Tensiden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9284C1-617D-4FB1-A4CB-F4E4D640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4" y="1051466"/>
            <a:ext cx="7386836" cy="8394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55BC807-9062-4E4A-9919-3BE7EA684155}"/>
              </a:ext>
            </a:extLst>
          </p:cNvPr>
          <p:cNvSpPr txBox="1"/>
          <p:nvPr/>
        </p:nvSpPr>
        <p:spPr>
          <a:xfrm>
            <a:off x="1541822" y="765787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Bsp</a:t>
            </a:r>
            <a:r>
              <a:rPr lang="de-DE" sz="1600" dirty="0"/>
              <a:t>: Stearinsäure-Anion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7B5E68-21B1-4CBB-A747-01A3D5661E53}"/>
              </a:ext>
            </a:extLst>
          </p:cNvPr>
          <p:cNvSpPr txBox="1"/>
          <p:nvPr/>
        </p:nvSpPr>
        <p:spPr>
          <a:xfrm>
            <a:off x="2861124" y="1781735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>
                    <a:lumMod val="75000"/>
                  </a:schemeClr>
                </a:solidFill>
              </a:rPr>
              <a:t>langer unpolarer Alkylrest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B18B91-943F-4965-9586-9261A93BCFCC}"/>
              </a:ext>
            </a:extLst>
          </p:cNvPr>
          <p:cNvSpPr txBox="1"/>
          <p:nvPr/>
        </p:nvSpPr>
        <p:spPr>
          <a:xfrm>
            <a:off x="7135930" y="71996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FF0000"/>
                </a:solidFill>
              </a:rPr>
              <a:t>polares </a:t>
            </a:r>
            <a:r>
              <a:rPr lang="de-DE" sz="1400" i="1" dirty="0" err="1">
                <a:solidFill>
                  <a:srgbClr val="FF0000"/>
                </a:solidFill>
              </a:rPr>
              <a:t>Carboxylat</a:t>
            </a:r>
            <a:r>
              <a:rPr lang="de-DE" sz="1400" i="1" dirty="0">
                <a:solidFill>
                  <a:srgbClr val="FF0000"/>
                </a:solidFill>
              </a:rPr>
              <a:t>-Ende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84D6EC9-37A2-422C-8450-E7E048E4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00" y="2365917"/>
            <a:ext cx="6520744" cy="5104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59EBEE7-76A4-4BC2-A0EC-2D9DB18E05D8}"/>
              </a:ext>
            </a:extLst>
          </p:cNvPr>
          <p:cNvSpPr txBox="1"/>
          <p:nvPr/>
        </p:nvSpPr>
        <p:spPr>
          <a:xfrm>
            <a:off x="2861124" y="204408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 lipophil (Fett liebend)</a:t>
            </a:r>
            <a:endParaRPr lang="de-DE" sz="14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EC48D3-A858-47C0-B800-530A695F8564}"/>
              </a:ext>
            </a:extLst>
          </p:cNvPr>
          <p:cNvSpPr txBox="1"/>
          <p:nvPr/>
        </p:nvSpPr>
        <p:spPr>
          <a:xfrm>
            <a:off x="7123508" y="169230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FF0000"/>
                </a:solidFill>
                <a:sym typeface="Wingdings" panose="05000000000000000000" pitchFamily="2" charset="2"/>
              </a:rPr>
              <a:t> hydrophil (Wasser liebend)</a:t>
            </a:r>
            <a:endParaRPr lang="de-DE" sz="1400" i="1" dirty="0">
              <a:solidFill>
                <a:srgbClr val="FF000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BA8E80E-F32D-4B66-A3A2-D7E6E29F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01" y="3762919"/>
            <a:ext cx="5983114" cy="25140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35F995D-91F1-4E32-829D-F4A2FF782ED9}"/>
              </a:ext>
            </a:extLst>
          </p:cNvPr>
          <p:cNvSpPr txBox="1"/>
          <p:nvPr/>
        </p:nvSpPr>
        <p:spPr>
          <a:xfrm>
            <a:off x="849922" y="3369309"/>
            <a:ext cx="710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Oberflächenfunktionalisierung von Ferrofluiden durch Tenside: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33D6B43-6446-4D05-97EF-485D1B62B21A}"/>
              </a:ext>
            </a:extLst>
          </p:cNvPr>
          <p:cNvSpPr txBox="1"/>
          <p:nvPr/>
        </p:nvSpPr>
        <p:spPr>
          <a:xfrm>
            <a:off x="1403648" y="6485895"/>
            <a:ext cx="5400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 dirty="0"/>
              <a:t>Quelle: WIS – Wissenschaft in die Schulen; Dr. Markus Herrmann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822A5E-6DF6-48EA-A977-9A5ED1C27D4D}"/>
              </a:ext>
            </a:extLst>
          </p:cNvPr>
          <p:cNvSpPr txBox="1"/>
          <p:nvPr/>
        </p:nvSpPr>
        <p:spPr>
          <a:xfrm>
            <a:off x="3797721" y="3006476"/>
            <a:ext cx="240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0066FF"/>
                </a:solidFill>
              </a:rPr>
              <a:t>Amphiphiles Molekül</a:t>
            </a: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8D8BE18C-1D02-4DC8-BC45-C73C06A9C5AB}"/>
              </a:ext>
            </a:extLst>
          </p:cNvPr>
          <p:cNvSpPr/>
          <p:nvPr/>
        </p:nvSpPr>
        <p:spPr>
          <a:xfrm rot="16200000">
            <a:off x="4344849" y="-484895"/>
            <a:ext cx="425801" cy="6623588"/>
          </a:xfrm>
          <a:prstGeom prst="leftBrac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31F067-83BF-4D95-BC2F-776B477F2D48}"/>
              </a:ext>
            </a:extLst>
          </p:cNvPr>
          <p:cNvSpPr txBox="1"/>
          <p:nvPr/>
        </p:nvSpPr>
        <p:spPr>
          <a:xfrm>
            <a:off x="429003" y="4735943"/>
            <a:ext cx="1374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0066FF"/>
                </a:solidFill>
              </a:rPr>
              <a:t>Micelle - Doppelhülle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6BB2672-6684-4EB4-93B9-EBFCEDE0E251}"/>
              </a:ext>
            </a:extLst>
          </p:cNvPr>
          <p:cNvSpPr txBox="1"/>
          <p:nvPr/>
        </p:nvSpPr>
        <p:spPr>
          <a:xfrm>
            <a:off x="7488268" y="4693851"/>
            <a:ext cx="137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66FF"/>
                </a:solidFill>
              </a:rPr>
              <a:t>Micelle – einfache Hülle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9482AC98-C626-4426-B53B-8F5270333A2C}"/>
              </a:ext>
            </a:extLst>
          </p:cNvPr>
          <p:cNvSpPr/>
          <p:nvPr/>
        </p:nvSpPr>
        <p:spPr>
          <a:xfrm>
            <a:off x="7108038" y="4293096"/>
            <a:ext cx="349127" cy="1296144"/>
          </a:xfrm>
          <a:prstGeom prst="rightBrace">
            <a:avLst>
              <a:gd name="adj1" fmla="val 8333"/>
              <a:gd name="adj2" fmla="val 52016"/>
            </a:avLst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A9ED4F24-E8DA-4A82-BC07-7FE5655C8693}"/>
              </a:ext>
            </a:extLst>
          </p:cNvPr>
          <p:cNvSpPr/>
          <p:nvPr/>
        </p:nvSpPr>
        <p:spPr>
          <a:xfrm>
            <a:off x="1833273" y="4193583"/>
            <a:ext cx="292877" cy="1683689"/>
          </a:xfrm>
          <a:prstGeom prst="leftBrac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2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  <p:bldP spid="3" grpId="0"/>
      <p:bldP spid="8" grpId="0" animBg="1"/>
      <p:bldP spid="12" grpId="0"/>
      <p:bldP spid="16" grpId="0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03597-0DA2-45D6-962F-10DAE5E1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458514"/>
            <a:ext cx="6826250" cy="630238"/>
          </a:xfrm>
        </p:spPr>
        <p:txBody>
          <a:bodyPr/>
          <a:lstStyle/>
          <a:p>
            <a:r>
              <a:rPr lang="de-DE" sz="2800" dirty="0"/>
              <a:t>Andere Möglichkeit der Oberflächen-Funktionalisierung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4CB35A-50C5-4AF9-AE8F-59BA0550E1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596336" y="6507434"/>
            <a:ext cx="1123924" cy="233934"/>
          </a:xfrm>
        </p:spPr>
        <p:txBody>
          <a:bodyPr/>
          <a:lstStyle/>
          <a:p>
            <a:pPr>
              <a:defRPr/>
            </a:pPr>
            <a:r>
              <a:rPr lang="en-US"/>
              <a:t>Seite </a:t>
            </a:r>
            <a:fld id="{136F3AA0-F20B-410D-8BE5-84E26555C588}" type="slidenum">
              <a:rPr lang="en-US" smtClean="0"/>
              <a:pPr>
                <a:defRPr/>
              </a:pPr>
              <a:t>11</a:t>
            </a:fld>
            <a:r>
              <a:rPr lang="en-US"/>
              <a:t> von 19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0500E3-191A-41BD-A550-EA6C2D93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95" y="1234619"/>
            <a:ext cx="6087209" cy="28460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AC1363A-1D98-41A2-BB41-BDFAF4FC2F91}"/>
              </a:ext>
            </a:extLst>
          </p:cNvPr>
          <p:cNvSpPr txBox="1"/>
          <p:nvPr/>
        </p:nvSpPr>
        <p:spPr>
          <a:xfrm>
            <a:off x="1920177" y="4132749"/>
            <a:ext cx="564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Eisenoxid-Nanopartikel mit „Hülle“ in Wasser suspendiert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E34642-7018-4450-8BD6-B1EF1E10D388}"/>
              </a:ext>
            </a:extLst>
          </p:cNvPr>
          <p:cNvSpPr txBox="1"/>
          <p:nvPr/>
        </p:nvSpPr>
        <p:spPr>
          <a:xfrm>
            <a:off x="849239" y="4581128"/>
            <a:ext cx="7311977" cy="1554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i="1" dirty="0"/>
              <a:t>Die Eisenoxid-Nanopartikel sind mit einer Hülle aus geladenen oder polaren Molekülen umgeben:</a:t>
            </a:r>
          </a:p>
          <a:p>
            <a:pPr marL="269875" indent="-269875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de-DE" sz="1600" i="1" dirty="0">
                <a:sym typeface="Wingdings" panose="05000000000000000000" pitchFamily="2" charset="2"/>
              </a:rPr>
              <a:t>Mischbarkeit mit Wasser ist gegeben</a:t>
            </a:r>
          </a:p>
          <a:p>
            <a:pPr>
              <a:spcAft>
                <a:spcPts val="600"/>
              </a:spcAft>
            </a:pPr>
            <a:r>
              <a:rPr lang="de-DE" sz="1600" i="1" dirty="0">
                <a:sym typeface="Wingdings" panose="05000000000000000000" pitchFamily="2" charset="2"/>
              </a:rPr>
              <a:t>Positiv geladener Molekülteil ragt nach außen:</a:t>
            </a:r>
          </a:p>
          <a:p>
            <a:pPr marL="269875" indent="-269875">
              <a:spcAft>
                <a:spcPts val="600"/>
              </a:spcAft>
            </a:pPr>
            <a:r>
              <a:rPr lang="de-DE" sz="1600" i="1" dirty="0">
                <a:sym typeface="Wingdings" panose="05000000000000000000" pitchFamily="2" charset="2"/>
              </a:rPr>
              <a:t> Nanopartikel stoßen sich gegenseitig ab und aggregieren nicht</a:t>
            </a:r>
            <a:r>
              <a:rPr lang="de-DE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65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6242" y="281554"/>
            <a:ext cx="6826250" cy="630238"/>
          </a:xfrm>
        </p:spPr>
        <p:txBody>
          <a:bodyPr/>
          <a:lstStyle/>
          <a:p>
            <a:r>
              <a:rPr lang="de-CH" sz="2400" dirty="0"/>
              <a:t>Magnetismus: Theoretische Grundlagen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625664" y="876150"/>
            <a:ext cx="6826251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2400" b="0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Quellen</a:t>
            </a:r>
            <a:r>
              <a:rPr kumimoji="0" lang="de-CH" sz="2400" b="0" i="0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Magnetfeldes:</a:t>
            </a:r>
            <a:endParaRPr kumimoji="0" lang="de-CH" sz="2400" b="0" i="0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115616" y="3542946"/>
            <a:ext cx="7200081" cy="3029089"/>
          </a:xfrm>
          <a:prstGeom prst="rect">
            <a:avLst/>
          </a:prstGeom>
        </p:spPr>
        <p:txBody>
          <a:bodyPr/>
          <a:lstStyle/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000" kern="0" noProof="0" dirty="0">
                <a:latin typeface="+mn-lt"/>
              </a:rPr>
              <a:t>Elektronen bewegen sich in der Atomhülle um den Atomkern herum und erzeugen ein </a:t>
            </a:r>
            <a:r>
              <a:rPr lang="de-CH" sz="2000" b="1" kern="0" noProof="0" dirty="0">
                <a:latin typeface="+mn-lt"/>
              </a:rPr>
              <a:t>„schwaches“ Magnetfeld</a:t>
            </a:r>
            <a:r>
              <a:rPr lang="de-CH" sz="2000" kern="0" noProof="0" dirty="0">
                <a:latin typeface="+mn-lt"/>
              </a:rPr>
              <a:t>.</a:t>
            </a: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20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Elektronen, die in </a:t>
            </a:r>
            <a:r>
              <a:rPr kumimoji="0" lang="de-CH" sz="2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entgegengesetzte Richtungen</a:t>
            </a:r>
            <a:r>
              <a:rPr kumimoji="0" lang="de-CH" sz="2000" b="1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0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drehen, heben ihre Magnetfelder gegenseitig auf.</a:t>
            </a: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000" kern="0" baseline="0" noProof="0" dirty="0">
                <a:latin typeface="+mn-lt"/>
              </a:rPr>
              <a:t>Wenn</a:t>
            </a:r>
            <a:r>
              <a:rPr lang="de-CH" sz="2000" kern="0" noProof="0" dirty="0">
                <a:latin typeface="+mn-lt"/>
              </a:rPr>
              <a:t> über alle Elektronen im </a:t>
            </a:r>
            <a:r>
              <a:rPr lang="de-CH" sz="2000" b="1" kern="0" noProof="0" dirty="0">
                <a:latin typeface="+mn-lt"/>
              </a:rPr>
              <a:t>Atom</a:t>
            </a:r>
            <a:r>
              <a:rPr lang="de-CH" sz="2000" kern="0" noProof="0" dirty="0">
                <a:latin typeface="+mn-lt"/>
              </a:rPr>
              <a:t> die </a:t>
            </a:r>
            <a:r>
              <a:rPr lang="de-CH" sz="2000" b="1" kern="0" noProof="0" dirty="0">
                <a:latin typeface="+mn-lt"/>
              </a:rPr>
              <a:t>Drehrichtung (=Spin) </a:t>
            </a:r>
            <a:r>
              <a:rPr lang="de-CH" sz="2000" kern="0" noProof="0" dirty="0">
                <a:latin typeface="+mn-lt"/>
              </a:rPr>
              <a:t>nicht ausgeglichen ist, ist das Atom ein </a:t>
            </a:r>
            <a:r>
              <a:rPr lang="de-CH" sz="2000" b="1" kern="0" noProof="0" dirty="0">
                <a:latin typeface="+mn-lt"/>
              </a:rPr>
              <a:t>Elementarmagnet</a:t>
            </a:r>
            <a:r>
              <a:rPr lang="de-CH" sz="2000" b="1" kern="0" dirty="0">
                <a:latin typeface="+mn-lt"/>
              </a:rPr>
              <a:t> </a:t>
            </a:r>
            <a:r>
              <a:rPr lang="de-CH" sz="2000" kern="0" dirty="0">
                <a:latin typeface="+mn-lt"/>
              </a:rPr>
              <a:t>(Ge</a:t>
            </a:r>
            <a:r>
              <a:rPr lang="de-CH" sz="2000" kern="0" noProof="0" dirty="0" err="1">
                <a:latin typeface="+mn-lt"/>
              </a:rPr>
              <a:t>samtspin</a:t>
            </a:r>
            <a:r>
              <a:rPr lang="de-CH" sz="2000" kern="0" noProof="0" dirty="0">
                <a:latin typeface="+mn-lt"/>
              </a:rPr>
              <a:t> ungleich Null).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D979064-7178-4216-99C8-C901CBA690E7}"/>
              </a:ext>
            </a:extLst>
          </p:cNvPr>
          <p:cNvSpPr/>
          <p:nvPr/>
        </p:nvSpPr>
        <p:spPr>
          <a:xfrm>
            <a:off x="5548690" y="1662010"/>
            <a:ext cx="1280295" cy="12243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ABDD02C-7BBD-48BF-80BA-F567502880B0}"/>
              </a:ext>
            </a:extLst>
          </p:cNvPr>
          <p:cNvCxnSpPr>
            <a:cxnSpLocks/>
          </p:cNvCxnSpPr>
          <p:nvPr/>
        </p:nvCxnSpPr>
        <p:spPr>
          <a:xfrm flipH="1">
            <a:off x="5863219" y="1870072"/>
            <a:ext cx="1588" cy="351656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C98D706-3FDD-4276-B6FC-85A07999F3EE}"/>
              </a:ext>
            </a:extLst>
          </p:cNvPr>
          <p:cNvCxnSpPr>
            <a:cxnSpLocks/>
          </p:cNvCxnSpPr>
          <p:nvPr/>
        </p:nvCxnSpPr>
        <p:spPr>
          <a:xfrm flipV="1">
            <a:off x="5824296" y="2269724"/>
            <a:ext cx="0" cy="289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B3395BF-6D37-4315-9691-2C09E4F00D65}"/>
              </a:ext>
            </a:extLst>
          </p:cNvPr>
          <p:cNvCxnSpPr>
            <a:cxnSpLocks/>
          </p:cNvCxnSpPr>
          <p:nvPr/>
        </p:nvCxnSpPr>
        <p:spPr>
          <a:xfrm flipH="1" flipV="1">
            <a:off x="6289598" y="2269724"/>
            <a:ext cx="1588" cy="326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B315A7E-0B45-461E-9288-CF30EBB5D5BB}"/>
              </a:ext>
            </a:extLst>
          </p:cNvPr>
          <p:cNvCxnSpPr>
            <a:cxnSpLocks/>
          </p:cNvCxnSpPr>
          <p:nvPr/>
        </p:nvCxnSpPr>
        <p:spPr>
          <a:xfrm>
            <a:off x="6450873" y="1830343"/>
            <a:ext cx="0" cy="318212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31A69D1-9526-46AF-B9C6-BCDA047CB121}"/>
              </a:ext>
            </a:extLst>
          </p:cNvPr>
          <p:cNvCxnSpPr>
            <a:cxnSpLocks/>
          </p:cNvCxnSpPr>
          <p:nvPr/>
        </p:nvCxnSpPr>
        <p:spPr>
          <a:xfrm flipV="1">
            <a:off x="6624041" y="2030696"/>
            <a:ext cx="3176" cy="351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75C9AC9-DE51-41F8-899E-40FEE4D84A96}"/>
              </a:ext>
            </a:extLst>
          </p:cNvPr>
          <p:cNvCxnSpPr>
            <a:cxnSpLocks/>
          </p:cNvCxnSpPr>
          <p:nvPr/>
        </p:nvCxnSpPr>
        <p:spPr>
          <a:xfrm flipV="1">
            <a:off x="6225457" y="1694243"/>
            <a:ext cx="1588" cy="351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74CA1B2-6B4E-4DAA-BDCD-5873AC6A06B9}"/>
              </a:ext>
            </a:extLst>
          </p:cNvPr>
          <p:cNvCxnSpPr>
            <a:cxnSpLocks/>
          </p:cNvCxnSpPr>
          <p:nvPr/>
        </p:nvCxnSpPr>
        <p:spPr>
          <a:xfrm>
            <a:off x="6450873" y="2373059"/>
            <a:ext cx="9681" cy="326915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9A7F3F5-BDB8-4799-B6FB-77AFB1FAFB78}"/>
              </a:ext>
            </a:extLst>
          </p:cNvPr>
          <p:cNvCxnSpPr>
            <a:cxnSpLocks/>
          </p:cNvCxnSpPr>
          <p:nvPr/>
        </p:nvCxnSpPr>
        <p:spPr>
          <a:xfrm>
            <a:off x="6076640" y="2465623"/>
            <a:ext cx="9681" cy="326915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1160F16-4947-4D19-BA27-833E1C0DBE61}"/>
              </a:ext>
            </a:extLst>
          </p:cNvPr>
          <p:cNvCxnSpPr>
            <a:cxnSpLocks/>
          </p:cNvCxnSpPr>
          <p:nvPr/>
        </p:nvCxnSpPr>
        <p:spPr>
          <a:xfrm>
            <a:off x="6088635" y="2030696"/>
            <a:ext cx="9681" cy="326915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90BEA073-B30A-4CBC-B56C-3D9E2DBB04BC}"/>
              </a:ext>
            </a:extLst>
          </p:cNvPr>
          <p:cNvSpPr/>
          <p:nvPr/>
        </p:nvSpPr>
        <p:spPr>
          <a:xfrm>
            <a:off x="3049282" y="1596570"/>
            <a:ext cx="1280295" cy="12243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A38F4FB-0A18-4D54-AAED-592E0CCDAAF1}"/>
              </a:ext>
            </a:extLst>
          </p:cNvPr>
          <p:cNvCxnSpPr>
            <a:cxnSpLocks/>
          </p:cNvCxnSpPr>
          <p:nvPr/>
        </p:nvCxnSpPr>
        <p:spPr>
          <a:xfrm flipH="1">
            <a:off x="3363811" y="1804632"/>
            <a:ext cx="1588" cy="351656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66D52E3-0073-4741-93D6-7E0129D9DFE0}"/>
              </a:ext>
            </a:extLst>
          </p:cNvPr>
          <p:cNvCxnSpPr>
            <a:cxnSpLocks/>
          </p:cNvCxnSpPr>
          <p:nvPr/>
        </p:nvCxnSpPr>
        <p:spPr>
          <a:xfrm flipV="1">
            <a:off x="3324888" y="2204284"/>
            <a:ext cx="0" cy="289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6BD9946-C9AF-4E35-8A76-17EC447EFF67}"/>
              </a:ext>
            </a:extLst>
          </p:cNvPr>
          <p:cNvCxnSpPr>
            <a:cxnSpLocks/>
          </p:cNvCxnSpPr>
          <p:nvPr/>
        </p:nvCxnSpPr>
        <p:spPr>
          <a:xfrm flipH="1" flipV="1">
            <a:off x="3727974" y="2141084"/>
            <a:ext cx="1588" cy="326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9F1E38-E4F8-4E0B-BD3E-182A6222083F}"/>
              </a:ext>
            </a:extLst>
          </p:cNvPr>
          <p:cNvCxnSpPr>
            <a:cxnSpLocks/>
          </p:cNvCxnSpPr>
          <p:nvPr/>
        </p:nvCxnSpPr>
        <p:spPr>
          <a:xfrm>
            <a:off x="3951465" y="1764903"/>
            <a:ext cx="0" cy="318212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C90B708-F46C-499F-8D54-AE1B0C8AA041}"/>
              </a:ext>
            </a:extLst>
          </p:cNvPr>
          <p:cNvCxnSpPr>
            <a:cxnSpLocks/>
          </p:cNvCxnSpPr>
          <p:nvPr/>
        </p:nvCxnSpPr>
        <p:spPr>
          <a:xfrm flipV="1">
            <a:off x="4124633" y="1965256"/>
            <a:ext cx="3176" cy="351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FCAC667-7BBD-49BE-BE6D-B8F36F82A9AE}"/>
              </a:ext>
            </a:extLst>
          </p:cNvPr>
          <p:cNvCxnSpPr>
            <a:cxnSpLocks/>
          </p:cNvCxnSpPr>
          <p:nvPr/>
        </p:nvCxnSpPr>
        <p:spPr>
          <a:xfrm flipV="1">
            <a:off x="3726049" y="1628803"/>
            <a:ext cx="1588" cy="351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9A11CC1-A5A7-4845-B517-45E60FA8B032}"/>
              </a:ext>
            </a:extLst>
          </p:cNvPr>
          <p:cNvCxnSpPr>
            <a:cxnSpLocks/>
          </p:cNvCxnSpPr>
          <p:nvPr/>
        </p:nvCxnSpPr>
        <p:spPr>
          <a:xfrm>
            <a:off x="3577232" y="2400183"/>
            <a:ext cx="9681" cy="326915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9A91EC8-58A6-43B1-8293-551DD76A1B5C}"/>
              </a:ext>
            </a:extLst>
          </p:cNvPr>
          <p:cNvCxnSpPr>
            <a:cxnSpLocks/>
          </p:cNvCxnSpPr>
          <p:nvPr/>
        </p:nvCxnSpPr>
        <p:spPr>
          <a:xfrm>
            <a:off x="3956305" y="2348839"/>
            <a:ext cx="9681" cy="326915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0C669EA-4020-4E8A-B7C6-4598C7A0F0C3}"/>
              </a:ext>
            </a:extLst>
          </p:cNvPr>
          <p:cNvCxnSpPr>
            <a:cxnSpLocks/>
          </p:cNvCxnSpPr>
          <p:nvPr/>
        </p:nvCxnSpPr>
        <p:spPr>
          <a:xfrm>
            <a:off x="2604577" y="1870071"/>
            <a:ext cx="720311" cy="838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CB22DFB2-418B-4CBB-86D5-5434D37D69D1}"/>
              </a:ext>
            </a:extLst>
          </p:cNvPr>
          <p:cNvSpPr txBox="1"/>
          <p:nvPr/>
        </p:nvSpPr>
        <p:spPr>
          <a:xfrm>
            <a:off x="1413754" y="1570469"/>
            <a:ext cx="142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Elektron im Atom mit bestimmten Spin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03DB1F8-F8EF-465B-8678-7D5E16E97781}"/>
              </a:ext>
            </a:extLst>
          </p:cNvPr>
          <p:cNvSpPr txBox="1"/>
          <p:nvPr/>
        </p:nvSpPr>
        <p:spPr>
          <a:xfrm>
            <a:off x="5450006" y="3002009"/>
            <a:ext cx="168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Elementarmagnet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64408CD-FCE0-4FE0-BB41-01A89C47B1D5}"/>
              </a:ext>
            </a:extLst>
          </p:cNvPr>
          <p:cNvSpPr txBox="1"/>
          <p:nvPr/>
        </p:nvSpPr>
        <p:spPr>
          <a:xfrm>
            <a:off x="2889640" y="2840148"/>
            <a:ext cx="168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Kein Elementarmagnet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  <p:bldP spid="18" grpId="0" animBg="1"/>
      <p:bldP spid="31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1545021" y="367276"/>
            <a:ext cx="6335985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Magnetisierung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286940" y="3951875"/>
            <a:ext cx="7200081" cy="172821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000" kern="0" dirty="0">
                <a:latin typeface="+mn-lt"/>
              </a:rPr>
              <a:t>Bestimmte Materialien können, wenn sie einem Magnetfeld ausgesetzt sind, selber magnetisch werden. Sie werden </a:t>
            </a:r>
            <a:r>
              <a:rPr lang="de-CH" sz="2000" b="1" kern="0" dirty="0">
                <a:latin typeface="+mn-lt"/>
              </a:rPr>
              <a:t>magnetisiert</a:t>
            </a:r>
            <a:r>
              <a:rPr lang="de-CH" sz="2000" kern="0" dirty="0">
                <a:latin typeface="+mn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000" kern="0" dirty="0">
                <a:latin typeface="+mn-lt"/>
              </a:rPr>
              <a:t>Magnetisieren heisst, dass die einzelnen Elementarmagnete bezüglich ihrem Nord- und Südpol alle gleich ausgerichtet werden.</a:t>
            </a: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endParaRPr lang="de-CH" kern="0" dirty="0">
              <a:latin typeface="+mn-lt"/>
            </a:endParaRPr>
          </a:p>
        </p:txBody>
      </p:sp>
      <p:sp>
        <p:nvSpPr>
          <p:cNvPr id="60" name="Pfeil nach rechts 34">
            <a:extLst>
              <a:ext uri="{FF2B5EF4-FFF2-40B4-BE49-F238E27FC236}">
                <a16:creationId xmlns:a16="http://schemas.microsoft.com/office/drawing/2014/main" id="{80023C7F-662E-477B-9D1B-9E3C37AFB981}"/>
              </a:ext>
            </a:extLst>
          </p:cNvPr>
          <p:cNvSpPr/>
          <p:nvPr/>
        </p:nvSpPr>
        <p:spPr>
          <a:xfrm>
            <a:off x="3972530" y="1913729"/>
            <a:ext cx="1727004" cy="77952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Magnetisierung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2018550-3443-4384-ADB5-6121FB7AD192}"/>
              </a:ext>
            </a:extLst>
          </p:cNvPr>
          <p:cNvSpPr txBox="1"/>
          <p:nvPr/>
        </p:nvSpPr>
        <p:spPr>
          <a:xfrm>
            <a:off x="1907542" y="317639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nicht magnetisch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75334A8-A903-4F81-88E1-98DD8DB028CB}"/>
              </a:ext>
            </a:extLst>
          </p:cNvPr>
          <p:cNvSpPr txBox="1"/>
          <p:nvPr/>
        </p:nvSpPr>
        <p:spPr>
          <a:xfrm>
            <a:off x="6170193" y="310869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stark magnetisch</a:t>
            </a:r>
          </a:p>
        </p:txBody>
      </p:sp>
      <p:pic>
        <p:nvPicPr>
          <p:cNvPr id="66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08AF2769-AD29-445D-9C6F-DE169B592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596" y="1428891"/>
            <a:ext cx="520960" cy="732533"/>
          </a:xfrm>
          <a:prstGeom prst="rect">
            <a:avLst/>
          </a:prstGeom>
          <a:noFill/>
        </p:spPr>
      </p:pic>
      <p:pic>
        <p:nvPicPr>
          <p:cNvPr id="68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A2487DF1-33F5-43AB-9B7A-B7004165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105784" y="2001241"/>
            <a:ext cx="520960" cy="732533"/>
          </a:xfrm>
          <a:prstGeom prst="rect">
            <a:avLst/>
          </a:prstGeom>
          <a:noFill/>
        </p:spPr>
      </p:pic>
      <p:pic>
        <p:nvPicPr>
          <p:cNvPr id="69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37CB223D-526F-4EF7-83C6-B3F6D944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162910" y="1205118"/>
            <a:ext cx="520960" cy="732533"/>
          </a:xfrm>
          <a:prstGeom prst="rect">
            <a:avLst/>
          </a:prstGeom>
          <a:noFill/>
        </p:spPr>
      </p:pic>
      <p:pic>
        <p:nvPicPr>
          <p:cNvPr id="70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78E46DE0-FD25-4D80-B56E-AA13DA03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680" y="1766566"/>
            <a:ext cx="520960" cy="732533"/>
          </a:xfrm>
          <a:prstGeom prst="rect">
            <a:avLst/>
          </a:prstGeom>
          <a:noFill/>
        </p:spPr>
      </p:pic>
      <p:pic>
        <p:nvPicPr>
          <p:cNvPr id="71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5E1D3B26-C899-41F5-A30C-C4689AA5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8572" y="1178065"/>
            <a:ext cx="520960" cy="732533"/>
          </a:xfrm>
          <a:prstGeom prst="rect">
            <a:avLst/>
          </a:prstGeom>
          <a:noFill/>
        </p:spPr>
      </p:pic>
      <p:pic>
        <p:nvPicPr>
          <p:cNvPr id="72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CC13CD4D-6DA3-4609-B9F8-0FE93B93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618679" y="2411477"/>
            <a:ext cx="520960" cy="732533"/>
          </a:xfrm>
          <a:prstGeom prst="rect">
            <a:avLst/>
          </a:prstGeom>
          <a:noFill/>
        </p:spPr>
      </p:pic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FAD4110-3A61-4F61-8FE0-A7EC1A7C4C58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903349" y="1745925"/>
            <a:ext cx="703377" cy="10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BF17C045-908D-4E59-A9B6-93F7BF712C3F}"/>
              </a:ext>
            </a:extLst>
          </p:cNvPr>
          <p:cNvSpPr txBox="1"/>
          <p:nvPr/>
        </p:nvSpPr>
        <p:spPr>
          <a:xfrm>
            <a:off x="154609" y="1284260"/>
            <a:ext cx="149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Elementarmagnete eines Stoffs</a:t>
            </a:r>
          </a:p>
        </p:txBody>
      </p:sp>
      <p:pic>
        <p:nvPicPr>
          <p:cNvPr id="75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38994352-457C-4A82-BA1F-789E08A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6169" y="1428891"/>
            <a:ext cx="520960" cy="732533"/>
          </a:xfrm>
          <a:prstGeom prst="rect">
            <a:avLst/>
          </a:prstGeom>
          <a:noFill/>
        </p:spPr>
      </p:pic>
      <p:pic>
        <p:nvPicPr>
          <p:cNvPr id="76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6FD8FBE9-54A3-4EFE-9BE9-FA604358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357" y="2001241"/>
            <a:ext cx="520960" cy="732533"/>
          </a:xfrm>
          <a:prstGeom prst="rect">
            <a:avLst/>
          </a:prstGeom>
          <a:noFill/>
        </p:spPr>
      </p:pic>
      <p:pic>
        <p:nvPicPr>
          <p:cNvPr id="77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61E5AC02-172A-4D6D-A854-EC2E86E6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8483" y="1205118"/>
            <a:ext cx="520960" cy="732533"/>
          </a:xfrm>
          <a:prstGeom prst="rect">
            <a:avLst/>
          </a:prstGeom>
          <a:noFill/>
        </p:spPr>
      </p:pic>
      <p:pic>
        <p:nvPicPr>
          <p:cNvPr id="78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268D7DCE-20B1-4E7B-A3D4-C64F0240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253" y="1766566"/>
            <a:ext cx="520960" cy="732533"/>
          </a:xfrm>
          <a:prstGeom prst="rect">
            <a:avLst/>
          </a:prstGeom>
          <a:noFill/>
        </p:spPr>
      </p:pic>
      <p:pic>
        <p:nvPicPr>
          <p:cNvPr id="79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594D565E-80F5-4542-BBC1-BE6E5B13E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4145" y="1178065"/>
            <a:ext cx="520960" cy="732533"/>
          </a:xfrm>
          <a:prstGeom prst="rect">
            <a:avLst/>
          </a:prstGeom>
          <a:noFill/>
        </p:spPr>
      </p:pic>
      <p:pic>
        <p:nvPicPr>
          <p:cNvPr id="80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900CF6D0-D4E6-422B-8AC9-49FAD8C7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4252" y="2411477"/>
            <a:ext cx="520960" cy="732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0" grpId="0" animBg="1"/>
      <p:bldP spid="64" grpId="0"/>
      <p:bldP spid="65" grpId="0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77EB67-D556-474A-BECE-EA8E798F0920}"/>
              </a:ext>
            </a:extLst>
          </p:cNvPr>
          <p:cNvSpPr/>
          <p:nvPr/>
        </p:nvSpPr>
        <p:spPr>
          <a:xfrm>
            <a:off x="1408655" y="486877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100" lvl="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de-CH" kern="0" dirty="0"/>
              <a:t>Bereiche, in denen sich die magnetischen Momente der Atome aufgrund ihrer Wechselbeziehungen parallel ausrichten </a:t>
            </a:r>
            <a:r>
              <a:rPr lang="de-CH" kern="0" dirty="0">
                <a:sym typeface="Wingdings" panose="05000000000000000000" pitchFamily="2" charset="2"/>
              </a:rPr>
              <a:t> die Ausrichtungen aller Weiss-Bezirke eines unbeeinflussten Materials heben sich gegenseitig auf.</a:t>
            </a:r>
            <a:endParaRPr lang="de-CH" kern="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E7595E-4188-4CB1-8FB8-D183E2FF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206615"/>
            <a:ext cx="6826250" cy="630238"/>
          </a:xfrm>
        </p:spPr>
        <p:txBody>
          <a:bodyPr/>
          <a:lstStyle/>
          <a:p>
            <a:r>
              <a:rPr lang="de-CH" dirty="0"/>
              <a:t>Theoretische Grundlagen</a:t>
            </a:r>
          </a:p>
        </p:txBody>
      </p:sp>
      <p:sp>
        <p:nvSpPr>
          <p:cNvPr id="12" name="Sechseck 11">
            <a:extLst>
              <a:ext uri="{FF2B5EF4-FFF2-40B4-BE49-F238E27FC236}">
                <a16:creationId xmlns:a16="http://schemas.microsoft.com/office/drawing/2014/main" id="{F33EAD21-DDB3-4A64-BB83-0E1F5470C749}"/>
              </a:ext>
            </a:extLst>
          </p:cNvPr>
          <p:cNvSpPr/>
          <p:nvPr/>
        </p:nvSpPr>
        <p:spPr>
          <a:xfrm>
            <a:off x="3460883" y="1871216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8D60EFB4-2742-453E-B81C-401586B78738}"/>
              </a:ext>
            </a:extLst>
          </p:cNvPr>
          <p:cNvSpPr/>
          <p:nvPr/>
        </p:nvSpPr>
        <p:spPr>
          <a:xfrm>
            <a:off x="2418491" y="1354259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echseck 13">
            <a:extLst>
              <a:ext uri="{FF2B5EF4-FFF2-40B4-BE49-F238E27FC236}">
                <a16:creationId xmlns:a16="http://schemas.microsoft.com/office/drawing/2014/main" id="{B99B94D0-011F-4C6F-995C-CE4094687EAD}"/>
              </a:ext>
            </a:extLst>
          </p:cNvPr>
          <p:cNvSpPr/>
          <p:nvPr/>
        </p:nvSpPr>
        <p:spPr>
          <a:xfrm>
            <a:off x="2448931" y="2459531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echseck 14">
            <a:extLst>
              <a:ext uri="{FF2B5EF4-FFF2-40B4-BE49-F238E27FC236}">
                <a16:creationId xmlns:a16="http://schemas.microsoft.com/office/drawing/2014/main" id="{ADF07775-0ACC-41E6-ACFF-9D3A6998DF8F}"/>
              </a:ext>
            </a:extLst>
          </p:cNvPr>
          <p:cNvSpPr/>
          <p:nvPr/>
        </p:nvSpPr>
        <p:spPr>
          <a:xfrm>
            <a:off x="3460883" y="2985061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echseck 15">
            <a:extLst>
              <a:ext uri="{FF2B5EF4-FFF2-40B4-BE49-F238E27FC236}">
                <a16:creationId xmlns:a16="http://schemas.microsoft.com/office/drawing/2014/main" id="{E43A9926-2857-42E1-9105-C7B608457731}"/>
              </a:ext>
            </a:extLst>
          </p:cNvPr>
          <p:cNvSpPr/>
          <p:nvPr/>
        </p:nvSpPr>
        <p:spPr>
          <a:xfrm>
            <a:off x="4482545" y="2414915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2B234CF4-FEDC-4C41-9696-E4F4B630E74D}"/>
              </a:ext>
            </a:extLst>
          </p:cNvPr>
          <p:cNvSpPr/>
          <p:nvPr/>
        </p:nvSpPr>
        <p:spPr>
          <a:xfrm>
            <a:off x="4489955" y="1301326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echseck 17">
            <a:extLst>
              <a:ext uri="{FF2B5EF4-FFF2-40B4-BE49-F238E27FC236}">
                <a16:creationId xmlns:a16="http://schemas.microsoft.com/office/drawing/2014/main" id="{E7DCCB1C-2AE4-4D67-8D59-91FF4F6AC672}"/>
              </a:ext>
            </a:extLst>
          </p:cNvPr>
          <p:cNvSpPr/>
          <p:nvPr/>
        </p:nvSpPr>
        <p:spPr>
          <a:xfrm>
            <a:off x="5494497" y="2998092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echseck 18">
            <a:extLst>
              <a:ext uri="{FF2B5EF4-FFF2-40B4-BE49-F238E27FC236}">
                <a16:creationId xmlns:a16="http://schemas.microsoft.com/office/drawing/2014/main" id="{25412195-7E24-429C-99D7-CC5458F9EEDF}"/>
              </a:ext>
            </a:extLst>
          </p:cNvPr>
          <p:cNvSpPr/>
          <p:nvPr/>
        </p:nvSpPr>
        <p:spPr>
          <a:xfrm>
            <a:off x="5511617" y="1873391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echseck 19">
            <a:extLst>
              <a:ext uri="{FF2B5EF4-FFF2-40B4-BE49-F238E27FC236}">
                <a16:creationId xmlns:a16="http://schemas.microsoft.com/office/drawing/2014/main" id="{B41B8E0C-E2E2-4AD5-A970-C660820E6377}"/>
              </a:ext>
            </a:extLst>
          </p:cNvPr>
          <p:cNvSpPr/>
          <p:nvPr/>
        </p:nvSpPr>
        <p:spPr>
          <a:xfrm>
            <a:off x="4482545" y="3528504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21AF26D0-1D71-4493-97DB-EE60343F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814857" y="1995317"/>
            <a:ext cx="660276" cy="928428"/>
          </a:xfrm>
          <a:prstGeom prst="rect">
            <a:avLst/>
          </a:prstGeom>
          <a:noFill/>
        </p:spPr>
      </p:pic>
      <p:pic>
        <p:nvPicPr>
          <p:cNvPr id="22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AD1AAA5A-8CB5-4C60-9D62-F596B09C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35152" y="1435143"/>
            <a:ext cx="625647" cy="879735"/>
          </a:xfrm>
          <a:prstGeom prst="rect">
            <a:avLst/>
          </a:prstGeom>
          <a:noFill/>
        </p:spPr>
      </p:pic>
      <p:pic>
        <p:nvPicPr>
          <p:cNvPr id="23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412718E4-02CD-4302-8888-46A62839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010" y="2516727"/>
            <a:ext cx="612825" cy="861706"/>
          </a:xfrm>
          <a:prstGeom prst="rect">
            <a:avLst/>
          </a:prstGeom>
          <a:noFill/>
        </p:spPr>
      </p:pic>
      <p:pic>
        <p:nvPicPr>
          <p:cNvPr id="24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4413481C-890F-4D65-A05A-2DDB5CC0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39502" y="3631578"/>
            <a:ext cx="614894" cy="864616"/>
          </a:xfrm>
          <a:prstGeom prst="rect">
            <a:avLst/>
          </a:prstGeom>
          <a:noFill/>
        </p:spPr>
      </p:pic>
      <p:pic>
        <p:nvPicPr>
          <p:cNvPr id="25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CFE0F3A6-ED6C-40ED-8477-EA942894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7737" y="3047846"/>
            <a:ext cx="657267" cy="924197"/>
          </a:xfrm>
          <a:prstGeom prst="rect">
            <a:avLst/>
          </a:prstGeom>
          <a:noFill/>
        </p:spPr>
      </p:pic>
      <p:pic>
        <p:nvPicPr>
          <p:cNvPr id="26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9D61DBA6-A30C-498B-B1D5-5229A776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6916" y="1953159"/>
            <a:ext cx="669491" cy="941386"/>
          </a:xfrm>
          <a:prstGeom prst="rect">
            <a:avLst/>
          </a:prstGeom>
          <a:noFill/>
        </p:spPr>
      </p:pic>
      <p:pic>
        <p:nvPicPr>
          <p:cNvPr id="27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033E7D0A-C56E-42BE-AB4A-D00106D9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820232" y="3097792"/>
            <a:ext cx="660040" cy="928096"/>
          </a:xfrm>
          <a:prstGeom prst="rect">
            <a:avLst/>
          </a:prstGeom>
          <a:noFill/>
        </p:spPr>
      </p:pic>
      <p:pic>
        <p:nvPicPr>
          <p:cNvPr id="28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FC975302-6C79-4E56-B734-D84E3598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802904" y="2571721"/>
            <a:ext cx="606450" cy="852742"/>
          </a:xfrm>
          <a:prstGeom prst="rect">
            <a:avLst/>
          </a:prstGeom>
          <a:noFill/>
        </p:spPr>
      </p:pic>
      <p:pic>
        <p:nvPicPr>
          <p:cNvPr id="29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B7660C98-8DDA-4EC6-9021-A4A44423F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360" y="1467053"/>
            <a:ext cx="639994" cy="899909"/>
          </a:xfrm>
          <a:prstGeom prst="rect">
            <a:avLst/>
          </a:prstGeom>
          <a:noFill/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2080623-5213-475F-8C6B-D6692DE93EEA}"/>
              </a:ext>
            </a:extLst>
          </p:cNvPr>
          <p:cNvCxnSpPr>
            <a:cxnSpLocks/>
          </p:cNvCxnSpPr>
          <p:nvPr/>
        </p:nvCxnSpPr>
        <p:spPr>
          <a:xfrm>
            <a:off x="1577692" y="2748005"/>
            <a:ext cx="1124309" cy="207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6DAF424-9ACB-4628-A8D1-88410F4FB927}"/>
              </a:ext>
            </a:extLst>
          </p:cNvPr>
          <p:cNvSpPr txBox="1"/>
          <p:nvPr/>
        </p:nvSpPr>
        <p:spPr>
          <a:xfrm>
            <a:off x="427244" y="2276599"/>
            <a:ext cx="1497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Weiss</a:t>
            </a:r>
            <a:r>
              <a:rPr lang="de-DE" sz="1200" i="1" dirty="0"/>
              <a:t>-Bezirk mit bestimmter magnetischer Ausrichtung</a:t>
            </a:r>
          </a:p>
        </p:txBody>
      </p:sp>
      <p:sp>
        <p:nvSpPr>
          <p:cNvPr id="34" name="Sechseck 33">
            <a:extLst>
              <a:ext uri="{FF2B5EF4-FFF2-40B4-BE49-F238E27FC236}">
                <a16:creationId xmlns:a16="http://schemas.microsoft.com/office/drawing/2014/main" id="{7CB7758C-72F8-4C4C-96B1-867CFAD73DD0}"/>
              </a:ext>
            </a:extLst>
          </p:cNvPr>
          <p:cNvSpPr/>
          <p:nvPr/>
        </p:nvSpPr>
        <p:spPr>
          <a:xfrm>
            <a:off x="6532934" y="2435742"/>
            <a:ext cx="1296144" cy="1105272"/>
          </a:xfrm>
          <a:prstGeom prst="hexag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Picture 4" descr="C:\Users\Meili\Desktop\Aktuell\Experimentdokus\Ferrofluid\Bilder Grafiken\magnetfeled.png">
            <a:extLst>
              <a:ext uri="{FF2B5EF4-FFF2-40B4-BE49-F238E27FC236}">
                <a16:creationId xmlns:a16="http://schemas.microsoft.com/office/drawing/2014/main" id="{4C2761D7-FD2F-42A1-BC3F-5DB5E0D6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578" y="2558224"/>
            <a:ext cx="625647" cy="879735"/>
          </a:xfrm>
          <a:prstGeom prst="rect">
            <a:avLst/>
          </a:prstGeom>
          <a:noFill/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10D2BA82-C562-485B-A2F2-FCB682F09974}"/>
              </a:ext>
            </a:extLst>
          </p:cNvPr>
          <p:cNvSpPr txBox="1"/>
          <p:nvPr/>
        </p:nvSpPr>
        <p:spPr>
          <a:xfrm>
            <a:off x="743928" y="1025356"/>
            <a:ext cx="472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kern="0" dirty="0"/>
              <a:t>Weiss-Bezirke</a:t>
            </a:r>
            <a:r>
              <a:rPr lang="de-CH" kern="0" dirty="0"/>
              <a:t>: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Theoretische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507434"/>
            <a:ext cx="1123924" cy="233934"/>
          </a:xfrm>
        </p:spPr>
        <p:txBody>
          <a:bodyPr/>
          <a:lstStyle/>
          <a:p>
            <a:pPr>
              <a:defRPr/>
            </a:pPr>
            <a:fld id="{8E713CC3-0E23-470A-9885-DEB2676C5E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27282" y="1047855"/>
            <a:ext cx="7200081" cy="504056"/>
          </a:xfrm>
          <a:prstGeom prst="rect">
            <a:avLst/>
          </a:prstGeom>
        </p:spPr>
        <p:txBody>
          <a:bodyPr/>
          <a:lstStyle/>
          <a:p>
            <a:pPr marL="27305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000" b="1" kern="0" dirty="0">
                <a:latin typeface="+mn-lt"/>
              </a:rPr>
              <a:t>Ferromagnete</a:t>
            </a:r>
            <a:endParaRPr kumimoji="0" lang="de-CH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7FEA36-7B34-4F7B-AB4F-16E4BA8427A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b="23862"/>
          <a:stretch/>
        </p:blipFill>
        <p:spPr bwMode="auto">
          <a:xfrm>
            <a:off x="6588224" y="3201296"/>
            <a:ext cx="1826355" cy="27858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8639687-FFBE-4BC5-8707-5D2098D8333A}"/>
              </a:ext>
            </a:extLst>
          </p:cNvPr>
          <p:cNvSpPr txBox="1"/>
          <p:nvPr/>
        </p:nvSpPr>
        <p:spPr>
          <a:xfrm>
            <a:off x="806742" y="1539151"/>
            <a:ext cx="69336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100" lvl="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de-CH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Materialien,</a:t>
            </a:r>
            <a:r>
              <a:rPr kumimoji="0" lang="de-CH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die stark und dauerhaft magnetisiert werden können, nennt man </a:t>
            </a:r>
            <a:r>
              <a:rPr kumimoji="0" lang="de-CH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Ferromagnete</a:t>
            </a:r>
            <a:r>
              <a:rPr lang="de-CH" kern="0" dirty="0">
                <a:latin typeface="+mn-lt"/>
              </a:rPr>
              <a:t> </a:t>
            </a:r>
            <a:r>
              <a:rPr kumimoji="0" lang="de-CH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(z.B. Eisen, Kobalt, Nickel). </a:t>
            </a:r>
            <a:r>
              <a:rPr lang="de-CH" kern="0" dirty="0"/>
              <a:t>Diese Ausrichtung der </a:t>
            </a:r>
            <a:r>
              <a:rPr lang="de-CH" kern="0" dirty="0" err="1"/>
              <a:t>magnet</a:t>
            </a:r>
            <a:r>
              <a:rPr lang="de-CH" kern="0" dirty="0"/>
              <a:t>. Momente lässt sich durch die </a:t>
            </a:r>
            <a:r>
              <a:rPr lang="de-CH" b="1" i="1" kern="0" dirty="0"/>
              <a:t>thermische Energie der einzelnen Atome</a:t>
            </a:r>
            <a:r>
              <a:rPr lang="de-CH" kern="0" dirty="0"/>
              <a:t> nicht rückgängig machen. </a:t>
            </a:r>
            <a:r>
              <a:rPr lang="de-CH" i="1" kern="0" dirty="0">
                <a:sym typeface="Wingdings" panose="05000000000000000000" pitchFamily="2" charset="2"/>
              </a:rPr>
              <a:t> Dauer-/ Permanentmagnete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19725B-71EB-483F-8BF7-427818B20E10}"/>
              </a:ext>
            </a:extLst>
          </p:cNvPr>
          <p:cNvSpPr txBox="1"/>
          <p:nvPr/>
        </p:nvSpPr>
        <p:spPr>
          <a:xfrm>
            <a:off x="830663" y="3429000"/>
            <a:ext cx="54009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100" lvl="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de-CH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Oberhalb einer bestimmten Temperatur, der </a:t>
            </a:r>
            <a:r>
              <a:rPr kumimoji="0" lang="de-CH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Curie-</a:t>
            </a:r>
            <a:r>
              <a:rPr kumimoji="0" lang="de-CH" b="1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Temperatu</a:t>
            </a:r>
            <a:r>
              <a:rPr lang="de-CH" b="1" kern="0" dirty="0">
                <a:latin typeface="+mn-lt"/>
                <a:sym typeface="Wingdings" panose="05000000000000000000" pitchFamily="2" charset="2"/>
              </a:rPr>
              <a:t>r, </a:t>
            </a:r>
            <a:r>
              <a:rPr kumimoji="0" lang="de-CH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kern="0" dirty="0">
                <a:latin typeface="+mn-lt"/>
                <a:sym typeface="Wingdings" panose="05000000000000000000" pitchFamily="2" charset="2"/>
              </a:rPr>
              <a:t>überschreitet die thermische Energie der Atome die Austauschenergie der Elementarmagnete  die gegenseitige magnetische Ausrichtung wird rückgängig gemacht und das Material ist nicht mehr magnetisierbar.</a:t>
            </a:r>
            <a:endParaRPr kumimoji="0" lang="de-CH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52BB7-2947-4C45-9893-F0D43DB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F3C9A9-5B4A-491E-A292-4412309B8146}"/>
              </a:ext>
            </a:extLst>
          </p:cNvPr>
          <p:cNvSpPr txBox="1"/>
          <p:nvPr/>
        </p:nvSpPr>
        <p:spPr>
          <a:xfrm>
            <a:off x="539552" y="2276872"/>
            <a:ext cx="7547049" cy="134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48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kern="0" baseline="0" dirty="0">
                <a:latin typeface="+mn-lt"/>
              </a:rPr>
              <a:t>Materialien, die nur schwach und nicht dauerhaft magnetisiert werden können, nennt</a:t>
            </a:r>
            <a:r>
              <a:rPr lang="de-CH" kern="0" dirty="0">
                <a:latin typeface="+mn-lt"/>
              </a:rPr>
              <a:t> man </a:t>
            </a:r>
            <a:r>
              <a:rPr lang="de-CH" b="1" kern="0" dirty="0">
                <a:solidFill>
                  <a:srgbClr val="FF0000"/>
                </a:solidFill>
                <a:latin typeface="+mn-lt"/>
              </a:rPr>
              <a:t>Paramagnete</a:t>
            </a:r>
            <a:r>
              <a:rPr lang="de-CH" kern="0" dirty="0">
                <a:latin typeface="+mn-lt"/>
              </a:rPr>
              <a:t> (z.B. Sauerstoff).</a:t>
            </a:r>
          </a:p>
          <a:p>
            <a:pPr marL="5548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Materialien, die gar nicht magnetisiert werden können, nennt</a:t>
            </a:r>
            <a:r>
              <a:rPr kumimoji="0" lang="de-CH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 </a:t>
            </a:r>
            <a:r>
              <a:rPr kumimoji="0" lang="de-CH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Diamagnete</a:t>
            </a:r>
            <a:r>
              <a:rPr kumimoji="0" lang="de-CH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(z.B. Wasser).</a:t>
            </a:r>
            <a:endParaRPr kumimoji="0" lang="de-CH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6183CE-10E8-4B4E-AE6A-EC812FBF8486}"/>
              </a:ext>
            </a:extLst>
          </p:cNvPr>
          <p:cNvSpPr txBox="1"/>
          <p:nvPr/>
        </p:nvSpPr>
        <p:spPr>
          <a:xfrm>
            <a:off x="827584" y="1484784"/>
            <a:ext cx="472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b="1" kern="0" dirty="0">
                <a:latin typeface="+mn-lt"/>
              </a:rPr>
              <a:t>Paramagnete und Diamagnete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032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Theoretische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507434"/>
            <a:ext cx="1123924" cy="233934"/>
          </a:xfrm>
        </p:spPr>
        <p:txBody>
          <a:bodyPr/>
          <a:lstStyle/>
          <a:p>
            <a:pPr>
              <a:defRPr/>
            </a:pPr>
            <a:fld id="{8E713CC3-0E23-470A-9885-DEB2676C5E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289459" y="1196752"/>
            <a:ext cx="7200081" cy="3631988"/>
          </a:xfrm>
          <a:prstGeom prst="rect">
            <a:avLst/>
          </a:prstGeom>
        </p:spPr>
        <p:txBody>
          <a:bodyPr/>
          <a:lstStyle/>
          <a:p>
            <a:pPr marL="27305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000" b="1" kern="0" dirty="0">
                <a:solidFill>
                  <a:srgbClr val="FF0000"/>
                </a:solidFill>
                <a:latin typeface="+mn-lt"/>
              </a:rPr>
              <a:t>Superparamagnete</a:t>
            </a:r>
            <a:endParaRPr kumimoji="0" lang="de-CH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Materialien,</a:t>
            </a:r>
            <a:r>
              <a:rPr kumimoji="0" lang="de-CH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die stark, aber nicht dauerhaft magnetisiert werden können, nennt man </a:t>
            </a:r>
            <a:r>
              <a:rPr kumimoji="0" lang="de-CH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Superparamagnete</a:t>
            </a:r>
            <a:r>
              <a:rPr lang="de-CH" kern="0" dirty="0">
                <a:latin typeface="+mn-lt"/>
              </a:rPr>
              <a:t>.</a:t>
            </a:r>
            <a:endParaRPr kumimoji="0" lang="de-CH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b="1" kern="0" baseline="0" dirty="0">
                <a:latin typeface="+mn-lt"/>
              </a:rPr>
              <a:t>Nanopartikel</a:t>
            </a:r>
            <a:r>
              <a:rPr lang="de-CH" kern="0" baseline="0" dirty="0">
                <a:latin typeface="+mn-lt"/>
              </a:rPr>
              <a:t> aus</a:t>
            </a:r>
            <a:r>
              <a:rPr lang="de-CH" kern="0" dirty="0">
                <a:latin typeface="+mn-lt"/>
              </a:rPr>
              <a:t> </a:t>
            </a:r>
            <a:r>
              <a:rPr lang="de-CH" b="1" kern="0" dirty="0">
                <a:latin typeface="+mn-lt"/>
              </a:rPr>
              <a:t>ferromagnetischen Materialien </a:t>
            </a:r>
            <a:r>
              <a:rPr lang="de-CH" kern="0" dirty="0">
                <a:latin typeface="+mn-lt"/>
              </a:rPr>
              <a:t>(z.B. Eisenoxid-Nanopartikel) sind superparamagnetisch.</a:t>
            </a: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b="1" u="sng" kern="0" dirty="0">
                <a:latin typeface="+mn-lt"/>
              </a:rPr>
              <a:t>Ursache:</a:t>
            </a: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kern="0" dirty="0">
                <a:latin typeface="+mn-lt"/>
              </a:rPr>
              <a:t>In Nanopartikeln (&lt;100nm) sind nicht genügend Atome (=Elementarmagnete) vorhanden, um die Magnetisierung dauerhaft aufrechtzuerhalten.</a:t>
            </a: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kern="0" dirty="0">
                <a:latin typeface="+mn-lt"/>
              </a:rPr>
              <a:t>Durch die </a:t>
            </a:r>
            <a:r>
              <a:rPr lang="de-CH" b="1" i="1" kern="0" dirty="0">
                <a:latin typeface="+mn-lt"/>
              </a:rPr>
              <a:t>thermische Bewegung der einzelnen Atome </a:t>
            </a:r>
            <a:r>
              <a:rPr lang="de-CH" kern="0" dirty="0">
                <a:latin typeface="+mn-lt"/>
              </a:rPr>
              <a:t>wird die Ausrichtung wieder aufgehoben, sobald kein äußeres Magnetfeld mehr vorhanden ist.</a:t>
            </a:r>
          </a:p>
          <a:p>
            <a:pPr marL="269100" marR="0" lvl="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endParaRPr kumimoji="0" lang="de-CH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Theoretische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507434"/>
            <a:ext cx="1123924" cy="233934"/>
          </a:xfrm>
        </p:spPr>
        <p:txBody>
          <a:bodyPr/>
          <a:lstStyle/>
          <a:p>
            <a:pPr>
              <a:defRPr/>
            </a:pPr>
            <a:fld id="{857FBEFC-771C-4170-A125-1FD152BA4F7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476374" y="1052711"/>
            <a:ext cx="5471890" cy="5760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</a:pPr>
            <a:r>
              <a:rPr lang="de-CH" kern="0" dirty="0"/>
              <a:t>Igelstrukturen im Ferrofluid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15816" y="3933056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/>
              <a:t>Quelle: Swiss Nano-Cube</a:t>
            </a:r>
          </a:p>
        </p:txBody>
      </p:sp>
      <p:pic>
        <p:nvPicPr>
          <p:cNvPr id="8" name="Grafik 7" descr="C:\Users\Meili\Desktop\Aktuell\Bilder Labors\Auswahlen\Magnetismus Bilder\Ferrofluid Herstellung\Fällungsreaktion\IMG_374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700808"/>
            <a:ext cx="3242162" cy="216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916806" y="4437112"/>
            <a:ext cx="6471618" cy="1584176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CH" kern="0" dirty="0" err="1"/>
              <a:t>Rosensweig</a:t>
            </a:r>
            <a:r>
              <a:rPr lang="de-CH" kern="0" dirty="0"/>
              <a:t> Stacheln zeigen die Magnetfeldlinien an</a:t>
            </a:r>
          </a:p>
          <a:p>
            <a:pPr marL="342900" lvl="0" indent="-34290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Drei Kräfte wirken: Magnetfeld,</a:t>
            </a:r>
            <a:r>
              <a:rPr kumimoji="0" lang="de-CH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Gravitation, Oberflächen-spannung der Flüssigkeit.</a:t>
            </a:r>
          </a:p>
          <a:p>
            <a:pPr marL="342900" lvl="0" indent="-34290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de-CH" kern="0" baseline="0" dirty="0">
                <a:latin typeface="+mn-lt"/>
              </a:rPr>
              <a:t>Das Ferrofluid</a:t>
            </a:r>
            <a:r>
              <a:rPr lang="de-CH" kern="0" dirty="0">
                <a:latin typeface="+mn-lt"/>
              </a:rPr>
              <a:t> befindet sich im Gleichgewicht dieser Kräfte.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rot="10800000" flipV="1">
            <a:off x="4932040" y="2977402"/>
            <a:ext cx="1602904" cy="614971"/>
          </a:xfrm>
          <a:prstGeom prst="straightConnector1">
            <a:avLst/>
          </a:prstGeom>
          <a:ln w="2222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 txBox="1">
            <a:spLocks/>
          </p:cNvSpPr>
          <p:nvPr/>
        </p:nvSpPr>
        <p:spPr>
          <a:xfrm>
            <a:off x="6516216" y="2689369"/>
            <a:ext cx="1871849" cy="576064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</a:pPr>
            <a:r>
              <a:rPr lang="de-CH" kern="0" dirty="0"/>
              <a:t>Starker Magnet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507434"/>
            <a:ext cx="1123924" cy="233934"/>
          </a:xfrm>
        </p:spPr>
        <p:txBody>
          <a:bodyPr/>
          <a:lstStyle/>
          <a:p>
            <a:pPr>
              <a:defRPr/>
            </a:pPr>
            <a:fld id="{8E713CC3-0E23-470A-9885-DEB2676C5E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76375" y="241300"/>
            <a:ext cx="6826250" cy="630238"/>
          </a:xfrm>
        </p:spPr>
        <p:txBody>
          <a:bodyPr/>
          <a:lstStyle/>
          <a:p>
            <a:r>
              <a:rPr lang="de-CH" dirty="0"/>
              <a:t>Theoretische Grundlagen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476375" y="1052711"/>
            <a:ext cx="4321198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Flüssige Magnete</a:t>
            </a:r>
          </a:p>
        </p:txBody>
      </p:sp>
      <p:pic>
        <p:nvPicPr>
          <p:cNvPr id="8" name="Picture 2" descr="C:\Users\Meili\Desktop\Fotolia_7474040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9276" y="3140968"/>
            <a:ext cx="2917180" cy="2917180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1476375" y="1979548"/>
            <a:ext cx="7200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Warum kann man nicht einfach Eisen schmelzen, um ein Ferrofluid zu erhalten?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32D02-43D0-40E0-B5BD-B9742A1E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580131"/>
            <a:ext cx="6826250" cy="630238"/>
          </a:xfrm>
        </p:spPr>
        <p:txBody>
          <a:bodyPr/>
          <a:lstStyle/>
          <a:p>
            <a:pPr algn="ctr"/>
            <a:r>
              <a:rPr lang="de-DE" sz="2800" dirty="0"/>
              <a:t>Nanomedizin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11FEF2-581F-4B6B-84B3-CF5BE0BA8FB0}"/>
              </a:ext>
            </a:extLst>
          </p:cNvPr>
          <p:cNvSpPr txBox="1"/>
          <p:nvPr/>
        </p:nvSpPr>
        <p:spPr>
          <a:xfrm>
            <a:off x="2004323" y="110983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= Einsatz von Nanotechnologien für die Diagnose, das Monitoring (Überwachung/Kontrolle) und die Behandlung von Krankheiten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102DEC-9494-4CA1-BBEA-7439F9E007F4}"/>
              </a:ext>
            </a:extLst>
          </p:cNvPr>
          <p:cNvSpPr txBox="1"/>
          <p:nvPr/>
        </p:nvSpPr>
        <p:spPr>
          <a:xfrm>
            <a:off x="335906" y="25234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Wirkstofftransport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D1BF37-BCEB-4F6D-8E6B-C52AD6098421}"/>
              </a:ext>
            </a:extLst>
          </p:cNvPr>
          <p:cNvSpPr txBox="1"/>
          <p:nvPr/>
        </p:nvSpPr>
        <p:spPr>
          <a:xfrm>
            <a:off x="1896822" y="353661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Neue Therapien und Wirkstoffe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9E18452-A6B4-4C80-9661-E501D93E11C5}"/>
              </a:ext>
            </a:extLst>
          </p:cNvPr>
          <p:cNvSpPr txBox="1"/>
          <p:nvPr/>
        </p:nvSpPr>
        <p:spPr>
          <a:xfrm>
            <a:off x="4740627" y="3467456"/>
            <a:ext cx="13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Diagnostik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CB07B5-48F9-4AE8-B747-1F3AD799803B}"/>
              </a:ext>
            </a:extLst>
          </p:cNvPr>
          <p:cNvSpPr txBox="1"/>
          <p:nvPr/>
        </p:nvSpPr>
        <p:spPr>
          <a:xfrm>
            <a:off x="7005618" y="285596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Medizinische Implantate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BD3D487-1957-40EA-AF90-46FFE412062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452030" y="2033168"/>
            <a:ext cx="3288597" cy="490311"/>
          </a:xfrm>
          <a:prstGeom prst="line">
            <a:avLst/>
          </a:prstGeom>
          <a:ln>
            <a:solidFill>
              <a:srgbClr val="C14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E37EC5F-2770-4739-9B54-E454A20BE5B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3012946" y="2033168"/>
            <a:ext cx="1727681" cy="1503444"/>
          </a:xfrm>
          <a:prstGeom prst="line">
            <a:avLst/>
          </a:prstGeom>
          <a:ln>
            <a:solidFill>
              <a:srgbClr val="C14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D385D16-8678-4C54-B258-B4737A683553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740627" y="2033168"/>
            <a:ext cx="687704" cy="1434288"/>
          </a:xfrm>
          <a:prstGeom prst="line">
            <a:avLst/>
          </a:prstGeom>
          <a:ln>
            <a:solidFill>
              <a:srgbClr val="C14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986C6A-1923-4C8D-869C-C277D2A59DA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740627" y="2033168"/>
            <a:ext cx="3057079" cy="822799"/>
          </a:xfrm>
          <a:prstGeom prst="line">
            <a:avLst/>
          </a:prstGeom>
          <a:ln>
            <a:solidFill>
              <a:srgbClr val="C14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Folienzoom 22">
                <a:extLst>
                  <a:ext uri="{FF2B5EF4-FFF2-40B4-BE49-F238E27FC236}">
                    <a16:creationId xmlns:a16="http://schemas.microsoft.com/office/drawing/2014/main" id="{8606D669-6EAD-4901-88B5-562CF278E7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555753"/>
                  </p:ext>
                </p:extLst>
              </p:nvPr>
            </p:nvGraphicFramePr>
            <p:xfrm>
              <a:off x="7089880" y="3772033"/>
              <a:ext cx="1850825" cy="1388119"/>
            </p:xfrm>
            <a:graphic>
              <a:graphicData uri="http://schemas.microsoft.com/office/powerpoint/2016/slidezoom">
                <pslz:sldZm>
                  <pslz:sldZmObj sldId="342" cId="0">
                    <pslz:zmPr id="{331BB755-76F8-45F9-A58E-5C2901B1F76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0825" cy="13881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Folien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606D669-6EAD-4901-88B5-562CF278E7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9880" y="3772033"/>
                <a:ext cx="1850825" cy="13881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Folienzoom 24">
                <a:extLst>
                  <a:ext uri="{FF2B5EF4-FFF2-40B4-BE49-F238E27FC236}">
                    <a16:creationId xmlns:a16="http://schemas.microsoft.com/office/drawing/2014/main" id="{B1724DF3-8533-4486-B44B-BBDC39B94E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8134696"/>
                  </p:ext>
                </p:extLst>
              </p:nvPr>
            </p:nvGraphicFramePr>
            <p:xfrm>
              <a:off x="4675364" y="4002034"/>
              <a:ext cx="1974682" cy="1481012"/>
            </p:xfrm>
            <a:graphic>
              <a:graphicData uri="http://schemas.microsoft.com/office/powerpoint/2016/slidezoom">
                <pslz:sldZm>
                  <pslz:sldZmObj sldId="348" cId="0">
                    <pslz:zmPr id="{2A1A24E6-C5DF-444A-8115-2346ED3A537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4682" cy="14810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Folienzoom 2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1724DF3-8533-4486-B44B-BBDC39B94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5364" y="4002034"/>
                <a:ext cx="1974682" cy="14810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Folienzoom 26">
                <a:extLst>
                  <a:ext uri="{FF2B5EF4-FFF2-40B4-BE49-F238E27FC236}">
                    <a16:creationId xmlns:a16="http://schemas.microsoft.com/office/drawing/2014/main" id="{4D96CECE-1D6E-424F-BD4A-96F6D4B74B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507904"/>
                  </p:ext>
                </p:extLst>
              </p:nvPr>
            </p:nvGraphicFramePr>
            <p:xfrm>
              <a:off x="2370312" y="4307554"/>
              <a:ext cx="1717310" cy="1287983"/>
            </p:xfrm>
            <a:graphic>
              <a:graphicData uri="http://schemas.microsoft.com/office/powerpoint/2016/slidezoom">
                <pslz:sldZm>
                  <pslz:sldZmObj sldId="350" cId="0">
                    <pslz:zmPr id="{36E23971-D98E-4D9B-A839-97F5E35A888A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7310" cy="12879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Folienzoom 2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D96CECE-1D6E-424F-BD4A-96F6D4B74B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0312" y="4307554"/>
                <a:ext cx="1717310" cy="12879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1DCF9621-40DB-4EEA-A09B-152AB77BE7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1048697"/>
                  </p:ext>
                </p:extLst>
              </p:nvPr>
            </p:nvGraphicFramePr>
            <p:xfrm>
              <a:off x="349033" y="2902300"/>
              <a:ext cx="1605922" cy="1204442"/>
            </p:xfrm>
            <a:graphic>
              <a:graphicData uri="http://schemas.microsoft.com/office/powerpoint/2016/slidezoom">
                <pslz:sldZm>
                  <pslz:sldZmObj sldId="349" cId="0">
                    <pslz:zmPr id="{6C0F4136-8FB8-4D3C-9D61-68E9E08EF1D4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05922" cy="12044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DCF9621-40DB-4EEA-A09B-152AB77BE7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9033" y="2902300"/>
                <a:ext cx="1605922" cy="12044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86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Theoretische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507434"/>
            <a:ext cx="1123924" cy="233934"/>
          </a:xfrm>
        </p:spPr>
        <p:txBody>
          <a:bodyPr/>
          <a:lstStyle/>
          <a:p>
            <a:pPr>
              <a:defRPr/>
            </a:pPr>
            <a:fld id="{8E713CC3-0E23-470A-9885-DEB2676C5E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476374" y="1556792"/>
            <a:ext cx="7488114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Ferrofluide sind nicht das selbe wie geschmolzene</a:t>
            </a:r>
            <a:r>
              <a:rPr kumimoji="0" lang="de-CH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Ferromagnete!</a:t>
            </a:r>
            <a:endParaRPr kumimoji="0" lang="de-CH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476375" y="2132856"/>
            <a:ext cx="7200081" cy="28803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kern="0" noProof="0" dirty="0">
                <a:latin typeface="+mn-lt"/>
              </a:rPr>
              <a:t>Bei hohen Temperaturen (Überschreiten der Curie-Temperatur) wird durch die Thermische Energie der Atome die Magnetisierung aufgehoben.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kern="0" dirty="0">
                <a:latin typeface="+mn-lt"/>
              </a:rPr>
              <a:t>Durch die Verflüssigung ferromagnetischer Materialien verlieren diese ihre ferromagnetischen Eigenschaften, sie sind dann nur noch </a:t>
            </a:r>
            <a:r>
              <a:rPr lang="de-CH" b="1" kern="0" dirty="0">
                <a:latin typeface="+mn-lt"/>
              </a:rPr>
              <a:t>schwach</a:t>
            </a:r>
            <a:r>
              <a:rPr lang="de-CH" kern="0" dirty="0">
                <a:latin typeface="+mn-lt"/>
              </a:rPr>
              <a:t> magnetisierbar.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kern="0" baseline="0" dirty="0">
                <a:latin typeface="+mn-lt"/>
              </a:rPr>
              <a:t>Im</a:t>
            </a:r>
            <a:r>
              <a:rPr lang="de-CH" kern="0" dirty="0">
                <a:latin typeface="+mn-lt"/>
              </a:rPr>
              <a:t> Gegensatz dazu können Ferrofluide </a:t>
            </a:r>
            <a:r>
              <a:rPr lang="de-CH" b="1" kern="0" dirty="0">
                <a:latin typeface="+mn-lt"/>
              </a:rPr>
              <a:t>stark</a:t>
            </a:r>
            <a:r>
              <a:rPr lang="de-CH" kern="0" dirty="0">
                <a:latin typeface="+mn-lt"/>
              </a:rPr>
              <a:t> und nicht permanent magnetisiert werden.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3A85DFF-4E8A-4DD6-A0BF-3762718C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46" y="1946486"/>
            <a:ext cx="3829050" cy="3429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507434"/>
            <a:ext cx="1123924" cy="233934"/>
          </a:xfrm>
        </p:spPr>
        <p:txBody>
          <a:bodyPr/>
          <a:lstStyle/>
          <a:p>
            <a:pPr>
              <a:defRPr/>
            </a:pPr>
            <a:fld id="{857FBEFC-771C-4170-A125-1FD152BA4F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76375" y="241300"/>
            <a:ext cx="6826250" cy="630238"/>
          </a:xfrm>
        </p:spPr>
        <p:txBody>
          <a:bodyPr/>
          <a:lstStyle/>
          <a:p>
            <a:r>
              <a:rPr lang="de-CH" dirty="0"/>
              <a:t>Theoretische Grundlagen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587890" y="788145"/>
            <a:ext cx="5682854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Oberflächenfunktionalisierung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259632" y="5682178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/>
              <a:t>Quelle: Swiss Nano-Cube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0EA59B8-3AD2-4181-AB7B-6B759C22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4" y="1611128"/>
            <a:ext cx="8162626" cy="381644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40ED9D3-C022-4FF4-B987-1FB9A8A02368}"/>
              </a:ext>
            </a:extLst>
          </p:cNvPr>
          <p:cNvSpPr txBox="1"/>
          <p:nvPr/>
        </p:nvSpPr>
        <p:spPr>
          <a:xfrm>
            <a:off x="1596733" y="1221892"/>
            <a:ext cx="727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Wodurch wird das Aggregieren der Magnetit-Nanopartikel verhindert?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Theoretische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Medizin: Krebsbekämpfung durch Hyperthermie-Therapie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Medizin: Gerichteter Wirkstofftransport (Drug </a:t>
            </a:r>
            <a:r>
              <a:rPr lang="en-GB" dirty="0" err="1"/>
              <a:t>Targetting</a:t>
            </a:r>
            <a:r>
              <a:rPr lang="de-CH" dirty="0"/>
              <a:t>)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Oberflächenbeschichtung von Tarnkappen Flugzeugen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507434"/>
            <a:ext cx="1123924" cy="233934"/>
          </a:xfrm>
        </p:spPr>
        <p:txBody>
          <a:bodyPr/>
          <a:lstStyle/>
          <a:p>
            <a:pPr>
              <a:defRPr/>
            </a:pPr>
            <a:fld id="{98689396-DD04-43B3-BD51-3FAA8BFA78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476375" y="1052710"/>
            <a:ext cx="6826250" cy="86412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Anwendungen</a:t>
            </a:r>
            <a:endParaRPr lang="de-CH" kern="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Nanoroboter">
            <a:extLst>
              <a:ext uri="{FF2B5EF4-FFF2-40B4-BE49-F238E27FC236}">
                <a16:creationId xmlns:a16="http://schemas.microsoft.com/office/drawing/2014/main" id="{B6A918AC-E266-4F49-BEE4-795B10B1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26994"/>
            <a:ext cx="6300118" cy="472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5">
            <a:extLst>
              <a:ext uri="{FF2B5EF4-FFF2-40B4-BE49-F238E27FC236}">
                <a16:creationId xmlns:a16="http://schemas.microsoft.com/office/drawing/2014/main" id="{E9A2F1B2-0CEA-4E40-A93C-5613B095A5DE}"/>
              </a:ext>
            </a:extLst>
          </p:cNvPr>
          <p:cNvSpPr txBox="1">
            <a:spLocks/>
          </p:cNvSpPr>
          <p:nvPr/>
        </p:nvSpPr>
        <p:spPr bwMode="auto">
          <a:xfrm>
            <a:off x="1476375" y="241300"/>
            <a:ext cx="68262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de-DE" sz="3200" b="1" kern="0" dirty="0">
                <a:latin typeface="+mn-lt"/>
                <a:ea typeface="+mj-ea"/>
                <a:cs typeface="+mj-cs"/>
              </a:rPr>
              <a:t>Nanoroboter</a:t>
            </a:r>
            <a:endParaRPr lang="de-CH" sz="3200" b="1" kern="0" dirty="0">
              <a:latin typeface="+mn-lt"/>
              <a:ea typeface="+mj-ea"/>
              <a:cs typeface="+mj-cs"/>
            </a:endParaRPr>
          </a:p>
        </p:txBody>
      </p:sp>
      <p:sp>
        <p:nvSpPr>
          <p:cNvPr id="9220" name="Foliennummernplatzhalter 3">
            <a:extLst>
              <a:ext uri="{FF2B5EF4-FFF2-40B4-BE49-F238E27FC236}">
                <a16:creationId xmlns:a16="http://schemas.microsoft.com/office/drawing/2014/main" id="{15347DD8-584A-4C4D-9D26-AE3E9291A6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243888" y="6507163"/>
            <a:ext cx="412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F0B6C2-11C1-46CD-888F-B0C85CB489D9}" type="slidenum">
              <a:rPr lang="en-US" altLang="de-DE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5" descr="Nano-Eisenteilchen lagern sich Krebszellen an und werden im Magnetfeld erwärmt. (Bild: MagForce Applications GmbH)">
            <a:extLst>
              <a:ext uri="{FF2B5EF4-FFF2-40B4-BE49-F238E27FC236}">
                <a16:creationId xmlns:a16="http://schemas.microsoft.com/office/drawing/2014/main" id="{857E8260-1020-4A17-8640-1D9F366C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1397000"/>
            <a:ext cx="3097212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6" descr="Glioblastom">
            <a:hlinkClick r:id="rId3"/>
            <a:extLst>
              <a:ext uri="{FF2B5EF4-FFF2-40B4-BE49-F238E27FC236}">
                <a16:creationId xmlns:a16="http://schemas.microsoft.com/office/drawing/2014/main" id="{C94E1D20-0E8E-4B6C-BBD7-730BC8FD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24175"/>
            <a:ext cx="3382962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>
            <a:extLst>
              <a:ext uri="{FF2B5EF4-FFF2-40B4-BE49-F238E27FC236}">
                <a16:creationId xmlns:a16="http://schemas.microsoft.com/office/drawing/2014/main" id="{09B1E4E4-4724-450C-8861-9B64DA65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1062038"/>
            <a:ext cx="2232025" cy="13843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400" dirty="0">
                <a:latin typeface="Verdana" panose="020B0604030504040204" pitchFamily="34" charset="0"/>
              </a:rPr>
              <a:t>Nano-Eisenpartikel lagern an die Zellen des Glioblastoms resp. werden in diese  aufgenommen.</a:t>
            </a:r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17F565D3-32CC-4F62-9322-A0BCA37364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5375" y="3900488"/>
            <a:ext cx="719138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319" name="Text Box 10">
            <a:extLst>
              <a:ext uri="{FF2B5EF4-FFF2-40B4-BE49-F238E27FC236}">
                <a16:creationId xmlns:a16="http://schemas.microsoft.com/office/drawing/2014/main" id="{CA25AFA3-ECD4-497A-AA5C-A25EDE3C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21" y="1456531"/>
            <a:ext cx="29527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600" dirty="0">
                <a:latin typeface="Verdana" panose="020B0604030504040204" pitchFamily="34" charset="0"/>
              </a:rPr>
              <a:t>Nano-Eisenpartikel werden in das Tumorgewebe eingespritzt.</a:t>
            </a:r>
          </a:p>
        </p:txBody>
      </p:sp>
      <p:sp>
        <p:nvSpPr>
          <p:cNvPr id="13320" name="Text Box 11">
            <a:extLst>
              <a:ext uri="{FF2B5EF4-FFF2-40B4-BE49-F238E27FC236}">
                <a16:creationId xmlns:a16="http://schemas.microsoft.com/office/drawing/2014/main" id="{3F2FBDC5-B056-4F62-9F06-C6759568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4548188"/>
            <a:ext cx="41052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600" dirty="0">
                <a:latin typeface="Verdana" panose="020B0604030504040204" pitchFamily="34" charset="0"/>
              </a:rPr>
              <a:t>Mit Hilfe eines magnetischen Wechselfeldes werden die magnetischen Nano-Eisenpartikel erwärmt, dadurch wird der Tumor zerstört!  </a:t>
            </a:r>
          </a:p>
        </p:txBody>
      </p:sp>
      <p:sp>
        <p:nvSpPr>
          <p:cNvPr id="13321" name="Text Box 12">
            <a:extLst>
              <a:ext uri="{FF2B5EF4-FFF2-40B4-BE49-F238E27FC236}">
                <a16:creationId xmlns:a16="http://schemas.microsoft.com/office/drawing/2014/main" id="{186CEFFB-2D87-4CEC-886D-07C0A920C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3900488"/>
            <a:ext cx="3168650" cy="6032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400">
                <a:latin typeface="Verdana" panose="020B0604030504040204" pitchFamily="34" charset="0"/>
              </a:rPr>
              <a:t>Glioblastom: aggressiver, schnell wachsender Hirntumor</a:t>
            </a:r>
          </a:p>
        </p:txBody>
      </p:sp>
      <p:sp>
        <p:nvSpPr>
          <p:cNvPr id="12" name="Titel 15">
            <a:extLst>
              <a:ext uri="{FF2B5EF4-FFF2-40B4-BE49-F238E27FC236}">
                <a16:creationId xmlns:a16="http://schemas.microsoft.com/office/drawing/2014/main" id="{8A63CAFD-655F-48F1-BE59-9C0737D1C0B2}"/>
              </a:ext>
            </a:extLst>
          </p:cNvPr>
          <p:cNvSpPr txBox="1">
            <a:spLocks/>
          </p:cNvSpPr>
          <p:nvPr/>
        </p:nvSpPr>
        <p:spPr bwMode="auto">
          <a:xfrm>
            <a:off x="1477023" y="292100"/>
            <a:ext cx="741610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de-DE" sz="3200" b="1" kern="0" dirty="0">
                <a:latin typeface="+mn-lt"/>
                <a:ea typeface="+mj-ea"/>
                <a:cs typeface="+mj-cs"/>
              </a:rPr>
              <a:t>Nanokrebstherapie - Hyperthermie</a:t>
            </a:r>
            <a:endParaRPr lang="de-CH" sz="3200" b="1" kern="0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9" grpId="0"/>
      <p:bldP spid="13320" grpId="0"/>
      <p:bldP spid="133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E3156-71AF-4BB7-935D-5BE454F5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116632"/>
            <a:ext cx="6826250" cy="630238"/>
          </a:xfrm>
        </p:spPr>
        <p:txBody>
          <a:bodyPr/>
          <a:lstStyle/>
          <a:p>
            <a:r>
              <a:rPr lang="de-DE" dirty="0"/>
              <a:t>Chemotherapie und Hyperthermie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0A9303-4869-4188-9F7E-32DEA6DB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2" y="4001454"/>
            <a:ext cx="1769194" cy="157372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A11B9C-A226-4566-A27F-6AF5D1666D84}"/>
              </a:ext>
            </a:extLst>
          </p:cNvPr>
          <p:cNvCxnSpPr>
            <a:endCxn id="5" idx="3"/>
          </p:cNvCxnSpPr>
          <p:nvPr/>
        </p:nvCxnSpPr>
        <p:spPr>
          <a:xfrm flipH="1">
            <a:off x="2028466" y="4788314"/>
            <a:ext cx="31903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73F0E34-47C4-4D44-9617-30721671B3A0}"/>
              </a:ext>
            </a:extLst>
          </p:cNvPr>
          <p:cNvGrpSpPr/>
          <p:nvPr/>
        </p:nvGrpSpPr>
        <p:grpSpPr>
          <a:xfrm>
            <a:off x="1948706" y="881047"/>
            <a:ext cx="6743412" cy="5492210"/>
            <a:chOff x="1948706" y="881047"/>
            <a:chExt cx="6743412" cy="549221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0C5542DC-E6A0-42D7-8E20-046C813C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225" y="881047"/>
              <a:ext cx="6424374" cy="549221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3B80665-D2EB-40D1-9CF0-B3A92A24B827}"/>
                </a:ext>
              </a:extLst>
            </p:cNvPr>
            <p:cNvSpPr txBox="1"/>
            <p:nvPr/>
          </p:nvSpPr>
          <p:spPr>
            <a:xfrm>
              <a:off x="1948706" y="1012086"/>
              <a:ext cx="401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1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3DE6A49-634D-40E4-A2FE-D46B9487A581}"/>
                </a:ext>
              </a:extLst>
            </p:cNvPr>
            <p:cNvSpPr txBox="1"/>
            <p:nvPr/>
          </p:nvSpPr>
          <p:spPr>
            <a:xfrm>
              <a:off x="5580112" y="1012086"/>
              <a:ext cx="401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F7CC9DF-5B1A-4777-B71C-0D7D21AB8E66}"/>
                </a:ext>
              </a:extLst>
            </p:cNvPr>
            <p:cNvSpPr txBox="1"/>
            <p:nvPr/>
          </p:nvSpPr>
          <p:spPr>
            <a:xfrm>
              <a:off x="1948706" y="3361947"/>
              <a:ext cx="401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3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A23D7AC-04B4-4E3C-9F52-0513E0E8A3F7}"/>
                </a:ext>
              </a:extLst>
            </p:cNvPr>
            <p:cNvSpPr/>
            <p:nvPr/>
          </p:nvSpPr>
          <p:spPr>
            <a:xfrm>
              <a:off x="5580112" y="3501008"/>
              <a:ext cx="3112006" cy="2798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084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6">
            <a:extLst>
              <a:ext uri="{FF2B5EF4-FFF2-40B4-BE49-F238E27FC236}">
                <a16:creationId xmlns:a16="http://schemas.microsoft.com/office/drawing/2014/main" id="{805C14F2-0C3D-4F52-8F0C-15B47865D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181" y="6494462"/>
            <a:ext cx="3421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000" dirty="0">
                <a:latin typeface="Verdana" panose="020B0604030504040204" pitchFamily="34" charset="0"/>
              </a:rPr>
              <a:t>Quelle: </a:t>
            </a:r>
            <a:r>
              <a:rPr lang="de-CH" altLang="de-DE" sz="1000" dirty="0" err="1">
                <a:latin typeface="Verdana" panose="020B0604030504040204" pitchFamily="34" charset="0"/>
              </a:rPr>
              <a:t>DiaCCon</a:t>
            </a:r>
            <a:r>
              <a:rPr lang="de-CH" altLang="de-DE" sz="1000" dirty="0">
                <a:latin typeface="Verdana" panose="020B0604030504040204" pitchFamily="34" charset="0"/>
              </a:rPr>
              <a:t> GmbH</a:t>
            </a:r>
          </a:p>
        </p:txBody>
      </p:sp>
      <p:sp>
        <p:nvSpPr>
          <p:cNvPr id="11267" name="Text Box 8">
            <a:extLst>
              <a:ext uri="{FF2B5EF4-FFF2-40B4-BE49-F238E27FC236}">
                <a16:creationId xmlns:a16="http://schemas.microsoft.com/office/drawing/2014/main" id="{CC4F754A-0C0F-4FFC-85D2-1DA1D647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025900"/>
            <a:ext cx="43211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600">
                <a:latin typeface="Verdana" panose="020B0604030504040204" pitchFamily="34" charset="0"/>
              </a:rPr>
              <a:t>Mit nanometergrossen Diamantpartikeln beschichtete Gelenkimplantate haben besonders gute Gleiteigenschaften und zeigen zudem eine stark verminderte Abriebsbildung.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600">
                <a:latin typeface="Verdana" panose="020B0604030504040204" pitchFamily="34" charset="0"/>
              </a:rPr>
              <a:t>&gt; erhöhte Biokompatibilität und Langzeitstabilität</a:t>
            </a:r>
          </a:p>
        </p:txBody>
      </p:sp>
      <p:pic>
        <p:nvPicPr>
          <p:cNvPr id="11268" name="Picture 9" descr="image">
            <a:extLst>
              <a:ext uri="{FF2B5EF4-FFF2-40B4-BE49-F238E27FC236}">
                <a16:creationId xmlns:a16="http://schemas.microsoft.com/office/drawing/2014/main" id="{5C749163-2C1F-4A4B-9398-1C03532D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365625"/>
            <a:ext cx="1196975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2">
            <a:extLst>
              <a:ext uri="{FF2B5EF4-FFF2-40B4-BE49-F238E27FC236}">
                <a16:creationId xmlns:a16="http://schemas.microsoft.com/office/drawing/2014/main" id="{784E0578-272A-4FB1-9CD6-EB6895B0B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876925"/>
            <a:ext cx="172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CH" altLang="de-DE" sz="1400">
                <a:latin typeface="Verdana" panose="020B0604030504040204" pitchFamily="34" charset="0"/>
              </a:rPr>
              <a:t>Knieprothese</a:t>
            </a:r>
          </a:p>
        </p:txBody>
      </p:sp>
      <p:pic>
        <p:nvPicPr>
          <p:cNvPr id="11270" name="Picture 13">
            <a:extLst>
              <a:ext uri="{FF2B5EF4-FFF2-40B4-BE49-F238E27FC236}">
                <a16:creationId xmlns:a16="http://schemas.microsoft.com/office/drawing/2014/main" id="{5EC4F251-DA48-4511-B272-78C39450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25538"/>
            <a:ext cx="3960812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4" descr="image">
            <a:extLst>
              <a:ext uri="{FF2B5EF4-FFF2-40B4-BE49-F238E27FC236}">
                <a16:creationId xmlns:a16="http://schemas.microsoft.com/office/drawing/2014/main" id="{A9B5DD85-96AB-4FA3-B8D4-E87CED1D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908050"/>
            <a:ext cx="20637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11">
            <a:extLst>
              <a:ext uri="{FF2B5EF4-FFF2-40B4-BE49-F238E27FC236}">
                <a16:creationId xmlns:a16="http://schemas.microsoft.com/office/drawing/2014/main" id="{1B0F03D0-19D2-4760-8A75-26E75B5B8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789363"/>
            <a:ext cx="2519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CH" altLang="de-DE" sz="1400">
                <a:latin typeface="Verdana" panose="020B0604030504040204" pitchFamily="34" charset="0"/>
              </a:rPr>
              <a:t>Schenkelhalsprothese</a:t>
            </a:r>
          </a:p>
        </p:txBody>
      </p:sp>
      <p:sp>
        <p:nvSpPr>
          <p:cNvPr id="11" name="Titel 15">
            <a:extLst>
              <a:ext uri="{FF2B5EF4-FFF2-40B4-BE49-F238E27FC236}">
                <a16:creationId xmlns:a16="http://schemas.microsoft.com/office/drawing/2014/main" id="{C1B82D58-2C39-4689-B8C0-54212855A889}"/>
              </a:ext>
            </a:extLst>
          </p:cNvPr>
          <p:cNvSpPr txBox="1">
            <a:spLocks/>
          </p:cNvSpPr>
          <p:nvPr/>
        </p:nvSpPr>
        <p:spPr bwMode="auto">
          <a:xfrm>
            <a:off x="1476375" y="241300"/>
            <a:ext cx="68262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de-DE" sz="3200" b="1" kern="0" dirty="0">
                <a:latin typeface="+mn-lt"/>
                <a:ea typeface="+mj-ea"/>
                <a:cs typeface="+mj-cs"/>
              </a:rPr>
              <a:t>Biokompatible Implantate</a:t>
            </a:r>
            <a:endParaRPr lang="de-CH" sz="3200" b="1" kern="0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>
            <a:extLst>
              <a:ext uri="{FF2B5EF4-FFF2-40B4-BE49-F238E27FC236}">
                <a16:creationId xmlns:a16="http://schemas.microsoft.com/office/drawing/2014/main" id="{9A845CAC-F064-450B-81C6-52857F5E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706" y="6503988"/>
            <a:ext cx="3779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000" dirty="0">
                <a:latin typeface="Verdana" panose="020B0604030504040204" pitchFamily="34" charset="0"/>
              </a:rPr>
              <a:t>Quelle: </a:t>
            </a:r>
            <a:r>
              <a:rPr lang="de-CH" altLang="de-DE" sz="1000" dirty="0">
                <a:latin typeface="Verdana" panose="020B0604030504040204" pitchFamily="34" charset="0"/>
                <a:hlinkClick r:id="rId3"/>
              </a:rPr>
              <a:t>www.hessen-nanotech.de</a:t>
            </a:r>
            <a:r>
              <a:rPr lang="de-CH" altLang="de-DE" sz="100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4339" name="Freeform 8">
            <a:extLst>
              <a:ext uri="{FF2B5EF4-FFF2-40B4-BE49-F238E27FC236}">
                <a16:creationId xmlns:a16="http://schemas.microsoft.com/office/drawing/2014/main" id="{D533EB83-003F-4CC4-9779-1FA4C4B7C29A}"/>
              </a:ext>
            </a:extLst>
          </p:cNvPr>
          <p:cNvSpPr>
            <a:spLocks/>
          </p:cNvSpPr>
          <p:nvPr/>
        </p:nvSpPr>
        <p:spPr bwMode="auto">
          <a:xfrm>
            <a:off x="1116013" y="5437188"/>
            <a:ext cx="7056437" cy="481012"/>
          </a:xfrm>
          <a:custGeom>
            <a:avLst/>
            <a:gdLst>
              <a:gd name="T0" fmla="*/ 0 w 4445"/>
              <a:gd name="T1" fmla="*/ 2147483646 h 303"/>
              <a:gd name="T2" fmla="*/ 2147483646 w 4445"/>
              <a:gd name="T3" fmla="*/ 2147483646 h 303"/>
              <a:gd name="T4" fmla="*/ 2147483646 w 4445"/>
              <a:gd name="T5" fmla="*/ 2147483646 h 303"/>
              <a:gd name="T6" fmla="*/ 2147483646 w 4445"/>
              <a:gd name="T7" fmla="*/ 2147483646 h 303"/>
              <a:gd name="T8" fmla="*/ 2147483646 w 4445"/>
              <a:gd name="T9" fmla="*/ 2147483646 h 303"/>
              <a:gd name="T10" fmla="*/ 2147483646 w 4445"/>
              <a:gd name="T11" fmla="*/ 2147483646 h 303"/>
              <a:gd name="T12" fmla="*/ 2147483646 w 4445"/>
              <a:gd name="T13" fmla="*/ 2147483646 h 303"/>
              <a:gd name="T14" fmla="*/ 2147483646 w 4445"/>
              <a:gd name="T15" fmla="*/ 2147483646 h 303"/>
              <a:gd name="T16" fmla="*/ 2147483646 w 4445"/>
              <a:gd name="T17" fmla="*/ 2147483646 h 303"/>
              <a:gd name="T18" fmla="*/ 2147483646 w 4445"/>
              <a:gd name="T19" fmla="*/ 2147483646 h 303"/>
              <a:gd name="T20" fmla="*/ 2147483646 w 4445"/>
              <a:gd name="T21" fmla="*/ 2147483646 h 303"/>
              <a:gd name="T22" fmla="*/ 2147483646 w 4445"/>
              <a:gd name="T23" fmla="*/ 2147483646 h 3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45"/>
              <a:gd name="T37" fmla="*/ 0 h 303"/>
              <a:gd name="T38" fmla="*/ 4445 w 4445"/>
              <a:gd name="T39" fmla="*/ 303 h 3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45" h="303">
                <a:moveTo>
                  <a:pt x="0" y="99"/>
                </a:moveTo>
                <a:cubicBezTo>
                  <a:pt x="222" y="57"/>
                  <a:pt x="445" y="16"/>
                  <a:pt x="589" y="8"/>
                </a:cubicBezTo>
                <a:cubicBezTo>
                  <a:pt x="733" y="0"/>
                  <a:pt x="703" y="15"/>
                  <a:pt x="862" y="53"/>
                </a:cubicBezTo>
                <a:cubicBezTo>
                  <a:pt x="1021" y="91"/>
                  <a:pt x="1383" y="205"/>
                  <a:pt x="1542" y="235"/>
                </a:cubicBezTo>
                <a:cubicBezTo>
                  <a:pt x="1701" y="265"/>
                  <a:pt x="1723" y="243"/>
                  <a:pt x="1814" y="235"/>
                </a:cubicBezTo>
                <a:cubicBezTo>
                  <a:pt x="1905" y="227"/>
                  <a:pt x="1965" y="219"/>
                  <a:pt x="2086" y="189"/>
                </a:cubicBezTo>
                <a:cubicBezTo>
                  <a:pt x="2207" y="159"/>
                  <a:pt x="2404" y="76"/>
                  <a:pt x="2540" y="53"/>
                </a:cubicBezTo>
                <a:cubicBezTo>
                  <a:pt x="2676" y="30"/>
                  <a:pt x="2759" y="38"/>
                  <a:pt x="2903" y="53"/>
                </a:cubicBezTo>
                <a:cubicBezTo>
                  <a:pt x="3047" y="68"/>
                  <a:pt x="3228" y="106"/>
                  <a:pt x="3402" y="144"/>
                </a:cubicBezTo>
                <a:cubicBezTo>
                  <a:pt x="3576" y="182"/>
                  <a:pt x="3802" y="257"/>
                  <a:pt x="3946" y="280"/>
                </a:cubicBezTo>
                <a:cubicBezTo>
                  <a:pt x="4090" y="303"/>
                  <a:pt x="4181" y="280"/>
                  <a:pt x="4264" y="280"/>
                </a:cubicBezTo>
                <a:cubicBezTo>
                  <a:pt x="4347" y="280"/>
                  <a:pt x="4396" y="280"/>
                  <a:pt x="4445" y="280"/>
                </a:cubicBezTo>
              </a:path>
            </a:pathLst>
          </a:custGeom>
          <a:noFill/>
          <a:ln w="57150" cmpd="sng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0" name="Rectangle 9">
            <a:extLst>
              <a:ext uri="{FF2B5EF4-FFF2-40B4-BE49-F238E27FC236}">
                <a16:creationId xmlns:a16="http://schemas.microsoft.com/office/drawing/2014/main" id="{6E56989E-05E9-4E2E-9A8B-76E6BD23F914}"/>
              </a:ext>
            </a:extLst>
          </p:cNvPr>
          <p:cNvSpPr>
            <a:spLocks noChangeArrowheads="1"/>
          </p:cNvSpPr>
          <p:nvPr/>
        </p:nvSpPr>
        <p:spPr bwMode="auto">
          <a:xfrm rot="-884279">
            <a:off x="4151313" y="5665788"/>
            <a:ext cx="504825" cy="215900"/>
          </a:xfrm>
          <a:prstGeom prst="rect">
            <a:avLst/>
          </a:pr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41" name="Rectangle 10">
            <a:extLst>
              <a:ext uri="{FF2B5EF4-FFF2-40B4-BE49-F238E27FC236}">
                <a16:creationId xmlns:a16="http://schemas.microsoft.com/office/drawing/2014/main" id="{9A1D6E53-93BA-4CD3-AF9B-43B27CC68B88}"/>
              </a:ext>
            </a:extLst>
          </p:cNvPr>
          <p:cNvSpPr>
            <a:spLocks noChangeArrowheads="1"/>
          </p:cNvSpPr>
          <p:nvPr/>
        </p:nvSpPr>
        <p:spPr bwMode="auto">
          <a:xfrm rot="-681428">
            <a:off x="4727575" y="5527675"/>
            <a:ext cx="503238" cy="215900"/>
          </a:xfrm>
          <a:prstGeom prst="rect">
            <a:avLst/>
          </a:pr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42" name="Rectangle 11">
            <a:extLst>
              <a:ext uri="{FF2B5EF4-FFF2-40B4-BE49-F238E27FC236}">
                <a16:creationId xmlns:a16="http://schemas.microsoft.com/office/drawing/2014/main" id="{27D3EEE7-FB13-4070-B980-E7B042F5B885}"/>
              </a:ext>
            </a:extLst>
          </p:cNvPr>
          <p:cNvSpPr>
            <a:spLocks noChangeArrowheads="1"/>
          </p:cNvSpPr>
          <p:nvPr/>
        </p:nvSpPr>
        <p:spPr bwMode="auto">
          <a:xfrm rot="592578">
            <a:off x="5303838" y="5521325"/>
            <a:ext cx="504825" cy="215900"/>
          </a:xfrm>
          <a:prstGeom prst="rect">
            <a:avLst/>
          </a:pr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43" name="Rectangle 12">
            <a:extLst>
              <a:ext uri="{FF2B5EF4-FFF2-40B4-BE49-F238E27FC236}">
                <a16:creationId xmlns:a16="http://schemas.microsoft.com/office/drawing/2014/main" id="{CCAE9870-0E50-4B07-848E-928481A2D51B}"/>
              </a:ext>
            </a:extLst>
          </p:cNvPr>
          <p:cNvSpPr>
            <a:spLocks noChangeArrowheads="1"/>
          </p:cNvSpPr>
          <p:nvPr/>
        </p:nvSpPr>
        <p:spPr bwMode="auto">
          <a:xfrm rot="894465">
            <a:off x="5880100" y="5665788"/>
            <a:ext cx="504825" cy="215900"/>
          </a:xfrm>
          <a:prstGeom prst="rect">
            <a:avLst/>
          </a:pr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44" name="Line 13">
            <a:extLst>
              <a:ext uri="{FF2B5EF4-FFF2-40B4-BE49-F238E27FC236}">
                <a16:creationId xmlns:a16="http://schemas.microsoft.com/office/drawing/2014/main" id="{0769215D-A927-4952-B62D-1ED81AB74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665788"/>
            <a:ext cx="287338" cy="71437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5" name="Text Box 14">
            <a:extLst>
              <a:ext uri="{FF2B5EF4-FFF2-40B4-BE49-F238E27FC236}">
                <a16:creationId xmlns:a16="http://schemas.microsoft.com/office/drawing/2014/main" id="{75985D58-0F83-4770-AA23-56F49FD0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5953125"/>
            <a:ext cx="471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500">
                <a:latin typeface="Verdana" panose="020B0604030504040204" pitchFamily="34" charset="0"/>
              </a:rPr>
              <a:t>krankes Gewebe oder Krankheitserreger</a:t>
            </a:r>
          </a:p>
        </p:txBody>
      </p:sp>
      <p:sp>
        <p:nvSpPr>
          <p:cNvPr id="14346" name="Text Box 15">
            <a:extLst>
              <a:ext uri="{FF2B5EF4-FFF2-40B4-BE49-F238E27FC236}">
                <a16:creationId xmlns:a16="http://schemas.microsoft.com/office/drawing/2014/main" id="{6839998B-B230-4A4E-A823-B4ADAB1A8CF6}"/>
              </a:ext>
            </a:extLst>
          </p:cNvPr>
          <p:cNvSpPr txBox="1">
            <a:spLocks noChangeArrowheads="1"/>
          </p:cNvSpPr>
          <p:nvPr/>
        </p:nvSpPr>
        <p:spPr bwMode="auto">
          <a:xfrm rot="774806">
            <a:off x="5880100" y="523398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CH" altLang="de-DE" sz="2800" b="1"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14347" name="Text Box 16">
            <a:extLst>
              <a:ext uri="{FF2B5EF4-FFF2-40B4-BE49-F238E27FC236}">
                <a16:creationId xmlns:a16="http://schemas.microsoft.com/office/drawing/2014/main" id="{8B2291B4-974D-4FDD-BF45-54B533C4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5160963"/>
            <a:ext cx="2376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500">
                <a:latin typeface="Verdana" panose="020B0604030504040204" pitchFamily="34" charset="0"/>
              </a:rPr>
              <a:t>Marker („Schloss“)</a:t>
            </a:r>
          </a:p>
        </p:txBody>
      </p:sp>
      <p:sp>
        <p:nvSpPr>
          <p:cNvPr id="14348" name="AutoShape 17">
            <a:extLst>
              <a:ext uri="{FF2B5EF4-FFF2-40B4-BE49-F238E27FC236}">
                <a16:creationId xmlns:a16="http://schemas.microsoft.com/office/drawing/2014/main" id="{D0C2D678-D2C0-426A-8932-F4A1FFAC9825}"/>
              </a:ext>
            </a:extLst>
          </p:cNvPr>
          <p:cNvSpPr>
            <a:spLocks noChangeArrowheads="1"/>
          </p:cNvSpPr>
          <p:nvPr/>
        </p:nvSpPr>
        <p:spPr bwMode="auto">
          <a:xfrm rot="-843643">
            <a:off x="4654550" y="4873625"/>
            <a:ext cx="288925" cy="503238"/>
          </a:xfrm>
          <a:prstGeom prst="diamond">
            <a:avLst/>
          </a:prstGeom>
          <a:solidFill>
            <a:srgbClr val="DFD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49" name="AutoShape 18">
            <a:extLst>
              <a:ext uri="{FF2B5EF4-FFF2-40B4-BE49-F238E27FC236}">
                <a16:creationId xmlns:a16="http://schemas.microsoft.com/office/drawing/2014/main" id="{1B6E126A-95D9-4AA6-8D00-A7D32FB6667B}"/>
              </a:ext>
            </a:extLst>
          </p:cNvPr>
          <p:cNvSpPr>
            <a:spLocks noChangeArrowheads="1"/>
          </p:cNvSpPr>
          <p:nvPr/>
        </p:nvSpPr>
        <p:spPr bwMode="auto">
          <a:xfrm rot="-843643">
            <a:off x="4151313" y="5089525"/>
            <a:ext cx="288925" cy="503238"/>
          </a:xfrm>
          <a:prstGeom prst="diamond">
            <a:avLst/>
          </a:prstGeom>
          <a:solidFill>
            <a:srgbClr val="DFD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50" name="Text Box 19">
            <a:extLst>
              <a:ext uri="{FF2B5EF4-FFF2-40B4-BE49-F238E27FC236}">
                <a16:creationId xmlns:a16="http://schemas.microsoft.com/office/drawing/2014/main" id="{D03F8AB0-46AE-4538-A9B5-72CFF19DFFE1}"/>
              </a:ext>
            </a:extLst>
          </p:cNvPr>
          <p:cNvSpPr txBox="1">
            <a:spLocks noChangeArrowheads="1"/>
          </p:cNvSpPr>
          <p:nvPr/>
        </p:nvSpPr>
        <p:spPr bwMode="auto">
          <a:xfrm rot="774806">
            <a:off x="5303838" y="5089525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CH" altLang="de-DE" sz="2800" b="1"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14351" name="Text Box 20">
            <a:extLst>
              <a:ext uri="{FF2B5EF4-FFF2-40B4-BE49-F238E27FC236}">
                <a16:creationId xmlns:a16="http://schemas.microsoft.com/office/drawing/2014/main" id="{8439E34F-43A4-4FD0-9B61-2005A6F122E6}"/>
              </a:ext>
            </a:extLst>
          </p:cNvPr>
          <p:cNvSpPr txBox="1">
            <a:spLocks noChangeArrowheads="1"/>
          </p:cNvSpPr>
          <p:nvPr/>
        </p:nvSpPr>
        <p:spPr bwMode="auto">
          <a:xfrm rot="-918740">
            <a:off x="4006850" y="5305425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CH" altLang="de-DE" sz="2800" b="1"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14352" name="Text Box 21">
            <a:extLst>
              <a:ext uri="{FF2B5EF4-FFF2-40B4-BE49-F238E27FC236}">
                <a16:creationId xmlns:a16="http://schemas.microsoft.com/office/drawing/2014/main" id="{07BC909C-46EE-4897-9158-4BAABAEA9350}"/>
              </a:ext>
            </a:extLst>
          </p:cNvPr>
          <p:cNvSpPr txBox="1">
            <a:spLocks noChangeArrowheads="1"/>
          </p:cNvSpPr>
          <p:nvPr/>
        </p:nvSpPr>
        <p:spPr bwMode="auto">
          <a:xfrm rot="-735038">
            <a:off x="4511675" y="5089525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CH" altLang="de-DE" sz="2800" b="1"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14353" name="AutoShape 22">
            <a:extLst>
              <a:ext uri="{FF2B5EF4-FFF2-40B4-BE49-F238E27FC236}">
                <a16:creationId xmlns:a16="http://schemas.microsoft.com/office/drawing/2014/main" id="{6245AC83-C6B6-409B-89EA-2F3DD0D809E7}"/>
              </a:ext>
            </a:extLst>
          </p:cNvPr>
          <p:cNvSpPr>
            <a:spLocks noChangeArrowheads="1"/>
          </p:cNvSpPr>
          <p:nvPr/>
        </p:nvSpPr>
        <p:spPr bwMode="auto">
          <a:xfrm rot="-1489598">
            <a:off x="3719513" y="3865563"/>
            <a:ext cx="288925" cy="503237"/>
          </a:xfrm>
          <a:prstGeom prst="diamond">
            <a:avLst/>
          </a:prstGeom>
          <a:solidFill>
            <a:srgbClr val="DFD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54" name="AutoShape 23">
            <a:extLst>
              <a:ext uri="{FF2B5EF4-FFF2-40B4-BE49-F238E27FC236}">
                <a16:creationId xmlns:a16="http://schemas.microsoft.com/office/drawing/2014/main" id="{EF81D16B-326E-4FF5-85C0-558DEACAFDE8}"/>
              </a:ext>
            </a:extLst>
          </p:cNvPr>
          <p:cNvSpPr>
            <a:spLocks noChangeArrowheads="1"/>
          </p:cNvSpPr>
          <p:nvPr/>
        </p:nvSpPr>
        <p:spPr bwMode="auto">
          <a:xfrm rot="-5658165">
            <a:off x="2961481" y="4766469"/>
            <a:ext cx="288925" cy="503238"/>
          </a:xfrm>
          <a:prstGeom prst="diamond">
            <a:avLst/>
          </a:prstGeom>
          <a:solidFill>
            <a:srgbClr val="DFD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55" name="Oval 24">
            <a:extLst>
              <a:ext uri="{FF2B5EF4-FFF2-40B4-BE49-F238E27FC236}">
                <a16:creationId xmlns:a16="http://schemas.microsoft.com/office/drawing/2014/main" id="{7448EB89-09C3-4BFB-BA3F-0A92F4C0B187}"/>
              </a:ext>
            </a:extLst>
          </p:cNvPr>
          <p:cNvSpPr>
            <a:spLocks noChangeArrowheads="1"/>
          </p:cNvSpPr>
          <p:nvPr/>
        </p:nvSpPr>
        <p:spPr bwMode="auto">
          <a:xfrm rot="-1193064">
            <a:off x="3143250" y="4152900"/>
            <a:ext cx="2305050" cy="936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grpSp>
        <p:nvGrpSpPr>
          <p:cNvPr id="14356" name="Gruppieren 42">
            <a:extLst>
              <a:ext uri="{FF2B5EF4-FFF2-40B4-BE49-F238E27FC236}">
                <a16:creationId xmlns:a16="http://schemas.microsoft.com/office/drawing/2014/main" id="{8CD5EEE2-5230-44DB-A12C-4DCEA268FE74}"/>
              </a:ext>
            </a:extLst>
          </p:cNvPr>
          <p:cNvGrpSpPr>
            <a:grpSpLocks/>
          </p:cNvGrpSpPr>
          <p:nvPr/>
        </p:nvGrpSpPr>
        <p:grpSpPr bwMode="auto">
          <a:xfrm>
            <a:off x="997037" y="3480179"/>
            <a:ext cx="1800225" cy="865187"/>
            <a:chOff x="315973" y="3533704"/>
            <a:chExt cx="2305050" cy="936625"/>
          </a:xfrm>
        </p:grpSpPr>
        <p:sp>
          <p:nvSpPr>
            <p:cNvPr id="14376" name="Oval 25">
              <a:extLst>
                <a:ext uri="{FF2B5EF4-FFF2-40B4-BE49-F238E27FC236}">
                  <a16:creationId xmlns:a16="http://schemas.microsoft.com/office/drawing/2014/main" id="{90403D7B-42A9-4969-9670-F0A331724D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70031">
              <a:off x="315973" y="3533704"/>
              <a:ext cx="2305050" cy="936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Symbol" panose="05050102010706020507" pitchFamily="18" charset="2"/>
                <a:buChar char="-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CH" altLang="de-DE"/>
            </a:p>
          </p:txBody>
        </p:sp>
        <p:sp>
          <p:nvSpPr>
            <p:cNvPr id="14377" name="Text Box 26">
              <a:extLst>
                <a:ext uri="{FF2B5EF4-FFF2-40B4-BE49-F238E27FC236}">
                  <a16:creationId xmlns:a16="http://schemas.microsoft.com/office/drawing/2014/main" id="{8DAFA9B5-868C-421E-B677-7C05C15E0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07411">
              <a:off x="462432" y="3614297"/>
              <a:ext cx="2085975" cy="68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Symbol" panose="05050102010706020507" pitchFamily="18" charset="2"/>
                <a:buChar char="-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de-CH" altLang="de-DE" sz="1600" dirty="0">
                  <a:solidFill>
                    <a:schemeClr val="bg1"/>
                  </a:solidFill>
                  <a:latin typeface="Verdana" panose="020B0604030504040204" pitchFamily="34" charset="0"/>
                </a:rPr>
                <a:t>Nanopartikel   z.B. Phosphor</a:t>
              </a:r>
            </a:p>
          </p:txBody>
        </p:sp>
      </p:grpSp>
      <p:sp>
        <p:nvSpPr>
          <p:cNvPr id="14357" name="Oval 27">
            <a:extLst>
              <a:ext uri="{FF2B5EF4-FFF2-40B4-BE49-F238E27FC236}">
                <a16:creationId xmlns:a16="http://schemas.microsoft.com/office/drawing/2014/main" id="{43559184-297D-4EFC-8310-BFEC40E3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00213"/>
            <a:ext cx="144463" cy="144462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58" name="Oval 28">
            <a:extLst>
              <a:ext uri="{FF2B5EF4-FFF2-40B4-BE49-F238E27FC236}">
                <a16:creationId xmlns:a16="http://schemas.microsoft.com/office/drawing/2014/main" id="{E3F74101-8A8F-46D3-A260-6C608E29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937000"/>
            <a:ext cx="144463" cy="144463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59" name="Oval 29">
            <a:extLst>
              <a:ext uri="{FF2B5EF4-FFF2-40B4-BE49-F238E27FC236}">
                <a16:creationId xmlns:a16="http://schemas.microsoft.com/office/drawing/2014/main" id="{DA4EFB6B-123E-4489-8C61-2003791A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4441825"/>
            <a:ext cx="144463" cy="144463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0" name="Oval 30">
            <a:extLst>
              <a:ext uri="{FF2B5EF4-FFF2-40B4-BE49-F238E27FC236}">
                <a16:creationId xmlns:a16="http://schemas.microsoft.com/office/drawing/2014/main" id="{2C9378C4-79CF-40C0-9B8C-028AAF58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5160963"/>
            <a:ext cx="144462" cy="144462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1" name="Oval 31">
            <a:extLst>
              <a:ext uri="{FF2B5EF4-FFF2-40B4-BE49-F238E27FC236}">
                <a16:creationId xmlns:a16="http://schemas.microsoft.com/office/drawing/2014/main" id="{68CC2372-387F-4724-88F5-1CE346E6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5160963"/>
            <a:ext cx="144462" cy="144462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2" name="Oval 32">
            <a:extLst>
              <a:ext uri="{FF2B5EF4-FFF2-40B4-BE49-F238E27FC236}">
                <a16:creationId xmlns:a16="http://schemas.microsoft.com/office/drawing/2014/main" id="{A83FC4D2-794E-4677-AF0D-416CE59A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4729163"/>
            <a:ext cx="144462" cy="144462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3" name="Oval 33">
            <a:extLst>
              <a:ext uri="{FF2B5EF4-FFF2-40B4-BE49-F238E27FC236}">
                <a16:creationId xmlns:a16="http://schemas.microsoft.com/office/drawing/2014/main" id="{28E901E3-74E5-4A67-A2C5-A0F7A6864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4441825"/>
            <a:ext cx="144462" cy="144463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4" name="Oval 34">
            <a:extLst>
              <a:ext uri="{FF2B5EF4-FFF2-40B4-BE49-F238E27FC236}">
                <a16:creationId xmlns:a16="http://schemas.microsoft.com/office/drawing/2014/main" id="{883CD577-BAA5-475E-B84E-A6CD8A31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937000"/>
            <a:ext cx="144463" cy="144463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5" name="Oval 35">
            <a:extLst>
              <a:ext uri="{FF2B5EF4-FFF2-40B4-BE49-F238E27FC236}">
                <a16:creationId xmlns:a16="http://schemas.microsoft.com/office/drawing/2014/main" id="{897BA74A-D5B2-410F-91D8-1DD5955BC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081463"/>
            <a:ext cx="144463" cy="144462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6" name="Oval 36">
            <a:extLst>
              <a:ext uri="{FF2B5EF4-FFF2-40B4-BE49-F238E27FC236}">
                <a16:creationId xmlns:a16="http://schemas.microsoft.com/office/drawing/2014/main" id="{8C1E50DF-D044-4399-A010-FE5A5862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557338"/>
            <a:ext cx="144462" cy="144462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7" name="Oval 37">
            <a:extLst>
              <a:ext uri="{FF2B5EF4-FFF2-40B4-BE49-F238E27FC236}">
                <a16:creationId xmlns:a16="http://schemas.microsoft.com/office/drawing/2014/main" id="{A333D327-898C-4026-80CC-78D1346C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44675"/>
            <a:ext cx="144463" cy="144463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8" name="Oval 38">
            <a:extLst>
              <a:ext uri="{FF2B5EF4-FFF2-40B4-BE49-F238E27FC236}">
                <a16:creationId xmlns:a16="http://schemas.microsoft.com/office/drawing/2014/main" id="{A2E73ABC-5F05-43FC-B3DF-D51A8FE0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700213"/>
            <a:ext cx="144462" cy="144462"/>
          </a:xfrm>
          <a:prstGeom prst="ellipse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69" name="AutoShape 39">
            <a:extLst>
              <a:ext uri="{FF2B5EF4-FFF2-40B4-BE49-F238E27FC236}">
                <a16:creationId xmlns:a16="http://schemas.microsoft.com/office/drawing/2014/main" id="{2B154756-EA7C-428D-BF4F-FAADC5E2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288925" cy="503238"/>
          </a:xfrm>
          <a:prstGeom prst="diamond">
            <a:avLst/>
          </a:prstGeom>
          <a:solidFill>
            <a:srgbClr val="DFD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14370" name="Text Box 40">
            <a:extLst>
              <a:ext uri="{FF2B5EF4-FFF2-40B4-BE49-F238E27FC236}">
                <a16:creationId xmlns:a16="http://schemas.microsoft.com/office/drawing/2014/main" id="{DCE06787-091F-4469-8064-9E1085332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420938"/>
            <a:ext cx="30972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500">
                <a:latin typeface="Verdana" panose="020B0604030504040204" pitchFamily="34" charset="0"/>
              </a:rPr>
              <a:t>Zielfindungsmolekül („Schlüssel“) z.B. Oligo-nukleotid oder Eiweiss</a:t>
            </a:r>
          </a:p>
        </p:txBody>
      </p:sp>
      <p:sp>
        <p:nvSpPr>
          <p:cNvPr id="14371" name="Text Box 41">
            <a:extLst>
              <a:ext uri="{FF2B5EF4-FFF2-40B4-BE49-F238E27FC236}">
                <a16:creationId xmlns:a16="http://schemas.microsoft.com/office/drawing/2014/main" id="{4B9EEEB3-A3A4-4C4E-A22E-D6524FE8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57338"/>
            <a:ext cx="3240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500">
                <a:latin typeface="Verdana" panose="020B0604030504040204" pitchFamily="34" charset="0"/>
              </a:rPr>
              <a:t>Kontrastmittel z.B. Lanthanide als Quantenpunkte (Dots)</a:t>
            </a:r>
          </a:p>
        </p:txBody>
      </p:sp>
      <p:sp>
        <p:nvSpPr>
          <p:cNvPr id="295979" name="Text Box 43">
            <a:extLst>
              <a:ext uri="{FF2B5EF4-FFF2-40B4-BE49-F238E27FC236}">
                <a16:creationId xmlns:a16="http://schemas.microsoft.com/office/drawing/2014/main" id="{1AAD1797-893A-4B98-99E9-9DC89D60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484313"/>
            <a:ext cx="2881312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de-CH" sz="1600" dirty="0">
                <a:latin typeface="Verdana" pitchFamily="34" charset="0"/>
                <a:cs typeface="Arial" charset="0"/>
              </a:rPr>
              <a:t>Das Kontrastmittel und das Zielfindungsmolekül werden an einen Nanopartikel gekoppelt. Durch das Zielfindungsmolekül erfolgt die Anreicherung im kranken Gewebe oder auf einem Krankheitserreger.</a:t>
            </a:r>
          </a:p>
        </p:txBody>
      </p:sp>
      <p:sp>
        <p:nvSpPr>
          <p:cNvPr id="14373" name="Rectangle 44">
            <a:extLst>
              <a:ext uri="{FF2B5EF4-FFF2-40B4-BE49-F238E27FC236}">
                <a16:creationId xmlns:a16="http://schemas.microsoft.com/office/drawing/2014/main" id="{58148E76-A8F7-4B28-9F47-69D449B4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305425"/>
            <a:ext cx="2808287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CH" altLang="de-DE"/>
          </a:p>
        </p:txBody>
      </p:sp>
      <p:sp>
        <p:nvSpPr>
          <p:cNvPr id="41" name="Titel 15">
            <a:extLst>
              <a:ext uri="{FF2B5EF4-FFF2-40B4-BE49-F238E27FC236}">
                <a16:creationId xmlns:a16="http://schemas.microsoft.com/office/drawing/2014/main" id="{F5E322DA-68DF-44D6-A15E-00BF83848A07}"/>
              </a:ext>
            </a:extLst>
          </p:cNvPr>
          <p:cNvSpPr txBox="1">
            <a:spLocks/>
          </p:cNvSpPr>
          <p:nvPr/>
        </p:nvSpPr>
        <p:spPr bwMode="auto">
          <a:xfrm>
            <a:off x="1476375" y="241300"/>
            <a:ext cx="68262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de-DE" sz="3200" b="1" kern="0" dirty="0" err="1">
                <a:latin typeface="+mn-lt"/>
                <a:ea typeface="+mj-ea"/>
                <a:cs typeface="+mj-cs"/>
              </a:rPr>
              <a:t>Nanoskalige</a:t>
            </a:r>
            <a:r>
              <a:rPr lang="de-DE" sz="3200" b="1" kern="0" dirty="0">
                <a:latin typeface="+mn-lt"/>
                <a:ea typeface="+mj-ea"/>
                <a:cs typeface="+mj-cs"/>
              </a:rPr>
              <a:t> Kontrastmittel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2" descr="image3">
            <a:extLst>
              <a:ext uri="{FF2B5EF4-FFF2-40B4-BE49-F238E27FC236}">
                <a16:creationId xmlns:a16="http://schemas.microsoft.com/office/drawing/2014/main" id="{13C8B99F-4D82-44DE-857A-DCEB272C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7" y="1216026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3" descr="Inverse_Micelle">
            <a:extLst>
              <a:ext uri="{FF2B5EF4-FFF2-40B4-BE49-F238E27FC236}">
                <a16:creationId xmlns:a16="http://schemas.microsoft.com/office/drawing/2014/main" id="{4652E1B9-8DDE-4CE8-B897-FC533019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644900"/>
            <a:ext cx="331311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24">
            <a:extLst>
              <a:ext uri="{FF2B5EF4-FFF2-40B4-BE49-F238E27FC236}">
                <a16:creationId xmlns:a16="http://schemas.microsoft.com/office/drawing/2014/main" id="{E5A57B4A-A876-42A7-9896-A50DA756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76" y="1316038"/>
            <a:ext cx="4967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600" dirty="0">
                <a:latin typeface="Verdana" panose="020B0604030504040204" pitchFamily="34" charset="0"/>
              </a:rPr>
              <a:t>Liposomen sind nanoskalige Aggregate bestehend aus einer Doppelschicht  Phospholipid-Molekülen.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600" dirty="0">
                <a:latin typeface="Verdana" panose="020B0604030504040204" pitchFamily="34" charset="0"/>
              </a:rPr>
              <a:t>Damit lassen sich Wirkstoffe einkapseln und im Körper gezielt transportieren. </a:t>
            </a:r>
          </a:p>
        </p:txBody>
      </p:sp>
      <p:sp>
        <p:nvSpPr>
          <p:cNvPr id="16389" name="Text Box 25">
            <a:extLst>
              <a:ext uri="{FF2B5EF4-FFF2-40B4-BE49-F238E27FC236}">
                <a16:creationId xmlns:a16="http://schemas.microsoft.com/office/drawing/2014/main" id="{F206E6AB-D21B-46B5-B4EE-44EBC2756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149725"/>
            <a:ext cx="3960812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de-CH" altLang="de-DE" sz="1600">
                <a:latin typeface="Verdana" panose="020B0604030504040204" pitchFamily="34" charset="0"/>
              </a:rPr>
              <a:t>Die gleiche Funktion haben Micellen, Polymer-Nanopartikel, Polymer-Wirkstoff-Konjugate oder anorganische Nanopartikel.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de-CH" altLang="de-DE" sz="1600">
                <a:latin typeface="Verdana" panose="020B0604030504040204" pitchFamily="34" charset="0"/>
              </a:rPr>
              <a:t>Beispiel: PEGASYS (Polymer-Protein-Konjugat). </a:t>
            </a:r>
          </a:p>
        </p:txBody>
      </p:sp>
      <p:sp>
        <p:nvSpPr>
          <p:cNvPr id="16390" name="Text Box 26">
            <a:extLst>
              <a:ext uri="{FF2B5EF4-FFF2-40B4-BE49-F238E27FC236}">
                <a16:creationId xmlns:a16="http://schemas.microsoft.com/office/drawing/2014/main" id="{E28E8FA5-2FDD-41B5-A198-9CECC76EA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876925"/>
            <a:ext cx="2016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200">
                <a:latin typeface="Verdana" panose="020B0604030504040204" pitchFamily="34" charset="0"/>
              </a:rPr>
              <a:t>hydrophober Schwanz</a:t>
            </a:r>
          </a:p>
        </p:txBody>
      </p:sp>
      <p:sp>
        <p:nvSpPr>
          <p:cNvPr id="16391" name="Text Box 27">
            <a:extLst>
              <a:ext uri="{FF2B5EF4-FFF2-40B4-BE49-F238E27FC236}">
                <a16:creationId xmlns:a16="http://schemas.microsoft.com/office/drawing/2014/main" id="{63839728-64B5-477C-B823-2D6FC2E3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013325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200">
                <a:latin typeface="Verdana" panose="020B0604030504040204" pitchFamily="34" charset="0"/>
              </a:rPr>
              <a:t>hydrophiler Kopf</a:t>
            </a:r>
          </a:p>
        </p:txBody>
      </p:sp>
      <p:sp>
        <p:nvSpPr>
          <p:cNvPr id="16392" name="Text Box 28">
            <a:extLst>
              <a:ext uri="{FF2B5EF4-FFF2-40B4-BE49-F238E27FC236}">
                <a16:creationId xmlns:a16="http://schemas.microsoft.com/office/drawing/2014/main" id="{F623F749-B694-450A-AABE-FCE3C1C49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589588"/>
            <a:ext cx="827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500">
                <a:latin typeface="Verdana" panose="020B0604030504040204" pitchFamily="34" charset="0"/>
              </a:rPr>
              <a:t>Micelle</a:t>
            </a:r>
          </a:p>
        </p:txBody>
      </p:sp>
      <p:sp>
        <p:nvSpPr>
          <p:cNvPr id="16393" name="Text Box 29">
            <a:extLst>
              <a:ext uri="{FF2B5EF4-FFF2-40B4-BE49-F238E27FC236}">
                <a16:creationId xmlns:a16="http://schemas.microsoft.com/office/drawing/2014/main" id="{9EE2C666-5C00-48FC-A185-526539C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860800"/>
            <a:ext cx="1873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400">
                <a:latin typeface="Verdana" panose="020B0604030504040204" pitchFamily="34" charset="0"/>
              </a:rPr>
              <a:t>Phospholipid-Molekül</a:t>
            </a:r>
          </a:p>
        </p:txBody>
      </p:sp>
      <p:sp>
        <p:nvSpPr>
          <p:cNvPr id="16394" name="Text Box 30">
            <a:extLst>
              <a:ext uri="{FF2B5EF4-FFF2-40B4-BE49-F238E27FC236}">
                <a16:creationId xmlns:a16="http://schemas.microsoft.com/office/drawing/2014/main" id="{D2981DF1-E496-4198-A932-557E2F984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7" y="3321050"/>
            <a:ext cx="9794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500" dirty="0">
                <a:latin typeface="Verdana" panose="020B0604030504040204" pitchFamily="34" charset="0"/>
              </a:rPr>
              <a:t>Liposom</a:t>
            </a:r>
          </a:p>
        </p:txBody>
      </p:sp>
      <p:sp>
        <p:nvSpPr>
          <p:cNvPr id="16395" name="Text Box 31">
            <a:extLst>
              <a:ext uri="{FF2B5EF4-FFF2-40B4-BE49-F238E27FC236}">
                <a16:creationId xmlns:a16="http://schemas.microsoft.com/office/drawing/2014/main" id="{4B84BDD7-FA61-47F5-B571-A006DC04C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939" y="6494462"/>
            <a:ext cx="3636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000" dirty="0">
                <a:latin typeface="Verdana" panose="020B0604030504040204" pitchFamily="34" charset="0"/>
              </a:rPr>
              <a:t>Quellen: Encyclopedia Britannica </a:t>
            </a:r>
          </a:p>
        </p:txBody>
      </p:sp>
      <p:sp>
        <p:nvSpPr>
          <p:cNvPr id="14" name="Titel 15">
            <a:extLst>
              <a:ext uri="{FF2B5EF4-FFF2-40B4-BE49-F238E27FC236}">
                <a16:creationId xmlns:a16="http://schemas.microsoft.com/office/drawing/2014/main" id="{2D3ED0EC-5C5E-4740-835C-B49647592C42}"/>
              </a:ext>
            </a:extLst>
          </p:cNvPr>
          <p:cNvSpPr txBox="1">
            <a:spLocks/>
          </p:cNvSpPr>
          <p:nvPr/>
        </p:nvSpPr>
        <p:spPr bwMode="auto">
          <a:xfrm>
            <a:off x="1476375" y="241300"/>
            <a:ext cx="68262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de-DE" sz="3200" b="1" kern="0" dirty="0">
                <a:latin typeface="+mn-lt"/>
                <a:ea typeface="+mj-ea"/>
                <a:cs typeface="+mj-cs"/>
              </a:rPr>
              <a:t>Wirkstofftransport: </a:t>
            </a:r>
            <a:r>
              <a:rPr lang="de-DE" sz="3200" b="1" kern="0" dirty="0" err="1">
                <a:latin typeface="+mn-lt"/>
                <a:ea typeface="+mj-ea"/>
                <a:cs typeface="+mj-cs"/>
              </a:rPr>
              <a:t>Liposomen</a:t>
            </a:r>
            <a:endParaRPr lang="de-CH" sz="3200" b="1" kern="0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8">
            <a:extLst>
              <a:ext uri="{FF2B5EF4-FFF2-40B4-BE49-F238E27FC236}">
                <a16:creationId xmlns:a16="http://schemas.microsoft.com/office/drawing/2014/main" id="{7453002E-7380-491A-9B02-A5F03A691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412875"/>
            <a:ext cx="785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CH" altLang="de-DE" sz="1400">
                <a:latin typeface="Verdana" panose="020B0604030504040204" pitchFamily="34" charset="0"/>
              </a:rPr>
              <a:t>Micelle</a:t>
            </a:r>
          </a:p>
        </p:txBody>
      </p:sp>
      <p:sp>
        <p:nvSpPr>
          <p:cNvPr id="18436" name="Line 9">
            <a:extLst>
              <a:ext uri="{FF2B5EF4-FFF2-40B4-BE49-F238E27FC236}">
                <a16:creationId xmlns:a16="http://schemas.microsoft.com/office/drawing/2014/main" id="{F782E872-8815-48E2-8D7E-95D80D6E6C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8038" y="3789363"/>
            <a:ext cx="31686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8437" name="Picture 10" descr="Dialyse_Prinzip">
            <a:extLst>
              <a:ext uri="{FF2B5EF4-FFF2-40B4-BE49-F238E27FC236}">
                <a16:creationId xmlns:a16="http://schemas.microsoft.com/office/drawing/2014/main" id="{89C55811-53D1-4551-89C5-F071CEF7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11238"/>
            <a:ext cx="62642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Nanofilter_Quelle_Gambro">
            <a:extLst>
              <a:ext uri="{FF2B5EF4-FFF2-40B4-BE49-F238E27FC236}">
                <a16:creationId xmlns:a16="http://schemas.microsoft.com/office/drawing/2014/main" id="{14ED6CAC-BD97-4F74-9B3F-27D3368F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67"/>
          <a:stretch>
            <a:fillRect/>
          </a:stretch>
        </p:blipFill>
        <p:spPr bwMode="auto">
          <a:xfrm>
            <a:off x="6877050" y="3351213"/>
            <a:ext cx="19431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12">
            <a:extLst>
              <a:ext uri="{FF2B5EF4-FFF2-40B4-BE49-F238E27FC236}">
                <a16:creationId xmlns:a16="http://schemas.microsoft.com/office/drawing/2014/main" id="{9B01D14D-2175-4D42-9034-170BBD3F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35588"/>
            <a:ext cx="5256213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de-CH" altLang="de-DE" sz="1600">
                <a:latin typeface="Verdana" panose="020B0604030504040204" pitchFamily="34" charset="0"/>
              </a:rPr>
              <a:t>Semipermeable, nanoporöse Filtermembranen bilden wirksame Barrieren für Viren. Dadurch sinkt bei der Blutdialyse das Infektionsrisiko!</a:t>
            </a:r>
          </a:p>
        </p:txBody>
      </p:sp>
      <p:sp>
        <p:nvSpPr>
          <p:cNvPr id="18440" name="Text Box 13">
            <a:extLst>
              <a:ext uri="{FF2B5EF4-FFF2-40B4-BE49-F238E27FC236}">
                <a16:creationId xmlns:a16="http://schemas.microsoft.com/office/drawing/2014/main" id="{BFF28547-F2AB-4098-A935-FE4CD97CC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511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de-CH" altLang="de-DE" sz="1400">
                <a:latin typeface="Verdana" panose="020B0604030504040204" pitchFamily="34" charset="0"/>
              </a:rPr>
              <a:t>Nanoporöse Membran aus Silicium</a:t>
            </a:r>
          </a:p>
        </p:txBody>
      </p:sp>
      <p:sp>
        <p:nvSpPr>
          <p:cNvPr id="18441" name="Line 14">
            <a:extLst>
              <a:ext uri="{FF2B5EF4-FFF2-40B4-BE49-F238E27FC236}">
                <a16:creationId xmlns:a16="http://schemas.microsoft.com/office/drawing/2014/main" id="{EDD86671-8C0F-44CA-BB9E-9A37FFA50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5799138"/>
            <a:ext cx="8636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2" name="Text Box 15">
            <a:extLst>
              <a:ext uri="{FF2B5EF4-FFF2-40B4-BE49-F238E27FC236}">
                <a16:creationId xmlns:a16="http://schemas.microsoft.com/office/drawing/2014/main" id="{D310096C-5826-402D-A2D6-6553376D6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55832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e-CH" altLang="de-DE">
                <a:solidFill>
                  <a:schemeClr val="bg1"/>
                </a:solidFill>
                <a:latin typeface="Verdana" panose="020B0604030504040204" pitchFamily="34" charset="0"/>
              </a:rPr>
              <a:t>50 nm</a:t>
            </a:r>
          </a:p>
        </p:txBody>
      </p:sp>
      <p:sp>
        <p:nvSpPr>
          <p:cNvPr id="13" name="Titel 15">
            <a:extLst>
              <a:ext uri="{FF2B5EF4-FFF2-40B4-BE49-F238E27FC236}">
                <a16:creationId xmlns:a16="http://schemas.microsoft.com/office/drawing/2014/main" id="{EF9176B5-D25C-4867-94DD-C29ADF2FA5A1}"/>
              </a:ext>
            </a:extLst>
          </p:cNvPr>
          <p:cNvSpPr txBox="1">
            <a:spLocks/>
          </p:cNvSpPr>
          <p:nvPr/>
        </p:nvSpPr>
        <p:spPr bwMode="auto">
          <a:xfrm>
            <a:off x="1476375" y="241300"/>
            <a:ext cx="68262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de-DE" sz="3200" b="1" kern="0" dirty="0">
                <a:latin typeface="+mn-lt"/>
                <a:ea typeface="+mj-ea"/>
                <a:cs typeface="+mj-cs"/>
              </a:rPr>
              <a:t>Nanofiltration</a:t>
            </a:r>
            <a:endParaRPr lang="de-CH" sz="3200" b="1" kern="0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32D02-43D0-40E0-B5BD-B9742A1E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580131"/>
            <a:ext cx="6826250" cy="630238"/>
          </a:xfrm>
        </p:spPr>
        <p:txBody>
          <a:bodyPr/>
          <a:lstStyle/>
          <a:p>
            <a:pPr algn="ctr"/>
            <a:r>
              <a:rPr lang="de-DE" sz="2800" dirty="0"/>
              <a:t>Nanomedizin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11FEF2-581F-4B6B-84B3-CF5BE0BA8FB0}"/>
              </a:ext>
            </a:extLst>
          </p:cNvPr>
          <p:cNvSpPr txBox="1"/>
          <p:nvPr/>
        </p:nvSpPr>
        <p:spPr>
          <a:xfrm>
            <a:off x="1979712" y="123168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Einsatz von Nanotechnologien für die Diagnose, das Monitoring (Überwachung/Kontrolle) und die Behandlung von Krankheiten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102DEC-9494-4CA1-BBEA-7439F9E007F4}"/>
              </a:ext>
            </a:extLst>
          </p:cNvPr>
          <p:cNvSpPr txBox="1"/>
          <p:nvPr/>
        </p:nvSpPr>
        <p:spPr>
          <a:xfrm>
            <a:off x="335906" y="25234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Wirkstofftransport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D1BF37-BCEB-4F6D-8E6B-C52AD6098421}"/>
              </a:ext>
            </a:extLst>
          </p:cNvPr>
          <p:cNvSpPr txBox="1"/>
          <p:nvPr/>
        </p:nvSpPr>
        <p:spPr>
          <a:xfrm>
            <a:off x="1896822" y="353661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Neue Therapien und Wirkstoffe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9E18452-A6B4-4C80-9661-E501D93E11C5}"/>
              </a:ext>
            </a:extLst>
          </p:cNvPr>
          <p:cNvSpPr txBox="1"/>
          <p:nvPr/>
        </p:nvSpPr>
        <p:spPr>
          <a:xfrm>
            <a:off x="4740627" y="3467456"/>
            <a:ext cx="13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Diagnostik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CB07B5-48F9-4AE8-B747-1F3AD799803B}"/>
              </a:ext>
            </a:extLst>
          </p:cNvPr>
          <p:cNvSpPr txBox="1"/>
          <p:nvPr/>
        </p:nvSpPr>
        <p:spPr>
          <a:xfrm>
            <a:off x="7005618" y="285596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Medizinische Implantate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BD3D487-1957-40EA-AF90-46FFE412062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452030" y="2155016"/>
            <a:ext cx="3263986" cy="368463"/>
          </a:xfrm>
          <a:prstGeom prst="line">
            <a:avLst/>
          </a:prstGeom>
          <a:ln>
            <a:solidFill>
              <a:srgbClr val="C14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E37EC5F-2770-4739-9B54-E454A20BE5B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3012946" y="2155016"/>
            <a:ext cx="1703070" cy="1381596"/>
          </a:xfrm>
          <a:prstGeom prst="line">
            <a:avLst/>
          </a:prstGeom>
          <a:ln>
            <a:solidFill>
              <a:srgbClr val="C14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D385D16-8678-4C54-B258-B4737A683553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716016" y="2155016"/>
            <a:ext cx="712315" cy="1312440"/>
          </a:xfrm>
          <a:prstGeom prst="line">
            <a:avLst/>
          </a:prstGeom>
          <a:ln>
            <a:solidFill>
              <a:srgbClr val="C14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986C6A-1923-4C8D-869C-C277D2A59DA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716016" y="2155016"/>
            <a:ext cx="3081690" cy="700951"/>
          </a:xfrm>
          <a:prstGeom prst="line">
            <a:avLst/>
          </a:prstGeom>
          <a:ln>
            <a:solidFill>
              <a:srgbClr val="C14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Folienzoom 22">
                <a:extLst>
                  <a:ext uri="{FF2B5EF4-FFF2-40B4-BE49-F238E27FC236}">
                    <a16:creationId xmlns:a16="http://schemas.microsoft.com/office/drawing/2014/main" id="{8606D669-6EAD-4901-88B5-562CF278E7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6047567"/>
                  </p:ext>
                </p:extLst>
              </p:nvPr>
            </p:nvGraphicFramePr>
            <p:xfrm>
              <a:off x="7089880" y="3772033"/>
              <a:ext cx="1850825" cy="1388119"/>
            </p:xfrm>
            <a:graphic>
              <a:graphicData uri="http://schemas.microsoft.com/office/powerpoint/2016/slidezoom">
                <pslz:sldZm>
                  <pslz:sldZmObj sldId="342" cId="0">
                    <pslz:zmPr id="{331BB755-76F8-45F9-A58E-5C2901B1F76E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0825" cy="138811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Folien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606D669-6EAD-4901-88B5-562CF278E7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9880" y="3772033"/>
                <a:ext cx="1850825" cy="138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Folienzoom 24">
                <a:extLst>
                  <a:ext uri="{FF2B5EF4-FFF2-40B4-BE49-F238E27FC236}">
                    <a16:creationId xmlns:a16="http://schemas.microsoft.com/office/drawing/2014/main" id="{B1724DF3-8533-4486-B44B-BBDC39B94E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6022858"/>
                  </p:ext>
                </p:extLst>
              </p:nvPr>
            </p:nvGraphicFramePr>
            <p:xfrm>
              <a:off x="4675364" y="4002034"/>
              <a:ext cx="1974682" cy="1481012"/>
            </p:xfrm>
            <a:graphic>
              <a:graphicData uri="http://schemas.microsoft.com/office/powerpoint/2016/slidezoom">
                <pslz:sldZm>
                  <pslz:sldZmObj sldId="348" cId="0">
                    <pslz:zmPr id="{2A1A24E6-C5DF-444A-8115-2346ED3A537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4682" cy="148101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Folienzoom 2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1724DF3-8533-4486-B44B-BBDC39B94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5364" y="4002034"/>
                <a:ext cx="1974682" cy="1481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Folienzoom 26">
                <a:extLst>
                  <a:ext uri="{FF2B5EF4-FFF2-40B4-BE49-F238E27FC236}">
                    <a16:creationId xmlns:a16="http://schemas.microsoft.com/office/drawing/2014/main" id="{4D96CECE-1D6E-424F-BD4A-96F6D4B74B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6374038"/>
                  </p:ext>
                </p:extLst>
              </p:nvPr>
            </p:nvGraphicFramePr>
            <p:xfrm>
              <a:off x="2370312" y="4307554"/>
              <a:ext cx="1717310" cy="1287983"/>
            </p:xfrm>
            <a:graphic>
              <a:graphicData uri="http://schemas.microsoft.com/office/powerpoint/2016/slidezoom">
                <pslz:sldZm>
                  <pslz:sldZmObj sldId="350" cId="0">
                    <pslz:zmPr id="{36E23971-D98E-4D9B-A839-97F5E35A888A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7310" cy="128798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Folienzoom 2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D96CECE-1D6E-424F-BD4A-96F6D4B74B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0312" y="4307554"/>
                <a:ext cx="1717310" cy="128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1DCF9621-40DB-4EEA-A09B-152AB77BE7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9750209"/>
                  </p:ext>
                </p:extLst>
              </p:nvPr>
            </p:nvGraphicFramePr>
            <p:xfrm>
              <a:off x="349033" y="2902300"/>
              <a:ext cx="1605922" cy="1204442"/>
            </p:xfrm>
            <a:graphic>
              <a:graphicData uri="http://schemas.microsoft.com/office/powerpoint/2016/slidezoom">
                <pslz:sldZm>
                  <pslz:sldZmObj sldId="349" cId="0">
                    <pslz:zmPr id="{6C0F4136-8FB8-4D3C-9D61-68E9E08EF1D4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05922" cy="120444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DCF9621-40DB-4EEA-A09B-152AB77BE7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9033" y="2902300"/>
                <a:ext cx="1605922" cy="120444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F2C15188-A035-4108-A3A0-4C80B3FDA32F}"/>
              </a:ext>
            </a:extLst>
          </p:cNvPr>
          <p:cNvSpPr/>
          <p:nvPr/>
        </p:nvSpPr>
        <p:spPr>
          <a:xfrm>
            <a:off x="1926499" y="3442401"/>
            <a:ext cx="2232248" cy="832224"/>
          </a:xfrm>
          <a:prstGeom prst="ellipse">
            <a:avLst/>
          </a:prstGeom>
          <a:noFill/>
          <a:ln w="38100">
            <a:solidFill>
              <a:srgbClr val="C14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 descr="_1">
            <a:extLst>
              <a:ext uri="{FF2B5EF4-FFF2-40B4-BE49-F238E27FC236}">
                <a16:creationId xmlns:a16="http://schemas.microsoft.com/office/drawing/2014/main" id="{0BEB6611-C16B-4CBA-9635-A465E14BE9B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824" y="1850060"/>
            <a:ext cx="2072023" cy="1267047"/>
          </a:xfrm>
          <a:prstGeom prst="rect">
            <a:avLst/>
          </a:prstGeom>
          <a:noFill/>
        </p:spPr>
      </p:pic>
      <p:pic>
        <p:nvPicPr>
          <p:cNvPr id="5" name="Bild 2" descr="_2">
            <a:extLst>
              <a:ext uri="{FF2B5EF4-FFF2-40B4-BE49-F238E27FC236}">
                <a16:creationId xmlns:a16="http://schemas.microsoft.com/office/drawing/2014/main" id="{2FD4A08D-7DFD-4111-B9BA-FC38D1C3B21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501" y="3289026"/>
            <a:ext cx="2041346" cy="1211989"/>
          </a:xfrm>
          <a:prstGeom prst="rect">
            <a:avLst/>
          </a:prstGeom>
          <a:noFill/>
        </p:spPr>
      </p:pic>
      <p:pic>
        <p:nvPicPr>
          <p:cNvPr id="6" name="Bild 3" descr="_3">
            <a:extLst>
              <a:ext uri="{FF2B5EF4-FFF2-40B4-BE49-F238E27FC236}">
                <a16:creationId xmlns:a16="http://schemas.microsoft.com/office/drawing/2014/main" id="{6E29EFDA-4F7B-47FD-A28A-66CBE7354E9F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1972" y="4676266"/>
            <a:ext cx="2001875" cy="1335632"/>
          </a:xfrm>
          <a:prstGeom prst="rect">
            <a:avLst/>
          </a:prstGeom>
          <a:noFill/>
        </p:spPr>
      </p:pic>
      <p:pic>
        <p:nvPicPr>
          <p:cNvPr id="7" name="Bild 4" descr="_4">
            <a:extLst>
              <a:ext uri="{FF2B5EF4-FFF2-40B4-BE49-F238E27FC236}">
                <a16:creationId xmlns:a16="http://schemas.microsoft.com/office/drawing/2014/main" id="{A01F0F0B-301E-4592-AE81-2856DA7C98E0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793758"/>
            <a:ext cx="2072023" cy="1267046"/>
          </a:xfrm>
          <a:prstGeom prst="rect">
            <a:avLst/>
          </a:prstGeom>
          <a:noFill/>
        </p:spPr>
      </p:pic>
      <p:pic>
        <p:nvPicPr>
          <p:cNvPr id="8" name="Bild 5" descr="_6">
            <a:extLst>
              <a:ext uri="{FF2B5EF4-FFF2-40B4-BE49-F238E27FC236}">
                <a16:creationId xmlns:a16="http://schemas.microsoft.com/office/drawing/2014/main" id="{5602C680-CEF9-4547-AD5B-C3431A6302B0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0775" y="3232723"/>
            <a:ext cx="2041343" cy="1235718"/>
          </a:xfrm>
          <a:prstGeom prst="rect">
            <a:avLst/>
          </a:prstGeom>
          <a:noFill/>
        </p:spPr>
      </p:pic>
      <p:pic>
        <p:nvPicPr>
          <p:cNvPr id="9" name="Bild 6" descr="_8">
            <a:extLst>
              <a:ext uri="{FF2B5EF4-FFF2-40B4-BE49-F238E27FC236}">
                <a16:creationId xmlns:a16="http://schemas.microsoft.com/office/drawing/2014/main" id="{48CA53FD-C05D-401C-90D3-BDDD2F90980C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978" y="4640360"/>
            <a:ext cx="2072013" cy="1335632"/>
          </a:xfrm>
          <a:prstGeom prst="rect">
            <a:avLst/>
          </a:prstGeom>
          <a:noFill/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59FC7DC1-9FB4-4CE0-A243-1C2257B63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785292"/>
            <a:ext cx="4824536" cy="3462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8580" tIns="34290" rIns="68580" bIns="34290" anchor="t" anchorCtr="0" upright="1">
            <a:spAutoFit/>
          </a:bodyPr>
          <a:lstStyle/>
          <a:p>
            <a:r>
              <a:rPr lang="de-DE" b="1" dirty="0">
                <a:ea typeface="Calibri" panose="020F0502020204030204" pitchFamily="34" charset="0"/>
                <a:cs typeface="Times New Roman" panose="02020603050405020304" pitchFamily="18" charset="0"/>
              </a:rPr>
              <a:t>Die Magnetfeld-Hyperthermie-Therapie</a:t>
            </a:r>
            <a:endParaRPr lang="de-DE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529CFE9-0EFF-45ED-B87B-384AC6CE7C8F}"/>
              </a:ext>
            </a:extLst>
          </p:cNvPr>
          <p:cNvCxnSpPr>
            <a:cxnSpLocks/>
          </p:cNvCxnSpPr>
          <p:nvPr/>
        </p:nvCxnSpPr>
        <p:spPr>
          <a:xfrm>
            <a:off x="2167835" y="3117107"/>
            <a:ext cx="0" cy="1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65436A8-14D1-4556-9F6C-15F98DE6DB06}"/>
              </a:ext>
            </a:extLst>
          </p:cNvPr>
          <p:cNvCxnSpPr>
            <a:cxnSpLocks/>
          </p:cNvCxnSpPr>
          <p:nvPr/>
        </p:nvCxnSpPr>
        <p:spPr>
          <a:xfrm>
            <a:off x="2123728" y="4468441"/>
            <a:ext cx="0" cy="1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6A39763-6E78-4F9D-8B61-62F9A9BF24A2}"/>
              </a:ext>
            </a:extLst>
          </p:cNvPr>
          <p:cNvCxnSpPr>
            <a:cxnSpLocks/>
          </p:cNvCxnSpPr>
          <p:nvPr/>
        </p:nvCxnSpPr>
        <p:spPr>
          <a:xfrm>
            <a:off x="6452325" y="3063460"/>
            <a:ext cx="0" cy="1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5CB2E2-E7D2-491E-BF72-DF2FCB62820A}"/>
              </a:ext>
            </a:extLst>
          </p:cNvPr>
          <p:cNvCxnSpPr>
            <a:cxnSpLocks/>
          </p:cNvCxnSpPr>
          <p:nvPr/>
        </p:nvCxnSpPr>
        <p:spPr>
          <a:xfrm>
            <a:off x="6514319" y="4451510"/>
            <a:ext cx="0" cy="1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66907FB-660E-46D0-B85F-AFB72E0F532F}"/>
              </a:ext>
            </a:extLst>
          </p:cNvPr>
          <p:cNvGrpSpPr/>
          <p:nvPr/>
        </p:nvGrpSpPr>
        <p:grpSpPr>
          <a:xfrm>
            <a:off x="2253198" y="1513191"/>
            <a:ext cx="4155020" cy="4462802"/>
            <a:chOff x="3468549" y="1703179"/>
            <a:chExt cx="4891721" cy="4336560"/>
          </a:xfrm>
        </p:grpSpPr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686B1A04-F9FD-4BF0-840C-164A6DA28F6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46130" y="1425598"/>
              <a:ext cx="4336560" cy="4891721"/>
            </a:xfrm>
            <a:prstGeom prst="bentConnector4">
              <a:avLst>
                <a:gd name="adj1" fmla="val -5951"/>
                <a:gd name="adj2" fmla="val 62045"/>
              </a:avLst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54508EC-DC4E-40E6-84C4-0285B2B5E078}"/>
                </a:ext>
              </a:extLst>
            </p:cNvPr>
            <p:cNvCxnSpPr>
              <a:cxnSpLocks/>
            </p:cNvCxnSpPr>
            <p:nvPr/>
          </p:nvCxnSpPr>
          <p:spPr>
            <a:xfrm>
              <a:off x="8358805" y="1703179"/>
              <a:ext cx="0" cy="178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83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eili\Desktop\Fotolia_7474040_XS.jpg">
            <a:extLst>
              <a:ext uri="{FF2B5EF4-FFF2-40B4-BE49-F238E27FC236}">
                <a16:creationId xmlns:a16="http://schemas.microsoft.com/office/drawing/2014/main" id="{24951350-A91E-4F76-9227-8253E0C9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5746" y="2431380"/>
            <a:ext cx="2917180" cy="2917180"/>
          </a:xfrm>
          <a:prstGeom prst="rect">
            <a:avLst/>
          </a:prstGeom>
          <a:noFill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78505B-0936-4289-9B3B-E12FD32C217E}"/>
              </a:ext>
            </a:extLst>
          </p:cNvPr>
          <p:cNvSpPr txBox="1"/>
          <p:nvPr/>
        </p:nvSpPr>
        <p:spPr>
          <a:xfrm>
            <a:off x="683568" y="1449859"/>
            <a:ext cx="6621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Die Eisenoxid-Nanopartikel näher betrachtet: Ferrofluide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7021E8-A2AB-4F91-A58E-E79BE0E245D6}"/>
              </a:ext>
            </a:extLst>
          </p:cNvPr>
          <p:cNvSpPr txBox="1"/>
          <p:nvPr/>
        </p:nvSpPr>
        <p:spPr>
          <a:xfrm>
            <a:off x="827584" y="2800056"/>
            <a:ext cx="6710752" cy="2179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18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sind Ferrofluide?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Welche Eigenschaften zeichnen sie im Vergleich zu normalen Magneten aus?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Welche Probleme waren bei ihrer Herstellung zu überwinden?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Inwieweit sind die Anwendungsbereiche durch ihre besonderen Eigenschaften zu erklären?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11860"/>
      </p:ext>
    </p:extLst>
  </p:cSld>
  <p:clrMapOvr>
    <a:masterClrMapping/>
  </p:clrMapOvr>
</p:sld>
</file>

<file path=ppt/theme/theme1.xml><?xml version="1.0" encoding="utf-8"?>
<a:theme xmlns:a="http://schemas.openxmlformats.org/drawingml/2006/main" name="SNC_templates_DEF_mail">
  <a:themeElements>
    <a:clrScheme name="SNC_templates_DEF_mail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NC_templates_DEF_mai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NC_templates_DEF_mail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C_templates_DEF_mail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SNC_templates_DEF_mail</Template>
  <TotalTime>0</TotalTime>
  <Words>970</Words>
  <Application>Microsoft Office PowerPoint</Application>
  <PresentationFormat>Bildschirmpräsentation (4:3)</PresentationFormat>
  <Paragraphs>150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Verdana</vt:lpstr>
      <vt:lpstr>Wingdings</vt:lpstr>
      <vt:lpstr>SNC_templates_DEF_mail</vt:lpstr>
      <vt:lpstr>PowerPoint-Präsentation</vt:lpstr>
      <vt:lpstr>Nanomedizin</vt:lpstr>
      <vt:lpstr>PowerPoint-Präsentation</vt:lpstr>
      <vt:lpstr>PowerPoint-Präsentation</vt:lpstr>
      <vt:lpstr>PowerPoint-Präsentation</vt:lpstr>
      <vt:lpstr>PowerPoint-Präsentation</vt:lpstr>
      <vt:lpstr>Nanomedizin</vt:lpstr>
      <vt:lpstr>PowerPoint-Präsentation</vt:lpstr>
      <vt:lpstr>PowerPoint-Präsentation</vt:lpstr>
      <vt:lpstr>Die Wirkung von Tensiden</vt:lpstr>
      <vt:lpstr>Andere Möglichkeit der Oberflächen-Funktionalisierung</vt:lpstr>
      <vt:lpstr>Magnetismus: Theoretische Grundlagen</vt:lpstr>
      <vt:lpstr>PowerPoint-Präsentation</vt:lpstr>
      <vt:lpstr>Theoretische Grundlagen</vt:lpstr>
      <vt:lpstr>Theoretische Grundlagen</vt:lpstr>
      <vt:lpstr>PowerPoint-Präsentation</vt:lpstr>
      <vt:lpstr>Theoretische Grundlagen</vt:lpstr>
      <vt:lpstr>Theoretische Grundlagen</vt:lpstr>
      <vt:lpstr>Theoretische Grundlagen</vt:lpstr>
      <vt:lpstr>Theoretische Grundlagen</vt:lpstr>
      <vt:lpstr>Theoretische Grundlagen</vt:lpstr>
      <vt:lpstr>Theoretische Grundlagen</vt:lpstr>
      <vt:lpstr>PowerPoint-Präsentation</vt:lpstr>
      <vt:lpstr>PowerPoint-Präsentation</vt:lpstr>
      <vt:lpstr>Chemotherapie und Hyperthermie</vt:lpstr>
    </vt:vector>
  </TitlesOfParts>
  <Company>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SNC</dc:title>
  <dc:creator>re</dc:creator>
  <cp:lastModifiedBy>Claudia Eysel</cp:lastModifiedBy>
  <cp:revision>304</cp:revision>
  <cp:lastPrinted>2021-05-07T15:26:18Z</cp:lastPrinted>
  <dcterms:created xsi:type="dcterms:W3CDTF">2010-08-22T09:12:02Z</dcterms:created>
  <dcterms:modified xsi:type="dcterms:W3CDTF">2021-05-16T17:43:21Z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