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292" r:id="rId2"/>
    <p:sldId id="275" r:id="rId3"/>
    <p:sldId id="263" r:id="rId4"/>
    <p:sldId id="287" r:id="rId5"/>
    <p:sldId id="288" r:id="rId6"/>
    <p:sldId id="282" r:id="rId7"/>
    <p:sldId id="281" r:id="rId8"/>
    <p:sldId id="286" r:id="rId9"/>
    <p:sldId id="290" r:id="rId10"/>
    <p:sldId id="291" r:id="rId11"/>
    <p:sldId id="289" r:id="rId12"/>
  </p:sldIdLst>
  <p:sldSz cx="9144000" cy="6858000" type="screen4x3"/>
  <p:notesSz cx="6797675" cy="99250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D" initials="M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FF"/>
    <a:srgbClr val="158DCD"/>
    <a:srgbClr val="FF5050"/>
    <a:srgbClr val="FF0000"/>
    <a:srgbClr val="7030A0"/>
    <a:srgbClr val="7B74AF"/>
    <a:srgbClr val="C1448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4660" autoAdjust="0"/>
  </p:normalViewPr>
  <p:slideViewPr>
    <p:cSldViewPr snapToObjects="1">
      <p:cViewPr varScale="1">
        <p:scale>
          <a:sx n="104" d="100"/>
          <a:sy n="104" d="100"/>
        </p:scale>
        <p:origin x="22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notesViewPr>
    <p:cSldViewPr snapToObjects="1">
      <p:cViewPr varScale="1">
        <p:scale>
          <a:sx n="83" d="100"/>
          <a:sy n="83" d="100"/>
        </p:scale>
        <p:origin x="-3108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05904C-D97E-472C-9BDE-6621CD74E3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399"/>
            <a:ext cx="5438140" cy="446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27074"/>
            <a:ext cx="2945659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F7DDA6B-FAEC-414B-B286-4CE7A74CD0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75707" y="5327302"/>
            <a:ext cx="1584325" cy="261938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>
              <a:defRPr/>
            </a:pPr>
            <a:r>
              <a:rPr lang="de-CH" sz="1100" dirty="0">
                <a:latin typeface="Arial" charset="0"/>
              </a:rPr>
              <a:t>Datum: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3275856" y="5686425"/>
            <a:ext cx="3862388" cy="939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de-CH" sz="1100" b="1" dirty="0">
                <a:latin typeface="Arial" charset="0"/>
              </a:rPr>
              <a:t>Swiss Nano-Cube/Die Innovationsgesellschaft</a:t>
            </a:r>
          </a:p>
          <a:p>
            <a:pPr algn="l">
              <a:lnSpc>
                <a:spcPct val="125000"/>
              </a:lnSpc>
              <a:defRPr/>
            </a:pPr>
            <a:r>
              <a:rPr lang="de-CH" sz="1100" dirty="0">
                <a:latin typeface="Arial" charset="0"/>
              </a:rPr>
              <a:t>Lerchenfeldstrasse 5, 9014 St. Gallen</a:t>
            </a:r>
          </a:p>
          <a:p>
            <a:pPr algn="l">
              <a:lnSpc>
                <a:spcPct val="125000"/>
              </a:lnSpc>
              <a:defRPr/>
            </a:pPr>
            <a:r>
              <a:rPr lang="de-CH" sz="1100" dirty="0">
                <a:latin typeface="Arial" charset="0"/>
              </a:rPr>
              <a:t>Tel. +41 (0) 71 278 02 04, info@swissnanocube.ch</a:t>
            </a:r>
          </a:p>
          <a:p>
            <a:pPr algn="l">
              <a:lnSpc>
                <a:spcPct val="125000"/>
              </a:lnSpc>
              <a:defRPr/>
            </a:pPr>
            <a:r>
              <a:rPr lang="de-CH" sz="1100" b="1" dirty="0">
                <a:latin typeface="Arial" charset="0"/>
              </a:rPr>
              <a:t>www.swissnanocube.ch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75856" y="2683446"/>
            <a:ext cx="5578759" cy="836612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altLang="en-US" dirty="0"/>
              <a:t>Titelmasterformat durch Klicken bearbeiten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75856" y="3679428"/>
            <a:ext cx="5595851" cy="863600"/>
          </a:xfrm>
        </p:spPr>
        <p:txBody>
          <a:bodyPr/>
          <a:lstStyle>
            <a:lvl1pPr marL="0" indent="0">
              <a:buFont typeface="Arial" charset="0"/>
              <a:buNone/>
              <a:defRPr sz="1600"/>
            </a:lvl1pPr>
          </a:lstStyle>
          <a:p>
            <a:r>
              <a:rPr lang="de-DE" altLang="en-US" dirty="0"/>
              <a:t>Untertitel, der das ganze noch viel verständlicher macht.</a:t>
            </a: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3265488" y="1052513"/>
            <a:ext cx="4067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de-DE" sz="1200" dirty="0">
                <a:cs typeface="Arial" pitchFamily="34" charset="0"/>
              </a:rPr>
              <a:t>Bildungsplattform zur Mikro- und Nanotechnologie für Berufsfach- und Mittelschulen sowie Höhere Fachschulen</a:t>
            </a:r>
            <a:endParaRPr lang="de-DE" sz="3200" dirty="0">
              <a:cs typeface="Arial" pitchFamily="34" charset="0"/>
            </a:endParaRPr>
          </a:p>
        </p:txBody>
      </p:sp>
      <p:pic>
        <p:nvPicPr>
          <p:cNvPr id="14" name="Picture 5" descr="\\HOME_LIBRARY\UnsereOrdner\IG\Projekte\Swiss Nano Cube\Corporate Design\farbbalken_klein_PP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5175" y="971550"/>
            <a:ext cx="3997325" cy="3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\\HOME_LIBRARY\UnsereOrdner\IG\Projekte\Swiss Nano Cube\Corporate Design\farbbalken_klein_PP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5175" y="1766888"/>
            <a:ext cx="39973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0" descr="C:\Users\Office6\Desktop\snc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544513"/>
            <a:ext cx="226695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de-DE" sz="20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9396-DD04-43B3-BD51-3FAA8BFA78B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5656" y="1628800"/>
            <a:ext cx="3336925" cy="4464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4048" y="1628800"/>
            <a:ext cx="3336925" cy="4464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4A893-4A85-474D-B536-7D176C8A7E0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519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016" y="1484784"/>
            <a:ext cx="3240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016" y="2124546"/>
            <a:ext cx="32400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49081" y="1484784"/>
            <a:ext cx="323934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49081" y="2124546"/>
            <a:ext cx="323934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5FC03-59C0-4F86-834C-B7D940DAB35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FBEFC-771C-4170-A125-1FD152BA4F7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475656" y="261390"/>
            <a:ext cx="6826250" cy="63023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475656" y="1556792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64981" y="1556792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1475656" y="3861048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64981" y="3861288"/>
            <a:ext cx="3336925" cy="216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Rectangle 47"/>
          <p:cNvSpPr txBox="1">
            <a:spLocks noChangeArrowheads="1"/>
          </p:cNvSpPr>
          <p:nvPr userDrawn="1"/>
        </p:nvSpPr>
        <p:spPr bwMode="auto">
          <a:xfrm>
            <a:off x="4932040" y="6507434"/>
            <a:ext cx="413320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713CC3-0E23-470A-9885-DEB2676C5E1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3CC3-0E23-470A-9885-DEB2676C5E1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FE2B0C-09E0-457E-85EE-17AFDD6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1B5C-8543-4275-ACFB-DAD0A0388382}" type="datetimeFigureOut">
              <a:rPr lang="de-DE" smtClean="0"/>
              <a:t>15.05.2021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565B09-7DF4-435A-93A4-F34B00D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46E971-CE40-4739-A184-887E4BCF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E7D9-4E35-48B5-B19C-50A133546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7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41300"/>
            <a:ext cx="6826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Supertitel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00081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Erste Ebene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</p:txBody>
      </p:sp>
      <p:sp>
        <p:nvSpPr>
          <p:cNvPr id="32055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0794" y="6507434"/>
            <a:ext cx="413320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fld id="{C06E364A-C479-4BAE-9137-CDF071E7813A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476375" y="6495147"/>
            <a:ext cx="439176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000" dirty="0">
                <a:cs typeface="Arial" pitchFamily="34" charset="0"/>
              </a:rPr>
              <a:t>© 2014</a:t>
            </a:r>
            <a:r>
              <a:rPr lang="en-US" sz="1000" baseline="0" dirty="0">
                <a:cs typeface="Arial" pitchFamily="34" charset="0"/>
              </a:rPr>
              <a:t> </a:t>
            </a:r>
            <a:r>
              <a:rPr lang="en-US" sz="1000" dirty="0">
                <a:cs typeface="Arial" pitchFamily="34" charset="0"/>
              </a:rPr>
              <a:t>- Swiss Nano-Cube/Die </a:t>
            </a:r>
            <a:r>
              <a:rPr lang="en-US" sz="1000" dirty="0" err="1">
                <a:cs typeface="Arial" pitchFamily="34" charset="0"/>
              </a:rPr>
              <a:t>Innovationsgesellschaft</a:t>
            </a:r>
            <a:r>
              <a:rPr lang="en-US" sz="1000" dirty="0">
                <a:cs typeface="Arial" pitchFamily="34" charset="0"/>
              </a:rPr>
              <a:t> St. </a:t>
            </a:r>
            <a:r>
              <a:rPr lang="en-US" sz="1000" dirty="0" err="1">
                <a:cs typeface="Arial" pitchFamily="34" charset="0"/>
              </a:rPr>
              <a:t>Gallen</a:t>
            </a:r>
            <a:endParaRPr lang="en-US" sz="1000" dirty="0">
              <a:cs typeface="Arial" pitchFamily="34" charset="0"/>
            </a:endParaRPr>
          </a:p>
        </p:txBody>
      </p:sp>
      <p:grpSp>
        <p:nvGrpSpPr>
          <p:cNvPr id="40" name="Gruppieren 39"/>
          <p:cNvGrpSpPr/>
          <p:nvPr userDrawn="1"/>
        </p:nvGrpSpPr>
        <p:grpSpPr>
          <a:xfrm>
            <a:off x="6845451" y="-46721"/>
            <a:ext cx="2537074" cy="3208948"/>
            <a:chOff x="6845451" y="-46721"/>
            <a:chExt cx="2537074" cy="3208948"/>
          </a:xfrm>
        </p:grpSpPr>
        <p:pic>
          <p:nvPicPr>
            <p:cNvPr id="15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546818">
              <a:off x="7859737" y="152849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098262">
              <a:off x="6845451" y="34886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509000" y="74286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7188" y="135272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7709866" y="-37904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993108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825394" y="74286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031164" y="-37904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93472" y="487613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670191" y="490789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343649" y="-4169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510052" y="22283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662167" y="-41693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831832" y="22283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81632" y="-46721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1712171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361380">
              <a:off x="8657404" y="105267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2078957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975922" y="243840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8353175" y="490789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>
              <a:off x="7385075" y="-36930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347266">
              <a:off x="7056080" y="40031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534117">
              <a:off x="8147747" y="76911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591971">
              <a:off x="7786637" y="1008906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957509">
              <a:off x="8291365" y="123162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042566">
              <a:off x="8630156" y="202842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848273">
              <a:off x="7396111" y="582280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058929">
              <a:off x="7943514" y="370375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19295131">
              <a:off x="8645029" y="1469920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51" descr="brand_SNC_r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 contrast="33000"/>
            </a:blip>
            <a:srcRect r="35897"/>
            <a:stretch>
              <a:fillRect/>
            </a:stretch>
          </p:blipFill>
          <p:spPr bwMode="auto">
            <a:xfrm rot="20030710">
              <a:off x="9068770" y="2802782"/>
              <a:ext cx="313755" cy="35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" name="Picture 40" descr="C:\Users\Office6\Desktop\snc_rgb.jp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0825" y="133350"/>
            <a:ext cx="1195388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8" descr="C:\Users\Office6\Desktop\farbbalken_klein_schmal_2.jp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76375" y="6381750"/>
            <a:ext cx="7199313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6" r:id="rId2"/>
    <p:sldLayoutId id="2147483887" r:id="rId3"/>
    <p:sldLayoutId id="2147483891" r:id="rId4"/>
    <p:sldLayoutId id="2147483888" r:id="rId5"/>
    <p:sldLayoutId id="2147483892" r:id="rId6"/>
    <p:sldLayoutId id="2147483889" r:id="rId7"/>
    <p:sldLayoutId id="2147483893" r:id="rId8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5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7.emf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4.bin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10" Type="http://schemas.openxmlformats.org/officeDocument/2006/relationships/image" Target="../media/image19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qBcB0TPnW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ctrTitle"/>
          </p:nvPr>
        </p:nvSpPr>
        <p:spPr>
          <a:xfrm>
            <a:off x="3289363" y="2492896"/>
            <a:ext cx="5580062" cy="836613"/>
          </a:xfrm>
        </p:spPr>
        <p:txBody>
          <a:bodyPr/>
          <a:lstStyle/>
          <a:p>
            <a:r>
              <a:rPr lang="de-CH" dirty="0" err="1"/>
              <a:t>Nanogold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  <p:sp>
        <p:nvSpPr>
          <p:cNvPr id="5124" name="Datumsplatzhalter 3"/>
          <p:cNvSpPr>
            <a:spLocks noGrp="1"/>
          </p:cNvSpPr>
          <p:nvPr>
            <p:ph type="dt" sz="quarter" idx="4294967295"/>
          </p:nvPr>
        </p:nvSpPr>
        <p:spPr>
          <a:xfrm>
            <a:off x="4020064" y="5332890"/>
            <a:ext cx="2267495" cy="244475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de-DE" sz="1200" dirty="0">
                <a:latin typeface="Arial" pitchFamily="34" charset="0"/>
              </a:rPr>
              <a:t>September 2014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275856" y="3022997"/>
            <a:ext cx="5595851" cy="504056"/>
          </a:xfrm>
        </p:spPr>
        <p:txBody>
          <a:bodyPr/>
          <a:lstStyle/>
          <a:p>
            <a:r>
              <a:rPr lang="de-CH" dirty="0"/>
              <a:t>Optische Eigenschaften von Gold in der Nanodimension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ili\Desktop\Fotolia_7474040_XS.jpg">
            <a:extLst>
              <a:ext uri="{FF2B5EF4-FFF2-40B4-BE49-F238E27FC236}">
                <a16:creationId xmlns:a16="http://schemas.microsoft.com/office/drawing/2014/main" id="{E16B18B4-0643-4978-A6DD-5B2556C62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731" y="912438"/>
            <a:ext cx="1061938" cy="1061938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2E5EBC4-6358-48FC-BD2C-E4AFEC871B03}"/>
              </a:ext>
            </a:extLst>
          </p:cNvPr>
          <p:cNvSpPr txBox="1"/>
          <p:nvPr/>
        </p:nvSpPr>
        <p:spPr>
          <a:xfrm>
            <a:off x="751241" y="826041"/>
            <a:ext cx="754967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Welche „Nanosphäre“ (Molekülhülle) sorgt dafür, dass sich der Gold-Nanopartikel in unpolaren Lösungsmitteln (z.B. Heptan) löst, welche sorgt dafür, dass sie sich in polaren Lösungsmitteln (z.B. Wasser) löst? Begründe deine Meinung mit zwischenmolekularen Wechselwirkungen! 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9FEF9E0-79C8-4BD3-AF72-0555AABFBF8E}"/>
              </a:ext>
            </a:extLst>
          </p:cNvPr>
          <p:cNvGrpSpPr/>
          <p:nvPr/>
        </p:nvGrpSpPr>
        <p:grpSpPr>
          <a:xfrm rot="7403765">
            <a:off x="583868" y="3076716"/>
            <a:ext cx="1427834" cy="543397"/>
            <a:chOff x="4106797" y="5013172"/>
            <a:chExt cx="2123624" cy="812511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B62E6558-0C92-4CE1-B7DD-384EDC960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1102733">
              <a:off x="4283966" y="5013172"/>
              <a:ext cx="1946455" cy="812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80862D8-74BC-49A2-B5A1-42DEEAA174E3}"/>
                </a:ext>
              </a:extLst>
            </p:cNvPr>
            <p:cNvSpPr txBox="1"/>
            <p:nvPr/>
          </p:nvSpPr>
          <p:spPr>
            <a:xfrm>
              <a:off x="4106797" y="5162632"/>
              <a:ext cx="370021" cy="483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500" dirty="0">
                  <a:cs typeface="Arial" pitchFamily="34" charset="0"/>
                </a:rPr>
                <a:t>-</a:t>
              </a:r>
            </a:p>
          </p:txBody>
        </p:sp>
      </p:grpSp>
      <p:pic>
        <p:nvPicPr>
          <p:cNvPr id="4" name="Grafik 3" descr="C:\Users\Meili\Desktop\Aktuell\Experimentdokus\Kolloidales Gold\Bilder Grafiken\Bild5.png">
            <a:extLst>
              <a:ext uri="{FF2B5EF4-FFF2-40B4-BE49-F238E27FC236}">
                <a16:creationId xmlns:a16="http://schemas.microsoft.com/office/drawing/2014/main" id="{1677314F-79E0-4D16-8FAA-37050F0026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4489" y="1937965"/>
            <a:ext cx="839992" cy="74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E4895BB-33DD-42AD-B656-CD6EC8012D22}"/>
              </a:ext>
            </a:extLst>
          </p:cNvPr>
          <p:cNvSpPr txBox="1">
            <a:spLocks/>
          </p:cNvSpPr>
          <p:nvPr/>
        </p:nvSpPr>
        <p:spPr>
          <a:xfrm>
            <a:off x="1405324" y="2918901"/>
            <a:ext cx="1187307" cy="160346"/>
          </a:xfrm>
          <a:prstGeom prst="rect">
            <a:avLst/>
          </a:prstGeom>
        </p:spPr>
        <p:txBody>
          <a:bodyPr/>
          <a:lstStyle/>
          <a:p>
            <a:pPr marL="257175" indent="-257175" algn="ctr" eaLnBrk="0" hangingPunct="0">
              <a:spcBef>
                <a:spcPts val="360"/>
              </a:spcBef>
              <a:spcAft>
                <a:spcPts val="450"/>
              </a:spcAft>
              <a:buClr>
                <a:schemeClr val="tx1"/>
              </a:buClr>
              <a:defRPr/>
            </a:pPr>
            <a:r>
              <a:rPr lang="de-CH" sz="1200" kern="0" dirty="0"/>
              <a:t>Kaliumoleat-Molekül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E4BFA01-FEFE-4F95-AA26-43D94026A092}"/>
              </a:ext>
            </a:extLst>
          </p:cNvPr>
          <p:cNvCxnSpPr>
            <a:cxnSpLocks/>
          </p:cNvCxnSpPr>
          <p:nvPr/>
        </p:nvCxnSpPr>
        <p:spPr>
          <a:xfrm>
            <a:off x="1249780" y="2565202"/>
            <a:ext cx="51357" cy="14867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336F028-839D-40DF-8D35-729AAF19330C}"/>
              </a:ext>
            </a:extLst>
          </p:cNvPr>
          <p:cNvSpPr txBox="1"/>
          <p:nvPr/>
        </p:nvSpPr>
        <p:spPr>
          <a:xfrm>
            <a:off x="691864" y="1941377"/>
            <a:ext cx="15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</a:t>
            </a:r>
          </a:p>
        </p:txBody>
      </p:sp>
      <p:pic>
        <p:nvPicPr>
          <p:cNvPr id="5" name="Grafik 4" descr="C:\Users\Meili\Desktop\Aktuell\Experimentdokus\Kolloidales Gold\Bilder Grafiken\Bild1.png">
            <a:extLst>
              <a:ext uri="{FF2B5EF4-FFF2-40B4-BE49-F238E27FC236}">
                <a16:creationId xmlns:a16="http://schemas.microsoft.com/office/drawing/2014/main" id="{FD23FEB0-BF76-4A3B-9FA8-F2379CFF3FE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8964" y="1832117"/>
            <a:ext cx="918536" cy="96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EB666DD-F83E-43A0-B8CE-455A57115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9894157">
            <a:off x="5016800" y="2988505"/>
            <a:ext cx="968469" cy="64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D379EB3-1533-4CFF-909C-EA3B4993DB68}"/>
              </a:ext>
            </a:extLst>
          </p:cNvPr>
          <p:cNvSpPr txBox="1"/>
          <p:nvPr/>
        </p:nvSpPr>
        <p:spPr>
          <a:xfrm>
            <a:off x="4813163" y="1888985"/>
            <a:ext cx="21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CADE8579-680E-4F19-A186-8980F95E7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6661" y="3576219"/>
          <a:ext cx="1504950" cy="46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7" imgW="2007000" imgH="623520" progId="ACD.ChemSketch.20">
                  <p:embed/>
                </p:oleObj>
              </mc:Choice>
              <mc:Fallback>
                <p:oleObj name="ChemSketch" r:id="rId7" imgW="2007000" imgH="623520" progId="ACD.ChemSketch.20">
                  <p:embed/>
                  <p:pic>
                    <p:nvPicPr>
                      <p:cNvPr id="19" name="Objekt 18">
                        <a:extLst>
                          <a:ext uri="{FF2B5EF4-FFF2-40B4-BE49-F238E27FC236}">
                            <a16:creationId xmlns:a16="http://schemas.microsoft.com/office/drawing/2014/main" id="{CADE8579-680E-4F19-A186-8980F95E73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6661" y="3576219"/>
                        <a:ext cx="1504950" cy="467915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D5929678-0C9D-4B9B-AB2E-5E7359653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3152" y="2838741"/>
          <a:ext cx="355997" cy="24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9" imgW="474840" imgH="320760" progId="ACD.ChemSketch.20">
                  <p:embed/>
                </p:oleObj>
              </mc:Choice>
              <mc:Fallback>
                <p:oleObj name="ChemSketch" r:id="rId9" imgW="474840" imgH="320760" progId="ACD.ChemSketch.20">
                  <p:embed/>
                  <p:pic>
                    <p:nvPicPr>
                      <p:cNvPr id="22" name="Objekt 21">
                        <a:extLst>
                          <a:ext uri="{FF2B5EF4-FFF2-40B4-BE49-F238E27FC236}">
                            <a16:creationId xmlns:a16="http://schemas.microsoft.com/office/drawing/2014/main" id="{D5929678-0C9D-4B9B-AB2E-5E73596535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3152" y="2838741"/>
                        <a:ext cx="355997" cy="240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F8AA52BF-D45A-4CF8-B9E5-808267978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289" y="3882684"/>
          <a:ext cx="398216" cy="26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11" imgW="474840" imgH="320760" progId="ACD.ChemSketch.20">
                  <p:embed/>
                </p:oleObj>
              </mc:Choice>
              <mc:Fallback>
                <p:oleObj name="ChemSketch" r:id="rId11" imgW="474840" imgH="320760" progId="ACD.ChemSketch.20">
                  <p:embed/>
                  <p:pic>
                    <p:nvPicPr>
                      <p:cNvPr id="23" name="Objekt 22">
                        <a:extLst>
                          <a:ext uri="{FF2B5EF4-FFF2-40B4-BE49-F238E27FC236}">
                            <a16:creationId xmlns:a16="http://schemas.microsoft.com/office/drawing/2014/main" id="{F8AA52BF-D45A-4CF8-B9E5-808267978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2289" y="3882684"/>
                        <a:ext cx="398216" cy="26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kt 23">
            <a:extLst>
              <a:ext uri="{FF2B5EF4-FFF2-40B4-BE49-F238E27FC236}">
                <a16:creationId xmlns:a16="http://schemas.microsoft.com/office/drawing/2014/main" id="{6892D2DF-76C2-4D2B-B5D2-C9F27621A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3233" y="3450960"/>
          <a:ext cx="355997" cy="24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12" imgW="474840" imgH="320760" progId="ACD.ChemSketch.20">
                  <p:embed/>
                </p:oleObj>
              </mc:Choice>
              <mc:Fallback>
                <p:oleObj name="ChemSketch" r:id="rId12" imgW="474840" imgH="320760" progId="ACD.ChemSketch.20">
                  <p:embed/>
                  <p:pic>
                    <p:nvPicPr>
                      <p:cNvPr id="24" name="Objekt 23">
                        <a:extLst>
                          <a:ext uri="{FF2B5EF4-FFF2-40B4-BE49-F238E27FC236}">
                            <a16:creationId xmlns:a16="http://schemas.microsoft.com/office/drawing/2014/main" id="{6892D2DF-76C2-4D2B-B5D2-C9F27621AD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3233" y="3450960"/>
                        <a:ext cx="355997" cy="240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54617D5E-00A2-48D0-9395-7B72EB3E6B49}"/>
              </a:ext>
            </a:extLst>
          </p:cNvPr>
          <p:cNvSpPr txBox="1"/>
          <p:nvPr/>
        </p:nvSpPr>
        <p:spPr>
          <a:xfrm>
            <a:off x="354224" y="4421589"/>
            <a:ext cx="4216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Die Oleat-Moleküle weisen große unpolare Alkylreste auf. Sie können daher gut mit den ebenfalls unpolaren </a:t>
            </a:r>
            <a:r>
              <a:rPr lang="de-DE" sz="1400" dirty="0" err="1"/>
              <a:t>Heptanmolekülen</a:t>
            </a:r>
            <a:r>
              <a:rPr lang="de-DE" sz="1400" dirty="0"/>
              <a:t> </a:t>
            </a:r>
            <a:r>
              <a:rPr lang="de-DE" sz="1400" b="1" dirty="0"/>
              <a:t>induzierte Dipole </a:t>
            </a:r>
            <a:r>
              <a:rPr lang="de-DE" sz="1400" dirty="0"/>
              <a:t>ausbilden. Nach dem Merksatz: Gleiches löst sich in Gleichem lösen sich die Nano-Goldteilchen, die mit der </a:t>
            </a:r>
            <a:r>
              <a:rPr lang="de-DE" sz="1400" dirty="0" err="1"/>
              <a:t>Oleathülle</a:t>
            </a:r>
            <a:r>
              <a:rPr lang="de-DE" sz="1400" dirty="0"/>
              <a:t> umgeben sind, gut in unpolaren Lösungsmitteln wie Heptan.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1BCC167-E452-4182-8E35-B604C313100C}"/>
              </a:ext>
            </a:extLst>
          </p:cNvPr>
          <p:cNvSpPr/>
          <p:nvPr/>
        </p:nvSpPr>
        <p:spPr>
          <a:xfrm rot="1200769">
            <a:off x="996032" y="2954089"/>
            <a:ext cx="392027" cy="12441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48F62EC-AB42-4A7C-A85E-7A13DD7A2001}"/>
              </a:ext>
            </a:extLst>
          </p:cNvPr>
          <p:cNvSpPr txBox="1"/>
          <p:nvPr/>
        </p:nvSpPr>
        <p:spPr>
          <a:xfrm>
            <a:off x="191377" y="3079247"/>
            <a:ext cx="94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Unpolarer Alkylrest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C0444F6-C4C2-4D38-B0DD-A4AB50E7FC34}"/>
              </a:ext>
            </a:extLst>
          </p:cNvPr>
          <p:cNvSpPr txBox="1"/>
          <p:nvPr/>
        </p:nvSpPr>
        <p:spPr>
          <a:xfrm>
            <a:off x="1623770" y="4097928"/>
            <a:ext cx="2203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B050"/>
                </a:solidFill>
              </a:rPr>
              <a:t>Unpolares </a:t>
            </a:r>
            <a:r>
              <a:rPr lang="de-DE" sz="1100" dirty="0" err="1">
                <a:solidFill>
                  <a:srgbClr val="00B050"/>
                </a:solidFill>
              </a:rPr>
              <a:t>Heptanmolekül</a:t>
            </a:r>
            <a:endParaRPr lang="de-DE" sz="1100" dirty="0">
              <a:solidFill>
                <a:srgbClr val="00B050"/>
              </a:solidFill>
            </a:endParaRPr>
          </a:p>
        </p:txBody>
      </p:sp>
      <p:sp>
        <p:nvSpPr>
          <p:cNvPr id="29" name="Pfeil: nach oben und unten 28">
            <a:extLst>
              <a:ext uri="{FF2B5EF4-FFF2-40B4-BE49-F238E27FC236}">
                <a16:creationId xmlns:a16="http://schemas.microsoft.com/office/drawing/2014/main" id="{03520AFF-AF49-48D5-95C0-82DB07554340}"/>
              </a:ext>
            </a:extLst>
          </p:cNvPr>
          <p:cNvSpPr/>
          <p:nvPr/>
        </p:nvSpPr>
        <p:spPr>
          <a:xfrm rot="18162621">
            <a:off x="1483242" y="3606247"/>
            <a:ext cx="112594" cy="297416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A808D40-0C2C-4DCA-A809-DE9660AAFAB3}"/>
              </a:ext>
            </a:extLst>
          </p:cNvPr>
          <p:cNvSpPr txBox="1"/>
          <p:nvPr/>
        </p:nvSpPr>
        <p:spPr>
          <a:xfrm>
            <a:off x="4703988" y="4374927"/>
            <a:ext cx="4432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Die Citrat-Moleküle weisen polare Gruppen (z.B. Carbonyl-, Hydroxyl- oder geladene O-Atome) auf. Sie können daher gut mit den ebenfalls polaren Wassermolekülen </a:t>
            </a:r>
            <a:r>
              <a:rPr lang="de-DE" sz="1400" b="1" dirty="0"/>
              <a:t>Wasserstoffbrücken </a:t>
            </a:r>
            <a:r>
              <a:rPr lang="de-DE" sz="1400" dirty="0"/>
              <a:t>ausbilden. Nach dem Merksatz: Gleiches löst sich in Gleichem lösen sich die Nano-Goldteilchen, die mit der </a:t>
            </a:r>
            <a:r>
              <a:rPr lang="de-DE" sz="1400" dirty="0" err="1"/>
              <a:t>Citrathülle</a:t>
            </a:r>
            <a:r>
              <a:rPr lang="de-DE" sz="1400" dirty="0"/>
              <a:t> umgeben sind, gut in polaren Lösungsmitteln wie Wasser.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275FC603-6BD0-4CEE-9851-73DAFB162641}"/>
              </a:ext>
            </a:extLst>
          </p:cNvPr>
          <p:cNvSpPr txBox="1">
            <a:spLocks/>
          </p:cNvSpPr>
          <p:nvPr/>
        </p:nvSpPr>
        <p:spPr>
          <a:xfrm>
            <a:off x="6128653" y="3702306"/>
            <a:ext cx="1854755" cy="300961"/>
          </a:xfrm>
          <a:prstGeom prst="rect">
            <a:avLst/>
          </a:prstGeom>
        </p:spPr>
        <p:txBody>
          <a:bodyPr/>
          <a:lstStyle/>
          <a:p>
            <a:pPr marL="257175" indent="-257175" algn="ctr" eaLnBrk="0" hangingPunct="0">
              <a:spcBef>
                <a:spcPts val="360"/>
              </a:spcBef>
              <a:spcAft>
                <a:spcPts val="450"/>
              </a:spcAft>
              <a:buClr>
                <a:schemeClr val="tx1"/>
              </a:buClr>
              <a:defRPr/>
            </a:pPr>
            <a:r>
              <a:rPr lang="de-CH" sz="1200" kern="0" dirty="0"/>
              <a:t>Polare Wasser-Moleküle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AB35152-18E4-4AAA-B94C-E03D98BAB8DF}"/>
              </a:ext>
            </a:extLst>
          </p:cNvPr>
          <p:cNvSpPr/>
          <p:nvPr/>
        </p:nvSpPr>
        <p:spPr>
          <a:xfrm rot="2040424">
            <a:off x="5083773" y="3069065"/>
            <a:ext cx="199120" cy="34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EDFED1D-5654-4766-BCFF-9BA436A47B19}"/>
              </a:ext>
            </a:extLst>
          </p:cNvPr>
          <p:cNvSpPr/>
          <p:nvPr/>
        </p:nvSpPr>
        <p:spPr>
          <a:xfrm rot="16200000">
            <a:off x="5328820" y="3318380"/>
            <a:ext cx="199120" cy="34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852142-CDD7-44B5-83D2-265428EC6B4C}"/>
              </a:ext>
            </a:extLst>
          </p:cNvPr>
          <p:cNvSpPr/>
          <p:nvPr/>
        </p:nvSpPr>
        <p:spPr>
          <a:xfrm rot="21413210">
            <a:off x="5785887" y="3198403"/>
            <a:ext cx="199120" cy="34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CECFED2-06AA-41D5-8CA6-C61FDCB072E9}"/>
              </a:ext>
            </a:extLst>
          </p:cNvPr>
          <p:cNvSpPr txBox="1"/>
          <p:nvPr/>
        </p:nvSpPr>
        <p:spPr>
          <a:xfrm>
            <a:off x="5994358" y="2811326"/>
            <a:ext cx="220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Polare Gruppen am Citrat-Molekül</a:t>
            </a:r>
          </a:p>
        </p:txBody>
      </p:sp>
      <p:sp>
        <p:nvSpPr>
          <p:cNvPr id="37" name="Pfeil: nach oben und unten 36">
            <a:extLst>
              <a:ext uri="{FF2B5EF4-FFF2-40B4-BE49-F238E27FC236}">
                <a16:creationId xmlns:a16="http://schemas.microsoft.com/office/drawing/2014/main" id="{7BCF981F-B12C-448D-B40E-2A3033AA8FFF}"/>
              </a:ext>
            </a:extLst>
          </p:cNvPr>
          <p:cNvSpPr/>
          <p:nvPr/>
        </p:nvSpPr>
        <p:spPr>
          <a:xfrm rot="18162621">
            <a:off x="1411927" y="3829517"/>
            <a:ext cx="112594" cy="297416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oben und unten 37">
            <a:extLst>
              <a:ext uri="{FF2B5EF4-FFF2-40B4-BE49-F238E27FC236}">
                <a16:creationId xmlns:a16="http://schemas.microsoft.com/office/drawing/2014/main" id="{CDE86F80-1C46-4B10-8590-A8FF945010F5}"/>
              </a:ext>
            </a:extLst>
          </p:cNvPr>
          <p:cNvSpPr/>
          <p:nvPr/>
        </p:nvSpPr>
        <p:spPr>
          <a:xfrm rot="18162621">
            <a:off x="1566684" y="3361394"/>
            <a:ext cx="112594" cy="297416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oben und unten 38">
            <a:extLst>
              <a:ext uri="{FF2B5EF4-FFF2-40B4-BE49-F238E27FC236}">
                <a16:creationId xmlns:a16="http://schemas.microsoft.com/office/drawing/2014/main" id="{AA9311A8-1540-4492-B63F-86330FAF86F2}"/>
              </a:ext>
            </a:extLst>
          </p:cNvPr>
          <p:cNvSpPr/>
          <p:nvPr/>
        </p:nvSpPr>
        <p:spPr>
          <a:xfrm rot="18162621">
            <a:off x="4866346" y="2997595"/>
            <a:ext cx="112594" cy="29741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oben und unten 39">
            <a:extLst>
              <a:ext uri="{FF2B5EF4-FFF2-40B4-BE49-F238E27FC236}">
                <a16:creationId xmlns:a16="http://schemas.microsoft.com/office/drawing/2014/main" id="{09EB95BA-DB5B-4EE4-ADD9-9D2849124CFE}"/>
              </a:ext>
            </a:extLst>
          </p:cNvPr>
          <p:cNvSpPr/>
          <p:nvPr/>
        </p:nvSpPr>
        <p:spPr>
          <a:xfrm>
            <a:off x="5386700" y="3569706"/>
            <a:ext cx="112594" cy="29741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oben und unten 40">
            <a:extLst>
              <a:ext uri="{FF2B5EF4-FFF2-40B4-BE49-F238E27FC236}">
                <a16:creationId xmlns:a16="http://schemas.microsoft.com/office/drawing/2014/main" id="{C528732B-2661-4DEA-B5BC-7309587D3207}"/>
              </a:ext>
            </a:extLst>
          </p:cNvPr>
          <p:cNvSpPr/>
          <p:nvPr/>
        </p:nvSpPr>
        <p:spPr>
          <a:xfrm rot="18162621">
            <a:off x="6098076" y="3419140"/>
            <a:ext cx="112594" cy="29741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553444" y="332656"/>
            <a:ext cx="6826250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Erklärung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77094" y="1196975"/>
            <a:ext cx="7200081" cy="4464050"/>
          </a:xfrm>
        </p:spPr>
        <p:txBody>
          <a:bodyPr/>
          <a:lstStyle/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Je nach der Beschaffenheit ihrer Oberfläche lassen sich die Nanopartikel in unterschiedlichen Medien dispergieren (fein verteilen).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Die Moleküle, mit denen die Nanopartikel an der Oberfläche bestückt sind, bilden eine </a:t>
            </a:r>
            <a:r>
              <a:rPr lang="de-CH" i="1" dirty="0"/>
              <a:t>funktionale Hülle</a:t>
            </a:r>
            <a:r>
              <a:rPr lang="de-CH" dirty="0"/>
              <a:t>. 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Durch eine Veränderung dieser funktionalen Oberfläche lassen sich die Nanopartikel in verschiedenen Phasen dispergieren: </a:t>
            </a:r>
            <a:r>
              <a:rPr lang="de-CH" b="1" dirty="0"/>
              <a:t>Phasentransfer</a:t>
            </a:r>
            <a:r>
              <a:rPr lang="de-CH" dirty="0"/>
              <a:t>.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Polare, wässrige Phase: polare Citrat-Moleküle in der Hülle</a:t>
            </a:r>
            <a:endParaRPr lang="de-CH" sz="1600" dirty="0"/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Hydrophobe Phase (</a:t>
            </a:r>
            <a:r>
              <a:rPr lang="de-CH" dirty="0" err="1"/>
              <a:t>z.B.Dodecan</a:t>
            </a:r>
            <a:r>
              <a:rPr lang="de-CH" dirty="0"/>
              <a:t>): unpolare Kaliumoleat-Moleküle in der Hülle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Durch die Vergrößerung der Nanopartikel mit der unpolaren Hülle ändert sich auch ihre Farbe.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Goldrubinglas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529" y="1728900"/>
            <a:ext cx="2310261" cy="34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static.letsbuyit.com/filer/images/de/products/original/135/73/lupe-13573725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5D7"/>
              </a:clrFrom>
              <a:clrTo>
                <a:srgbClr val="FFF5D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030917">
            <a:off x="1159104" y="3262365"/>
            <a:ext cx="2191254" cy="1408893"/>
          </a:xfrm>
          <a:prstGeom prst="rect">
            <a:avLst/>
          </a:prstGeom>
          <a:noFill/>
        </p:spPr>
      </p:pic>
      <p:sp>
        <p:nvSpPr>
          <p:cNvPr id="11" name="Ellipse 10"/>
          <p:cNvSpPr/>
          <p:nvPr/>
        </p:nvSpPr>
        <p:spPr>
          <a:xfrm>
            <a:off x="2151790" y="3226586"/>
            <a:ext cx="993479" cy="995703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8" name="Gruppieren 27"/>
          <p:cNvGrpSpPr/>
          <p:nvPr/>
        </p:nvGrpSpPr>
        <p:grpSpPr>
          <a:xfrm>
            <a:off x="5028163" y="1850984"/>
            <a:ext cx="1660300" cy="1578015"/>
            <a:chOff x="4932040" y="1286924"/>
            <a:chExt cx="2106960" cy="2135915"/>
          </a:xfrm>
        </p:grpSpPr>
        <p:sp>
          <p:nvSpPr>
            <p:cNvPr id="12" name="Ellipse 11"/>
            <p:cNvSpPr/>
            <p:nvPr/>
          </p:nvSpPr>
          <p:spPr>
            <a:xfrm>
              <a:off x="4932040" y="1286924"/>
              <a:ext cx="2106960" cy="2135915"/>
            </a:xfrm>
            <a:prstGeom prst="ellipse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508104" y="2924944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957638" y="2348880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102372" y="2924944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Ellipse 15"/>
            <p:cNvSpPr/>
            <p:nvPr/>
          </p:nvSpPr>
          <p:spPr>
            <a:xfrm>
              <a:off x="5797573" y="1988840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78700" y="2270241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247106" y="1844824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99506" y="2354882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812903" y="1412776"/>
              <a:ext cx="289469" cy="28803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22" name="Gerade Verbindung 21"/>
          <p:cNvCxnSpPr>
            <a:cxnSpLocks/>
            <a:stCxn id="11" idx="0"/>
            <a:endCxn id="12" idx="1"/>
          </p:cNvCxnSpPr>
          <p:nvPr/>
        </p:nvCxnSpPr>
        <p:spPr>
          <a:xfrm flipV="1">
            <a:off x="2648530" y="2082079"/>
            <a:ext cx="2622778" cy="11445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cxnSpLocks/>
            <a:stCxn id="11" idx="5"/>
            <a:endCxn id="12" idx="4"/>
          </p:cNvCxnSpPr>
          <p:nvPr/>
        </p:nvCxnSpPr>
        <p:spPr>
          <a:xfrm flipV="1">
            <a:off x="2999777" y="3428999"/>
            <a:ext cx="2858536" cy="6474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4">
            <a:extLst>
              <a:ext uri="{FF2B5EF4-FFF2-40B4-BE49-F238E27FC236}">
                <a16:creationId xmlns:a16="http://schemas.microsoft.com/office/drawing/2014/main" id="{30D95817-659A-4306-8EDF-9EEED9DD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329409"/>
            <a:ext cx="7462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CH" dirty="0">
                <a:latin typeface="+mj-lt"/>
              </a:rPr>
              <a:t>Die kräftigen Rot- und Blautöne der Goldrubinglaser werden durch Gold-Nanopartikel im Glas hervorgerufen.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8563CFB-9FD9-4AEC-90CD-39CB782FA0DF}"/>
              </a:ext>
            </a:extLst>
          </p:cNvPr>
          <p:cNvSpPr/>
          <p:nvPr/>
        </p:nvSpPr>
        <p:spPr>
          <a:xfrm>
            <a:off x="1397966" y="994330"/>
            <a:ext cx="5478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Mittelalterliche Kirchenfenster in der Kathedrale von Metz (Frankreich)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5517232"/>
            <a:ext cx="6768752" cy="630238"/>
          </a:xfrm>
        </p:spPr>
        <p:txBody>
          <a:bodyPr/>
          <a:lstStyle/>
          <a:p>
            <a:pPr algn="ctr"/>
            <a:r>
              <a:rPr lang="de-CH" sz="1800" dirty="0">
                <a:sym typeface="Wingdings" panose="05000000000000000000" pitchFamily="2" charset="2"/>
              </a:rPr>
              <a:t> </a:t>
            </a:r>
            <a:r>
              <a:rPr lang="de-CH" sz="1800" dirty="0"/>
              <a:t>Nanogold-Partikel verändern ihre Farbe in Abhängigkeit ihrer Grösse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355355" y="384288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/>
              <a:t>Quelle: Swiss Nano-Cube</a:t>
            </a:r>
          </a:p>
        </p:txBody>
      </p:sp>
      <p:pic>
        <p:nvPicPr>
          <p:cNvPr id="11" name="Grafik 10" descr="C:\Users\Meili\Desktop\Aktuell\Bilder Labors\Auswahlen\Nanogold Bilder\Kolloidales Gold\Resultate\Farbreihe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93043"/>
            <a:ext cx="3958444" cy="270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B60859B-DDBF-4414-83AC-B72AF56617E9}"/>
              </a:ext>
            </a:extLst>
          </p:cNvPr>
          <p:cNvSpPr txBox="1"/>
          <p:nvPr/>
        </p:nvSpPr>
        <p:spPr>
          <a:xfrm>
            <a:off x="2301701" y="4099685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Goldsalz-Lösung (Au</a:t>
            </a:r>
            <a:r>
              <a:rPr lang="de-DE" sz="1400" baseline="30000" dirty="0"/>
              <a:t>3+</a:t>
            </a:r>
            <a:r>
              <a:rPr lang="de-DE" sz="1400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4034CB-03D8-4031-ADB8-618616F4A14A}"/>
              </a:ext>
            </a:extLst>
          </p:cNvPr>
          <p:cNvSpPr txBox="1"/>
          <p:nvPr/>
        </p:nvSpPr>
        <p:spPr>
          <a:xfrm>
            <a:off x="3648287" y="4099685"/>
            <a:ext cx="1224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Gold-Nanopartikel mit 10-30nm Größe in Wasser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023088-8011-461F-9DD9-A14DF151A872}"/>
              </a:ext>
            </a:extLst>
          </p:cNvPr>
          <p:cNvSpPr txBox="1"/>
          <p:nvPr/>
        </p:nvSpPr>
        <p:spPr>
          <a:xfrm>
            <a:off x="5074060" y="4089101"/>
            <a:ext cx="1346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Gold-Nanopartikel mit 100-150nm Größe in Wasser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765DA-ADF3-40E8-ABE2-C176DCDA7E21}"/>
              </a:ext>
            </a:extLst>
          </p:cNvPr>
          <p:cNvSpPr txBox="1"/>
          <p:nvPr/>
        </p:nvSpPr>
        <p:spPr>
          <a:xfrm>
            <a:off x="2195736" y="38246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Alles Gold?!</a:t>
            </a:r>
          </a:p>
        </p:txBody>
      </p:sp>
      <p:pic>
        <p:nvPicPr>
          <p:cNvPr id="13" name="Grafik 12" descr="Ein Bild, das Buch, sitzend, Tisch, Kasten enthält.&#10;&#10;Automatisch generierte Beschreibung">
            <a:extLst>
              <a:ext uri="{FF2B5EF4-FFF2-40B4-BE49-F238E27FC236}">
                <a16:creationId xmlns:a16="http://schemas.microsoft.com/office/drawing/2014/main" id="{B7D27EAF-D9F3-4895-935F-374044D5C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44" y="55418"/>
            <a:ext cx="2052712" cy="125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965778" y="1844824"/>
            <a:ext cx="7200081" cy="2915196"/>
          </a:xfrm>
        </p:spPr>
        <p:txBody>
          <a:bodyPr/>
          <a:lstStyle/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sz="2400" b="1" dirty="0"/>
              <a:t>Goldkolloide</a:t>
            </a:r>
            <a:r>
              <a:rPr lang="de-CH" sz="2400" dirty="0"/>
              <a:t> sind 2 bis 100 </a:t>
            </a:r>
            <a:r>
              <a:rPr lang="de-CH" sz="2400" dirty="0" err="1"/>
              <a:t>nm</a:t>
            </a:r>
            <a:r>
              <a:rPr lang="de-CH" sz="2400" dirty="0"/>
              <a:t> grosse Nanopartikel aus elementarem Gold. Sie sind im Lösungsmittel fein verteilt und bilden eine </a:t>
            </a:r>
            <a:r>
              <a:rPr lang="de-CH" sz="2400" b="1" dirty="0"/>
              <a:t>Dispersion</a:t>
            </a:r>
            <a:r>
              <a:rPr lang="de-CH" sz="2400" dirty="0"/>
              <a:t>.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sz="2400" dirty="0"/>
              <a:t>Eine Dispersion aus Nanogold-Partikeln wird </a:t>
            </a:r>
            <a:r>
              <a:rPr lang="de-CH" sz="2400" b="1" dirty="0" err="1"/>
              <a:t>Goldsol</a:t>
            </a:r>
            <a:r>
              <a:rPr lang="de-CH" sz="2400" dirty="0"/>
              <a:t> genannt.</a:t>
            </a:r>
            <a:endParaRPr lang="de-CH" sz="1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E822027-EDC4-4736-818C-5CCB50314487}"/>
              </a:ext>
            </a:extLst>
          </p:cNvPr>
          <p:cNvSpPr txBox="1"/>
          <p:nvPr/>
        </p:nvSpPr>
        <p:spPr>
          <a:xfrm>
            <a:off x="1763688" y="40466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Begriffe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ili\Desktop\Fotolia_7474040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9074" y="548680"/>
            <a:ext cx="2223685" cy="2223685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856980" y="1564049"/>
            <a:ext cx="590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Was ist der Unterschied zwischen einer Lösung und einer Dispersion?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8F3C0B9-9E89-4B03-89DC-E169AB05A6A7}"/>
              </a:ext>
            </a:extLst>
          </p:cNvPr>
          <p:cNvSpPr txBox="1">
            <a:spLocks/>
          </p:cNvSpPr>
          <p:nvPr/>
        </p:nvSpPr>
        <p:spPr>
          <a:xfrm>
            <a:off x="856980" y="3024680"/>
            <a:ext cx="6826250" cy="1008112"/>
          </a:xfrm>
          <a:prstGeom prst="rect">
            <a:avLst/>
          </a:prstGeom>
        </p:spPr>
        <p:txBody>
          <a:bodyPr/>
          <a:lstStyle/>
          <a:p>
            <a:pPr marR="0" lvl="0" indent="-342900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kern="0" dirty="0">
                <a:latin typeface="+mn-lt"/>
              </a:rPr>
              <a:t>In einer </a:t>
            </a:r>
            <a:r>
              <a:rPr lang="de-CH" sz="2000" b="1" kern="0" dirty="0">
                <a:latin typeface="+mn-lt"/>
              </a:rPr>
              <a:t>Lösung</a:t>
            </a:r>
            <a:r>
              <a:rPr lang="de-CH" sz="2000" kern="0" dirty="0">
                <a:latin typeface="+mn-lt"/>
              </a:rPr>
              <a:t> sind alle Atome/Ionen/Moleküle eines Stoffes vollständig von Molekülen des </a:t>
            </a:r>
            <a:r>
              <a:rPr lang="de-CH" sz="2000" b="1" kern="0" dirty="0">
                <a:latin typeface="+mn-lt"/>
              </a:rPr>
              <a:t>Lösungsmittels</a:t>
            </a:r>
            <a:r>
              <a:rPr lang="de-CH" sz="2000" kern="0" dirty="0">
                <a:latin typeface="+mn-lt"/>
              </a:rPr>
              <a:t> umgeben.</a:t>
            </a:r>
            <a:endParaRPr kumimoji="0" lang="de-CH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E1403-1474-4080-B4CE-0CC9F9562F67}"/>
              </a:ext>
            </a:extLst>
          </p:cNvPr>
          <p:cNvSpPr txBox="1">
            <a:spLocks/>
          </p:cNvSpPr>
          <p:nvPr/>
        </p:nvSpPr>
        <p:spPr>
          <a:xfrm>
            <a:off x="849177" y="4252811"/>
            <a:ext cx="7445645" cy="1482475"/>
          </a:xfrm>
          <a:prstGeom prst="rect">
            <a:avLst/>
          </a:prstGeom>
        </p:spPr>
        <p:txBody>
          <a:bodyPr/>
          <a:lstStyle/>
          <a:p>
            <a:pPr marR="0" lvl="0" indent="-342900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000" kern="0" dirty="0">
                <a:latin typeface="+mn-lt"/>
              </a:rPr>
              <a:t>In einer </a:t>
            </a:r>
            <a:r>
              <a:rPr lang="de-CH" sz="2000" b="1" kern="0" dirty="0">
                <a:latin typeface="+mn-lt"/>
              </a:rPr>
              <a:t>Dispersion </a:t>
            </a:r>
            <a:r>
              <a:rPr lang="de-CH" sz="2000" kern="0" dirty="0">
                <a:latin typeface="+mn-lt"/>
              </a:rPr>
              <a:t>sind „Kleinstpartikel“ (z.B. Nanopartikel) eines bestimmten Materials im </a:t>
            </a:r>
            <a:r>
              <a:rPr lang="de-CH" sz="2000" b="1" kern="0" dirty="0">
                <a:latin typeface="+mn-lt"/>
              </a:rPr>
              <a:t>Dispersionsmittel</a:t>
            </a:r>
            <a:r>
              <a:rPr lang="de-CH" sz="2000" kern="0" dirty="0">
                <a:latin typeface="+mn-lt"/>
              </a:rPr>
              <a:t> fein verteilt. </a:t>
            </a:r>
            <a:endParaRPr kumimoji="0" lang="de-CH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CA3264-1712-486C-8A1E-A67675BE393E}"/>
              </a:ext>
            </a:extLst>
          </p:cNvPr>
          <p:cNvSpPr txBox="1"/>
          <p:nvPr/>
        </p:nvSpPr>
        <p:spPr>
          <a:xfrm>
            <a:off x="1713639" y="371123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Verständnis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400" dirty="0"/>
              <a:t>Erklärung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4746639" y="6496568"/>
            <a:ext cx="413320" cy="244800"/>
          </a:xfrm>
        </p:spPr>
        <p:txBody>
          <a:bodyPr/>
          <a:lstStyle/>
          <a:p>
            <a:pPr>
              <a:defRPr/>
            </a:pPr>
            <a:fld id="{98689396-DD04-43B3-BD51-3FAA8BFA78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Grafik 5" descr="C:\Users\Meili\Desktop\Aktuell\Experimentdokus\Kolloidales Gold\Bilder Grafiken\Bild1.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24060"/>
            <a:ext cx="4328627" cy="316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rafik 6" descr="C:\Users\Meili\Desktop\Aktuell\Experimentdokus\Kolloidales Gold\Bilder Grafiken\Bild10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0383" y="1988840"/>
            <a:ext cx="2768030" cy="321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368094" y="5269578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/>
              <a:t>Quelle: Swiss Nano-Cube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510624" y="986114"/>
            <a:ext cx="5437640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de-CH" sz="2400" b="1" kern="0" dirty="0">
                <a:latin typeface="+mn-lt"/>
              </a:rPr>
              <a:t>Oberflächen-</a:t>
            </a:r>
            <a:r>
              <a:rPr lang="de-CH" sz="2400" b="1" kern="0" dirty="0" err="1">
                <a:latin typeface="+mn-lt"/>
              </a:rPr>
              <a:t>Plasmonen</a:t>
            </a:r>
            <a:r>
              <a:rPr lang="de-CH" sz="2400" b="1" kern="0" dirty="0">
                <a:latin typeface="+mn-lt"/>
              </a:rPr>
              <a:t>-Resonanz</a:t>
            </a:r>
            <a:endParaRPr kumimoji="0" lang="de-CH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02437E-EA21-4230-8E03-2C557DBDD867}"/>
              </a:ext>
            </a:extLst>
          </p:cNvPr>
          <p:cNvSpPr/>
          <p:nvPr/>
        </p:nvSpPr>
        <p:spPr>
          <a:xfrm>
            <a:off x="1115616" y="5871886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hlinkClick r:id="rId4"/>
              </a:rPr>
              <a:t>https://www.youtube.com/watch?v=pqBcB0TPnWg</a:t>
            </a:r>
            <a:endParaRPr lang="de-DE" sz="1400" dirty="0"/>
          </a:p>
          <a:p>
            <a:endParaRPr lang="de-DE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71457" y="980728"/>
            <a:ext cx="8136904" cy="4796085"/>
          </a:xfrm>
        </p:spPr>
        <p:txBody>
          <a:bodyPr/>
          <a:lstStyle/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Nanopartikel mit einem Durchmesser von 20–30 </a:t>
            </a:r>
            <a:r>
              <a:rPr lang="de-CH" dirty="0" err="1"/>
              <a:t>nm</a:t>
            </a:r>
            <a:r>
              <a:rPr lang="de-CH" dirty="0"/>
              <a:t> werden von sichtbarem Licht (400–700 </a:t>
            </a:r>
            <a:r>
              <a:rPr lang="de-CH" dirty="0" err="1"/>
              <a:t>nm</a:t>
            </a:r>
            <a:r>
              <a:rPr lang="de-CH" dirty="0"/>
              <a:t>) vollständig durchdrungen. Sie nehmen dadurch Energie auf. Größere Partikel streuen eher das Licht. 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Phänomen der </a:t>
            </a:r>
            <a:r>
              <a:rPr lang="de-CH" b="1" dirty="0"/>
              <a:t>Oberflächen-</a:t>
            </a:r>
            <a:r>
              <a:rPr lang="de-CH" b="1" dirty="0" err="1"/>
              <a:t>Plasmonenresonanz</a:t>
            </a:r>
            <a:r>
              <a:rPr lang="de-CH" b="1" dirty="0"/>
              <a:t> </a:t>
            </a:r>
            <a:r>
              <a:rPr lang="de-CH" dirty="0"/>
              <a:t>bei der Energieaufnahme:</a:t>
            </a:r>
          </a:p>
          <a:p>
            <a:pPr marL="360363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de-DE" dirty="0"/>
              <a:t>Elektronen eines Nanopartikels geraten durch bestimmte Wellenlängen einfallenden Lichts in Schwingungen. Entspricht die Wellenlänge des Lichts der </a:t>
            </a:r>
            <a:r>
              <a:rPr lang="de-DE" dirty="0" err="1"/>
              <a:t>Resonansfrequenz</a:t>
            </a:r>
            <a:r>
              <a:rPr lang="de-DE" dirty="0"/>
              <a:t> der schwingenden Elektronen, so wird diese Wellenlänge, d.h. die Farbe absorbiert.</a:t>
            </a:r>
            <a:endParaRPr lang="de-CH" dirty="0"/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Partikel mit 20 – 30 </a:t>
            </a:r>
            <a:r>
              <a:rPr lang="de-CH" dirty="0" err="1"/>
              <a:t>nm</a:t>
            </a:r>
            <a:r>
              <a:rPr lang="de-CH" dirty="0"/>
              <a:t> Durchmesser absorbieren vorwiegend kurzwelliges blaues Licht und transmittieren rotes Licht. Sie erscheinen daher rot.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de-CH" dirty="0"/>
              <a:t>Größere Partikel absorbieren Rot und transmittieren blaues Licht. Sie erscheinen daher blau.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0BFCB1E-0DC2-4F5D-AEE4-3AC77516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241300"/>
            <a:ext cx="6826250" cy="630238"/>
          </a:xfrm>
        </p:spPr>
        <p:txBody>
          <a:bodyPr/>
          <a:lstStyle/>
          <a:p>
            <a:r>
              <a:rPr lang="de-CH" sz="2400" dirty="0"/>
              <a:t>Erklärung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6375" y="251186"/>
            <a:ext cx="6826250" cy="630238"/>
          </a:xfrm>
        </p:spPr>
        <p:txBody>
          <a:bodyPr/>
          <a:lstStyle/>
          <a:p>
            <a:r>
              <a:rPr lang="de-CH" dirty="0"/>
              <a:t>Phasentransfer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403648" y="5991091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/>
              <a:t>Quellen: Swiss Nano-Cube</a:t>
            </a:r>
          </a:p>
        </p:txBody>
      </p:sp>
      <p:pic>
        <p:nvPicPr>
          <p:cNvPr id="8" name="Grafik 7" descr="C:\Users\Meili\Desktop\Aktuell\Bilder Labors\Auswahlen\Nanogold Bilder\Phasentransfer\Resultate\Phasentransfer Resultate\IMG_387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7484" y="2246209"/>
            <a:ext cx="1378275" cy="295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Grafik 12" descr="C:\Users\Meili\Desktop\Aktuell\Bilder Labors\Auswahlen\Nanogold Bilder\Phasentransfer\Resultate\Phasentransfer Resultate\IMG_390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1" y="2246209"/>
            <a:ext cx="1378275" cy="297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mit Pfeil 14"/>
          <p:cNvCxnSpPr>
            <a:cxnSpLocks/>
            <a:stCxn id="21" idx="3"/>
          </p:cNvCxnSpPr>
          <p:nvPr/>
        </p:nvCxnSpPr>
        <p:spPr>
          <a:xfrm flipV="1">
            <a:off x="2064874" y="4748706"/>
            <a:ext cx="922950" cy="545070"/>
          </a:xfrm>
          <a:prstGeom prst="straightConnector1">
            <a:avLst/>
          </a:prstGeom>
          <a:ln w="25400">
            <a:solidFill>
              <a:schemeClr val="accent3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21" idx="3"/>
          </p:cNvCxnSpPr>
          <p:nvPr/>
        </p:nvCxnSpPr>
        <p:spPr>
          <a:xfrm flipV="1">
            <a:off x="2064874" y="4833760"/>
            <a:ext cx="3731262" cy="460016"/>
          </a:xfrm>
          <a:prstGeom prst="straightConnector1">
            <a:avLst/>
          </a:prstGeom>
          <a:ln w="25400">
            <a:solidFill>
              <a:schemeClr val="accent3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193384" y="4865507"/>
            <a:ext cx="1871490" cy="856538"/>
          </a:xfrm>
          <a:prstGeom prst="rect">
            <a:avLst/>
          </a:prstGeom>
        </p:spPr>
        <p:txBody>
          <a:bodyPr/>
          <a:lstStyle/>
          <a:p>
            <a:pPr lvl="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</a:pPr>
            <a:r>
              <a:rPr lang="de-CH" kern="0" dirty="0"/>
              <a:t>wässrige Phase mit Gold-Nanopartikeln 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Gerade Verbindung mit Pfeil 21"/>
          <p:cNvCxnSpPr>
            <a:cxnSpLocks/>
            <a:stCxn id="28" idx="1"/>
          </p:cNvCxnSpPr>
          <p:nvPr/>
        </p:nvCxnSpPr>
        <p:spPr>
          <a:xfrm flipH="1">
            <a:off x="5986008" y="3429000"/>
            <a:ext cx="936104" cy="905021"/>
          </a:xfrm>
          <a:prstGeom prst="straightConnector1">
            <a:avLst/>
          </a:prstGeom>
          <a:ln w="25400">
            <a:solidFill>
              <a:schemeClr val="accent3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cxnSpLocks/>
          </p:cNvCxnSpPr>
          <p:nvPr/>
        </p:nvCxnSpPr>
        <p:spPr>
          <a:xfrm flipH="1">
            <a:off x="3177696" y="3429000"/>
            <a:ext cx="3788820" cy="905021"/>
          </a:xfrm>
          <a:prstGeom prst="straightConnector1">
            <a:avLst/>
          </a:prstGeom>
          <a:ln w="25400">
            <a:solidFill>
              <a:schemeClr val="accent3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2"/>
          <p:cNvSpPr txBox="1">
            <a:spLocks/>
          </p:cNvSpPr>
          <p:nvPr/>
        </p:nvSpPr>
        <p:spPr>
          <a:xfrm>
            <a:off x="6922112" y="2966381"/>
            <a:ext cx="2221888" cy="925237"/>
          </a:xfrm>
          <a:prstGeom prst="rect">
            <a:avLst/>
          </a:prstGeom>
        </p:spPr>
        <p:txBody>
          <a:bodyPr/>
          <a:lstStyle/>
          <a:p>
            <a:pPr lvl="0" eaLnBrk="0" hangingPunct="0"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</a:pPr>
            <a:r>
              <a:rPr lang="de-CH" kern="0" dirty="0"/>
              <a:t>hydrophobe Phase mit Gold-Nanopartikeln 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B130FF-4DDF-4A40-8619-975443C645E6}"/>
              </a:ext>
            </a:extLst>
          </p:cNvPr>
          <p:cNvSpPr txBox="1"/>
          <p:nvPr/>
        </p:nvSpPr>
        <p:spPr>
          <a:xfrm>
            <a:off x="1129129" y="1135956"/>
            <a:ext cx="645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Wie gelangen Gold-Nanopartikel von der unteren, wässrigen in die obere, unpolare Phase?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67725847-2FE5-4081-B99D-5DDF1B67EBE7}"/>
              </a:ext>
            </a:extLst>
          </p:cNvPr>
          <p:cNvSpPr/>
          <p:nvPr/>
        </p:nvSpPr>
        <p:spPr>
          <a:xfrm>
            <a:off x="3755179" y="3595551"/>
            <a:ext cx="1202319" cy="29239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9B5761-460C-4630-B795-8552B67C5A50}"/>
              </a:ext>
            </a:extLst>
          </p:cNvPr>
          <p:cNvSpPr txBox="1"/>
          <p:nvPr/>
        </p:nvSpPr>
        <p:spPr>
          <a:xfrm>
            <a:off x="3710481" y="2730753"/>
            <a:ext cx="1417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Gold-Nanopartikel wandern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693274" y="295780"/>
            <a:ext cx="6826250" cy="576064"/>
          </a:xfrm>
          <a:prstGeom prst="rect">
            <a:avLst/>
          </a:prstGeom>
        </p:spPr>
        <p:txBody>
          <a:bodyPr/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Oberflächenfunktionalisierung der Gold-Nanopartikel</a:t>
            </a:r>
          </a:p>
        </p:txBody>
      </p:sp>
      <p:pic>
        <p:nvPicPr>
          <p:cNvPr id="9" name="Grafik 8" descr="C:\Users\Meili\Desktop\Aktuell\Experimentdokus\Kolloidales Gold\Bilder Grafiken\Bild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884" y="1333393"/>
            <a:ext cx="2498646" cy="251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C:\Users\Meili\Desktop\Aktuell\Experimentdokus\Kolloidales Gold\Bilder Grafiken\Bild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1270" y="1713076"/>
            <a:ext cx="1872207" cy="192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72349">
            <a:off x="5789994" y="3629455"/>
            <a:ext cx="1565708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uppieren 12"/>
          <p:cNvGrpSpPr/>
          <p:nvPr/>
        </p:nvGrpSpPr>
        <p:grpSpPr>
          <a:xfrm rot="497267">
            <a:off x="1465929" y="3878360"/>
            <a:ext cx="2367696" cy="1080001"/>
            <a:chOff x="4129725" y="5013172"/>
            <a:chExt cx="2100696" cy="812511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1102733">
              <a:off x="4283966" y="5013172"/>
              <a:ext cx="1946455" cy="812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feld 14"/>
            <p:cNvSpPr txBox="1"/>
            <p:nvPr/>
          </p:nvSpPr>
          <p:spPr>
            <a:xfrm>
              <a:off x="4129725" y="5186057"/>
              <a:ext cx="324164" cy="436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000" dirty="0"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16" name="Inhaltsplatzhalter 2"/>
          <p:cNvSpPr txBox="1">
            <a:spLocks/>
          </p:cNvSpPr>
          <p:nvPr/>
        </p:nvSpPr>
        <p:spPr>
          <a:xfrm>
            <a:off x="3078646" y="4835336"/>
            <a:ext cx="1324893" cy="1304607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Kaliumoleat</a:t>
            </a:r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6891030" y="4835337"/>
            <a:ext cx="1324893" cy="576064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CH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Citrat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14703" y="6139944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i="1" dirty="0"/>
              <a:t>Quellen: Swiss Nano-Cube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C_templates_DEF_mail">
  <a:themeElements>
    <a:clrScheme name="SNC_templates_DEF_mail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NC_templates_DEF_mai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NC_templates_DEF_mail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NC_templates_DEF_mail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NC_templates_DEF_mail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SNC_templates_DEF_mail</Template>
  <TotalTime>0</TotalTime>
  <Words>591</Words>
  <Application>Microsoft Office PowerPoint</Application>
  <PresentationFormat>Bildschirmpräsentation (4:3)</PresentationFormat>
  <Paragraphs>59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SNC_templates_DEF_mail</vt:lpstr>
      <vt:lpstr>ChemSketch</vt:lpstr>
      <vt:lpstr>Nanogold  </vt:lpstr>
      <vt:lpstr>Goldrubinglas</vt:lpstr>
      <vt:lpstr> Nanogold-Partikel verändern ihre Farbe in Abhängigkeit ihrer Grösse</vt:lpstr>
      <vt:lpstr>PowerPoint-Präsentation</vt:lpstr>
      <vt:lpstr>PowerPoint-Präsentation</vt:lpstr>
      <vt:lpstr>Erklärung</vt:lpstr>
      <vt:lpstr>Erklärung</vt:lpstr>
      <vt:lpstr>Phasentransfer</vt:lpstr>
      <vt:lpstr>PowerPoint-Präsentation</vt:lpstr>
      <vt:lpstr>PowerPoint-Präsentation</vt:lpstr>
      <vt:lpstr>PowerPoint-Präsentation</vt:lpstr>
    </vt:vector>
  </TitlesOfParts>
  <Company>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SNC</dc:title>
  <dc:creator>re</dc:creator>
  <cp:lastModifiedBy>Claudia Eysel</cp:lastModifiedBy>
  <cp:revision>310</cp:revision>
  <cp:lastPrinted>2020-10-30T15:15:47Z</cp:lastPrinted>
  <dcterms:created xsi:type="dcterms:W3CDTF">2010-08-22T09:12:02Z</dcterms:created>
  <dcterms:modified xsi:type="dcterms:W3CDTF">2021-05-15T14:13:21Z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