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77" r:id="rId2"/>
    <p:sldId id="279" r:id="rId3"/>
    <p:sldId id="270" r:id="rId4"/>
    <p:sldId id="291" r:id="rId5"/>
    <p:sldId id="285" r:id="rId6"/>
    <p:sldId id="286" r:id="rId7"/>
    <p:sldId id="287" r:id="rId8"/>
    <p:sldId id="288" r:id="rId9"/>
    <p:sldId id="280" r:id="rId10"/>
    <p:sldId id="281" r:id="rId11"/>
  </p:sldIdLst>
  <p:sldSz cx="9144000" cy="6858000" type="screen4x3"/>
  <p:notesSz cx="6797675" cy="992505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CF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57" autoAdjust="0"/>
  </p:normalViewPr>
  <p:slideViewPr>
    <p:cSldViewPr>
      <p:cViewPr varScale="1">
        <p:scale>
          <a:sx n="109" d="100"/>
          <a:sy n="109" d="100"/>
        </p:scale>
        <p:origin x="636"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58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253"/>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50443" y="0"/>
            <a:ext cx="2945659" cy="496253"/>
          </a:xfrm>
          <a:prstGeom prst="rect">
            <a:avLst/>
          </a:prstGeom>
        </p:spPr>
        <p:txBody>
          <a:bodyPr vert="horz" lIns="91440" tIns="45720" rIns="91440" bIns="45720" rtlCol="0"/>
          <a:lstStyle>
            <a:lvl1pPr algn="r">
              <a:defRPr sz="1200"/>
            </a:lvl1pPr>
          </a:lstStyle>
          <a:p>
            <a:fld id="{E946C60D-A49F-471A-94A5-172E987A4332}" type="datetimeFigureOut">
              <a:rPr lang="de-DE" smtClean="0"/>
              <a:pPr/>
              <a:t>03.05.2021</a:t>
            </a:fld>
            <a:endParaRPr lang="de-DE"/>
          </a:p>
        </p:txBody>
      </p:sp>
      <p:sp>
        <p:nvSpPr>
          <p:cNvPr id="4" name="Fußzeilenplatzhalter 3"/>
          <p:cNvSpPr>
            <a:spLocks noGrp="1"/>
          </p:cNvSpPr>
          <p:nvPr>
            <p:ph type="ftr" sz="quarter" idx="2"/>
          </p:nvPr>
        </p:nvSpPr>
        <p:spPr>
          <a:xfrm>
            <a:off x="0" y="9427075"/>
            <a:ext cx="2945659" cy="496253"/>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50443" y="9427075"/>
            <a:ext cx="2945659" cy="496253"/>
          </a:xfrm>
          <a:prstGeom prst="rect">
            <a:avLst/>
          </a:prstGeom>
        </p:spPr>
        <p:txBody>
          <a:bodyPr vert="horz" lIns="91440" tIns="45720" rIns="91440" bIns="45720" rtlCol="0" anchor="b"/>
          <a:lstStyle>
            <a:lvl1pPr algn="r">
              <a:defRPr sz="1200"/>
            </a:lvl1pPr>
          </a:lstStyle>
          <a:p>
            <a:fld id="{54496041-1A7B-4A50-9BDA-FAC4D9E1B2E9}" type="slidenum">
              <a:rPr lang="de-DE" smtClean="0"/>
              <a:pPr/>
              <a:t>‹Nr.›</a:t>
            </a:fld>
            <a:endParaRPr lang="de-DE"/>
          </a:p>
        </p:txBody>
      </p:sp>
    </p:spTree>
    <p:extLst>
      <p:ext uri="{BB962C8B-B14F-4D97-AF65-F5344CB8AC3E}">
        <p14:creationId xmlns:p14="http://schemas.microsoft.com/office/powerpoint/2010/main" val="295286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253"/>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50443" y="0"/>
            <a:ext cx="2945659" cy="496253"/>
          </a:xfrm>
          <a:prstGeom prst="rect">
            <a:avLst/>
          </a:prstGeom>
        </p:spPr>
        <p:txBody>
          <a:bodyPr vert="horz" lIns="91440" tIns="45720" rIns="91440" bIns="45720" rtlCol="0"/>
          <a:lstStyle>
            <a:lvl1pPr algn="r">
              <a:defRPr sz="1200"/>
            </a:lvl1pPr>
          </a:lstStyle>
          <a:p>
            <a:fld id="{796F3B04-AFAB-43A1-A48C-9EC2F2609E2F}" type="datetimeFigureOut">
              <a:rPr lang="de-DE" smtClean="0"/>
              <a:pPr/>
              <a:t>03.05.2021</a:t>
            </a:fld>
            <a:endParaRPr lang="de-DE"/>
          </a:p>
        </p:txBody>
      </p:sp>
      <p:sp>
        <p:nvSpPr>
          <p:cNvPr id="4" name="Folienbildplatzhalter 3"/>
          <p:cNvSpPr>
            <a:spLocks noGrp="1" noRot="1" noChangeAspect="1"/>
          </p:cNvSpPr>
          <p:nvPr>
            <p:ph type="sldImg" idx="2"/>
          </p:nvPr>
        </p:nvSpPr>
        <p:spPr>
          <a:xfrm>
            <a:off x="919163" y="744538"/>
            <a:ext cx="4959350" cy="3721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768" y="4714399"/>
            <a:ext cx="5438140" cy="4466273"/>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27075"/>
            <a:ext cx="2945659" cy="496253"/>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50443" y="9427075"/>
            <a:ext cx="2945659" cy="496253"/>
          </a:xfrm>
          <a:prstGeom prst="rect">
            <a:avLst/>
          </a:prstGeom>
        </p:spPr>
        <p:txBody>
          <a:bodyPr vert="horz" lIns="91440" tIns="45720" rIns="91440" bIns="45720" rtlCol="0" anchor="b"/>
          <a:lstStyle>
            <a:lvl1pPr algn="r">
              <a:defRPr sz="1200"/>
            </a:lvl1pPr>
          </a:lstStyle>
          <a:p>
            <a:fld id="{6281373F-32DE-40DD-B223-FD77FFD5AC3B}" type="slidenum">
              <a:rPr lang="de-DE" smtClean="0"/>
              <a:pPr/>
              <a:t>‹Nr.›</a:t>
            </a:fld>
            <a:endParaRPr lang="de-DE"/>
          </a:p>
        </p:txBody>
      </p:sp>
    </p:spTree>
    <p:extLst>
      <p:ext uri="{BB962C8B-B14F-4D97-AF65-F5344CB8AC3E}">
        <p14:creationId xmlns:p14="http://schemas.microsoft.com/office/powerpoint/2010/main" val="1263777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a:t>Titelmasterformat durch Klicken bearbeiten</a:t>
            </a:r>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B2A7C779-098C-4E01-8F3C-8DC5763A6053}" type="datetimeFigureOut">
              <a:rPr lang="de-DE" smtClean="0"/>
              <a:pPr/>
              <a:t>03.05.2021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782EF73-0670-452A-BF69-5DC74FE68983}" type="slidenum">
              <a:rPr lang="de-DE" smtClean="0"/>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B2A7C779-098C-4E01-8F3C-8DC5763A6053}" type="datetimeFigureOut">
              <a:rPr lang="de-DE" smtClean="0"/>
              <a:pPr/>
              <a:t>03.05.2021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782EF73-0670-452A-BF69-5DC74FE68983}"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B2A7C779-098C-4E01-8F3C-8DC5763A6053}" type="datetimeFigureOut">
              <a:rPr lang="de-DE" smtClean="0"/>
              <a:pPr/>
              <a:t>03.05.2021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782EF73-0670-452A-BF69-5DC74FE68983}" type="slidenum">
              <a:rPr lang="de-DE" smtClean="0"/>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B2A7C779-098C-4E01-8F3C-8DC5763A6053}" type="datetimeFigureOut">
              <a:rPr lang="de-DE" smtClean="0"/>
              <a:pPr/>
              <a:t>03.05.2021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782EF73-0670-452A-BF69-5DC74FE68983}" type="slidenum">
              <a:rPr lang="de-DE" smtClean="0"/>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Textmasterformate durch Klicken bearbeiten</a:t>
            </a:r>
          </a:p>
        </p:txBody>
      </p:sp>
      <p:sp>
        <p:nvSpPr>
          <p:cNvPr id="4" name="Datumsplatzhalter 3"/>
          <p:cNvSpPr>
            <a:spLocks noGrp="1"/>
          </p:cNvSpPr>
          <p:nvPr>
            <p:ph type="dt" sz="half" idx="10"/>
          </p:nvPr>
        </p:nvSpPr>
        <p:spPr/>
        <p:txBody>
          <a:bodyPr/>
          <a:lstStyle/>
          <a:p>
            <a:fld id="{B2A7C779-098C-4E01-8F3C-8DC5763A6053}" type="datetimeFigureOut">
              <a:rPr lang="de-DE" smtClean="0"/>
              <a:pPr/>
              <a:t>03.05.2021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782EF73-0670-452A-BF69-5DC74FE68983}" type="slidenum">
              <a:rPr lang="de-DE" smtClean="0"/>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B2A7C779-098C-4E01-8F3C-8DC5763A6053}" type="datetimeFigureOut">
              <a:rPr lang="de-DE" smtClean="0"/>
              <a:pPr/>
              <a:t>03.05.2021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F782EF73-0670-452A-BF69-5DC74FE68983}"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B2A7C779-098C-4E01-8F3C-8DC5763A6053}" type="datetimeFigureOut">
              <a:rPr lang="de-DE" smtClean="0"/>
              <a:pPr/>
              <a:t>03.05.2021</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F782EF73-0670-452A-BF69-5DC74FE68983}"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B2A7C779-098C-4E01-8F3C-8DC5763A6053}" type="datetimeFigureOut">
              <a:rPr lang="de-DE" smtClean="0"/>
              <a:pPr/>
              <a:t>03.05.2021</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F782EF73-0670-452A-BF69-5DC74FE68983}"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B2A7C779-098C-4E01-8F3C-8DC5763A6053}" type="datetimeFigureOut">
              <a:rPr lang="de-DE" smtClean="0"/>
              <a:pPr/>
              <a:t>03.05.2021</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F782EF73-0670-452A-BF69-5DC74FE68983}"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B2A7C779-098C-4E01-8F3C-8DC5763A6053}" type="datetimeFigureOut">
              <a:rPr lang="de-DE" smtClean="0"/>
              <a:pPr/>
              <a:t>03.05.2021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F782EF73-0670-452A-BF69-5DC74FE68983}"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B2A7C779-098C-4E01-8F3C-8DC5763A6053}" type="datetimeFigureOut">
              <a:rPr lang="de-DE" smtClean="0"/>
              <a:pPr/>
              <a:t>03.05.2021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F782EF73-0670-452A-BF69-5DC74FE68983}"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A7C779-098C-4E01-8F3C-8DC5763A6053}" type="datetimeFigureOut">
              <a:rPr lang="de-DE" smtClean="0"/>
              <a:pPr/>
              <a:t>03.05.2021</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82EF73-0670-452A-BF69-5DC74FE68983}"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AF25F904-0E49-4F7F-BD51-E63E7A76EEAF}"/>
              </a:ext>
            </a:extLst>
          </p:cNvPr>
          <p:cNvSpPr txBox="1"/>
          <p:nvPr/>
        </p:nvSpPr>
        <p:spPr>
          <a:xfrm>
            <a:off x="467544" y="418208"/>
            <a:ext cx="9144000" cy="461665"/>
          </a:xfrm>
          <a:prstGeom prst="rect">
            <a:avLst/>
          </a:prstGeom>
          <a:noFill/>
        </p:spPr>
        <p:txBody>
          <a:bodyPr wrap="square" rtlCol="0">
            <a:spAutoFit/>
          </a:bodyPr>
          <a:lstStyle/>
          <a:p>
            <a:r>
              <a:rPr lang="de-DE" sz="2400" b="1" dirty="0"/>
              <a:t>Neue Erkenntnisse der Quantentheorie: Das Orbitalmodell</a:t>
            </a:r>
          </a:p>
        </p:txBody>
      </p:sp>
      <p:sp>
        <p:nvSpPr>
          <p:cNvPr id="4" name="Textfeld 3">
            <a:extLst>
              <a:ext uri="{FF2B5EF4-FFF2-40B4-BE49-F238E27FC236}">
                <a16:creationId xmlns:a16="http://schemas.microsoft.com/office/drawing/2014/main" id="{FD49EC1A-8FE7-488E-B14E-54F44DE8C410}"/>
              </a:ext>
            </a:extLst>
          </p:cNvPr>
          <p:cNvSpPr txBox="1"/>
          <p:nvPr/>
        </p:nvSpPr>
        <p:spPr>
          <a:xfrm>
            <a:off x="471909" y="1050782"/>
            <a:ext cx="7848872" cy="923330"/>
          </a:xfrm>
          <a:prstGeom prst="rect">
            <a:avLst/>
          </a:prstGeom>
          <a:noFill/>
        </p:spPr>
        <p:txBody>
          <a:bodyPr wrap="square" rtlCol="0">
            <a:spAutoFit/>
          </a:bodyPr>
          <a:lstStyle/>
          <a:p>
            <a:pPr>
              <a:spcAft>
                <a:spcPts val="600"/>
              </a:spcAft>
            </a:pPr>
            <a:r>
              <a:rPr lang="de-DE" dirty="0"/>
              <a:t>Ein </a:t>
            </a:r>
            <a:r>
              <a:rPr lang="de-DE" dirty="0">
                <a:solidFill>
                  <a:srgbClr val="FF0000"/>
                </a:solidFill>
              </a:rPr>
              <a:t>Orbital</a:t>
            </a:r>
            <a:r>
              <a:rPr lang="de-DE" dirty="0"/>
              <a:t> ist ein Bereich in der Atomhülle, in dem sich ein Elektron mit einer bestimmten Wahrscheinlichkeit aufhält. Jedes Orbital kann maximal 2 Elektronen aufnehmen.</a:t>
            </a:r>
          </a:p>
        </p:txBody>
      </p:sp>
      <p:pic>
        <p:nvPicPr>
          <p:cNvPr id="26" name="Grafik 25">
            <a:extLst>
              <a:ext uri="{FF2B5EF4-FFF2-40B4-BE49-F238E27FC236}">
                <a16:creationId xmlns:a16="http://schemas.microsoft.com/office/drawing/2014/main" id="{D8361D44-9E1D-4199-999E-7376B6AB4F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220" y="3451537"/>
            <a:ext cx="8096250" cy="2609850"/>
          </a:xfrm>
          <a:prstGeom prst="rect">
            <a:avLst/>
          </a:prstGeom>
        </p:spPr>
      </p:pic>
      <p:sp>
        <p:nvSpPr>
          <p:cNvPr id="8" name="Rechteck 7">
            <a:extLst>
              <a:ext uri="{FF2B5EF4-FFF2-40B4-BE49-F238E27FC236}">
                <a16:creationId xmlns:a16="http://schemas.microsoft.com/office/drawing/2014/main" id="{D428A0B5-04A3-496F-A6FA-85732BD99C7B}"/>
              </a:ext>
            </a:extLst>
          </p:cNvPr>
          <p:cNvSpPr/>
          <p:nvPr/>
        </p:nvSpPr>
        <p:spPr>
          <a:xfrm>
            <a:off x="467544" y="2072433"/>
            <a:ext cx="8496944" cy="1554272"/>
          </a:xfrm>
          <a:prstGeom prst="rect">
            <a:avLst/>
          </a:prstGeom>
        </p:spPr>
        <p:txBody>
          <a:bodyPr wrap="square">
            <a:spAutoFit/>
          </a:bodyPr>
          <a:lstStyle/>
          <a:p>
            <a:pPr>
              <a:spcAft>
                <a:spcPts val="600"/>
              </a:spcAft>
            </a:pPr>
            <a:r>
              <a:rPr lang="de-DE" dirty="0"/>
              <a:t>Es gibt u.a. </a:t>
            </a:r>
            <a:r>
              <a:rPr lang="de-DE" b="1" dirty="0"/>
              <a:t>s-Orbitale</a:t>
            </a:r>
            <a:r>
              <a:rPr lang="de-DE" dirty="0"/>
              <a:t> (kugelförmig), </a:t>
            </a:r>
            <a:r>
              <a:rPr lang="de-DE" b="1" dirty="0"/>
              <a:t>p-Orbitale</a:t>
            </a:r>
            <a:r>
              <a:rPr lang="de-DE" dirty="0"/>
              <a:t> (hantelförmig), </a:t>
            </a:r>
            <a:r>
              <a:rPr lang="de-DE" b="1" dirty="0"/>
              <a:t>d-Orbitale</a:t>
            </a:r>
            <a:r>
              <a:rPr lang="de-DE" dirty="0"/>
              <a:t> und </a:t>
            </a:r>
            <a:r>
              <a:rPr lang="de-DE" b="1" dirty="0"/>
              <a:t>f-Orbitale</a:t>
            </a:r>
          </a:p>
          <a:p>
            <a:pPr marL="268288" indent="-268288">
              <a:buAutoNum type="arabicPeriod"/>
            </a:pPr>
            <a:r>
              <a:rPr lang="de-DE" dirty="0"/>
              <a:t>Schale: max. 2 Elektronen </a:t>
            </a:r>
            <a:r>
              <a:rPr lang="de-DE" dirty="0">
                <a:sym typeface="Wingdings" panose="05000000000000000000" pitchFamily="2" charset="2"/>
              </a:rPr>
              <a:t> s-Orbital</a:t>
            </a:r>
          </a:p>
          <a:p>
            <a:pPr marL="268288" indent="-268288">
              <a:buAutoNum type="arabicPeriod"/>
            </a:pPr>
            <a:r>
              <a:rPr lang="de-DE" dirty="0">
                <a:sym typeface="Wingdings" panose="05000000000000000000" pitchFamily="2" charset="2"/>
              </a:rPr>
              <a:t>Schale: max. 8 Elektronen  s-Orbital + bis zu 3 p-Orbitale</a:t>
            </a:r>
          </a:p>
          <a:p>
            <a:pPr marL="268288" indent="-268288">
              <a:buAutoNum type="arabicPeriod"/>
            </a:pPr>
            <a:r>
              <a:rPr lang="de-DE" dirty="0">
                <a:sym typeface="Wingdings" panose="05000000000000000000" pitchFamily="2" charset="2"/>
              </a:rPr>
              <a:t>Schale: max. 18 Elektronen  s-Orbital + 3 p-Orbitale + bis zu 5 d-Orbitale</a:t>
            </a:r>
          </a:p>
          <a:p>
            <a:pPr>
              <a:spcAft>
                <a:spcPts val="600"/>
              </a:spcAft>
            </a:pPr>
            <a:r>
              <a:rPr lang="de-DE" dirty="0">
                <a:sym typeface="Wingdings" panose="05000000000000000000" pitchFamily="2" charset="2"/>
              </a:rPr>
              <a:t>…</a:t>
            </a:r>
          </a:p>
        </p:txBody>
      </p:sp>
    </p:spTree>
    <p:extLst>
      <p:ext uri="{BB962C8B-B14F-4D97-AF65-F5344CB8AC3E}">
        <p14:creationId xmlns:p14="http://schemas.microsoft.com/office/powerpoint/2010/main" val="201870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uppieren 11">
            <a:extLst>
              <a:ext uri="{FF2B5EF4-FFF2-40B4-BE49-F238E27FC236}">
                <a16:creationId xmlns:a16="http://schemas.microsoft.com/office/drawing/2014/main" id="{0C8EE229-3FA6-452E-AECC-00CD44CE900A}"/>
              </a:ext>
            </a:extLst>
          </p:cNvPr>
          <p:cNvGrpSpPr/>
          <p:nvPr/>
        </p:nvGrpSpPr>
        <p:grpSpPr>
          <a:xfrm>
            <a:off x="-13034" y="0"/>
            <a:ext cx="9157034" cy="7128261"/>
            <a:chOff x="-13034" y="0"/>
            <a:chExt cx="9157034" cy="7128261"/>
          </a:xfrm>
        </p:grpSpPr>
        <p:pic>
          <p:nvPicPr>
            <p:cNvPr id="3" name="Grafik 2">
              <a:extLst>
                <a:ext uri="{FF2B5EF4-FFF2-40B4-BE49-F238E27FC236}">
                  <a16:creationId xmlns:a16="http://schemas.microsoft.com/office/drawing/2014/main" id="{ABE9FF4B-3AC2-4FF7-AEB3-7247AD12E0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4" y="28241"/>
              <a:ext cx="9157034" cy="7100020"/>
            </a:xfrm>
            <a:prstGeom prst="rect">
              <a:avLst/>
            </a:prstGeom>
          </p:spPr>
        </p:pic>
        <p:sp>
          <p:nvSpPr>
            <p:cNvPr id="11" name="Rechteck 10">
              <a:extLst>
                <a:ext uri="{FF2B5EF4-FFF2-40B4-BE49-F238E27FC236}">
                  <a16:creationId xmlns:a16="http://schemas.microsoft.com/office/drawing/2014/main" id="{078C81A5-89E1-4ECF-8240-B50CB6EB5B8E}"/>
                </a:ext>
              </a:extLst>
            </p:cNvPr>
            <p:cNvSpPr/>
            <p:nvPr/>
          </p:nvSpPr>
          <p:spPr>
            <a:xfrm>
              <a:off x="107504" y="0"/>
              <a:ext cx="9036496" cy="8367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 name="Textfeld 1">
            <a:extLst>
              <a:ext uri="{FF2B5EF4-FFF2-40B4-BE49-F238E27FC236}">
                <a16:creationId xmlns:a16="http://schemas.microsoft.com/office/drawing/2014/main" id="{D297E5DC-D432-469C-86A0-7B19B4132926}"/>
              </a:ext>
            </a:extLst>
          </p:cNvPr>
          <p:cNvSpPr txBox="1"/>
          <p:nvPr/>
        </p:nvSpPr>
        <p:spPr>
          <a:xfrm>
            <a:off x="1187624" y="5362433"/>
            <a:ext cx="1224136" cy="523220"/>
          </a:xfrm>
          <a:prstGeom prst="rect">
            <a:avLst/>
          </a:prstGeom>
          <a:noFill/>
        </p:spPr>
        <p:txBody>
          <a:bodyPr wrap="square" rtlCol="0">
            <a:spAutoFit/>
          </a:bodyPr>
          <a:lstStyle/>
          <a:p>
            <a:r>
              <a:rPr lang="de-DE" sz="1400" i="1" dirty="0">
                <a:solidFill>
                  <a:srgbClr val="FF0000"/>
                </a:solidFill>
              </a:rPr>
              <a:t>Besetzung der s-Orbitale</a:t>
            </a:r>
          </a:p>
        </p:txBody>
      </p:sp>
      <p:sp>
        <p:nvSpPr>
          <p:cNvPr id="4" name="Textfeld 3">
            <a:extLst>
              <a:ext uri="{FF2B5EF4-FFF2-40B4-BE49-F238E27FC236}">
                <a16:creationId xmlns:a16="http://schemas.microsoft.com/office/drawing/2014/main" id="{BF4FEDDF-9D15-4B89-AE39-D089BED9A836}"/>
              </a:ext>
            </a:extLst>
          </p:cNvPr>
          <p:cNvSpPr txBox="1"/>
          <p:nvPr/>
        </p:nvSpPr>
        <p:spPr>
          <a:xfrm>
            <a:off x="7254044" y="5384623"/>
            <a:ext cx="1224136" cy="523220"/>
          </a:xfrm>
          <a:prstGeom prst="rect">
            <a:avLst/>
          </a:prstGeom>
          <a:noFill/>
        </p:spPr>
        <p:txBody>
          <a:bodyPr wrap="square" rtlCol="0">
            <a:spAutoFit/>
          </a:bodyPr>
          <a:lstStyle/>
          <a:p>
            <a:r>
              <a:rPr lang="de-DE" sz="1400" i="1" dirty="0">
                <a:solidFill>
                  <a:srgbClr val="FF0000"/>
                </a:solidFill>
              </a:rPr>
              <a:t>Besetzung der p-Orbitale</a:t>
            </a:r>
          </a:p>
        </p:txBody>
      </p:sp>
      <p:sp>
        <p:nvSpPr>
          <p:cNvPr id="5" name="Textfeld 4">
            <a:extLst>
              <a:ext uri="{FF2B5EF4-FFF2-40B4-BE49-F238E27FC236}">
                <a16:creationId xmlns:a16="http://schemas.microsoft.com/office/drawing/2014/main" id="{5695C810-D522-43F4-A37D-6C6546C3FD7A}"/>
              </a:ext>
            </a:extLst>
          </p:cNvPr>
          <p:cNvSpPr txBox="1"/>
          <p:nvPr/>
        </p:nvSpPr>
        <p:spPr>
          <a:xfrm>
            <a:off x="3851920" y="1556792"/>
            <a:ext cx="1224136" cy="523220"/>
          </a:xfrm>
          <a:prstGeom prst="rect">
            <a:avLst/>
          </a:prstGeom>
          <a:noFill/>
        </p:spPr>
        <p:txBody>
          <a:bodyPr wrap="square" rtlCol="0">
            <a:spAutoFit/>
          </a:bodyPr>
          <a:lstStyle/>
          <a:p>
            <a:r>
              <a:rPr lang="de-DE" sz="1400" i="1" dirty="0">
                <a:solidFill>
                  <a:srgbClr val="FF0000"/>
                </a:solidFill>
              </a:rPr>
              <a:t>Besetzung der d-Orbitale</a:t>
            </a:r>
          </a:p>
        </p:txBody>
      </p:sp>
      <p:sp>
        <p:nvSpPr>
          <p:cNvPr id="6" name="Textfeld 5">
            <a:extLst>
              <a:ext uri="{FF2B5EF4-FFF2-40B4-BE49-F238E27FC236}">
                <a16:creationId xmlns:a16="http://schemas.microsoft.com/office/drawing/2014/main" id="{9A64A7AB-3A11-436A-8579-1D0DC7FDA039}"/>
              </a:ext>
            </a:extLst>
          </p:cNvPr>
          <p:cNvSpPr txBox="1"/>
          <p:nvPr/>
        </p:nvSpPr>
        <p:spPr>
          <a:xfrm>
            <a:off x="696327" y="6165154"/>
            <a:ext cx="1224136" cy="523220"/>
          </a:xfrm>
          <a:prstGeom prst="rect">
            <a:avLst/>
          </a:prstGeom>
          <a:noFill/>
        </p:spPr>
        <p:txBody>
          <a:bodyPr wrap="square" rtlCol="0">
            <a:spAutoFit/>
          </a:bodyPr>
          <a:lstStyle/>
          <a:p>
            <a:r>
              <a:rPr lang="de-DE" sz="1400" i="1" dirty="0">
                <a:solidFill>
                  <a:srgbClr val="FF0000"/>
                </a:solidFill>
              </a:rPr>
              <a:t>Besetzung der f-Orbitale</a:t>
            </a:r>
          </a:p>
        </p:txBody>
      </p:sp>
      <p:sp>
        <p:nvSpPr>
          <p:cNvPr id="7" name="Geschweifte Klammer links 6">
            <a:extLst>
              <a:ext uri="{FF2B5EF4-FFF2-40B4-BE49-F238E27FC236}">
                <a16:creationId xmlns:a16="http://schemas.microsoft.com/office/drawing/2014/main" id="{C2A60D71-1312-4729-9CA6-220918A512D2}"/>
              </a:ext>
            </a:extLst>
          </p:cNvPr>
          <p:cNvSpPr/>
          <p:nvPr/>
        </p:nvSpPr>
        <p:spPr>
          <a:xfrm rot="16200000">
            <a:off x="1750929" y="4977172"/>
            <a:ext cx="241542" cy="648072"/>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8" name="Geschweifte Klammer links 7">
            <a:extLst>
              <a:ext uri="{FF2B5EF4-FFF2-40B4-BE49-F238E27FC236}">
                <a16:creationId xmlns:a16="http://schemas.microsoft.com/office/drawing/2014/main" id="{6832A303-CE42-4496-A550-6E255BA90327}"/>
              </a:ext>
            </a:extLst>
          </p:cNvPr>
          <p:cNvSpPr/>
          <p:nvPr/>
        </p:nvSpPr>
        <p:spPr>
          <a:xfrm rot="5400000">
            <a:off x="4307213" y="256567"/>
            <a:ext cx="241542" cy="3888432"/>
          </a:xfrm>
          <a:prstGeom prst="leftBrace">
            <a:avLst>
              <a:gd name="adj1" fmla="val 0"/>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9" name="Geschweifte Klammer links 8">
            <a:extLst>
              <a:ext uri="{FF2B5EF4-FFF2-40B4-BE49-F238E27FC236}">
                <a16:creationId xmlns:a16="http://schemas.microsoft.com/office/drawing/2014/main" id="{FEF08820-03DE-4AA3-B584-D972D9DAB41D}"/>
              </a:ext>
            </a:extLst>
          </p:cNvPr>
          <p:cNvSpPr/>
          <p:nvPr/>
        </p:nvSpPr>
        <p:spPr>
          <a:xfrm rot="16200000">
            <a:off x="7655585" y="4125127"/>
            <a:ext cx="241542" cy="2520280"/>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0" name="Geschweifte Klammer links 9">
            <a:extLst>
              <a:ext uri="{FF2B5EF4-FFF2-40B4-BE49-F238E27FC236}">
                <a16:creationId xmlns:a16="http://schemas.microsoft.com/office/drawing/2014/main" id="{53909D74-17DC-4DAF-9F47-CBEBA1ADD92D}"/>
              </a:ext>
            </a:extLst>
          </p:cNvPr>
          <p:cNvSpPr/>
          <p:nvPr/>
        </p:nvSpPr>
        <p:spPr>
          <a:xfrm>
            <a:off x="1799692" y="5982737"/>
            <a:ext cx="241542" cy="888054"/>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3" name="Textfeld 12">
            <a:extLst>
              <a:ext uri="{FF2B5EF4-FFF2-40B4-BE49-F238E27FC236}">
                <a16:creationId xmlns:a16="http://schemas.microsoft.com/office/drawing/2014/main" id="{A46053D9-2C7C-4366-B1F8-B576D19579B0}"/>
              </a:ext>
            </a:extLst>
          </p:cNvPr>
          <p:cNvSpPr txBox="1"/>
          <p:nvPr/>
        </p:nvSpPr>
        <p:spPr>
          <a:xfrm>
            <a:off x="179512" y="188640"/>
            <a:ext cx="8298668" cy="369332"/>
          </a:xfrm>
          <a:prstGeom prst="rect">
            <a:avLst/>
          </a:prstGeom>
          <a:noFill/>
        </p:spPr>
        <p:txBody>
          <a:bodyPr wrap="square" rtlCol="0">
            <a:spAutoFit/>
          </a:bodyPr>
          <a:lstStyle/>
          <a:p>
            <a:r>
              <a:rPr lang="de-DE" dirty="0"/>
              <a:t>Exkurs: Aufbau des Periodensystems und die Elektronenverteilung in den Elementen</a:t>
            </a:r>
          </a:p>
        </p:txBody>
      </p:sp>
    </p:spTree>
    <p:extLst>
      <p:ext uri="{BB962C8B-B14F-4D97-AF65-F5344CB8AC3E}">
        <p14:creationId xmlns:p14="http://schemas.microsoft.com/office/powerpoint/2010/main" val="790705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animBg="1"/>
      <p:bldP spid="8" grpId="0" animBg="1"/>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410CAE88-95F7-4D19-9D50-16F6FD1C6584}"/>
              </a:ext>
            </a:extLst>
          </p:cNvPr>
          <p:cNvPicPr>
            <a:picLocks noChangeAspect="1"/>
          </p:cNvPicPr>
          <p:nvPr/>
        </p:nvPicPr>
        <p:blipFill>
          <a:blip r:embed="rId2"/>
          <a:stretch>
            <a:fillRect/>
          </a:stretch>
        </p:blipFill>
        <p:spPr>
          <a:xfrm>
            <a:off x="229040" y="1113254"/>
            <a:ext cx="4292832" cy="3191332"/>
          </a:xfrm>
          <a:prstGeom prst="rect">
            <a:avLst/>
          </a:prstGeom>
        </p:spPr>
      </p:pic>
      <p:sp>
        <p:nvSpPr>
          <p:cNvPr id="3" name="Textfeld 2">
            <a:extLst>
              <a:ext uri="{FF2B5EF4-FFF2-40B4-BE49-F238E27FC236}">
                <a16:creationId xmlns:a16="http://schemas.microsoft.com/office/drawing/2014/main" id="{27BC83C4-707E-4B9F-BDD5-81C857558A69}"/>
              </a:ext>
            </a:extLst>
          </p:cNvPr>
          <p:cNvSpPr txBox="1"/>
          <p:nvPr/>
        </p:nvSpPr>
        <p:spPr>
          <a:xfrm>
            <a:off x="164857" y="4327115"/>
            <a:ext cx="4217770" cy="369332"/>
          </a:xfrm>
          <a:prstGeom prst="rect">
            <a:avLst/>
          </a:prstGeom>
          <a:noFill/>
        </p:spPr>
        <p:txBody>
          <a:bodyPr wrap="square" rtlCol="0">
            <a:spAutoFit/>
          </a:bodyPr>
          <a:lstStyle/>
          <a:p>
            <a:r>
              <a:rPr lang="de-DE" dirty="0"/>
              <a:t>Orbitale eines C-Atoms (äußerste Schale)</a:t>
            </a:r>
          </a:p>
        </p:txBody>
      </p:sp>
      <p:grpSp>
        <p:nvGrpSpPr>
          <p:cNvPr id="4" name="Gruppieren 3">
            <a:extLst>
              <a:ext uri="{FF2B5EF4-FFF2-40B4-BE49-F238E27FC236}">
                <a16:creationId xmlns:a16="http://schemas.microsoft.com/office/drawing/2014/main" id="{F4B53FB1-3BB3-4518-8C25-0879FABB5420}"/>
              </a:ext>
            </a:extLst>
          </p:cNvPr>
          <p:cNvGrpSpPr/>
          <p:nvPr/>
        </p:nvGrpSpPr>
        <p:grpSpPr>
          <a:xfrm>
            <a:off x="5110816" y="929020"/>
            <a:ext cx="3240360" cy="3273963"/>
            <a:chOff x="5508104" y="2564904"/>
            <a:chExt cx="3240360" cy="3273963"/>
          </a:xfrm>
        </p:grpSpPr>
        <p:cxnSp>
          <p:nvCxnSpPr>
            <p:cNvPr id="5" name="Gerade Verbindung mit Pfeil 4">
              <a:extLst>
                <a:ext uri="{FF2B5EF4-FFF2-40B4-BE49-F238E27FC236}">
                  <a16:creationId xmlns:a16="http://schemas.microsoft.com/office/drawing/2014/main" id="{550CC4C6-D53B-4660-889D-9C750115C53C}"/>
                </a:ext>
              </a:extLst>
            </p:cNvPr>
            <p:cNvCxnSpPr>
              <a:cxnSpLocks/>
            </p:cNvCxnSpPr>
            <p:nvPr/>
          </p:nvCxnSpPr>
          <p:spPr>
            <a:xfrm flipV="1">
              <a:off x="5652120" y="3043767"/>
              <a:ext cx="0" cy="27951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Gerade Verbindung mit Pfeil 5">
              <a:extLst>
                <a:ext uri="{FF2B5EF4-FFF2-40B4-BE49-F238E27FC236}">
                  <a16:creationId xmlns:a16="http://schemas.microsoft.com/office/drawing/2014/main" id="{1BA351BE-10A0-42CD-89B8-DF121A2293EF}"/>
                </a:ext>
              </a:extLst>
            </p:cNvPr>
            <p:cNvCxnSpPr>
              <a:cxnSpLocks/>
            </p:cNvCxnSpPr>
            <p:nvPr/>
          </p:nvCxnSpPr>
          <p:spPr>
            <a:xfrm>
              <a:off x="5652120" y="5838866"/>
              <a:ext cx="25922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feld 6">
              <a:extLst>
                <a:ext uri="{FF2B5EF4-FFF2-40B4-BE49-F238E27FC236}">
                  <a16:creationId xmlns:a16="http://schemas.microsoft.com/office/drawing/2014/main" id="{3C74E091-F99A-49CD-A299-0D3BB55CD985}"/>
                </a:ext>
              </a:extLst>
            </p:cNvPr>
            <p:cNvSpPr txBox="1"/>
            <p:nvPr/>
          </p:nvSpPr>
          <p:spPr>
            <a:xfrm>
              <a:off x="5508104" y="2564904"/>
              <a:ext cx="1512168" cy="369332"/>
            </a:xfrm>
            <a:prstGeom prst="rect">
              <a:avLst/>
            </a:prstGeom>
            <a:noFill/>
          </p:spPr>
          <p:txBody>
            <a:bodyPr wrap="square" rtlCol="0">
              <a:spAutoFit/>
            </a:bodyPr>
            <a:lstStyle/>
            <a:p>
              <a:r>
                <a:rPr lang="de-DE" dirty="0"/>
                <a:t>Energie</a:t>
              </a:r>
            </a:p>
          </p:txBody>
        </p:sp>
        <p:cxnSp>
          <p:nvCxnSpPr>
            <p:cNvPr id="8" name="Gerader Verbinder 7">
              <a:extLst>
                <a:ext uri="{FF2B5EF4-FFF2-40B4-BE49-F238E27FC236}">
                  <a16:creationId xmlns:a16="http://schemas.microsoft.com/office/drawing/2014/main" id="{FEFD1739-A024-419C-8E10-C7EF552B7135}"/>
                </a:ext>
              </a:extLst>
            </p:cNvPr>
            <p:cNvCxnSpPr/>
            <p:nvPr/>
          </p:nvCxnSpPr>
          <p:spPr>
            <a:xfrm>
              <a:off x="5652120" y="5420031"/>
              <a:ext cx="2016224"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extfeld 8">
              <a:extLst>
                <a:ext uri="{FF2B5EF4-FFF2-40B4-BE49-F238E27FC236}">
                  <a16:creationId xmlns:a16="http://schemas.microsoft.com/office/drawing/2014/main" id="{08518EFC-4DEA-40F1-964F-B375DFCE08BD}"/>
                </a:ext>
              </a:extLst>
            </p:cNvPr>
            <p:cNvSpPr txBox="1"/>
            <p:nvPr/>
          </p:nvSpPr>
          <p:spPr>
            <a:xfrm>
              <a:off x="7740352" y="5229200"/>
              <a:ext cx="1008112" cy="369332"/>
            </a:xfrm>
            <a:prstGeom prst="rect">
              <a:avLst/>
            </a:prstGeom>
            <a:noFill/>
            <a:ln>
              <a:solidFill>
                <a:schemeClr val="bg1"/>
              </a:solidFill>
            </a:ln>
          </p:spPr>
          <p:txBody>
            <a:bodyPr wrap="square" rtlCol="0">
              <a:spAutoFit/>
            </a:bodyPr>
            <a:lstStyle/>
            <a:p>
              <a:r>
                <a:rPr lang="de-DE" dirty="0">
                  <a:solidFill>
                    <a:schemeClr val="tx2">
                      <a:lumMod val="75000"/>
                    </a:schemeClr>
                  </a:solidFill>
                </a:rPr>
                <a:t>1. Schale</a:t>
              </a:r>
            </a:p>
          </p:txBody>
        </p:sp>
        <p:cxnSp>
          <p:nvCxnSpPr>
            <p:cNvPr id="10" name="Gerader Verbinder 9">
              <a:extLst>
                <a:ext uri="{FF2B5EF4-FFF2-40B4-BE49-F238E27FC236}">
                  <a16:creationId xmlns:a16="http://schemas.microsoft.com/office/drawing/2014/main" id="{7D80CFFC-7058-4672-AF8E-FABCB2B2DCE7}"/>
                </a:ext>
              </a:extLst>
            </p:cNvPr>
            <p:cNvCxnSpPr/>
            <p:nvPr/>
          </p:nvCxnSpPr>
          <p:spPr>
            <a:xfrm>
              <a:off x="5652120" y="4627943"/>
              <a:ext cx="201622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7B0289B5-74BB-4C10-A591-1DE1E13F7F88}"/>
                </a:ext>
              </a:extLst>
            </p:cNvPr>
            <p:cNvSpPr txBox="1"/>
            <p:nvPr/>
          </p:nvSpPr>
          <p:spPr>
            <a:xfrm>
              <a:off x="7740352" y="4149080"/>
              <a:ext cx="1008112" cy="369332"/>
            </a:xfrm>
            <a:prstGeom prst="rect">
              <a:avLst/>
            </a:prstGeom>
            <a:noFill/>
            <a:ln>
              <a:solidFill>
                <a:schemeClr val="bg1"/>
              </a:solidFill>
            </a:ln>
          </p:spPr>
          <p:txBody>
            <a:bodyPr wrap="square" rtlCol="0">
              <a:spAutoFit/>
            </a:bodyPr>
            <a:lstStyle/>
            <a:p>
              <a:r>
                <a:rPr lang="de-DE" dirty="0">
                  <a:solidFill>
                    <a:schemeClr val="accent6">
                      <a:lumMod val="75000"/>
                    </a:schemeClr>
                  </a:solidFill>
                </a:rPr>
                <a:t>2. Schale</a:t>
              </a:r>
            </a:p>
          </p:txBody>
        </p:sp>
        <p:cxnSp>
          <p:nvCxnSpPr>
            <p:cNvPr id="12" name="Gerader Verbinder 11">
              <a:extLst>
                <a:ext uri="{FF2B5EF4-FFF2-40B4-BE49-F238E27FC236}">
                  <a16:creationId xmlns:a16="http://schemas.microsoft.com/office/drawing/2014/main" id="{05AB7A24-C5C3-4177-8151-CA08B55FE3E5}"/>
                </a:ext>
              </a:extLst>
            </p:cNvPr>
            <p:cNvCxnSpPr/>
            <p:nvPr/>
          </p:nvCxnSpPr>
          <p:spPr>
            <a:xfrm>
              <a:off x="5652120" y="4115489"/>
              <a:ext cx="201622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echteck 12">
              <a:extLst>
                <a:ext uri="{FF2B5EF4-FFF2-40B4-BE49-F238E27FC236}">
                  <a16:creationId xmlns:a16="http://schemas.microsoft.com/office/drawing/2014/main" id="{368DFB5D-F7F5-4580-B657-02922A8FFDF8}"/>
                </a:ext>
              </a:extLst>
            </p:cNvPr>
            <p:cNvSpPr/>
            <p:nvPr/>
          </p:nvSpPr>
          <p:spPr>
            <a:xfrm>
              <a:off x="6417566" y="4437112"/>
              <a:ext cx="413333" cy="405937"/>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7EDCEA91-A8A1-4108-91EA-461603B592BD}"/>
                </a:ext>
              </a:extLst>
            </p:cNvPr>
            <p:cNvSpPr/>
            <p:nvPr/>
          </p:nvSpPr>
          <p:spPr>
            <a:xfrm>
              <a:off x="5998035" y="3861048"/>
              <a:ext cx="413333" cy="39724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9AF3E2B8-76FB-4033-8EAC-67D57697AA3D}"/>
                </a:ext>
              </a:extLst>
            </p:cNvPr>
            <p:cNvSpPr/>
            <p:nvPr/>
          </p:nvSpPr>
          <p:spPr>
            <a:xfrm>
              <a:off x="6423755" y="3861048"/>
              <a:ext cx="413333" cy="39724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F7CF7F8C-DFB3-4D77-B99B-FBD8F3D59577}"/>
                </a:ext>
              </a:extLst>
            </p:cNvPr>
            <p:cNvSpPr/>
            <p:nvPr/>
          </p:nvSpPr>
          <p:spPr>
            <a:xfrm>
              <a:off x="6849475" y="3861048"/>
              <a:ext cx="413333" cy="405937"/>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7E927774-1195-4B2B-8A5E-578BBADEB6E1}"/>
                </a:ext>
              </a:extLst>
            </p:cNvPr>
            <p:cNvSpPr/>
            <p:nvPr/>
          </p:nvSpPr>
          <p:spPr>
            <a:xfrm>
              <a:off x="6417566" y="5201020"/>
              <a:ext cx="413333" cy="40593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8" name="Textfeld 17">
            <a:extLst>
              <a:ext uri="{FF2B5EF4-FFF2-40B4-BE49-F238E27FC236}">
                <a16:creationId xmlns:a16="http://schemas.microsoft.com/office/drawing/2014/main" id="{4D62A5F7-F638-4BA8-BAAF-2E517A0DA961}"/>
              </a:ext>
            </a:extLst>
          </p:cNvPr>
          <p:cNvSpPr txBox="1"/>
          <p:nvPr/>
        </p:nvSpPr>
        <p:spPr>
          <a:xfrm>
            <a:off x="5110816" y="4304528"/>
            <a:ext cx="3720119" cy="369332"/>
          </a:xfrm>
          <a:prstGeom prst="rect">
            <a:avLst/>
          </a:prstGeom>
          <a:noFill/>
        </p:spPr>
        <p:txBody>
          <a:bodyPr wrap="square" rtlCol="0">
            <a:spAutoFit/>
          </a:bodyPr>
          <a:lstStyle/>
          <a:p>
            <a:r>
              <a:rPr lang="de-DE" dirty="0"/>
              <a:t>Energieniveauschema für ein C-Atom</a:t>
            </a:r>
          </a:p>
        </p:txBody>
      </p:sp>
      <p:sp>
        <p:nvSpPr>
          <p:cNvPr id="19" name="Textfeld 18">
            <a:extLst>
              <a:ext uri="{FF2B5EF4-FFF2-40B4-BE49-F238E27FC236}">
                <a16:creationId xmlns:a16="http://schemas.microsoft.com/office/drawing/2014/main" id="{E88008F0-A1C1-423A-AC5F-8A239B95E585}"/>
              </a:ext>
            </a:extLst>
          </p:cNvPr>
          <p:cNvSpPr txBox="1"/>
          <p:nvPr/>
        </p:nvSpPr>
        <p:spPr>
          <a:xfrm>
            <a:off x="283588" y="467779"/>
            <a:ext cx="7560840" cy="461665"/>
          </a:xfrm>
          <a:prstGeom prst="rect">
            <a:avLst/>
          </a:prstGeom>
          <a:noFill/>
        </p:spPr>
        <p:txBody>
          <a:bodyPr wrap="square" rtlCol="0">
            <a:spAutoFit/>
          </a:bodyPr>
          <a:lstStyle/>
          <a:p>
            <a:r>
              <a:rPr lang="de-DE" sz="2400" b="1" dirty="0"/>
              <a:t>Energie und Besetzung der Orbitale</a:t>
            </a:r>
          </a:p>
        </p:txBody>
      </p:sp>
      <p:sp>
        <p:nvSpPr>
          <p:cNvPr id="20" name="Textfeld 19">
            <a:extLst>
              <a:ext uri="{FF2B5EF4-FFF2-40B4-BE49-F238E27FC236}">
                <a16:creationId xmlns:a16="http://schemas.microsoft.com/office/drawing/2014/main" id="{1F8ABBD2-A832-4013-99FB-5A062FBD7E19}"/>
              </a:ext>
            </a:extLst>
          </p:cNvPr>
          <p:cNvSpPr txBox="1"/>
          <p:nvPr/>
        </p:nvSpPr>
        <p:spPr>
          <a:xfrm>
            <a:off x="395536" y="5013176"/>
            <a:ext cx="8280920" cy="1477328"/>
          </a:xfrm>
          <a:prstGeom prst="rect">
            <a:avLst/>
          </a:prstGeom>
          <a:noFill/>
        </p:spPr>
        <p:txBody>
          <a:bodyPr wrap="square" rtlCol="0">
            <a:spAutoFit/>
          </a:bodyPr>
          <a:lstStyle/>
          <a:p>
            <a:r>
              <a:rPr lang="de-DE" b="1" dirty="0"/>
              <a:t>Besetzungsregeln</a:t>
            </a:r>
            <a:r>
              <a:rPr lang="de-DE" dirty="0"/>
              <a:t>:</a:t>
            </a:r>
          </a:p>
          <a:p>
            <a:r>
              <a:rPr lang="de-DE" dirty="0"/>
              <a:t>Energieärmere Niveaus werden vor energiereicheren besetzt</a:t>
            </a:r>
          </a:p>
          <a:p>
            <a:r>
              <a:rPr lang="de-DE" dirty="0"/>
              <a:t>Ein Orbital kann maximal zwei Elektronen aufnehmen (</a:t>
            </a:r>
            <a:r>
              <a:rPr lang="de-DE" dirty="0">
                <a:sym typeface="Wingdings" panose="05000000000000000000" pitchFamily="2" charset="2"/>
              </a:rPr>
              <a:t> Pauli-Regel)</a:t>
            </a:r>
          </a:p>
          <a:p>
            <a:r>
              <a:rPr lang="de-DE" dirty="0">
                <a:sym typeface="Wingdings" panose="05000000000000000000" pitchFamily="2" charset="2"/>
              </a:rPr>
              <a:t>Energiegleiche Orbitale werden zunächst einfach besetzt ( </a:t>
            </a:r>
            <a:r>
              <a:rPr lang="de-DE" dirty="0" err="1">
                <a:sym typeface="Wingdings" panose="05000000000000000000" pitchFamily="2" charset="2"/>
              </a:rPr>
              <a:t>Hundsche</a:t>
            </a:r>
            <a:r>
              <a:rPr lang="de-DE" dirty="0">
                <a:sym typeface="Wingdings" panose="05000000000000000000" pitchFamily="2" charset="2"/>
              </a:rPr>
              <a:t> Regel)</a:t>
            </a:r>
            <a:endParaRPr lang="de-DE" dirty="0"/>
          </a:p>
          <a:p>
            <a:endParaRPr lang="de-DE" dirty="0"/>
          </a:p>
        </p:txBody>
      </p:sp>
      <p:sp>
        <p:nvSpPr>
          <p:cNvPr id="21" name="Textfeld 20">
            <a:extLst>
              <a:ext uri="{FF2B5EF4-FFF2-40B4-BE49-F238E27FC236}">
                <a16:creationId xmlns:a16="http://schemas.microsoft.com/office/drawing/2014/main" id="{221DDE1C-8B04-43AD-A893-0950DEA3F8E6}"/>
              </a:ext>
            </a:extLst>
          </p:cNvPr>
          <p:cNvSpPr txBox="1"/>
          <p:nvPr/>
        </p:nvSpPr>
        <p:spPr>
          <a:xfrm>
            <a:off x="5982072" y="2203615"/>
            <a:ext cx="504056" cy="461665"/>
          </a:xfrm>
          <a:prstGeom prst="rect">
            <a:avLst/>
          </a:prstGeom>
          <a:noFill/>
        </p:spPr>
        <p:txBody>
          <a:bodyPr wrap="square" rtlCol="0">
            <a:spAutoFit/>
          </a:bodyPr>
          <a:lstStyle/>
          <a:p>
            <a:r>
              <a:rPr lang="de-DE" sz="2400" dirty="0">
                <a:latin typeface="Arial" panose="020B0604020202020204" pitchFamily="34" charset="0"/>
                <a:cs typeface="Arial" panose="020B0604020202020204" pitchFamily="34" charset="0"/>
              </a:rPr>
              <a:t>1</a:t>
            </a:r>
          </a:p>
        </p:txBody>
      </p:sp>
      <p:sp>
        <p:nvSpPr>
          <p:cNvPr id="23" name="Textfeld 22">
            <a:extLst>
              <a:ext uri="{FF2B5EF4-FFF2-40B4-BE49-F238E27FC236}">
                <a16:creationId xmlns:a16="http://schemas.microsoft.com/office/drawing/2014/main" id="{6F6B9075-5651-4B29-8D6B-3DD65883AF67}"/>
              </a:ext>
            </a:extLst>
          </p:cNvPr>
          <p:cNvSpPr txBox="1"/>
          <p:nvPr/>
        </p:nvSpPr>
        <p:spPr>
          <a:xfrm>
            <a:off x="5947368" y="3532324"/>
            <a:ext cx="504056" cy="461665"/>
          </a:xfrm>
          <a:prstGeom prst="rect">
            <a:avLst/>
          </a:prstGeom>
          <a:noFill/>
        </p:spPr>
        <p:txBody>
          <a:bodyPr wrap="square" rtlCol="0">
            <a:spAutoFit/>
          </a:bodyPr>
          <a:lstStyle/>
          <a:p>
            <a:r>
              <a:rPr lang="de-DE" sz="2400" dirty="0">
                <a:latin typeface="Arial" panose="020B0604020202020204" pitchFamily="34" charset="0"/>
                <a:cs typeface="Arial" panose="020B0604020202020204" pitchFamily="34" charset="0"/>
              </a:rPr>
              <a:t>1</a:t>
            </a:r>
          </a:p>
        </p:txBody>
      </p:sp>
      <p:sp>
        <p:nvSpPr>
          <p:cNvPr id="24" name="Textfeld 23">
            <a:extLst>
              <a:ext uri="{FF2B5EF4-FFF2-40B4-BE49-F238E27FC236}">
                <a16:creationId xmlns:a16="http://schemas.microsoft.com/office/drawing/2014/main" id="{DDF524CE-4738-4106-82F8-8F5BCF49F29F}"/>
              </a:ext>
            </a:extLst>
          </p:cNvPr>
          <p:cNvSpPr txBox="1"/>
          <p:nvPr/>
        </p:nvSpPr>
        <p:spPr>
          <a:xfrm rot="10800000">
            <a:off x="5947368" y="3532324"/>
            <a:ext cx="504056" cy="461665"/>
          </a:xfrm>
          <a:prstGeom prst="rect">
            <a:avLst/>
          </a:prstGeom>
          <a:noFill/>
        </p:spPr>
        <p:txBody>
          <a:bodyPr wrap="square" rtlCol="0">
            <a:spAutoFit/>
          </a:bodyPr>
          <a:lstStyle/>
          <a:p>
            <a:r>
              <a:rPr lang="de-DE" sz="2400" dirty="0">
                <a:latin typeface="Arial" panose="020B0604020202020204" pitchFamily="34" charset="0"/>
                <a:cs typeface="Arial" panose="020B0604020202020204" pitchFamily="34" charset="0"/>
              </a:rPr>
              <a:t>1</a:t>
            </a:r>
          </a:p>
        </p:txBody>
      </p:sp>
      <p:sp>
        <p:nvSpPr>
          <p:cNvPr id="25" name="Textfeld 24">
            <a:extLst>
              <a:ext uri="{FF2B5EF4-FFF2-40B4-BE49-F238E27FC236}">
                <a16:creationId xmlns:a16="http://schemas.microsoft.com/office/drawing/2014/main" id="{A8C8D794-032E-4F2A-93C5-3DCAADE14B67}"/>
              </a:ext>
            </a:extLst>
          </p:cNvPr>
          <p:cNvSpPr txBox="1"/>
          <p:nvPr/>
        </p:nvSpPr>
        <p:spPr>
          <a:xfrm>
            <a:off x="5974916" y="2763133"/>
            <a:ext cx="504056" cy="461665"/>
          </a:xfrm>
          <a:prstGeom prst="rect">
            <a:avLst/>
          </a:prstGeom>
          <a:noFill/>
        </p:spPr>
        <p:txBody>
          <a:bodyPr wrap="square" rtlCol="0">
            <a:spAutoFit/>
          </a:bodyPr>
          <a:lstStyle/>
          <a:p>
            <a:r>
              <a:rPr lang="de-DE" sz="2400" dirty="0">
                <a:latin typeface="Arial" panose="020B0604020202020204" pitchFamily="34" charset="0"/>
                <a:cs typeface="Arial" panose="020B0604020202020204" pitchFamily="34" charset="0"/>
              </a:rPr>
              <a:t>1</a:t>
            </a:r>
          </a:p>
        </p:txBody>
      </p:sp>
      <p:sp>
        <p:nvSpPr>
          <p:cNvPr id="26" name="Textfeld 25">
            <a:extLst>
              <a:ext uri="{FF2B5EF4-FFF2-40B4-BE49-F238E27FC236}">
                <a16:creationId xmlns:a16="http://schemas.microsoft.com/office/drawing/2014/main" id="{B46F17C2-AD0E-47B7-B496-002868FDBADF}"/>
              </a:ext>
            </a:extLst>
          </p:cNvPr>
          <p:cNvSpPr txBox="1"/>
          <p:nvPr/>
        </p:nvSpPr>
        <p:spPr>
          <a:xfrm rot="10800000">
            <a:off x="5964312" y="2763133"/>
            <a:ext cx="504056" cy="461665"/>
          </a:xfrm>
          <a:prstGeom prst="rect">
            <a:avLst/>
          </a:prstGeom>
          <a:noFill/>
        </p:spPr>
        <p:txBody>
          <a:bodyPr wrap="square" rtlCol="0">
            <a:spAutoFit/>
          </a:bodyPr>
          <a:lstStyle/>
          <a:p>
            <a:r>
              <a:rPr lang="de-DE" sz="2400" dirty="0">
                <a:latin typeface="Arial" panose="020B0604020202020204" pitchFamily="34" charset="0"/>
                <a:cs typeface="Arial" panose="020B0604020202020204" pitchFamily="34" charset="0"/>
              </a:rPr>
              <a:t>1</a:t>
            </a:r>
          </a:p>
        </p:txBody>
      </p:sp>
      <p:sp>
        <p:nvSpPr>
          <p:cNvPr id="27" name="Textfeld 26">
            <a:extLst>
              <a:ext uri="{FF2B5EF4-FFF2-40B4-BE49-F238E27FC236}">
                <a16:creationId xmlns:a16="http://schemas.microsoft.com/office/drawing/2014/main" id="{EBE5F5AE-1397-44AD-964D-671A5DC4E4FF}"/>
              </a:ext>
            </a:extLst>
          </p:cNvPr>
          <p:cNvSpPr txBox="1"/>
          <p:nvPr/>
        </p:nvSpPr>
        <p:spPr>
          <a:xfrm>
            <a:off x="5565987" y="2196456"/>
            <a:ext cx="504056" cy="461665"/>
          </a:xfrm>
          <a:prstGeom prst="rect">
            <a:avLst/>
          </a:prstGeom>
          <a:noFill/>
        </p:spPr>
        <p:txBody>
          <a:bodyPr wrap="square" rtlCol="0">
            <a:spAutoFit/>
          </a:bodyPr>
          <a:lstStyle/>
          <a:p>
            <a:r>
              <a:rPr lang="de-DE" sz="2400" dirty="0">
                <a:latin typeface="Arial" panose="020B0604020202020204" pitchFamily="34" charset="0"/>
                <a:cs typeface="Arial" panose="020B0604020202020204" pitchFamily="34" charset="0"/>
              </a:rPr>
              <a:t>1</a:t>
            </a:r>
          </a:p>
        </p:txBody>
      </p:sp>
      <p:sp>
        <p:nvSpPr>
          <p:cNvPr id="28" name="Textfeld 27">
            <a:extLst>
              <a:ext uri="{FF2B5EF4-FFF2-40B4-BE49-F238E27FC236}">
                <a16:creationId xmlns:a16="http://schemas.microsoft.com/office/drawing/2014/main" id="{9697B9E4-6273-410F-9970-2156A268AE18}"/>
              </a:ext>
            </a:extLst>
          </p:cNvPr>
          <p:cNvSpPr txBox="1"/>
          <p:nvPr/>
        </p:nvSpPr>
        <p:spPr>
          <a:xfrm>
            <a:off x="5603128" y="1870840"/>
            <a:ext cx="381375" cy="369332"/>
          </a:xfrm>
          <a:prstGeom prst="rect">
            <a:avLst/>
          </a:prstGeom>
          <a:noFill/>
        </p:spPr>
        <p:txBody>
          <a:bodyPr wrap="square" rtlCol="0">
            <a:spAutoFit/>
          </a:bodyPr>
          <a:lstStyle/>
          <a:p>
            <a:r>
              <a:rPr lang="de-DE" dirty="0" err="1">
                <a:solidFill>
                  <a:schemeClr val="accent6">
                    <a:lumMod val="50000"/>
                  </a:schemeClr>
                </a:solidFill>
              </a:rPr>
              <a:t>p</a:t>
            </a:r>
            <a:r>
              <a:rPr lang="de-DE" baseline="-25000" dirty="0" err="1">
                <a:solidFill>
                  <a:schemeClr val="accent6">
                    <a:lumMod val="50000"/>
                  </a:schemeClr>
                </a:solidFill>
              </a:rPr>
              <a:t>x</a:t>
            </a:r>
            <a:endParaRPr lang="de-DE" baseline="-25000" dirty="0">
              <a:solidFill>
                <a:schemeClr val="accent6">
                  <a:lumMod val="50000"/>
                </a:schemeClr>
              </a:solidFill>
            </a:endParaRPr>
          </a:p>
        </p:txBody>
      </p:sp>
      <p:sp>
        <p:nvSpPr>
          <p:cNvPr id="30" name="Textfeld 29">
            <a:extLst>
              <a:ext uri="{FF2B5EF4-FFF2-40B4-BE49-F238E27FC236}">
                <a16:creationId xmlns:a16="http://schemas.microsoft.com/office/drawing/2014/main" id="{F9D08BD4-7D55-4827-BD43-EE10B5F49897}"/>
              </a:ext>
            </a:extLst>
          </p:cNvPr>
          <p:cNvSpPr txBox="1"/>
          <p:nvPr/>
        </p:nvSpPr>
        <p:spPr>
          <a:xfrm>
            <a:off x="6070043" y="1870840"/>
            <a:ext cx="394800" cy="369332"/>
          </a:xfrm>
          <a:prstGeom prst="rect">
            <a:avLst/>
          </a:prstGeom>
          <a:noFill/>
        </p:spPr>
        <p:txBody>
          <a:bodyPr wrap="square">
            <a:spAutoFit/>
          </a:bodyPr>
          <a:lstStyle/>
          <a:p>
            <a:r>
              <a:rPr lang="de-DE" dirty="0" err="1">
                <a:solidFill>
                  <a:schemeClr val="accent6">
                    <a:lumMod val="50000"/>
                  </a:schemeClr>
                </a:solidFill>
              </a:rPr>
              <a:t>p</a:t>
            </a:r>
            <a:r>
              <a:rPr lang="de-DE" baseline="-25000" dirty="0" err="1">
                <a:solidFill>
                  <a:schemeClr val="accent6">
                    <a:lumMod val="50000"/>
                  </a:schemeClr>
                </a:solidFill>
              </a:rPr>
              <a:t>y</a:t>
            </a:r>
            <a:endParaRPr lang="de-DE" baseline="-25000" dirty="0">
              <a:solidFill>
                <a:schemeClr val="accent6">
                  <a:lumMod val="50000"/>
                </a:schemeClr>
              </a:solidFill>
            </a:endParaRPr>
          </a:p>
        </p:txBody>
      </p:sp>
      <p:sp>
        <p:nvSpPr>
          <p:cNvPr id="32" name="Textfeld 31">
            <a:extLst>
              <a:ext uri="{FF2B5EF4-FFF2-40B4-BE49-F238E27FC236}">
                <a16:creationId xmlns:a16="http://schemas.microsoft.com/office/drawing/2014/main" id="{13510FD5-EE26-4B5F-BFD0-4257EF0609DC}"/>
              </a:ext>
            </a:extLst>
          </p:cNvPr>
          <p:cNvSpPr txBox="1"/>
          <p:nvPr/>
        </p:nvSpPr>
        <p:spPr>
          <a:xfrm>
            <a:off x="6499331" y="1870840"/>
            <a:ext cx="376545" cy="369332"/>
          </a:xfrm>
          <a:prstGeom prst="rect">
            <a:avLst/>
          </a:prstGeom>
          <a:noFill/>
        </p:spPr>
        <p:txBody>
          <a:bodyPr wrap="square">
            <a:spAutoFit/>
          </a:bodyPr>
          <a:lstStyle/>
          <a:p>
            <a:r>
              <a:rPr lang="de-DE" dirty="0" err="1">
                <a:solidFill>
                  <a:schemeClr val="accent6">
                    <a:lumMod val="50000"/>
                  </a:schemeClr>
                </a:solidFill>
              </a:rPr>
              <a:t>p</a:t>
            </a:r>
            <a:r>
              <a:rPr lang="de-DE" baseline="-25000" dirty="0" err="1">
                <a:solidFill>
                  <a:schemeClr val="accent6">
                    <a:lumMod val="50000"/>
                  </a:schemeClr>
                </a:solidFill>
              </a:rPr>
              <a:t>z</a:t>
            </a:r>
            <a:endParaRPr lang="de-DE" baseline="-25000" dirty="0">
              <a:solidFill>
                <a:schemeClr val="accent6">
                  <a:lumMod val="50000"/>
                </a:schemeClr>
              </a:solidFill>
            </a:endParaRPr>
          </a:p>
        </p:txBody>
      </p:sp>
      <p:sp>
        <p:nvSpPr>
          <p:cNvPr id="34" name="Textfeld 33">
            <a:extLst>
              <a:ext uri="{FF2B5EF4-FFF2-40B4-BE49-F238E27FC236}">
                <a16:creationId xmlns:a16="http://schemas.microsoft.com/office/drawing/2014/main" id="{92919EF9-15F3-48AA-8319-DB1D80D0114B}"/>
              </a:ext>
            </a:extLst>
          </p:cNvPr>
          <p:cNvSpPr txBox="1"/>
          <p:nvPr/>
        </p:nvSpPr>
        <p:spPr>
          <a:xfrm>
            <a:off x="6080647" y="2527213"/>
            <a:ext cx="376545" cy="369332"/>
          </a:xfrm>
          <a:prstGeom prst="rect">
            <a:avLst/>
          </a:prstGeom>
          <a:noFill/>
        </p:spPr>
        <p:txBody>
          <a:bodyPr wrap="square">
            <a:spAutoFit/>
          </a:bodyPr>
          <a:lstStyle/>
          <a:p>
            <a:r>
              <a:rPr lang="de-DE" dirty="0">
                <a:solidFill>
                  <a:schemeClr val="accent6">
                    <a:lumMod val="50000"/>
                  </a:schemeClr>
                </a:solidFill>
              </a:rPr>
              <a:t>s</a:t>
            </a:r>
            <a:endParaRPr lang="de-DE" baseline="-25000" dirty="0">
              <a:solidFill>
                <a:schemeClr val="accent6">
                  <a:lumMod val="50000"/>
                </a:schemeClr>
              </a:solidFill>
            </a:endParaRPr>
          </a:p>
        </p:txBody>
      </p:sp>
      <p:sp>
        <p:nvSpPr>
          <p:cNvPr id="35" name="Textfeld 34">
            <a:extLst>
              <a:ext uri="{FF2B5EF4-FFF2-40B4-BE49-F238E27FC236}">
                <a16:creationId xmlns:a16="http://schemas.microsoft.com/office/drawing/2014/main" id="{4C85D7AC-523D-4185-80C6-4958B10FD0DD}"/>
              </a:ext>
            </a:extLst>
          </p:cNvPr>
          <p:cNvSpPr txBox="1"/>
          <p:nvPr/>
        </p:nvSpPr>
        <p:spPr>
          <a:xfrm>
            <a:off x="6094985" y="3243162"/>
            <a:ext cx="376545" cy="369332"/>
          </a:xfrm>
          <a:prstGeom prst="rect">
            <a:avLst/>
          </a:prstGeom>
          <a:noFill/>
        </p:spPr>
        <p:txBody>
          <a:bodyPr wrap="square">
            <a:spAutoFit/>
          </a:bodyPr>
          <a:lstStyle/>
          <a:p>
            <a:r>
              <a:rPr lang="de-DE" dirty="0">
                <a:solidFill>
                  <a:schemeClr val="tx2"/>
                </a:solidFill>
              </a:rPr>
              <a:t>s</a:t>
            </a:r>
            <a:endParaRPr lang="de-DE" baseline="-25000" dirty="0">
              <a:solidFill>
                <a:schemeClr val="tx2"/>
              </a:solidFill>
            </a:endParaRPr>
          </a:p>
        </p:txBody>
      </p:sp>
    </p:spTree>
    <p:extLst>
      <p:ext uri="{BB962C8B-B14F-4D97-AF65-F5344CB8AC3E}">
        <p14:creationId xmlns:p14="http://schemas.microsoft.com/office/powerpoint/2010/main" val="277319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3" grpId="0"/>
      <p:bldP spid="24" grpId="0"/>
      <p:bldP spid="25" grpId="0"/>
      <p:bldP spid="26"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p:cNvSpPr txBox="1"/>
          <p:nvPr/>
        </p:nvSpPr>
        <p:spPr>
          <a:xfrm>
            <a:off x="70611" y="479140"/>
            <a:ext cx="2774589" cy="2308324"/>
          </a:xfrm>
          <a:prstGeom prst="rect">
            <a:avLst/>
          </a:prstGeom>
          <a:noFill/>
        </p:spPr>
        <p:txBody>
          <a:bodyPr wrap="square" rtlCol="0">
            <a:spAutoFit/>
          </a:bodyPr>
          <a:lstStyle/>
          <a:p>
            <a:r>
              <a:rPr lang="de-DE" sz="2400" dirty="0"/>
              <a:t>Die Anregung der Atome führt zu </a:t>
            </a:r>
            <a:r>
              <a:rPr lang="de-DE" sz="2400" b="1" dirty="0"/>
              <a:t>Hybridorbitalen</a:t>
            </a:r>
            <a:r>
              <a:rPr lang="de-DE" sz="2400" dirty="0"/>
              <a:t> durch eine Kombination von s- und p-Orbitalen:</a:t>
            </a:r>
          </a:p>
        </p:txBody>
      </p:sp>
      <p:pic>
        <p:nvPicPr>
          <p:cNvPr id="3074" name="Picture 2"/>
          <p:cNvPicPr>
            <a:picLocks noChangeAspect="1" noChangeArrowheads="1"/>
          </p:cNvPicPr>
          <p:nvPr/>
        </p:nvPicPr>
        <p:blipFill>
          <a:blip r:embed="rId2" cstate="print"/>
          <a:srcRect/>
          <a:stretch>
            <a:fillRect/>
          </a:stretch>
        </p:blipFill>
        <p:spPr bwMode="auto">
          <a:xfrm>
            <a:off x="3238824" y="160452"/>
            <a:ext cx="3736536" cy="2787464"/>
          </a:xfrm>
          <a:prstGeom prst="rect">
            <a:avLst/>
          </a:prstGeom>
          <a:noFill/>
          <a:ln w="9525">
            <a:noFill/>
            <a:miter lim="800000"/>
            <a:headEnd/>
            <a:tailEnd/>
          </a:ln>
        </p:spPr>
      </p:pic>
      <p:cxnSp>
        <p:nvCxnSpPr>
          <p:cNvPr id="9" name="Gerade Verbindung mit Pfeil 8"/>
          <p:cNvCxnSpPr/>
          <p:nvPr/>
        </p:nvCxnSpPr>
        <p:spPr>
          <a:xfrm>
            <a:off x="5940152" y="2996952"/>
            <a:ext cx="1368152" cy="936104"/>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Gerade Verbindung mit Pfeil 10"/>
          <p:cNvCxnSpPr/>
          <p:nvPr/>
        </p:nvCxnSpPr>
        <p:spPr>
          <a:xfrm flipH="1">
            <a:off x="1907704" y="2996952"/>
            <a:ext cx="1728192" cy="936104"/>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Gerade Verbindung mit Pfeil 7"/>
          <p:cNvCxnSpPr/>
          <p:nvPr/>
        </p:nvCxnSpPr>
        <p:spPr>
          <a:xfrm>
            <a:off x="4788024" y="2996952"/>
            <a:ext cx="0" cy="936104"/>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3078" name="Picture 6"/>
          <p:cNvPicPr>
            <a:picLocks noChangeAspect="1" noChangeArrowheads="1"/>
          </p:cNvPicPr>
          <p:nvPr/>
        </p:nvPicPr>
        <p:blipFill>
          <a:blip r:embed="rId3" cstate="print"/>
          <a:srcRect/>
          <a:stretch>
            <a:fillRect/>
          </a:stretch>
        </p:blipFill>
        <p:spPr bwMode="auto">
          <a:xfrm>
            <a:off x="2915816" y="3933056"/>
            <a:ext cx="3059849" cy="2465412"/>
          </a:xfrm>
          <a:prstGeom prst="rect">
            <a:avLst/>
          </a:prstGeom>
          <a:noFill/>
          <a:ln w="9525">
            <a:noFill/>
            <a:miter lim="800000"/>
            <a:headEnd/>
            <a:tailEnd/>
          </a:ln>
        </p:spPr>
      </p:pic>
      <p:pic>
        <p:nvPicPr>
          <p:cNvPr id="3079" name="Picture 7"/>
          <p:cNvPicPr>
            <a:picLocks noChangeAspect="1" noChangeArrowheads="1"/>
          </p:cNvPicPr>
          <p:nvPr/>
        </p:nvPicPr>
        <p:blipFill>
          <a:blip r:embed="rId4" cstate="print"/>
          <a:srcRect/>
          <a:stretch>
            <a:fillRect/>
          </a:stretch>
        </p:blipFill>
        <p:spPr bwMode="auto">
          <a:xfrm>
            <a:off x="0" y="3933056"/>
            <a:ext cx="2915815" cy="2448272"/>
          </a:xfrm>
          <a:prstGeom prst="rect">
            <a:avLst/>
          </a:prstGeom>
          <a:noFill/>
          <a:ln w="9525">
            <a:noFill/>
            <a:miter lim="800000"/>
            <a:headEnd/>
            <a:tailEnd/>
          </a:ln>
        </p:spPr>
      </p:pic>
      <p:pic>
        <p:nvPicPr>
          <p:cNvPr id="3080" name="Picture 8"/>
          <p:cNvPicPr>
            <a:picLocks noChangeAspect="1" noChangeArrowheads="1"/>
          </p:cNvPicPr>
          <p:nvPr/>
        </p:nvPicPr>
        <p:blipFill>
          <a:blip r:embed="rId5" cstate="print"/>
          <a:srcRect/>
          <a:stretch>
            <a:fillRect/>
          </a:stretch>
        </p:blipFill>
        <p:spPr bwMode="auto">
          <a:xfrm>
            <a:off x="5940152" y="3933056"/>
            <a:ext cx="3131840" cy="2448272"/>
          </a:xfrm>
          <a:prstGeom prst="rect">
            <a:avLst/>
          </a:prstGeom>
          <a:noFill/>
          <a:ln w="9525">
            <a:noFill/>
            <a:miter lim="800000"/>
            <a:headEnd/>
            <a:tailEnd/>
          </a:ln>
        </p:spPr>
      </p:pic>
      <p:sp>
        <p:nvSpPr>
          <p:cNvPr id="2" name="Textfeld 1">
            <a:extLst>
              <a:ext uri="{FF2B5EF4-FFF2-40B4-BE49-F238E27FC236}">
                <a16:creationId xmlns:a16="http://schemas.microsoft.com/office/drawing/2014/main" id="{BB36B464-B3F4-4CE4-A52A-AE107DECE35A}"/>
              </a:ext>
            </a:extLst>
          </p:cNvPr>
          <p:cNvSpPr txBox="1"/>
          <p:nvPr/>
        </p:nvSpPr>
        <p:spPr>
          <a:xfrm>
            <a:off x="7308304" y="1412776"/>
            <a:ext cx="1584176" cy="369332"/>
          </a:xfrm>
          <a:prstGeom prst="rect">
            <a:avLst/>
          </a:prstGeom>
          <a:noFill/>
        </p:spPr>
        <p:txBody>
          <a:bodyPr wrap="square" rtlCol="0">
            <a:spAutoFit/>
          </a:bodyPr>
          <a:lstStyle/>
          <a:p>
            <a:r>
              <a:rPr lang="de-DE" b="1" i="1" dirty="0"/>
              <a:t>Grundzustand</a:t>
            </a:r>
          </a:p>
        </p:txBody>
      </p:sp>
      <p:sp>
        <p:nvSpPr>
          <p:cNvPr id="12" name="Textfeld 11">
            <a:extLst>
              <a:ext uri="{FF2B5EF4-FFF2-40B4-BE49-F238E27FC236}">
                <a16:creationId xmlns:a16="http://schemas.microsoft.com/office/drawing/2014/main" id="{3C305DEB-3EF7-49DC-9456-C98C447BBE01}"/>
              </a:ext>
            </a:extLst>
          </p:cNvPr>
          <p:cNvSpPr txBox="1"/>
          <p:nvPr/>
        </p:nvSpPr>
        <p:spPr>
          <a:xfrm>
            <a:off x="3293614" y="6476549"/>
            <a:ext cx="2304251" cy="369332"/>
          </a:xfrm>
          <a:prstGeom prst="rect">
            <a:avLst/>
          </a:prstGeom>
          <a:noFill/>
        </p:spPr>
        <p:txBody>
          <a:bodyPr wrap="square" rtlCol="0">
            <a:spAutoFit/>
          </a:bodyPr>
          <a:lstStyle/>
          <a:p>
            <a:r>
              <a:rPr lang="de-DE" b="1" i="1" dirty="0"/>
              <a:t>Angeregte Zustände</a:t>
            </a:r>
          </a:p>
        </p:txBody>
      </p:sp>
      <p:sp>
        <p:nvSpPr>
          <p:cNvPr id="13" name="Textfeld 12">
            <a:extLst>
              <a:ext uri="{FF2B5EF4-FFF2-40B4-BE49-F238E27FC236}">
                <a16:creationId xmlns:a16="http://schemas.microsoft.com/office/drawing/2014/main" id="{82D6B018-2EDB-44D6-BC54-8DC75FFAD8B6}"/>
              </a:ext>
            </a:extLst>
          </p:cNvPr>
          <p:cNvSpPr txBox="1"/>
          <p:nvPr/>
        </p:nvSpPr>
        <p:spPr>
          <a:xfrm>
            <a:off x="1034733" y="3388266"/>
            <a:ext cx="846347" cy="523220"/>
          </a:xfrm>
          <a:prstGeom prst="rect">
            <a:avLst/>
          </a:prstGeom>
          <a:noFill/>
        </p:spPr>
        <p:txBody>
          <a:bodyPr wrap="square" rtlCol="0">
            <a:spAutoFit/>
          </a:bodyPr>
          <a:lstStyle/>
          <a:p>
            <a:r>
              <a:rPr lang="de-DE" sz="2800" b="1" dirty="0"/>
              <a:t>sp³</a:t>
            </a:r>
          </a:p>
        </p:txBody>
      </p:sp>
      <p:sp>
        <p:nvSpPr>
          <p:cNvPr id="14" name="Textfeld 13">
            <a:extLst>
              <a:ext uri="{FF2B5EF4-FFF2-40B4-BE49-F238E27FC236}">
                <a16:creationId xmlns:a16="http://schemas.microsoft.com/office/drawing/2014/main" id="{CA2C01A0-02B3-4D9B-B7E4-DE8DE7AD76EB}"/>
              </a:ext>
            </a:extLst>
          </p:cNvPr>
          <p:cNvSpPr txBox="1"/>
          <p:nvPr/>
        </p:nvSpPr>
        <p:spPr>
          <a:xfrm>
            <a:off x="4094568" y="3409836"/>
            <a:ext cx="846347" cy="523220"/>
          </a:xfrm>
          <a:prstGeom prst="rect">
            <a:avLst/>
          </a:prstGeom>
          <a:noFill/>
        </p:spPr>
        <p:txBody>
          <a:bodyPr wrap="square" rtlCol="0">
            <a:spAutoFit/>
          </a:bodyPr>
          <a:lstStyle/>
          <a:p>
            <a:r>
              <a:rPr lang="de-DE" sz="2800" b="1" dirty="0"/>
              <a:t>sp²</a:t>
            </a:r>
          </a:p>
        </p:txBody>
      </p:sp>
      <p:sp>
        <p:nvSpPr>
          <p:cNvPr id="15" name="Textfeld 14">
            <a:extLst>
              <a:ext uri="{FF2B5EF4-FFF2-40B4-BE49-F238E27FC236}">
                <a16:creationId xmlns:a16="http://schemas.microsoft.com/office/drawing/2014/main" id="{3E6A2AFD-6590-424E-9063-CB61C867BBB0}"/>
              </a:ext>
            </a:extLst>
          </p:cNvPr>
          <p:cNvSpPr txBox="1"/>
          <p:nvPr/>
        </p:nvSpPr>
        <p:spPr>
          <a:xfrm>
            <a:off x="7389187" y="3429000"/>
            <a:ext cx="846347" cy="523220"/>
          </a:xfrm>
          <a:prstGeom prst="rect">
            <a:avLst/>
          </a:prstGeom>
          <a:noFill/>
        </p:spPr>
        <p:txBody>
          <a:bodyPr wrap="square" rtlCol="0">
            <a:spAutoFit/>
          </a:bodyPr>
          <a:lstStyle/>
          <a:p>
            <a:r>
              <a:rPr lang="de-DE" sz="2800" b="1" dirty="0" err="1"/>
              <a:t>sp</a:t>
            </a:r>
            <a:endParaRPr lang="de-DE" sz="2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feld 15">
            <a:extLst>
              <a:ext uri="{FF2B5EF4-FFF2-40B4-BE49-F238E27FC236}">
                <a16:creationId xmlns:a16="http://schemas.microsoft.com/office/drawing/2014/main" id="{E72203FF-5311-44E1-ABE3-455E142932DF}"/>
              </a:ext>
            </a:extLst>
          </p:cNvPr>
          <p:cNvSpPr txBox="1"/>
          <p:nvPr/>
        </p:nvSpPr>
        <p:spPr>
          <a:xfrm>
            <a:off x="140148" y="5082932"/>
            <a:ext cx="1728192" cy="338554"/>
          </a:xfrm>
          <a:prstGeom prst="rect">
            <a:avLst/>
          </a:prstGeom>
          <a:noFill/>
        </p:spPr>
        <p:txBody>
          <a:bodyPr wrap="square" rtlCol="0">
            <a:spAutoFit/>
          </a:bodyPr>
          <a:lstStyle/>
          <a:p>
            <a:r>
              <a:rPr lang="de-DE" sz="1600" dirty="0"/>
              <a:t>Grundzustand</a:t>
            </a:r>
          </a:p>
        </p:txBody>
      </p:sp>
      <p:sp>
        <p:nvSpPr>
          <p:cNvPr id="35" name="Textfeld 34">
            <a:extLst>
              <a:ext uri="{FF2B5EF4-FFF2-40B4-BE49-F238E27FC236}">
                <a16:creationId xmlns:a16="http://schemas.microsoft.com/office/drawing/2014/main" id="{E632B04F-898F-4C10-B1B8-5132A7457E16}"/>
              </a:ext>
            </a:extLst>
          </p:cNvPr>
          <p:cNvSpPr txBox="1"/>
          <p:nvPr/>
        </p:nvSpPr>
        <p:spPr>
          <a:xfrm>
            <a:off x="2305228" y="5061401"/>
            <a:ext cx="1898299" cy="830997"/>
          </a:xfrm>
          <a:prstGeom prst="rect">
            <a:avLst/>
          </a:prstGeom>
          <a:noFill/>
        </p:spPr>
        <p:txBody>
          <a:bodyPr wrap="square" rtlCol="0">
            <a:spAutoFit/>
          </a:bodyPr>
          <a:lstStyle/>
          <a:p>
            <a:r>
              <a:rPr lang="de-DE" sz="1600" dirty="0"/>
              <a:t>Angeregter Zustand mit </a:t>
            </a:r>
            <a:r>
              <a:rPr lang="de-DE" sz="1600" b="1" dirty="0"/>
              <a:t>4 gleichwertigen sp³-Hybridorbitalen</a:t>
            </a:r>
          </a:p>
        </p:txBody>
      </p:sp>
      <p:sp>
        <p:nvSpPr>
          <p:cNvPr id="83" name="Textfeld 82">
            <a:extLst>
              <a:ext uri="{FF2B5EF4-FFF2-40B4-BE49-F238E27FC236}">
                <a16:creationId xmlns:a16="http://schemas.microsoft.com/office/drawing/2014/main" id="{C11915DB-C50D-48D7-A427-509CDF82BDE4}"/>
              </a:ext>
            </a:extLst>
          </p:cNvPr>
          <p:cNvSpPr txBox="1"/>
          <p:nvPr/>
        </p:nvSpPr>
        <p:spPr>
          <a:xfrm>
            <a:off x="400928" y="2907981"/>
            <a:ext cx="1952509" cy="307777"/>
          </a:xfrm>
          <a:prstGeom prst="rect">
            <a:avLst/>
          </a:prstGeom>
          <a:noFill/>
          <a:ln>
            <a:solidFill>
              <a:schemeClr val="bg1"/>
            </a:solidFill>
          </a:ln>
        </p:spPr>
        <p:txBody>
          <a:bodyPr wrap="square" rtlCol="0">
            <a:spAutoFit/>
          </a:bodyPr>
          <a:lstStyle/>
          <a:p>
            <a:r>
              <a:rPr lang="de-DE" sz="1400" i="1" dirty="0">
                <a:solidFill>
                  <a:srgbClr val="00B050"/>
                </a:solidFill>
              </a:rPr>
              <a:t>p-Orbitale</a:t>
            </a:r>
          </a:p>
        </p:txBody>
      </p:sp>
      <p:sp>
        <p:nvSpPr>
          <p:cNvPr id="127" name="Textfeld 126">
            <a:extLst>
              <a:ext uri="{FF2B5EF4-FFF2-40B4-BE49-F238E27FC236}">
                <a16:creationId xmlns:a16="http://schemas.microsoft.com/office/drawing/2014/main" id="{DFDEFE2B-1692-43F1-8487-08A9756A7A44}"/>
              </a:ext>
            </a:extLst>
          </p:cNvPr>
          <p:cNvSpPr txBox="1"/>
          <p:nvPr/>
        </p:nvSpPr>
        <p:spPr>
          <a:xfrm>
            <a:off x="4508260" y="5067581"/>
            <a:ext cx="1898298" cy="1077218"/>
          </a:xfrm>
          <a:prstGeom prst="rect">
            <a:avLst/>
          </a:prstGeom>
          <a:noFill/>
        </p:spPr>
        <p:txBody>
          <a:bodyPr wrap="square" rtlCol="0">
            <a:spAutoFit/>
          </a:bodyPr>
          <a:lstStyle/>
          <a:p>
            <a:r>
              <a:rPr lang="de-DE" sz="1600" dirty="0"/>
              <a:t>Angeregter Zustand mit </a:t>
            </a:r>
            <a:r>
              <a:rPr lang="de-DE" sz="1600" b="1" dirty="0"/>
              <a:t>3 gleichwertigen sp²-Hybridorbitalen </a:t>
            </a:r>
            <a:r>
              <a:rPr lang="de-DE" sz="1600" dirty="0"/>
              <a:t>und einem p-Orbital</a:t>
            </a:r>
          </a:p>
        </p:txBody>
      </p:sp>
      <p:sp>
        <p:nvSpPr>
          <p:cNvPr id="128" name="Textfeld 127">
            <a:extLst>
              <a:ext uri="{FF2B5EF4-FFF2-40B4-BE49-F238E27FC236}">
                <a16:creationId xmlns:a16="http://schemas.microsoft.com/office/drawing/2014/main" id="{3189DA41-5911-47CF-BD3E-BA0CD642ED7E}"/>
              </a:ext>
            </a:extLst>
          </p:cNvPr>
          <p:cNvSpPr txBox="1"/>
          <p:nvPr/>
        </p:nvSpPr>
        <p:spPr>
          <a:xfrm>
            <a:off x="6811708" y="5066072"/>
            <a:ext cx="2005110" cy="1077218"/>
          </a:xfrm>
          <a:prstGeom prst="rect">
            <a:avLst/>
          </a:prstGeom>
          <a:noFill/>
        </p:spPr>
        <p:txBody>
          <a:bodyPr wrap="square" rtlCol="0">
            <a:spAutoFit/>
          </a:bodyPr>
          <a:lstStyle/>
          <a:p>
            <a:r>
              <a:rPr lang="de-DE" sz="1600" dirty="0"/>
              <a:t>Angeregter Zustand mit </a:t>
            </a:r>
            <a:r>
              <a:rPr lang="de-DE" sz="1600" b="1" dirty="0"/>
              <a:t>2 gleichwertigen </a:t>
            </a:r>
            <a:r>
              <a:rPr lang="de-DE" sz="1600" b="1" dirty="0" err="1"/>
              <a:t>sp</a:t>
            </a:r>
            <a:r>
              <a:rPr lang="de-DE" sz="1600" b="1" dirty="0"/>
              <a:t>-Hybridorbitalen </a:t>
            </a:r>
            <a:r>
              <a:rPr lang="de-DE" sz="1600" dirty="0"/>
              <a:t>und zwei p-Orbitalen</a:t>
            </a:r>
          </a:p>
        </p:txBody>
      </p:sp>
      <p:pic>
        <p:nvPicPr>
          <p:cNvPr id="143" name="Grafik 142">
            <a:extLst>
              <a:ext uri="{FF2B5EF4-FFF2-40B4-BE49-F238E27FC236}">
                <a16:creationId xmlns:a16="http://schemas.microsoft.com/office/drawing/2014/main" id="{AFA11DFB-9163-489D-B8D6-EAE0D088E598}"/>
              </a:ext>
            </a:extLst>
          </p:cNvPr>
          <p:cNvPicPr>
            <a:picLocks noChangeAspect="1"/>
          </p:cNvPicPr>
          <p:nvPr/>
        </p:nvPicPr>
        <p:blipFill>
          <a:blip r:embed="rId2"/>
          <a:stretch>
            <a:fillRect/>
          </a:stretch>
        </p:blipFill>
        <p:spPr>
          <a:xfrm>
            <a:off x="2433711" y="603715"/>
            <a:ext cx="1578519" cy="1485054"/>
          </a:xfrm>
          <a:prstGeom prst="rect">
            <a:avLst/>
          </a:prstGeom>
        </p:spPr>
      </p:pic>
      <p:pic>
        <p:nvPicPr>
          <p:cNvPr id="147" name="Grafik 146">
            <a:extLst>
              <a:ext uri="{FF2B5EF4-FFF2-40B4-BE49-F238E27FC236}">
                <a16:creationId xmlns:a16="http://schemas.microsoft.com/office/drawing/2014/main" id="{13039842-B16D-4E79-966F-51CCBFABE849}"/>
              </a:ext>
            </a:extLst>
          </p:cNvPr>
          <p:cNvPicPr>
            <a:picLocks noChangeAspect="1"/>
          </p:cNvPicPr>
          <p:nvPr/>
        </p:nvPicPr>
        <p:blipFill>
          <a:blip r:embed="rId3"/>
          <a:stretch>
            <a:fillRect/>
          </a:stretch>
        </p:blipFill>
        <p:spPr>
          <a:xfrm>
            <a:off x="6727588" y="800198"/>
            <a:ext cx="2165064" cy="1293024"/>
          </a:xfrm>
          <a:prstGeom prst="rect">
            <a:avLst/>
          </a:prstGeom>
        </p:spPr>
      </p:pic>
      <p:grpSp>
        <p:nvGrpSpPr>
          <p:cNvPr id="188" name="Gruppieren 187">
            <a:extLst>
              <a:ext uri="{FF2B5EF4-FFF2-40B4-BE49-F238E27FC236}">
                <a16:creationId xmlns:a16="http://schemas.microsoft.com/office/drawing/2014/main" id="{74EBAA2D-FAB2-4E95-AF69-F76993EFDCE8}"/>
              </a:ext>
            </a:extLst>
          </p:cNvPr>
          <p:cNvGrpSpPr/>
          <p:nvPr/>
        </p:nvGrpSpPr>
        <p:grpSpPr>
          <a:xfrm>
            <a:off x="35478" y="2648859"/>
            <a:ext cx="2543156" cy="2237305"/>
            <a:chOff x="121198" y="2355386"/>
            <a:chExt cx="2543156" cy="2237305"/>
          </a:xfrm>
        </p:grpSpPr>
        <p:cxnSp>
          <p:nvCxnSpPr>
            <p:cNvPr id="3" name="Gerade Verbindung mit Pfeil 2">
              <a:extLst>
                <a:ext uri="{FF2B5EF4-FFF2-40B4-BE49-F238E27FC236}">
                  <a16:creationId xmlns:a16="http://schemas.microsoft.com/office/drawing/2014/main" id="{BCBB5B48-49E4-4C58-8302-DCA84B79024C}"/>
                </a:ext>
              </a:extLst>
            </p:cNvPr>
            <p:cNvCxnSpPr>
              <a:cxnSpLocks/>
            </p:cNvCxnSpPr>
            <p:nvPr/>
          </p:nvCxnSpPr>
          <p:spPr>
            <a:xfrm flipV="1">
              <a:off x="216342" y="2682623"/>
              <a:ext cx="0" cy="19100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 name="Gerade Verbindung mit Pfeil 3">
              <a:extLst>
                <a:ext uri="{FF2B5EF4-FFF2-40B4-BE49-F238E27FC236}">
                  <a16:creationId xmlns:a16="http://schemas.microsoft.com/office/drawing/2014/main" id="{1FF4D2EE-30ED-439A-AAAF-62435DFA8AE5}"/>
                </a:ext>
              </a:extLst>
            </p:cNvPr>
            <p:cNvCxnSpPr>
              <a:cxnSpLocks/>
            </p:cNvCxnSpPr>
            <p:nvPr/>
          </p:nvCxnSpPr>
          <p:spPr>
            <a:xfrm>
              <a:off x="216342" y="4592690"/>
              <a:ext cx="17125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feld 4">
              <a:extLst>
                <a:ext uri="{FF2B5EF4-FFF2-40B4-BE49-F238E27FC236}">
                  <a16:creationId xmlns:a16="http://schemas.microsoft.com/office/drawing/2014/main" id="{B42D7CB0-582A-4D4D-AF95-9DB5090A6711}"/>
                </a:ext>
              </a:extLst>
            </p:cNvPr>
            <p:cNvSpPr txBox="1"/>
            <p:nvPr/>
          </p:nvSpPr>
          <p:spPr>
            <a:xfrm>
              <a:off x="121198" y="2355386"/>
              <a:ext cx="999016" cy="252388"/>
            </a:xfrm>
            <a:prstGeom prst="rect">
              <a:avLst/>
            </a:prstGeom>
            <a:noFill/>
          </p:spPr>
          <p:txBody>
            <a:bodyPr wrap="square" rtlCol="0">
              <a:spAutoFit/>
            </a:bodyPr>
            <a:lstStyle/>
            <a:p>
              <a:r>
                <a:rPr lang="de-DE" dirty="0"/>
                <a:t>Energie</a:t>
              </a:r>
            </a:p>
          </p:txBody>
        </p:sp>
        <p:cxnSp>
          <p:nvCxnSpPr>
            <p:cNvPr id="6" name="Gerader Verbinder 5">
              <a:extLst>
                <a:ext uri="{FF2B5EF4-FFF2-40B4-BE49-F238E27FC236}">
                  <a16:creationId xmlns:a16="http://schemas.microsoft.com/office/drawing/2014/main" id="{038F64B0-A49E-48D5-836C-D7F13B54DC50}"/>
                </a:ext>
              </a:extLst>
            </p:cNvPr>
            <p:cNvCxnSpPr/>
            <p:nvPr/>
          </p:nvCxnSpPr>
          <p:spPr>
            <a:xfrm>
              <a:off x="216342" y="4306474"/>
              <a:ext cx="133202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7" name="Textfeld 6">
              <a:extLst>
                <a:ext uri="{FF2B5EF4-FFF2-40B4-BE49-F238E27FC236}">
                  <a16:creationId xmlns:a16="http://schemas.microsoft.com/office/drawing/2014/main" id="{09DE803F-DCC6-4CD3-852B-DFDBFF4C30B7}"/>
                </a:ext>
              </a:extLst>
            </p:cNvPr>
            <p:cNvSpPr txBox="1"/>
            <p:nvPr/>
          </p:nvSpPr>
          <p:spPr>
            <a:xfrm>
              <a:off x="1520064" y="4176068"/>
              <a:ext cx="1034241" cy="292738"/>
            </a:xfrm>
            <a:prstGeom prst="rect">
              <a:avLst/>
            </a:prstGeom>
            <a:noFill/>
            <a:ln>
              <a:solidFill>
                <a:schemeClr val="bg1"/>
              </a:solidFill>
            </a:ln>
          </p:spPr>
          <p:txBody>
            <a:bodyPr wrap="square" rtlCol="0">
              <a:spAutoFit/>
            </a:bodyPr>
            <a:lstStyle/>
            <a:p>
              <a:r>
                <a:rPr lang="de-DE" sz="1400" dirty="0">
                  <a:solidFill>
                    <a:schemeClr val="tx2">
                      <a:lumMod val="75000"/>
                    </a:schemeClr>
                  </a:solidFill>
                </a:rPr>
                <a:t>1. Schale</a:t>
              </a:r>
            </a:p>
          </p:txBody>
        </p:sp>
        <p:cxnSp>
          <p:nvCxnSpPr>
            <p:cNvPr id="8" name="Gerader Verbinder 7">
              <a:extLst>
                <a:ext uri="{FF2B5EF4-FFF2-40B4-BE49-F238E27FC236}">
                  <a16:creationId xmlns:a16="http://schemas.microsoft.com/office/drawing/2014/main" id="{6FD3F086-9D30-4D43-A321-FA204372E447}"/>
                </a:ext>
              </a:extLst>
            </p:cNvPr>
            <p:cNvCxnSpPr/>
            <p:nvPr/>
          </p:nvCxnSpPr>
          <p:spPr>
            <a:xfrm>
              <a:off x="216342" y="3846943"/>
              <a:ext cx="1332021"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Textfeld 8">
              <a:extLst>
                <a:ext uri="{FF2B5EF4-FFF2-40B4-BE49-F238E27FC236}">
                  <a16:creationId xmlns:a16="http://schemas.microsoft.com/office/drawing/2014/main" id="{FBB3D305-A772-413D-A7A4-3C44FC3D7997}"/>
                </a:ext>
              </a:extLst>
            </p:cNvPr>
            <p:cNvSpPr txBox="1"/>
            <p:nvPr/>
          </p:nvSpPr>
          <p:spPr>
            <a:xfrm>
              <a:off x="1520064" y="3696026"/>
              <a:ext cx="1144290" cy="307777"/>
            </a:xfrm>
            <a:prstGeom prst="rect">
              <a:avLst/>
            </a:prstGeom>
            <a:noFill/>
            <a:ln>
              <a:solidFill>
                <a:schemeClr val="bg1"/>
              </a:solidFill>
            </a:ln>
          </p:spPr>
          <p:txBody>
            <a:bodyPr wrap="square" rtlCol="0">
              <a:spAutoFit/>
            </a:bodyPr>
            <a:lstStyle/>
            <a:p>
              <a:r>
                <a:rPr lang="de-DE" sz="1400" dirty="0">
                  <a:solidFill>
                    <a:srgbClr val="00B050"/>
                  </a:solidFill>
                </a:rPr>
                <a:t>2. Schale</a:t>
              </a:r>
            </a:p>
          </p:txBody>
        </p:sp>
        <p:cxnSp>
          <p:nvCxnSpPr>
            <p:cNvPr id="10" name="Gerader Verbinder 9">
              <a:extLst>
                <a:ext uri="{FF2B5EF4-FFF2-40B4-BE49-F238E27FC236}">
                  <a16:creationId xmlns:a16="http://schemas.microsoft.com/office/drawing/2014/main" id="{A428B6D6-3242-4974-A1A5-20C997BD021F}"/>
                </a:ext>
              </a:extLst>
            </p:cNvPr>
            <p:cNvCxnSpPr/>
            <p:nvPr/>
          </p:nvCxnSpPr>
          <p:spPr>
            <a:xfrm>
              <a:off x="216342" y="3147757"/>
              <a:ext cx="1332021"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1" name="Rechteck 10">
              <a:extLst>
                <a:ext uri="{FF2B5EF4-FFF2-40B4-BE49-F238E27FC236}">
                  <a16:creationId xmlns:a16="http://schemas.microsoft.com/office/drawing/2014/main" id="{23BCB74E-C8A6-4597-8D08-9D24006358C6}"/>
                </a:ext>
              </a:extLst>
            </p:cNvPr>
            <p:cNvSpPr/>
            <p:nvPr/>
          </p:nvSpPr>
          <p:spPr>
            <a:xfrm>
              <a:off x="722035" y="3752968"/>
              <a:ext cx="273069" cy="277403"/>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0D22B459-0464-4406-8E7C-6FD4CA741693}"/>
                </a:ext>
              </a:extLst>
            </p:cNvPr>
            <p:cNvSpPr/>
            <p:nvPr/>
          </p:nvSpPr>
          <p:spPr>
            <a:xfrm>
              <a:off x="444872" y="2941517"/>
              <a:ext cx="273068" cy="271459"/>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DA513B03-97D5-4703-A911-4B2B2ABF7336}"/>
                </a:ext>
              </a:extLst>
            </p:cNvPr>
            <p:cNvSpPr/>
            <p:nvPr/>
          </p:nvSpPr>
          <p:spPr>
            <a:xfrm>
              <a:off x="726125" y="2941517"/>
              <a:ext cx="273068" cy="271459"/>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E27301F9-0448-4BBF-9D86-C661750E3E8B}"/>
                </a:ext>
              </a:extLst>
            </p:cNvPr>
            <p:cNvSpPr/>
            <p:nvPr/>
          </p:nvSpPr>
          <p:spPr>
            <a:xfrm>
              <a:off x="1007378" y="2937993"/>
              <a:ext cx="273068" cy="277403"/>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Rechteck 14">
              <a:extLst>
                <a:ext uri="{FF2B5EF4-FFF2-40B4-BE49-F238E27FC236}">
                  <a16:creationId xmlns:a16="http://schemas.microsoft.com/office/drawing/2014/main" id="{3F9B5DCA-B74C-42CE-B97A-B054B47BAB24}"/>
                </a:ext>
              </a:extLst>
            </p:cNvPr>
            <p:cNvSpPr/>
            <p:nvPr/>
          </p:nvSpPr>
          <p:spPr>
            <a:xfrm>
              <a:off x="722035" y="4156810"/>
              <a:ext cx="273069" cy="277402"/>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2" name="Textfeld 81">
              <a:extLst>
                <a:ext uri="{FF2B5EF4-FFF2-40B4-BE49-F238E27FC236}">
                  <a16:creationId xmlns:a16="http://schemas.microsoft.com/office/drawing/2014/main" id="{74B51686-1FD3-4949-9E8B-2456727B2CAF}"/>
                </a:ext>
              </a:extLst>
            </p:cNvPr>
            <p:cNvSpPr txBox="1"/>
            <p:nvPr/>
          </p:nvSpPr>
          <p:spPr>
            <a:xfrm>
              <a:off x="512155" y="3439630"/>
              <a:ext cx="897952" cy="307777"/>
            </a:xfrm>
            <a:prstGeom prst="rect">
              <a:avLst/>
            </a:prstGeom>
            <a:noFill/>
            <a:ln>
              <a:solidFill>
                <a:schemeClr val="bg1"/>
              </a:solidFill>
            </a:ln>
          </p:spPr>
          <p:txBody>
            <a:bodyPr wrap="square" rtlCol="0">
              <a:spAutoFit/>
            </a:bodyPr>
            <a:lstStyle/>
            <a:p>
              <a:r>
                <a:rPr lang="de-DE" sz="1400" i="1" dirty="0">
                  <a:solidFill>
                    <a:srgbClr val="00B050"/>
                  </a:solidFill>
                </a:rPr>
                <a:t>s-Orbital</a:t>
              </a:r>
            </a:p>
          </p:txBody>
        </p:sp>
        <p:grpSp>
          <p:nvGrpSpPr>
            <p:cNvPr id="152" name="Gruppieren 151">
              <a:extLst>
                <a:ext uri="{FF2B5EF4-FFF2-40B4-BE49-F238E27FC236}">
                  <a16:creationId xmlns:a16="http://schemas.microsoft.com/office/drawing/2014/main" id="{1769773A-2A16-4DB4-A443-27B4ACA82E83}"/>
                </a:ext>
              </a:extLst>
            </p:cNvPr>
            <p:cNvGrpSpPr/>
            <p:nvPr/>
          </p:nvGrpSpPr>
          <p:grpSpPr>
            <a:xfrm>
              <a:off x="523276" y="4122003"/>
              <a:ext cx="616157" cy="369332"/>
              <a:chOff x="820613" y="6184943"/>
              <a:chExt cx="616157" cy="369332"/>
            </a:xfrm>
          </p:grpSpPr>
          <p:sp>
            <p:nvSpPr>
              <p:cNvPr id="148" name="Textfeld 147">
                <a:extLst>
                  <a:ext uri="{FF2B5EF4-FFF2-40B4-BE49-F238E27FC236}">
                    <a16:creationId xmlns:a16="http://schemas.microsoft.com/office/drawing/2014/main" id="{A8D16A32-E738-4E50-BA55-9960B00820D4}"/>
                  </a:ext>
                </a:extLst>
              </p:cNvPr>
              <p:cNvSpPr txBox="1"/>
              <p:nvPr/>
            </p:nvSpPr>
            <p:spPr>
              <a:xfrm rot="10800000">
                <a:off x="820613" y="6184943"/>
                <a:ext cx="504056"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1</a:t>
                </a:r>
              </a:p>
            </p:txBody>
          </p:sp>
          <p:sp>
            <p:nvSpPr>
              <p:cNvPr id="151" name="Textfeld 150">
                <a:extLst>
                  <a:ext uri="{FF2B5EF4-FFF2-40B4-BE49-F238E27FC236}">
                    <a16:creationId xmlns:a16="http://schemas.microsoft.com/office/drawing/2014/main" id="{BDFF83C2-5432-45DB-85CC-D82F2C26E24E}"/>
                  </a:ext>
                </a:extLst>
              </p:cNvPr>
              <p:cNvSpPr txBox="1"/>
              <p:nvPr/>
            </p:nvSpPr>
            <p:spPr>
              <a:xfrm>
                <a:off x="932714" y="6184943"/>
                <a:ext cx="504056"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1</a:t>
                </a:r>
              </a:p>
            </p:txBody>
          </p:sp>
        </p:grpSp>
        <p:grpSp>
          <p:nvGrpSpPr>
            <p:cNvPr id="155" name="Gruppieren 154">
              <a:extLst>
                <a:ext uri="{FF2B5EF4-FFF2-40B4-BE49-F238E27FC236}">
                  <a16:creationId xmlns:a16="http://schemas.microsoft.com/office/drawing/2014/main" id="{C8662ADE-E3A9-4275-A7DA-DF6F49913BA6}"/>
                </a:ext>
              </a:extLst>
            </p:cNvPr>
            <p:cNvGrpSpPr/>
            <p:nvPr/>
          </p:nvGrpSpPr>
          <p:grpSpPr>
            <a:xfrm>
              <a:off x="555009" y="3695179"/>
              <a:ext cx="607120" cy="378117"/>
              <a:chOff x="820613" y="6184943"/>
              <a:chExt cx="607120" cy="378117"/>
            </a:xfrm>
          </p:grpSpPr>
          <p:sp>
            <p:nvSpPr>
              <p:cNvPr id="156" name="Textfeld 155">
                <a:extLst>
                  <a:ext uri="{FF2B5EF4-FFF2-40B4-BE49-F238E27FC236}">
                    <a16:creationId xmlns:a16="http://schemas.microsoft.com/office/drawing/2014/main" id="{CF9D752F-12B9-43E8-BD34-017C62363ACB}"/>
                  </a:ext>
                </a:extLst>
              </p:cNvPr>
              <p:cNvSpPr txBox="1"/>
              <p:nvPr/>
            </p:nvSpPr>
            <p:spPr>
              <a:xfrm rot="10800000">
                <a:off x="820613" y="6184943"/>
                <a:ext cx="504056"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1</a:t>
                </a:r>
              </a:p>
            </p:txBody>
          </p:sp>
          <p:sp>
            <p:nvSpPr>
              <p:cNvPr id="157" name="Textfeld 156">
                <a:extLst>
                  <a:ext uri="{FF2B5EF4-FFF2-40B4-BE49-F238E27FC236}">
                    <a16:creationId xmlns:a16="http://schemas.microsoft.com/office/drawing/2014/main" id="{39F1944E-BABA-483C-B6FC-B7A5BC71830D}"/>
                  </a:ext>
                </a:extLst>
              </p:cNvPr>
              <p:cNvSpPr txBox="1"/>
              <p:nvPr/>
            </p:nvSpPr>
            <p:spPr>
              <a:xfrm>
                <a:off x="923677" y="6193728"/>
                <a:ext cx="504056"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1</a:t>
                </a:r>
              </a:p>
            </p:txBody>
          </p:sp>
        </p:grpSp>
        <p:sp>
          <p:nvSpPr>
            <p:cNvPr id="170" name="Textfeld 169">
              <a:extLst>
                <a:ext uri="{FF2B5EF4-FFF2-40B4-BE49-F238E27FC236}">
                  <a16:creationId xmlns:a16="http://schemas.microsoft.com/office/drawing/2014/main" id="{9D784259-A4E1-4DC6-AB8F-24378F456D06}"/>
                </a:ext>
              </a:extLst>
            </p:cNvPr>
            <p:cNvSpPr txBox="1"/>
            <p:nvPr/>
          </p:nvSpPr>
          <p:spPr>
            <a:xfrm>
              <a:off x="421202" y="2915094"/>
              <a:ext cx="504056"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1</a:t>
              </a:r>
            </a:p>
          </p:txBody>
        </p:sp>
        <p:sp>
          <p:nvSpPr>
            <p:cNvPr id="171" name="Textfeld 170">
              <a:extLst>
                <a:ext uri="{FF2B5EF4-FFF2-40B4-BE49-F238E27FC236}">
                  <a16:creationId xmlns:a16="http://schemas.microsoft.com/office/drawing/2014/main" id="{805E4C97-644E-4AC5-A001-B38BE6CDA36D}"/>
                </a:ext>
              </a:extLst>
            </p:cNvPr>
            <p:cNvSpPr txBox="1"/>
            <p:nvPr/>
          </p:nvSpPr>
          <p:spPr>
            <a:xfrm>
              <a:off x="661800" y="2934176"/>
              <a:ext cx="504056"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1</a:t>
              </a:r>
            </a:p>
          </p:txBody>
        </p:sp>
      </p:grpSp>
      <p:grpSp>
        <p:nvGrpSpPr>
          <p:cNvPr id="185" name="Gruppieren 184">
            <a:extLst>
              <a:ext uri="{FF2B5EF4-FFF2-40B4-BE49-F238E27FC236}">
                <a16:creationId xmlns:a16="http://schemas.microsoft.com/office/drawing/2014/main" id="{9F9338C1-43C6-4EBC-96B7-412D582D6F5B}"/>
              </a:ext>
            </a:extLst>
          </p:cNvPr>
          <p:cNvGrpSpPr/>
          <p:nvPr/>
        </p:nvGrpSpPr>
        <p:grpSpPr>
          <a:xfrm>
            <a:off x="2245773" y="2636771"/>
            <a:ext cx="1907734" cy="2275732"/>
            <a:chOff x="2422707" y="2347775"/>
            <a:chExt cx="1907734" cy="2275732"/>
          </a:xfrm>
        </p:grpSpPr>
        <p:grpSp>
          <p:nvGrpSpPr>
            <p:cNvPr id="36" name="Gruppieren 35">
              <a:extLst>
                <a:ext uri="{FF2B5EF4-FFF2-40B4-BE49-F238E27FC236}">
                  <a16:creationId xmlns:a16="http://schemas.microsoft.com/office/drawing/2014/main" id="{3345015F-2A13-4F4E-8A4B-95C01DD19EFC}"/>
                </a:ext>
              </a:extLst>
            </p:cNvPr>
            <p:cNvGrpSpPr/>
            <p:nvPr/>
          </p:nvGrpSpPr>
          <p:grpSpPr>
            <a:xfrm>
              <a:off x="2422707" y="2347775"/>
              <a:ext cx="1907734" cy="2275732"/>
              <a:chOff x="3779912" y="468296"/>
              <a:chExt cx="2777499" cy="3273963"/>
            </a:xfrm>
          </p:grpSpPr>
          <p:cxnSp>
            <p:nvCxnSpPr>
              <p:cNvPr id="18" name="Gerade Verbindung mit Pfeil 17">
                <a:extLst>
                  <a:ext uri="{FF2B5EF4-FFF2-40B4-BE49-F238E27FC236}">
                    <a16:creationId xmlns:a16="http://schemas.microsoft.com/office/drawing/2014/main" id="{BBF2D172-E774-4772-AEC4-076E209C9F3A}"/>
                  </a:ext>
                </a:extLst>
              </p:cNvPr>
              <p:cNvCxnSpPr>
                <a:cxnSpLocks/>
              </p:cNvCxnSpPr>
              <p:nvPr/>
            </p:nvCxnSpPr>
            <p:spPr>
              <a:xfrm flipV="1">
                <a:off x="3923928" y="947159"/>
                <a:ext cx="0" cy="27951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B06BD35C-B122-4752-8340-0AF09079CE8C}"/>
                  </a:ext>
                </a:extLst>
              </p:cNvPr>
              <p:cNvCxnSpPr>
                <a:cxnSpLocks/>
              </p:cNvCxnSpPr>
              <p:nvPr/>
            </p:nvCxnSpPr>
            <p:spPr>
              <a:xfrm>
                <a:off x="3923928" y="3742258"/>
                <a:ext cx="25922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5708E7D5-5AE4-4107-8AF8-033F7DDE4486}"/>
                  </a:ext>
                </a:extLst>
              </p:cNvPr>
              <p:cNvSpPr txBox="1"/>
              <p:nvPr/>
            </p:nvSpPr>
            <p:spPr>
              <a:xfrm>
                <a:off x="3779912" y="468296"/>
                <a:ext cx="1512168" cy="369332"/>
              </a:xfrm>
              <a:prstGeom prst="rect">
                <a:avLst/>
              </a:prstGeom>
              <a:noFill/>
            </p:spPr>
            <p:txBody>
              <a:bodyPr wrap="square" rtlCol="0">
                <a:spAutoFit/>
              </a:bodyPr>
              <a:lstStyle/>
              <a:p>
                <a:r>
                  <a:rPr lang="de-DE" dirty="0"/>
                  <a:t>Energie</a:t>
                </a:r>
              </a:p>
            </p:txBody>
          </p:sp>
          <p:cxnSp>
            <p:nvCxnSpPr>
              <p:cNvPr id="21" name="Gerader Verbinder 20">
                <a:extLst>
                  <a:ext uri="{FF2B5EF4-FFF2-40B4-BE49-F238E27FC236}">
                    <a16:creationId xmlns:a16="http://schemas.microsoft.com/office/drawing/2014/main" id="{3CF979D8-FBAE-4F46-9842-34CDD7CFD1EC}"/>
                  </a:ext>
                </a:extLst>
              </p:cNvPr>
              <p:cNvCxnSpPr>
                <a:cxnSpLocks/>
              </p:cNvCxnSpPr>
              <p:nvPr/>
            </p:nvCxnSpPr>
            <p:spPr>
              <a:xfrm>
                <a:off x="3923927" y="3323424"/>
                <a:ext cx="2088232" cy="1337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AE05DA86-A574-4EF0-9155-916313B99219}"/>
                  </a:ext>
                </a:extLst>
              </p:cNvPr>
              <p:cNvCxnSpPr>
                <a:cxnSpLocks/>
              </p:cNvCxnSpPr>
              <p:nvPr/>
            </p:nvCxnSpPr>
            <p:spPr>
              <a:xfrm>
                <a:off x="3895151" y="2436224"/>
                <a:ext cx="2189018"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echteck 25">
                <a:extLst>
                  <a:ext uri="{FF2B5EF4-FFF2-40B4-BE49-F238E27FC236}">
                    <a16:creationId xmlns:a16="http://schemas.microsoft.com/office/drawing/2014/main" id="{6A8F91DF-FA71-428B-AED5-75A9D6EF315F}"/>
                  </a:ext>
                </a:extLst>
              </p:cNvPr>
              <p:cNvSpPr/>
              <p:nvPr/>
            </p:nvSpPr>
            <p:spPr>
              <a:xfrm>
                <a:off x="5407117" y="2223315"/>
                <a:ext cx="413333" cy="392564"/>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Rechteck 26">
                <a:extLst>
                  <a:ext uri="{FF2B5EF4-FFF2-40B4-BE49-F238E27FC236}">
                    <a16:creationId xmlns:a16="http://schemas.microsoft.com/office/drawing/2014/main" id="{28044CAD-B72B-441C-9E4C-D2879936231B}"/>
                  </a:ext>
                </a:extLst>
              </p:cNvPr>
              <p:cNvSpPr/>
              <p:nvPr/>
            </p:nvSpPr>
            <p:spPr>
              <a:xfrm>
                <a:off x="4129958" y="2219288"/>
                <a:ext cx="413333" cy="397241"/>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Rechteck 27">
                <a:extLst>
                  <a:ext uri="{FF2B5EF4-FFF2-40B4-BE49-F238E27FC236}">
                    <a16:creationId xmlns:a16="http://schemas.microsoft.com/office/drawing/2014/main" id="{7921A431-9D2B-4D4D-B054-FF554184A62A}"/>
                  </a:ext>
                </a:extLst>
              </p:cNvPr>
              <p:cNvSpPr/>
              <p:nvPr/>
            </p:nvSpPr>
            <p:spPr>
              <a:xfrm>
                <a:off x="4555677" y="2219288"/>
                <a:ext cx="413333" cy="397241"/>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Rechteck 28">
                <a:extLst>
                  <a:ext uri="{FF2B5EF4-FFF2-40B4-BE49-F238E27FC236}">
                    <a16:creationId xmlns:a16="http://schemas.microsoft.com/office/drawing/2014/main" id="{8B0F7AEB-0044-4ACC-A1A4-91611591231B}"/>
                  </a:ext>
                </a:extLst>
              </p:cNvPr>
              <p:cNvSpPr/>
              <p:nvPr/>
            </p:nvSpPr>
            <p:spPr>
              <a:xfrm>
                <a:off x="4981397" y="2219290"/>
                <a:ext cx="413333" cy="397241"/>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Rechteck 29">
                <a:extLst>
                  <a:ext uri="{FF2B5EF4-FFF2-40B4-BE49-F238E27FC236}">
                    <a16:creationId xmlns:a16="http://schemas.microsoft.com/office/drawing/2014/main" id="{9808181B-2EA2-4D71-879C-589284BF74A0}"/>
                  </a:ext>
                </a:extLst>
              </p:cNvPr>
              <p:cNvSpPr/>
              <p:nvPr/>
            </p:nvSpPr>
            <p:spPr>
              <a:xfrm>
                <a:off x="4689374" y="3104412"/>
                <a:ext cx="413333" cy="40593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Textfeld 33">
                <a:extLst>
                  <a:ext uri="{FF2B5EF4-FFF2-40B4-BE49-F238E27FC236}">
                    <a16:creationId xmlns:a16="http://schemas.microsoft.com/office/drawing/2014/main" id="{6095F8D4-E252-4105-A66F-C69E51270DFE}"/>
                  </a:ext>
                </a:extLst>
              </p:cNvPr>
              <p:cNvSpPr txBox="1"/>
              <p:nvPr/>
            </p:nvSpPr>
            <p:spPr>
              <a:xfrm>
                <a:off x="3965129" y="1735739"/>
                <a:ext cx="2592282" cy="442781"/>
              </a:xfrm>
              <a:prstGeom prst="rect">
                <a:avLst/>
              </a:prstGeom>
              <a:noFill/>
              <a:ln>
                <a:solidFill>
                  <a:schemeClr val="bg1"/>
                </a:solidFill>
              </a:ln>
            </p:spPr>
            <p:txBody>
              <a:bodyPr wrap="square" rtlCol="0">
                <a:spAutoFit/>
              </a:bodyPr>
              <a:lstStyle/>
              <a:p>
                <a:r>
                  <a:rPr lang="de-DE" sz="1400" i="1" dirty="0">
                    <a:solidFill>
                      <a:schemeClr val="accent6">
                        <a:lumMod val="75000"/>
                      </a:schemeClr>
                    </a:solidFill>
                  </a:rPr>
                  <a:t>sp³-Hybridorbitale</a:t>
                </a:r>
              </a:p>
            </p:txBody>
          </p:sp>
        </p:grpSp>
        <p:grpSp>
          <p:nvGrpSpPr>
            <p:cNvPr id="158" name="Gruppieren 157">
              <a:extLst>
                <a:ext uri="{FF2B5EF4-FFF2-40B4-BE49-F238E27FC236}">
                  <a16:creationId xmlns:a16="http://schemas.microsoft.com/office/drawing/2014/main" id="{03866CCD-94B4-4B49-A5B6-FF1526FB7042}"/>
                </a:ext>
              </a:extLst>
            </p:cNvPr>
            <p:cNvGrpSpPr/>
            <p:nvPr/>
          </p:nvGrpSpPr>
          <p:grpSpPr>
            <a:xfrm>
              <a:off x="2884745" y="4118152"/>
              <a:ext cx="616157" cy="369332"/>
              <a:chOff x="820613" y="6184943"/>
              <a:chExt cx="616157" cy="369332"/>
            </a:xfrm>
          </p:grpSpPr>
          <p:sp>
            <p:nvSpPr>
              <p:cNvPr id="159" name="Textfeld 158">
                <a:extLst>
                  <a:ext uri="{FF2B5EF4-FFF2-40B4-BE49-F238E27FC236}">
                    <a16:creationId xmlns:a16="http://schemas.microsoft.com/office/drawing/2014/main" id="{ADE8EBB9-4E8E-4040-B4BD-2404FFB260D9}"/>
                  </a:ext>
                </a:extLst>
              </p:cNvPr>
              <p:cNvSpPr txBox="1"/>
              <p:nvPr/>
            </p:nvSpPr>
            <p:spPr>
              <a:xfrm rot="10800000">
                <a:off x="820613" y="6184943"/>
                <a:ext cx="504056"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1</a:t>
                </a:r>
              </a:p>
            </p:txBody>
          </p:sp>
          <p:sp>
            <p:nvSpPr>
              <p:cNvPr id="160" name="Textfeld 159">
                <a:extLst>
                  <a:ext uri="{FF2B5EF4-FFF2-40B4-BE49-F238E27FC236}">
                    <a16:creationId xmlns:a16="http://schemas.microsoft.com/office/drawing/2014/main" id="{872E1B9C-7C48-45B6-BF92-5BA5FB1906FD}"/>
                  </a:ext>
                </a:extLst>
              </p:cNvPr>
              <p:cNvSpPr txBox="1"/>
              <p:nvPr/>
            </p:nvSpPr>
            <p:spPr>
              <a:xfrm>
                <a:off x="932714" y="6184943"/>
                <a:ext cx="504056"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1</a:t>
                </a:r>
              </a:p>
            </p:txBody>
          </p:sp>
        </p:grpSp>
        <p:sp>
          <p:nvSpPr>
            <p:cNvPr id="173" name="Textfeld 172">
              <a:extLst>
                <a:ext uri="{FF2B5EF4-FFF2-40B4-BE49-F238E27FC236}">
                  <a16:creationId xmlns:a16="http://schemas.microsoft.com/office/drawing/2014/main" id="{A6DCBCFB-D9C2-4A12-A86E-96D1CA59D19D}"/>
                </a:ext>
              </a:extLst>
            </p:cNvPr>
            <p:cNvSpPr txBox="1"/>
            <p:nvPr/>
          </p:nvSpPr>
          <p:spPr>
            <a:xfrm>
              <a:off x="2610645" y="3499881"/>
              <a:ext cx="504056"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1</a:t>
              </a:r>
            </a:p>
          </p:txBody>
        </p:sp>
        <p:sp>
          <p:nvSpPr>
            <p:cNvPr id="174" name="Textfeld 173">
              <a:extLst>
                <a:ext uri="{FF2B5EF4-FFF2-40B4-BE49-F238E27FC236}">
                  <a16:creationId xmlns:a16="http://schemas.microsoft.com/office/drawing/2014/main" id="{ACD10D7F-0A22-4E0C-8AC3-89BF9398665D}"/>
                </a:ext>
              </a:extLst>
            </p:cNvPr>
            <p:cNvSpPr txBox="1"/>
            <p:nvPr/>
          </p:nvSpPr>
          <p:spPr>
            <a:xfrm>
              <a:off x="2915439" y="3507644"/>
              <a:ext cx="504056"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1</a:t>
              </a:r>
            </a:p>
          </p:txBody>
        </p:sp>
        <p:sp>
          <p:nvSpPr>
            <p:cNvPr id="175" name="Textfeld 174">
              <a:extLst>
                <a:ext uri="{FF2B5EF4-FFF2-40B4-BE49-F238E27FC236}">
                  <a16:creationId xmlns:a16="http://schemas.microsoft.com/office/drawing/2014/main" id="{F1993110-6646-48EB-8A21-38C1A86C5340}"/>
                </a:ext>
              </a:extLst>
            </p:cNvPr>
            <p:cNvSpPr txBox="1"/>
            <p:nvPr/>
          </p:nvSpPr>
          <p:spPr>
            <a:xfrm>
              <a:off x="3201415" y="3508443"/>
              <a:ext cx="504056"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1</a:t>
              </a:r>
            </a:p>
          </p:txBody>
        </p:sp>
        <p:sp>
          <p:nvSpPr>
            <p:cNvPr id="176" name="Textfeld 175">
              <a:extLst>
                <a:ext uri="{FF2B5EF4-FFF2-40B4-BE49-F238E27FC236}">
                  <a16:creationId xmlns:a16="http://schemas.microsoft.com/office/drawing/2014/main" id="{66C6B625-6BDF-4CCD-8818-80CFDFC87B43}"/>
                </a:ext>
              </a:extLst>
            </p:cNvPr>
            <p:cNvSpPr txBox="1"/>
            <p:nvPr/>
          </p:nvSpPr>
          <p:spPr>
            <a:xfrm>
              <a:off x="3497285" y="3510513"/>
              <a:ext cx="504056"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1</a:t>
              </a:r>
            </a:p>
          </p:txBody>
        </p:sp>
      </p:grpSp>
      <p:grpSp>
        <p:nvGrpSpPr>
          <p:cNvPr id="186" name="Gruppieren 185">
            <a:extLst>
              <a:ext uri="{FF2B5EF4-FFF2-40B4-BE49-F238E27FC236}">
                <a16:creationId xmlns:a16="http://schemas.microsoft.com/office/drawing/2014/main" id="{82F9374C-95F9-4A99-8361-ACE2E2E35593}"/>
              </a:ext>
            </a:extLst>
          </p:cNvPr>
          <p:cNvGrpSpPr/>
          <p:nvPr/>
        </p:nvGrpSpPr>
        <p:grpSpPr>
          <a:xfrm>
            <a:off x="4327192" y="2561581"/>
            <a:ext cx="2634932" cy="2352244"/>
            <a:chOff x="4412473" y="2292740"/>
            <a:chExt cx="2634932" cy="2352244"/>
          </a:xfrm>
        </p:grpSpPr>
        <p:grpSp>
          <p:nvGrpSpPr>
            <p:cNvPr id="131" name="Gruppieren 130">
              <a:extLst>
                <a:ext uri="{FF2B5EF4-FFF2-40B4-BE49-F238E27FC236}">
                  <a16:creationId xmlns:a16="http://schemas.microsoft.com/office/drawing/2014/main" id="{319AFD26-C720-4FBF-8402-58427C3F0708}"/>
                </a:ext>
              </a:extLst>
            </p:cNvPr>
            <p:cNvGrpSpPr/>
            <p:nvPr/>
          </p:nvGrpSpPr>
          <p:grpSpPr>
            <a:xfrm>
              <a:off x="4412473" y="2292740"/>
              <a:ext cx="2634932" cy="2352244"/>
              <a:chOff x="4606478" y="2296955"/>
              <a:chExt cx="2634932" cy="2352244"/>
            </a:xfrm>
          </p:grpSpPr>
          <p:sp>
            <p:nvSpPr>
              <p:cNvPr id="80" name="Textfeld 79">
                <a:extLst>
                  <a:ext uri="{FF2B5EF4-FFF2-40B4-BE49-F238E27FC236}">
                    <a16:creationId xmlns:a16="http://schemas.microsoft.com/office/drawing/2014/main" id="{EA6E2758-CD98-4461-AEB6-59E249E9A81E}"/>
                  </a:ext>
                </a:extLst>
              </p:cNvPr>
              <p:cNvSpPr txBox="1"/>
              <p:nvPr/>
            </p:nvSpPr>
            <p:spPr>
              <a:xfrm>
                <a:off x="5895438" y="3396559"/>
                <a:ext cx="1345972" cy="523220"/>
              </a:xfrm>
              <a:prstGeom prst="rect">
                <a:avLst/>
              </a:prstGeom>
              <a:noFill/>
              <a:ln>
                <a:solidFill>
                  <a:schemeClr val="bg1"/>
                </a:solidFill>
              </a:ln>
            </p:spPr>
            <p:txBody>
              <a:bodyPr wrap="square" rtlCol="0">
                <a:spAutoFit/>
              </a:bodyPr>
              <a:lstStyle/>
              <a:p>
                <a:r>
                  <a:rPr lang="de-DE" sz="1400" i="1" dirty="0">
                    <a:solidFill>
                      <a:schemeClr val="accent6">
                        <a:lumMod val="75000"/>
                      </a:schemeClr>
                    </a:solidFill>
                  </a:rPr>
                  <a:t>sp²-Hybrid-orbitale</a:t>
                </a:r>
              </a:p>
            </p:txBody>
          </p:sp>
          <p:sp>
            <p:nvSpPr>
              <p:cNvPr id="81" name="Textfeld 80">
                <a:extLst>
                  <a:ext uri="{FF2B5EF4-FFF2-40B4-BE49-F238E27FC236}">
                    <a16:creationId xmlns:a16="http://schemas.microsoft.com/office/drawing/2014/main" id="{E963C786-10EB-4BE2-B8BC-2765CC83C2AA}"/>
                  </a:ext>
                </a:extLst>
              </p:cNvPr>
              <p:cNvSpPr txBox="1"/>
              <p:nvPr/>
            </p:nvSpPr>
            <p:spPr>
              <a:xfrm>
                <a:off x="5861002" y="3025592"/>
                <a:ext cx="1081555" cy="307777"/>
              </a:xfrm>
              <a:prstGeom prst="rect">
                <a:avLst/>
              </a:prstGeom>
              <a:noFill/>
              <a:ln>
                <a:solidFill>
                  <a:schemeClr val="bg1"/>
                </a:solidFill>
              </a:ln>
            </p:spPr>
            <p:txBody>
              <a:bodyPr wrap="square" rtlCol="0">
                <a:spAutoFit/>
              </a:bodyPr>
              <a:lstStyle/>
              <a:p>
                <a:r>
                  <a:rPr lang="de-DE" sz="1400" i="1" dirty="0">
                    <a:solidFill>
                      <a:srgbClr val="00B050"/>
                    </a:solidFill>
                  </a:rPr>
                  <a:t>p-Orbital</a:t>
                </a:r>
              </a:p>
            </p:txBody>
          </p:sp>
          <p:cxnSp>
            <p:nvCxnSpPr>
              <p:cNvPr id="101" name="Gerade Verbindung mit Pfeil 100">
                <a:extLst>
                  <a:ext uri="{FF2B5EF4-FFF2-40B4-BE49-F238E27FC236}">
                    <a16:creationId xmlns:a16="http://schemas.microsoft.com/office/drawing/2014/main" id="{42CE77EC-23C6-4448-86C0-CA7DFCBFBDB9}"/>
                  </a:ext>
                </a:extLst>
              </p:cNvPr>
              <p:cNvCxnSpPr>
                <a:cxnSpLocks/>
              </p:cNvCxnSpPr>
              <p:nvPr/>
            </p:nvCxnSpPr>
            <p:spPr>
              <a:xfrm flipV="1">
                <a:off x="4705975" y="2641004"/>
                <a:ext cx="0" cy="20081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Gerade Verbindung mit Pfeil 101">
                <a:extLst>
                  <a:ext uri="{FF2B5EF4-FFF2-40B4-BE49-F238E27FC236}">
                    <a16:creationId xmlns:a16="http://schemas.microsoft.com/office/drawing/2014/main" id="{374935B3-B100-4BA6-8793-E3A8D9AADCD8}"/>
                  </a:ext>
                </a:extLst>
              </p:cNvPr>
              <p:cNvCxnSpPr>
                <a:cxnSpLocks/>
              </p:cNvCxnSpPr>
              <p:nvPr/>
            </p:nvCxnSpPr>
            <p:spPr>
              <a:xfrm>
                <a:off x="4696561" y="4649199"/>
                <a:ext cx="179095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Textfeld 102">
                <a:extLst>
                  <a:ext uri="{FF2B5EF4-FFF2-40B4-BE49-F238E27FC236}">
                    <a16:creationId xmlns:a16="http://schemas.microsoft.com/office/drawing/2014/main" id="{6E33EDDA-0118-4578-B9E3-2500BABC05C4}"/>
                  </a:ext>
                </a:extLst>
              </p:cNvPr>
              <p:cNvSpPr txBox="1"/>
              <p:nvPr/>
            </p:nvSpPr>
            <p:spPr>
              <a:xfrm>
                <a:off x="4606478" y="2296955"/>
                <a:ext cx="1044721" cy="265354"/>
              </a:xfrm>
              <a:prstGeom prst="rect">
                <a:avLst/>
              </a:prstGeom>
              <a:noFill/>
            </p:spPr>
            <p:txBody>
              <a:bodyPr wrap="square" rtlCol="0">
                <a:spAutoFit/>
              </a:bodyPr>
              <a:lstStyle/>
              <a:p>
                <a:r>
                  <a:rPr lang="de-DE" dirty="0"/>
                  <a:t>Energie</a:t>
                </a:r>
              </a:p>
            </p:txBody>
          </p:sp>
          <p:cxnSp>
            <p:nvCxnSpPr>
              <p:cNvPr id="104" name="Gerader Verbinder 103">
                <a:extLst>
                  <a:ext uri="{FF2B5EF4-FFF2-40B4-BE49-F238E27FC236}">
                    <a16:creationId xmlns:a16="http://schemas.microsoft.com/office/drawing/2014/main" id="{C5713B85-48A2-480D-80FC-611085816EC3}"/>
                  </a:ext>
                </a:extLst>
              </p:cNvPr>
              <p:cNvCxnSpPr/>
              <p:nvPr/>
            </p:nvCxnSpPr>
            <p:spPr>
              <a:xfrm>
                <a:off x="4705975" y="4348278"/>
                <a:ext cx="139296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6" name="Gerader Verbinder 105">
                <a:extLst>
                  <a:ext uri="{FF2B5EF4-FFF2-40B4-BE49-F238E27FC236}">
                    <a16:creationId xmlns:a16="http://schemas.microsoft.com/office/drawing/2014/main" id="{9DFEE736-1227-4AE6-A564-E9937E20AAFB}"/>
                  </a:ext>
                </a:extLst>
              </p:cNvPr>
              <p:cNvCxnSpPr/>
              <p:nvPr/>
            </p:nvCxnSpPr>
            <p:spPr>
              <a:xfrm>
                <a:off x="4715390" y="3299848"/>
                <a:ext cx="1392961"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8" name="Gerader Verbinder 107">
                <a:extLst>
                  <a:ext uri="{FF2B5EF4-FFF2-40B4-BE49-F238E27FC236}">
                    <a16:creationId xmlns:a16="http://schemas.microsoft.com/office/drawing/2014/main" id="{40BBB3BB-02A3-44CD-8DAC-7757E5E53F6D}"/>
                  </a:ext>
                </a:extLst>
              </p:cNvPr>
              <p:cNvCxnSpPr/>
              <p:nvPr/>
            </p:nvCxnSpPr>
            <p:spPr>
              <a:xfrm>
                <a:off x="4715390" y="3656848"/>
                <a:ext cx="1392961"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Rechteck 108">
                <a:extLst>
                  <a:ext uri="{FF2B5EF4-FFF2-40B4-BE49-F238E27FC236}">
                    <a16:creationId xmlns:a16="http://schemas.microsoft.com/office/drawing/2014/main" id="{63B2D8C0-CB4E-448E-817A-FE533AAC730A}"/>
                  </a:ext>
                </a:extLst>
              </p:cNvPr>
              <p:cNvSpPr/>
              <p:nvPr/>
            </p:nvSpPr>
            <p:spPr>
              <a:xfrm>
                <a:off x="5250995" y="3141561"/>
                <a:ext cx="285562" cy="291654"/>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0" name="Rechteck 109">
                <a:extLst>
                  <a:ext uri="{FF2B5EF4-FFF2-40B4-BE49-F238E27FC236}">
                    <a16:creationId xmlns:a16="http://schemas.microsoft.com/office/drawing/2014/main" id="{63C26CD3-425A-47D5-B620-D93C04244A91}"/>
                  </a:ext>
                </a:extLst>
              </p:cNvPr>
              <p:cNvSpPr/>
              <p:nvPr/>
            </p:nvSpPr>
            <p:spPr>
              <a:xfrm>
                <a:off x="4954375" y="3474039"/>
                <a:ext cx="285561" cy="285405"/>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1" name="Rechteck 110">
                <a:extLst>
                  <a:ext uri="{FF2B5EF4-FFF2-40B4-BE49-F238E27FC236}">
                    <a16:creationId xmlns:a16="http://schemas.microsoft.com/office/drawing/2014/main" id="{684412F5-06A3-494F-BD36-4F53D86E097E}"/>
                  </a:ext>
                </a:extLst>
              </p:cNvPr>
              <p:cNvSpPr/>
              <p:nvPr/>
            </p:nvSpPr>
            <p:spPr>
              <a:xfrm>
                <a:off x="5248495" y="3474039"/>
                <a:ext cx="285561" cy="285405"/>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2" name="Rechteck 111">
                <a:extLst>
                  <a:ext uri="{FF2B5EF4-FFF2-40B4-BE49-F238E27FC236}">
                    <a16:creationId xmlns:a16="http://schemas.microsoft.com/office/drawing/2014/main" id="{199DCD74-0852-4598-9057-82729B186478}"/>
                  </a:ext>
                </a:extLst>
              </p:cNvPr>
              <p:cNvSpPr/>
              <p:nvPr/>
            </p:nvSpPr>
            <p:spPr>
              <a:xfrm>
                <a:off x="5542614" y="3474039"/>
                <a:ext cx="285561" cy="285404"/>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3" name="Rechteck 112">
                <a:extLst>
                  <a:ext uri="{FF2B5EF4-FFF2-40B4-BE49-F238E27FC236}">
                    <a16:creationId xmlns:a16="http://schemas.microsoft.com/office/drawing/2014/main" id="{74B07C98-E0D6-4D9F-BB5E-A0927D912986}"/>
                  </a:ext>
                </a:extLst>
              </p:cNvPr>
              <p:cNvSpPr/>
              <p:nvPr/>
            </p:nvSpPr>
            <p:spPr>
              <a:xfrm>
                <a:off x="5234804" y="4190925"/>
                <a:ext cx="285562" cy="29165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61" name="Gruppieren 160">
              <a:extLst>
                <a:ext uri="{FF2B5EF4-FFF2-40B4-BE49-F238E27FC236}">
                  <a16:creationId xmlns:a16="http://schemas.microsoft.com/office/drawing/2014/main" id="{D877CB7D-80AB-4972-A1BD-161929B69112}"/>
                </a:ext>
              </a:extLst>
            </p:cNvPr>
            <p:cNvGrpSpPr/>
            <p:nvPr/>
          </p:nvGrpSpPr>
          <p:grpSpPr>
            <a:xfrm>
              <a:off x="4869096" y="4154951"/>
              <a:ext cx="616157" cy="369332"/>
              <a:chOff x="820613" y="6184943"/>
              <a:chExt cx="616157" cy="369332"/>
            </a:xfrm>
          </p:grpSpPr>
          <p:sp>
            <p:nvSpPr>
              <p:cNvPr id="162" name="Textfeld 161">
                <a:extLst>
                  <a:ext uri="{FF2B5EF4-FFF2-40B4-BE49-F238E27FC236}">
                    <a16:creationId xmlns:a16="http://schemas.microsoft.com/office/drawing/2014/main" id="{948A2EF0-3499-414E-98ED-1A9661488237}"/>
                  </a:ext>
                </a:extLst>
              </p:cNvPr>
              <p:cNvSpPr txBox="1"/>
              <p:nvPr/>
            </p:nvSpPr>
            <p:spPr>
              <a:xfrm rot="10800000">
                <a:off x="820613" y="6184943"/>
                <a:ext cx="504056"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1</a:t>
                </a:r>
              </a:p>
            </p:txBody>
          </p:sp>
          <p:sp>
            <p:nvSpPr>
              <p:cNvPr id="163" name="Textfeld 162">
                <a:extLst>
                  <a:ext uri="{FF2B5EF4-FFF2-40B4-BE49-F238E27FC236}">
                    <a16:creationId xmlns:a16="http://schemas.microsoft.com/office/drawing/2014/main" id="{4BB283DB-4B25-4527-9DE2-A6D22C44A71E}"/>
                  </a:ext>
                </a:extLst>
              </p:cNvPr>
              <p:cNvSpPr txBox="1"/>
              <p:nvPr/>
            </p:nvSpPr>
            <p:spPr>
              <a:xfrm>
                <a:off x="932714" y="6184943"/>
                <a:ext cx="504056"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1</a:t>
                </a:r>
              </a:p>
            </p:txBody>
          </p:sp>
        </p:grpSp>
        <p:sp>
          <p:nvSpPr>
            <p:cNvPr id="177" name="Textfeld 176">
              <a:extLst>
                <a:ext uri="{FF2B5EF4-FFF2-40B4-BE49-F238E27FC236}">
                  <a16:creationId xmlns:a16="http://schemas.microsoft.com/office/drawing/2014/main" id="{8FFB43D2-BBE1-472C-9EA0-06595271028E}"/>
                </a:ext>
              </a:extLst>
            </p:cNvPr>
            <p:cNvSpPr txBox="1"/>
            <p:nvPr/>
          </p:nvSpPr>
          <p:spPr>
            <a:xfrm>
              <a:off x="4679752" y="3439630"/>
              <a:ext cx="504056"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1</a:t>
              </a:r>
            </a:p>
          </p:txBody>
        </p:sp>
        <p:sp>
          <p:nvSpPr>
            <p:cNvPr id="178" name="Textfeld 177">
              <a:extLst>
                <a:ext uri="{FF2B5EF4-FFF2-40B4-BE49-F238E27FC236}">
                  <a16:creationId xmlns:a16="http://schemas.microsoft.com/office/drawing/2014/main" id="{D88408E0-0BCD-46E6-A895-20EDF2AE2F21}"/>
                </a:ext>
              </a:extLst>
            </p:cNvPr>
            <p:cNvSpPr txBox="1"/>
            <p:nvPr/>
          </p:nvSpPr>
          <p:spPr>
            <a:xfrm>
              <a:off x="4985207" y="3425869"/>
              <a:ext cx="504056"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1</a:t>
              </a:r>
            </a:p>
          </p:txBody>
        </p:sp>
        <p:sp>
          <p:nvSpPr>
            <p:cNvPr id="179" name="Textfeld 178">
              <a:extLst>
                <a:ext uri="{FF2B5EF4-FFF2-40B4-BE49-F238E27FC236}">
                  <a16:creationId xmlns:a16="http://schemas.microsoft.com/office/drawing/2014/main" id="{15EEA749-75CC-4665-806E-A832ABCFABB8}"/>
                </a:ext>
              </a:extLst>
            </p:cNvPr>
            <p:cNvSpPr txBox="1"/>
            <p:nvPr/>
          </p:nvSpPr>
          <p:spPr>
            <a:xfrm>
              <a:off x="5290662" y="3436394"/>
              <a:ext cx="504056"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1</a:t>
              </a:r>
            </a:p>
          </p:txBody>
        </p:sp>
        <p:sp>
          <p:nvSpPr>
            <p:cNvPr id="180" name="Textfeld 179">
              <a:extLst>
                <a:ext uri="{FF2B5EF4-FFF2-40B4-BE49-F238E27FC236}">
                  <a16:creationId xmlns:a16="http://schemas.microsoft.com/office/drawing/2014/main" id="{566CAC2F-5E40-416D-B167-43FC8FDF29B6}"/>
                </a:ext>
              </a:extLst>
            </p:cNvPr>
            <p:cNvSpPr txBox="1"/>
            <p:nvPr/>
          </p:nvSpPr>
          <p:spPr>
            <a:xfrm>
              <a:off x="4985207" y="3085395"/>
              <a:ext cx="504056"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1</a:t>
              </a:r>
            </a:p>
          </p:txBody>
        </p:sp>
      </p:grpSp>
      <p:grpSp>
        <p:nvGrpSpPr>
          <p:cNvPr id="187" name="Gruppieren 186">
            <a:extLst>
              <a:ext uri="{FF2B5EF4-FFF2-40B4-BE49-F238E27FC236}">
                <a16:creationId xmlns:a16="http://schemas.microsoft.com/office/drawing/2014/main" id="{DD15235D-F58D-4A3D-B20F-03467230422B}"/>
              </a:ext>
            </a:extLst>
          </p:cNvPr>
          <p:cNvGrpSpPr/>
          <p:nvPr/>
        </p:nvGrpSpPr>
        <p:grpSpPr>
          <a:xfrm>
            <a:off x="6727588" y="2562543"/>
            <a:ext cx="2326120" cy="2352244"/>
            <a:chOff x="6850769" y="2299820"/>
            <a:chExt cx="2326120" cy="2352244"/>
          </a:xfrm>
        </p:grpSpPr>
        <p:grpSp>
          <p:nvGrpSpPr>
            <p:cNvPr id="132" name="Gruppieren 131">
              <a:extLst>
                <a:ext uri="{FF2B5EF4-FFF2-40B4-BE49-F238E27FC236}">
                  <a16:creationId xmlns:a16="http://schemas.microsoft.com/office/drawing/2014/main" id="{87042BC0-8E17-4D6D-9537-88464FBA2C09}"/>
                </a:ext>
              </a:extLst>
            </p:cNvPr>
            <p:cNvGrpSpPr/>
            <p:nvPr/>
          </p:nvGrpSpPr>
          <p:grpSpPr>
            <a:xfrm>
              <a:off x="6850769" y="2299820"/>
              <a:ext cx="2326120" cy="2352244"/>
              <a:chOff x="6850769" y="2299820"/>
              <a:chExt cx="2326120" cy="2352244"/>
            </a:xfrm>
          </p:grpSpPr>
          <p:sp>
            <p:nvSpPr>
              <p:cNvPr id="114" name="Textfeld 113">
                <a:extLst>
                  <a:ext uri="{FF2B5EF4-FFF2-40B4-BE49-F238E27FC236}">
                    <a16:creationId xmlns:a16="http://schemas.microsoft.com/office/drawing/2014/main" id="{3AE13FD8-93BB-41B9-8409-19D6536E0C39}"/>
                  </a:ext>
                </a:extLst>
              </p:cNvPr>
              <p:cNvSpPr txBox="1"/>
              <p:nvPr/>
            </p:nvSpPr>
            <p:spPr>
              <a:xfrm>
                <a:off x="7876821" y="3320506"/>
                <a:ext cx="1300068" cy="523220"/>
              </a:xfrm>
              <a:prstGeom prst="rect">
                <a:avLst/>
              </a:prstGeom>
              <a:noFill/>
              <a:ln>
                <a:solidFill>
                  <a:schemeClr val="bg1"/>
                </a:solidFill>
              </a:ln>
            </p:spPr>
            <p:txBody>
              <a:bodyPr wrap="square" rtlCol="0">
                <a:spAutoFit/>
              </a:bodyPr>
              <a:lstStyle/>
              <a:p>
                <a:r>
                  <a:rPr lang="de-DE" sz="1400" i="1" dirty="0" err="1">
                    <a:solidFill>
                      <a:schemeClr val="accent6">
                        <a:lumMod val="75000"/>
                      </a:schemeClr>
                    </a:solidFill>
                  </a:rPr>
                  <a:t>sp</a:t>
                </a:r>
                <a:r>
                  <a:rPr lang="de-DE" sz="1400" i="1" dirty="0">
                    <a:solidFill>
                      <a:schemeClr val="accent6">
                        <a:lumMod val="75000"/>
                      </a:schemeClr>
                    </a:solidFill>
                  </a:rPr>
                  <a:t>-Hybrid-orbitale</a:t>
                </a:r>
              </a:p>
            </p:txBody>
          </p:sp>
          <p:sp>
            <p:nvSpPr>
              <p:cNvPr id="115" name="Textfeld 114">
                <a:extLst>
                  <a:ext uri="{FF2B5EF4-FFF2-40B4-BE49-F238E27FC236}">
                    <a16:creationId xmlns:a16="http://schemas.microsoft.com/office/drawing/2014/main" id="{266E9405-769E-4E81-89CA-795AED59B7E2}"/>
                  </a:ext>
                </a:extLst>
              </p:cNvPr>
              <p:cNvSpPr txBox="1"/>
              <p:nvPr/>
            </p:nvSpPr>
            <p:spPr>
              <a:xfrm>
                <a:off x="7876821" y="2962292"/>
                <a:ext cx="1081555" cy="307777"/>
              </a:xfrm>
              <a:prstGeom prst="rect">
                <a:avLst/>
              </a:prstGeom>
              <a:noFill/>
              <a:ln>
                <a:noFill/>
              </a:ln>
            </p:spPr>
            <p:txBody>
              <a:bodyPr wrap="square" rtlCol="0">
                <a:spAutoFit/>
              </a:bodyPr>
              <a:lstStyle/>
              <a:p>
                <a:r>
                  <a:rPr lang="de-DE" sz="1400" i="1" dirty="0">
                    <a:solidFill>
                      <a:srgbClr val="00B050"/>
                    </a:solidFill>
                  </a:rPr>
                  <a:t>p-Orbitale</a:t>
                </a:r>
              </a:p>
            </p:txBody>
          </p:sp>
          <p:cxnSp>
            <p:nvCxnSpPr>
              <p:cNvPr id="116" name="Gerade Verbindung mit Pfeil 115">
                <a:extLst>
                  <a:ext uri="{FF2B5EF4-FFF2-40B4-BE49-F238E27FC236}">
                    <a16:creationId xmlns:a16="http://schemas.microsoft.com/office/drawing/2014/main" id="{2DEF7B9E-998F-4E4D-8AAC-FEAABBC7E175}"/>
                  </a:ext>
                </a:extLst>
              </p:cNvPr>
              <p:cNvCxnSpPr>
                <a:cxnSpLocks/>
              </p:cNvCxnSpPr>
              <p:nvPr/>
            </p:nvCxnSpPr>
            <p:spPr>
              <a:xfrm flipV="1">
                <a:off x="6950266" y="2643869"/>
                <a:ext cx="0" cy="20081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Gerade Verbindung mit Pfeil 116">
                <a:extLst>
                  <a:ext uri="{FF2B5EF4-FFF2-40B4-BE49-F238E27FC236}">
                    <a16:creationId xmlns:a16="http://schemas.microsoft.com/office/drawing/2014/main" id="{5D33E9A4-0815-49A3-A2C4-30C2F7336BB2}"/>
                  </a:ext>
                </a:extLst>
              </p:cNvPr>
              <p:cNvCxnSpPr>
                <a:cxnSpLocks/>
              </p:cNvCxnSpPr>
              <p:nvPr/>
            </p:nvCxnSpPr>
            <p:spPr>
              <a:xfrm>
                <a:off x="6940852" y="4652064"/>
                <a:ext cx="179095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Textfeld 117">
                <a:extLst>
                  <a:ext uri="{FF2B5EF4-FFF2-40B4-BE49-F238E27FC236}">
                    <a16:creationId xmlns:a16="http://schemas.microsoft.com/office/drawing/2014/main" id="{CF318947-DFBD-4CCA-BF17-3FF1B2C603C6}"/>
                  </a:ext>
                </a:extLst>
              </p:cNvPr>
              <p:cNvSpPr txBox="1"/>
              <p:nvPr/>
            </p:nvSpPr>
            <p:spPr>
              <a:xfrm>
                <a:off x="6850769" y="2299820"/>
                <a:ext cx="1044721" cy="265354"/>
              </a:xfrm>
              <a:prstGeom prst="rect">
                <a:avLst/>
              </a:prstGeom>
              <a:noFill/>
            </p:spPr>
            <p:txBody>
              <a:bodyPr wrap="square" rtlCol="0">
                <a:spAutoFit/>
              </a:bodyPr>
              <a:lstStyle/>
              <a:p>
                <a:r>
                  <a:rPr lang="de-DE" dirty="0"/>
                  <a:t>Energie</a:t>
                </a:r>
              </a:p>
            </p:txBody>
          </p:sp>
          <p:cxnSp>
            <p:nvCxnSpPr>
              <p:cNvPr id="119" name="Gerader Verbinder 118">
                <a:extLst>
                  <a:ext uri="{FF2B5EF4-FFF2-40B4-BE49-F238E27FC236}">
                    <a16:creationId xmlns:a16="http://schemas.microsoft.com/office/drawing/2014/main" id="{1912270F-3A68-4447-9098-C8CB8B5CA908}"/>
                  </a:ext>
                </a:extLst>
              </p:cNvPr>
              <p:cNvCxnSpPr/>
              <p:nvPr/>
            </p:nvCxnSpPr>
            <p:spPr>
              <a:xfrm>
                <a:off x="6950266" y="4351143"/>
                <a:ext cx="139296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0" name="Gerader Verbinder 119">
                <a:extLst>
                  <a:ext uri="{FF2B5EF4-FFF2-40B4-BE49-F238E27FC236}">
                    <a16:creationId xmlns:a16="http://schemas.microsoft.com/office/drawing/2014/main" id="{4CF9491E-EDED-4EC2-BC7D-DB395C31C86A}"/>
                  </a:ext>
                </a:extLst>
              </p:cNvPr>
              <p:cNvCxnSpPr/>
              <p:nvPr/>
            </p:nvCxnSpPr>
            <p:spPr>
              <a:xfrm>
                <a:off x="6959681" y="3233853"/>
                <a:ext cx="1392961"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1" name="Gerader Verbinder 120">
                <a:extLst>
                  <a:ext uri="{FF2B5EF4-FFF2-40B4-BE49-F238E27FC236}">
                    <a16:creationId xmlns:a16="http://schemas.microsoft.com/office/drawing/2014/main" id="{1582708A-C7BB-493D-8B63-AD1C30B1C70C}"/>
                  </a:ext>
                </a:extLst>
              </p:cNvPr>
              <p:cNvCxnSpPr/>
              <p:nvPr/>
            </p:nvCxnSpPr>
            <p:spPr>
              <a:xfrm>
                <a:off x="6959681" y="3611809"/>
                <a:ext cx="1392961"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2" name="Rechteck 121">
                <a:extLst>
                  <a:ext uri="{FF2B5EF4-FFF2-40B4-BE49-F238E27FC236}">
                    <a16:creationId xmlns:a16="http://schemas.microsoft.com/office/drawing/2014/main" id="{AC0BD356-C573-4342-81F0-E59739D56ED4}"/>
                  </a:ext>
                </a:extLst>
              </p:cNvPr>
              <p:cNvSpPr/>
              <p:nvPr/>
            </p:nvSpPr>
            <p:spPr>
              <a:xfrm>
                <a:off x="7181342" y="3065338"/>
                <a:ext cx="285562" cy="291654"/>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00B050"/>
                  </a:solidFill>
                </a:endParaRPr>
              </a:p>
            </p:txBody>
          </p:sp>
          <p:sp>
            <p:nvSpPr>
              <p:cNvPr id="123" name="Rechteck 122">
                <a:extLst>
                  <a:ext uri="{FF2B5EF4-FFF2-40B4-BE49-F238E27FC236}">
                    <a16:creationId xmlns:a16="http://schemas.microsoft.com/office/drawing/2014/main" id="{046C5724-124B-4A0C-B605-C2F9DD316482}"/>
                  </a:ext>
                </a:extLst>
              </p:cNvPr>
              <p:cNvSpPr/>
              <p:nvPr/>
            </p:nvSpPr>
            <p:spPr>
              <a:xfrm>
                <a:off x="7198666" y="3429000"/>
                <a:ext cx="285561" cy="285405"/>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4" name="Rechteck 123">
                <a:extLst>
                  <a:ext uri="{FF2B5EF4-FFF2-40B4-BE49-F238E27FC236}">
                    <a16:creationId xmlns:a16="http://schemas.microsoft.com/office/drawing/2014/main" id="{ABD9AD3C-1074-479A-9527-02FAC336B06E}"/>
                  </a:ext>
                </a:extLst>
              </p:cNvPr>
              <p:cNvSpPr/>
              <p:nvPr/>
            </p:nvSpPr>
            <p:spPr>
              <a:xfrm>
                <a:off x="7492786" y="3429000"/>
                <a:ext cx="285561" cy="285405"/>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5" name="Rechteck 124">
                <a:extLst>
                  <a:ext uri="{FF2B5EF4-FFF2-40B4-BE49-F238E27FC236}">
                    <a16:creationId xmlns:a16="http://schemas.microsoft.com/office/drawing/2014/main" id="{6973437D-6055-454F-8093-5D2A8FA27C13}"/>
                  </a:ext>
                </a:extLst>
              </p:cNvPr>
              <p:cNvSpPr/>
              <p:nvPr/>
            </p:nvSpPr>
            <p:spPr>
              <a:xfrm>
                <a:off x="7492785" y="3068463"/>
                <a:ext cx="285561" cy="285404"/>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rgbClr val="00B050"/>
                  </a:solidFill>
                </a:endParaRPr>
              </a:p>
            </p:txBody>
          </p:sp>
          <p:sp>
            <p:nvSpPr>
              <p:cNvPr id="126" name="Rechteck 125">
                <a:extLst>
                  <a:ext uri="{FF2B5EF4-FFF2-40B4-BE49-F238E27FC236}">
                    <a16:creationId xmlns:a16="http://schemas.microsoft.com/office/drawing/2014/main" id="{9CF4D6AA-1929-406A-AD20-0604E538AA14}"/>
                  </a:ext>
                </a:extLst>
              </p:cNvPr>
              <p:cNvSpPr/>
              <p:nvPr/>
            </p:nvSpPr>
            <p:spPr>
              <a:xfrm>
                <a:off x="7479095" y="4193790"/>
                <a:ext cx="285562" cy="29165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64" name="Gruppieren 163">
              <a:extLst>
                <a:ext uri="{FF2B5EF4-FFF2-40B4-BE49-F238E27FC236}">
                  <a16:creationId xmlns:a16="http://schemas.microsoft.com/office/drawing/2014/main" id="{3D1D5920-20A3-41BE-9387-08BB10C8CEBC}"/>
                </a:ext>
              </a:extLst>
            </p:cNvPr>
            <p:cNvGrpSpPr/>
            <p:nvPr/>
          </p:nvGrpSpPr>
          <p:grpSpPr>
            <a:xfrm>
              <a:off x="7299579" y="4181647"/>
              <a:ext cx="616157" cy="369332"/>
              <a:chOff x="820613" y="6184943"/>
              <a:chExt cx="616157" cy="369332"/>
            </a:xfrm>
          </p:grpSpPr>
          <p:sp>
            <p:nvSpPr>
              <p:cNvPr id="165" name="Textfeld 164">
                <a:extLst>
                  <a:ext uri="{FF2B5EF4-FFF2-40B4-BE49-F238E27FC236}">
                    <a16:creationId xmlns:a16="http://schemas.microsoft.com/office/drawing/2014/main" id="{833B912D-CCF2-472A-A2C6-69E11EE53153}"/>
                  </a:ext>
                </a:extLst>
              </p:cNvPr>
              <p:cNvSpPr txBox="1"/>
              <p:nvPr/>
            </p:nvSpPr>
            <p:spPr>
              <a:xfrm rot="10800000">
                <a:off x="820613" y="6184943"/>
                <a:ext cx="504056"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1</a:t>
                </a:r>
              </a:p>
            </p:txBody>
          </p:sp>
          <p:sp>
            <p:nvSpPr>
              <p:cNvPr id="166" name="Textfeld 165">
                <a:extLst>
                  <a:ext uri="{FF2B5EF4-FFF2-40B4-BE49-F238E27FC236}">
                    <a16:creationId xmlns:a16="http://schemas.microsoft.com/office/drawing/2014/main" id="{9C9C348D-5D65-4C2E-9AE8-4B36B083D7A1}"/>
                  </a:ext>
                </a:extLst>
              </p:cNvPr>
              <p:cNvSpPr txBox="1"/>
              <p:nvPr/>
            </p:nvSpPr>
            <p:spPr>
              <a:xfrm>
                <a:off x="932714" y="6184943"/>
                <a:ext cx="504056"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1</a:t>
                </a:r>
              </a:p>
            </p:txBody>
          </p:sp>
        </p:grpSp>
        <p:sp>
          <p:nvSpPr>
            <p:cNvPr id="181" name="Textfeld 180">
              <a:extLst>
                <a:ext uri="{FF2B5EF4-FFF2-40B4-BE49-F238E27FC236}">
                  <a16:creationId xmlns:a16="http://schemas.microsoft.com/office/drawing/2014/main" id="{87F1BE12-F0B9-4042-8730-7DEEBE9D419D}"/>
                </a:ext>
              </a:extLst>
            </p:cNvPr>
            <p:cNvSpPr txBox="1"/>
            <p:nvPr/>
          </p:nvSpPr>
          <p:spPr>
            <a:xfrm>
              <a:off x="7127331" y="3390635"/>
              <a:ext cx="504056"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1</a:t>
              </a:r>
            </a:p>
          </p:txBody>
        </p:sp>
        <p:sp>
          <p:nvSpPr>
            <p:cNvPr id="182" name="Textfeld 181">
              <a:extLst>
                <a:ext uri="{FF2B5EF4-FFF2-40B4-BE49-F238E27FC236}">
                  <a16:creationId xmlns:a16="http://schemas.microsoft.com/office/drawing/2014/main" id="{2FEA5D7B-4241-49E3-A001-1010CD83BFD7}"/>
                </a:ext>
              </a:extLst>
            </p:cNvPr>
            <p:cNvSpPr txBox="1"/>
            <p:nvPr/>
          </p:nvSpPr>
          <p:spPr>
            <a:xfrm>
              <a:off x="7450694" y="3389479"/>
              <a:ext cx="504056"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1</a:t>
              </a:r>
            </a:p>
          </p:txBody>
        </p:sp>
        <p:sp>
          <p:nvSpPr>
            <p:cNvPr id="183" name="Textfeld 182">
              <a:extLst>
                <a:ext uri="{FF2B5EF4-FFF2-40B4-BE49-F238E27FC236}">
                  <a16:creationId xmlns:a16="http://schemas.microsoft.com/office/drawing/2014/main" id="{6DBF9C02-B689-45B6-84CC-ED2D864DDFD2}"/>
                </a:ext>
              </a:extLst>
            </p:cNvPr>
            <p:cNvSpPr txBox="1"/>
            <p:nvPr/>
          </p:nvSpPr>
          <p:spPr>
            <a:xfrm>
              <a:off x="7118740" y="3027196"/>
              <a:ext cx="504056"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1</a:t>
              </a:r>
            </a:p>
          </p:txBody>
        </p:sp>
        <p:sp>
          <p:nvSpPr>
            <p:cNvPr id="184" name="Textfeld 183">
              <a:extLst>
                <a:ext uri="{FF2B5EF4-FFF2-40B4-BE49-F238E27FC236}">
                  <a16:creationId xmlns:a16="http://schemas.microsoft.com/office/drawing/2014/main" id="{22889644-EC90-4183-882C-2BB844734968}"/>
                </a:ext>
              </a:extLst>
            </p:cNvPr>
            <p:cNvSpPr txBox="1"/>
            <p:nvPr/>
          </p:nvSpPr>
          <p:spPr>
            <a:xfrm>
              <a:off x="7441961" y="3018991"/>
              <a:ext cx="504056"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1</a:t>
              </a:r>
            </a:p>
          </p:txBody>
        </p:sp>
      </p:grpSp>
      <p:pic>
        <p:nvPicPr>
          <p:cNvPr id="192" name="Grafik 191">
            <a:extLst>
              <a:ext uri="{FF2B5EF4-FFF2-40B4-BE49-F238E27FC236}">
                <a16:creationId xmlns:a16="http://schemas.microsoft.com/office/drawing/2014/main" id="{59FF195C-C672-40BF-9C09-334CC44036FB}"/>
              </a:ext>
            </a:extLst>
          </p:cNvPr>
          <p:cNvPicPr>
            <a:picLocks noChangeAspect="1"/>
          </p:cNvPicPr>
          <p:nvPr/>
        </p:nvPicPr>
        <p:blipFill>
          <a:blip r:embed="rId4"/>
          <a:stretch>
            <a:fillRect/>
          </a:stretch>
        </p:blipFill>
        <p:spPr>
          <a:xfrm>
            <a:off x="27547" y="633830"/>
            <a:ext cx="1890289" cy="1544752"/>
          </a:xfrm>
          <a:prstGeom prst="rect">
            <a:avLst/>
          </a:prstGeom>
        </p:spPr>
      </p:pic>
      <p:grpSp>
        <p:nvGrpSpPr>
          <p:cNvPr id="201" name="Gruppieren 200">
            <a:extLst>
              <a:ext uri="{FF2B5EF4-FFF2-40B4-BE49-F238E27FC236}">
                <a16:creationId xmlns:a16="http://schemas.microsoft.com/office/drawing/2014/main" id="{27B068C0-909C-4B71-9C48-883653F63715}"/>
              </a:ext>
            </a:extLst>
          </p:cNvPr>
          <p:cNvGrpSpPr/>
          <p:nvPr/>
        </p:nvGrpSpPr>
        <p:grpSpPr>
          <a:xfrm>
            <a:off x="4404560" y="706811"/>
            <a:ext cx="2269353" cy="1345182"/>
            <a:chOff x="4393918" y="823573"/>
            <a:chExt cx="2269353" cy="1345182"/>
          </a:xfrm>
        </p:grpSpPr>
        <p:pic>
          <p:nvPicPr>
            <p:cNvPr id="145" name="Grafik 144">
              <a:extLst>
                <a:ext uri="{FF2B5EF4-FFF2-40B4-BE49-F238E27FC236}">
                  <a16:creationId xmlns:a16="http://schemas.microsoft.com/office/drawing/2014/main" id="{4A7A5A70-FAF1-4A9F-937E-9255410D7E37}"/>
                </a:ext>
              </a:extLst>
            </p:cNvPr>
            <p:cNvPicPr>
              <a:picLocks noChangeAspect="1"/>
            </p:cNvPicPr>
            <p:nvPr/>
          </p:nvPicPr>
          <p:blipFill>
            <a:blip r:embed="rId5"/>
            <a:stretch>
              <a:fillRect/>
            </a:stretch>
          </p:blipFill>
          <p:spPr>
            <a:xfrm>
              <a:off x="4393918" y="823573"/>
              <a:ext cx="2269353" cy="1345182"/>
            </a:xfrm>
            <a:prstGeom prst="rect">
              <a:avLst/>
            </a:prstGeom>
          </p:spPr>
        </p:pic>
        <p:cxnSp>
          <p:nvCxnSpPr>
            <p:cNvPr id="194" name="Gerader Verbinder 193">
              <a:extLst>
                <a:ext uri="{FF2B5EF4-FFF2-40B4-BE49-F238E27FC236}">
                  <a16:creationId xmlns:a16="http://schemas.microsoft.com/office/drawing/2014/main" id="{AF62709D-C356-4C81-AA12-D56F4DD5E845}"/>
                </a:ext>
              </a:extLst>
            </p:cNvPr>
            <p:cNvCxnSpPr/>
            <p:nvPr/>
          </p:nvCxnSpPr>
          <p:spPr>
            <a:xfrm flipH="1">
              <a:off x="4475165" y="1412776"/>
              <a:ext cx="1032939" cy="504056"/>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95" name="Gerader Verbinder 194">
              <a:extLst>
                <a:ext uri="{FF2B5EF4-FFF2-40B4-BE49-F238E27FC236}">
                  <a16:creationId xmlns:a16="http://schemas.microsoft.com/office/drawing/2014/main" id="{79E7E0DA-B3B6-4DE1-B428-F0C630597507}"/>
                </a:ext>
              </a:extLst>
            </p:cNvPr>
            <p:cNvCxnSpPr>
              <a:cxnSpLocks/>
            </p:cNvCxnSpPr>
            <p:nvPr/>
          </p:nvCxnSpPr>
          <p:spPr>
            <a:xfrm flipH="1" flipV="1">
              <a:off x="5074903" y="1075374"/>
              <a:ext cx="421568" cy="388332"/>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98" name="Gerader Verbinder 197">
              <a:extLst>
                <a:ext uri="{FF2B5EF4-FFF2-40B4-BE49-F238E27FC236}">
                  <a16:creationId xmlns:a16="http://schemas.microsoft.com/office/drawing/2014/main" id="{252A2CD9-5A4D-4D1B-811C-57B9EE671873}"/>
                </a:ext>
              </a:extLst>
            </p:cNvPr>
            <p:cNvCxnSpPr>
              <a:cxnSpLocks/>
            </p:cNvCxnSpPr>
            <p:nvPr/>
          </p:nvCxnSpPr>
          <p:spPr>
            <a:xfrm flipH="1" flipV="1">
              <a:off x="5544321" y="1412776"/>
              <a:ext cx="901298" cy="20864"/>
            </a:xfrm>
            <a:prstGeom prst="line">
              <a:avLst/>
            </a:prstGeom>
            <a:ln>
              <a:prstDash val="dash"/>
            </a:ln>
          </p:spPr>
          <p:style>
            <a:lnRef idx="1">
              <a:schemeClr val="dk1"/>
            </a:lnRef>
            <a:fillRef idx="0">
              <a:schemeClr val="dk1"/>
            </a:fillRef>
            <a:effectRef idx="0">
              <a:schemeClr val="dk1"/>
            </a:effectRef>
            <a:fontRef idx="minor">
              <a:schemeClr val="tx1"/>
            </a:fontRef>
          </p:style>
        </p:cxnSp>
      </p:grpSp>
      <p:sp>
        <p:nvSpPr>
          <p:cNvPr id="200" name="Textfeld 199">
            <a:extLst>
              <a:ext uri="{FF2B5EF4-FFF2-40B4-BE49-F238E27FC236}">
                <a16:creationId xmlns:a16="http://schemas.microsoft.com/office/drawing/2014/main" id="{83A3089F-3523-465C-8F29-E2639DF0A484}"/>
              </a:ext>
            </a:extLst>
          </p:cNvPr>
          <p:cNvSpPr txBox="1"/>
          <p:nvPr/>
        </p:nvSpPr>
        <p:spPr>
          <a:xfrm>
            <a:off x="2565849" y="2084375"/>
            <a:ext cx="1338204" cy="338554"/>
          </a:xfrm>
          <a:prstGeom prst="rect">
            <a:avLst/>
          </a:prstGeom>
          <a:noFill/>
        </p:spPr>
        <p:txBody>
          <a:bodyPr wrap="square" rtlCol="0">
            <a:spAutoFit/>
          </a:bodyPr>
          <a:lstStyle/>
          <a:p>
            <a:r>
              <a:rPr lang="de-DE" sz="1600" i="1" dirty="0"/>
              <a:t>tetraedrisch</a:t>
            </a:r>
          </a:p>
        </p:txBody>
      </p:sp>
      <p:sp>
        <p:nvSpPr>
          <p:cNvPr id="202" name="Textfeld 201">
            <a:extLst>
              <a:ext uri="{FF2B5EF4-FFF2-40B4-BE49-F238E27FC236}">
                <a16:creationId xmlns:a16="http://schemas.microsoft.com/office/drawing/2014/main" id="{9E3083F5-45C1-477D-A558-D2E1AC8D78A5}"/>
              </a:ext>
            </a:extLst>
          </p:cNvPr>
          <p:cNvSpPr txBox="1"/>
          <p:nvPr/>
        </p:nvSpPr>
        <p:spPr>
          <a:xfrm>
            <a:off x="4597423" y="2098027"/>
            <a:ext cx="1464297" cy="338554"/>
          </a:xfrm>
          <a:prstGeom prst="rect">
            <a:avLst/>
          </a:prstGeom>
          <a:noFill/>
        </p:spPr>
        <p:txBody>
          <a:bodyPr wrap="square" rtlCol="0">
            <a:spAutoFit/>
          </a:bodyPr>
          <a:lstStyle/>
          <a:p>
            <a:r>
              <a:rPr lang="de-DE" sz="1600" i="1" dirty="0"/>
              <a:t>trigonal-planar</a:t>
            </a:r>
          </a:p>
        </p:txBody>
      </p:sp>
      <p:sp>
        <p:nvSpPr>
          <p:cNvPr id="203" name="Textfeld 202">
            <a:extLst>
              <a:ext uri="{FF2B5EF4-FFF2-40B4-BE49-F238E27FC236}">
                <a16:creationId xmlns:a16="http://schemas.microsoft.com/office/drawing/2014/main" id="{B875B162-12AE-4987-8C42-60490E9444AE}"/>
              </a:ext>
            </a:extLst>
          </p:cNvPr>
          <p:cNvSpPr txBox="1"/>
          <p:nvPr/>
        </p:nvSpPr>
        <p:spPr>
          <a:xfrm>
            <a:off x="7501606" y="2116349"/>
            <a:ext cx="975356" cy="338554"/>
          </a:xfrm>
          <a:prstGeom prst="rect">
            <a:avLst/>
          </a:prstGeom>
          <a:noFill/>
        </p:spPr>
        <p:txBody>
          <a:bodyPr wrap="square" rtlCol="0">
            <a:spAutoFit/>
          </a:bodyPr>
          <a:lstStyle/>
          <a:p>
            <a:r>
              <a:rPr lang="de-DE" sz="1600" i="1" dirty="0"/>
              <a:t>linear</a:t>
            </a:r>
          </a:p>
        </p:txBody>
      </p:sp>
    </p:spTree>
    <p:extLst>
      <p:ext uri="{BB962C8B-B14F-4D97-AF65-F5344CB8AC3E}">
        <p14:creationId xmlns:p14="http://schemas.microsoft.com/office/powerpoint/2010/main" val="1128979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uppieren 13">
            <a:extLst>
              <a:ext uri="{FF2B5EF4-FFF2-40B4-BE49-F238E27FC236}">
                <a16:creationId xmlns:a16="http://schemas.microsoft.com/office/drawing/2014/main" id="{0146C5C9-FB8D-4045-B94A-ADA8F08EE339}"/>
              </a:ext>
            </a:extLst>
          </p:cNvPr>
          <p:cNvGrpSpPr/>
          <p:nvPr/>
        </p:nvGrpSpPr>
        <p:grpSpPr>
          <a:xfrm>
            <a:off x="2241035" y="3905665"/>
            <a:ext cx="1466850" cy="2353241"/>
            <a:chOff x="2241035" y="3905665"/>
            <a:chExt cx="1466850" cy="2353241"/>
          </a:xfrm>
        </p:grpSpPr>
        <p:pic>
          <p:nvPicPr>
            <p:cNvPr id="2" name="Grafik 1">
              <a:extLst>
                <a:ext uri="{FF2B5EF4-FFF2-40B4-BE49-F238E27FC236}">
                  <a16:creationId xmlns:a16="http://schemas.microsoft.com/office/drawing/2014/main" id="{9FCF5ED6-0F50-427C-B69C-2EA4A870DF62}"/>
                </a:ext>
              </a:extLst>
            </p:cNvPr>
            <p:cNvPicPr>
              <a:picLocks noChangeAspect="1"/>
            </p:cNvPicPr>
            <p:nvPr/>
          </p:nvPicPr>
          <p:blipFill>
            <a:blip r:embed="rId2"/>
            <a:stretch>
              <a:fillRect/>
            </a:stretch>
          </p:blipFill>
          <p:spPr>
            <a:xfrm>
              <a:off x="2429741" y="3905665"/>
              <a:ext cx="1266825" cy="533400"/>
            </a:xfrm>
            <a:prstGeom prst="rect">
              <a:avLst/>
            </a:prstGeom>
          </p:spPr>
        </p:pic>
        <p:pic>
          <p:nvPicPr>
            <p:cNvPr id="4" name="Grafik 3">
              <a:extLst>
                <a:ext uri="{FF2B5EF4-FFF2-40B4-BE49-F238E27FC236}">
                  <a16:creationId xmlns:a16="http://schemas.microsoft.com/office/drawing/2014/main" id="{A796C15A-6AF1-49DF-946E-824486E1D578}"/>
                </a:ext>
              </a:extLst>
            </p:cNvPr>
            <p:cNvPicPr>
              <a:picLocks noChangeAspect="1"/>
            </p:cNvPicPr>
            <p:nvPr/>
          </p:nvPicPr>
          <p:blipFill>
            <a:blip r:embed="rId3"/>
            <a:stretch>
              <a:fillRect/>
            </a:stretch>
          </p:blipFill>
          <p:spPr>
            <a:xfrm>
              <a:off x="2241035" y="4697755"/>
              <a:ext cx="1466850" cy="428625"/>
            </a:xfrm>
            <a:prstGeom prst="rect">
              <a:avLst/>
            </a:prstGeom>
          </p:spPr>
        </p:pic>
        <p:pic>
          <p:nvPicPr>
            <p:cNvPr id="6" name="Grafik 5">
              <a:extLst>
                <a:ext uri="{FF2B5EF4-FFF2-40B4-BE49-F238E27FC236}">
                  <a16:creationId xmlns:a16="http://schemas.microsoft.com/office/drawing/2014/main" id="{45C85A2D-BCC1-4C14-931F-29357E56E658}"/>
                </a:ext>
              </a:extLst>
            </p:cNvPr>
            <p:cNvPicPr>
              <a:picLocks noChangeAspect="1"/>
            </p:cNvPicPr>
            <p:nvPr/>
          </p:nvPicPr>
          <p:blipFill>
            <a:blip r:embed="rId4"/>
            <a:stretch>
              <a:fillRect/>
            </a:stretch>
          </p:blipFill>
          <p:spPr>
            <a:xfrm>
              <a:off x="2693472" y="5439756"/>
              <a:ext cx="561975" cy="819150"/>
            </a:xfrm>
            <a:prstGeom prst="rect">
              <a:avLst/>
            </a:prstGeom>
          </p:spPr>
        </p:pic>
      </p:grpSp>
      <p:grpSp>
        <p:nvGrpSpPr>
          <p:cNvPr id="15" name="Gruppieren 14">
            <a:extLst>
              <a:ext uri="{FF2B5EF4-FFF2-40B4-BE49-F238E27FC236}">
                <a16:creationId xmlns:a16="http://schemas.microsoft.com/office/drawing/2014/main" id="{7497BA15-128A-41AC-84CF-EC27A9A4868E}"/>
              </a:ext>
            </a:extLst>
          </p:cNvPr>
          <p:cNvGrpSpPr/>
          <p:nvPr/>
        </p:nvGrpSpPr>
        <p:grpSpPr>
          <a:xfrm>
            <a:off x="5076056" y="3917297"/>
            <a:ext cx="1447800" cy="2250301"/>
            <a:chOff x="5076056" y="3917297"/>
            <a:chExt cx="1447800" cy="2250301"/>
          </a:xfrm>
        </p:grpSpPr>
        <p:pic>
          <p:nvPicPr>
            <p:cNvPr id="3" name="Grafik 2">
              <a:extLst>
                <a:ext uri="{FF2B5EF4-FFF2-40B4-BE49-F238E27FC236}">
                  <a16:creationId xmlns:a16="http://schemas.microsoft.com/office/drawing/2014/main" id="{8C432601-31CF-446C-B4F1-68F2DDF2FDBD}"/>
                </a:ext>
              </a:extLst>
            </p:cNvPr>
            <p:cNvPicPr>
              <a:picLocks noChangeAspect="1"/>
            </p:cNvPicPr>
            <p:nvPr/>
          </p:nvPicPr>
          <p:blipFill>
            <a:blip r:embed="rId5"/>
            <a:stretch>
              <a:fillRect/>
            </a:stretch>
          </p:blipFill>
          <p:spPr>
            <a:xfrm>
              <a:off x="5136146" y="3917297"/>
              <a:ext cx="1200150" cy="495300"/>
            </a:xfrm>
            <a:prstGeom prst="rect">
              <a:avLst/>
            </a:prstGeom>
          </p:spPr>
        </p:pic>
        <p:pic>
          <p:nvPicPr>
            <p:cNvPr id="5" name="Grafik 4">
              <a:extLst>
                <a:ext uri="{FF2B5EF4-FFF2-40B4-BE49-F238E27FC236}">
                  <a16:creationId xmlns:a16="http://schemas.microsoft.com/office/drawing/2014/main" id="{E98FD4E1-7D50-4D59-BC85-A9DEC57373E2}"/>
                </a:ext>
              </a:extLst>
            </p:cNvPr>
            <p:cNvPicPr>
              <a:picLocks noChangeAspect="1"/>
            </p:cNvPicPr>
            <p:nvPr/>
          </p:nvPicPr>
          <p:blipFill>
            <a:blip r:embed="rId6"/>
            <a:stretch>
              <a:fillRect/>
            </a:stretch>
          </p:blipFill>
          <p:spPr>
            <a:xfrm>
              <a:off x="5076056" y="4697755"/>
              <a:ext cx="1447800" cy="428625"/>
            </a:xfrm>
            <a:prstGeom prst="rect">
              <a:avLst/>
            </a:prstGeom>
          </p:spPr>
        </p:pic>
        <p:pic>
          <p:nvPicPr>
            <p:cNvPr id="7" name="Grafik 6">
              <a:extLst>
                <a:ext uri="{FF2B5EF4-FFF2-40B4-BE49-F238E27FC236}">
                  <a16:creationId xmlns:a16="http://schemas.microsoft.com/office/drawing/2014/main" id="{3FEFDBF8-3AB6-4A6C-9327-77BC53A8DCD5}"/>
                </a:ext>
              </a:extLst>
            </p:cNvPr>
            <p:cNvPicPr>
              <a:picLocks noChangeAspect="1"/>
            </p:cNvPicPr>
            <p:nvPr/>
          </p:nvPicPr>
          <p:blipFill>
            <a:blip r:embed="rId7"/>
            <a:stretch>
              <a:fillRect/>
            </a:stretch>
          </p:blipFill>
          <p:spPr>
            <a:xfrm>
              <a:off x="5450471" y="5386548"/>
              <a:ext cx="571500" cy="781050"/>
            </a:xfrm>
            <a:prstGeom prst="rect">
              <a:avLst/>
            </a:prstGeom>
          </p:spPr>
        </p:pic>
      </p:grpSp>
      <p:sp>
        <p:nvSpPr>
          <p:cNvPr id="8" name="Textfeld 7">
            <a:extLst>
              <a:ext uri="{FF2B5EF4-FFF2-40B4-BE49-F238E27FC236}">
                <a16:creationId xmlns:a16="http://schemas.microsoft.com/office/drawing/2014/main" id="{E2769410-8712-4EA8-AAAE-48AE6E7E3200}"/>
              </a:ext>
            </a:extLst>
          </p:cNvPr>
          <p:cNvSpPr txBox="1"/>
          <p:nvPr/>
        </p:nvSpPr>
        <p:spPr>
          <a:xfrm>
            <a:off x="431540" y="1097238"/>
            <a:ext cx="8640960" cy="1277273"/>
          </a:xfrm>
          <a:prstGeom prst="rect">
            <a:avLst/>
          </a:prstGeom>
          <a:noFill/>
        </p:spPr>
        <p:txBody>
          <a:bodyPr wrap="square" rtlCol="0">
            <a:spAutoFit/>
          </a:bodyPr>
          <a:lstStyle/>
          <a:p>
            <a:pPr>
              <a:spcAft>
                <a:spcPts val="600"/>
              </a:spcAft>
            </a:pPr>
            <a:r>
              <a:rPr lang="el-GR" b="1" dirty="0"/>
              <a:t>σ</a:t>
            </a:r>
            <a:r>
              <a:rPr lang="de-DE" b="1" dirty="0"/>
              <a:t>-Bindungen </a:t>
            </a:r>
            <a:r>
              <a:rPr lang="de-DE" dirty="0"/>
              <a:t>entstehen durch Überlappung von 2 s-Orbitalen oder 2 Hybridorbitalen. Sie sind rotationssymmetrisch zur Bindungsachse.</a:t>
            </a:r>
          </a:p>
          <a:p>
            <a:r>
              <a:rPr lang="el-GR" b="1" dirty="0"/>
              <a:t>π</a:t>
            </a:r>
            <a:r>
              <a:rPr lang="de-DE" b="1" dirty="0"/>
              <a:t>-Bindungen </a:t>
            </a:r>
            <a:r>
              <a:rPr lang="de-DE" dirty="0"/>
              <a:t>entstehen durch Überlappung von zwei </a:t>
            </a:r>
            <a:r>
              <a:rPr lang="de-DE" dirty="0" err="1"/>
              <a:t>p</a:t>
            </a:r>
            <a:r>
              <a:rPr lang="de-DE" baseline="-25000" dirty="0" err="1"/>
              <a:t>y</a:t>
            </a:r>
            <a:r>
              <a:rPr lang="de-DE" dirty="0"/>
              <a:t>- oder </a:t>
            </a:r>
            <a:r>
              <a:rPr lang="de-DE" dirty="0" err="1"/>
              <a:t>p</a:t>
            </a:r>
            <a:r>
              <a:rPr lang="de-DE" baseline="-25000" dirty="0" err="1"/>
              <a:t>z</a:t>
            </a:r>
            <a:r>
              <a:rPr lang="de-DE" dirty="0"/>
              <a:t>-Orbitalen. Sie sind nicht rotationssymmetrisch zur Bindungsachse.</a:t>
            </a:r>
          </a:p>
        </p:txBody>
      </p:sp>
      <p:sp>
        <p:nvSpPr>
          <p:cNvPr id="10" name="Textfeld 9">
            <a:extLst>
              <a:ext uri="{FF2B5EF4-FFF2-40B4-BE49-F238E27FC236}">
                <a16:creationId xmlns:a16="http://schemas.microsoft.com/office/drawing/2014/main" id="{A7B879E7-51B9-457E-8CC8-9B966EBBB321}"/>
              </a:ext>
            </a:extLst>
          </p:cNvPr>
          <p:cNvSpPr txBox="1"/>
          <p:nvPr/>
        </p:nvSpPr>
        <p:spPr>
          <a:xfrm>
            <a:off x="431540" y="2531199"/>
            <a:ext cx="8280920" cy="646331"/>
          </a:xfrm>
          <a:prstGeom prst="rect">
            <a:avLst/>
          </a:prstGeom>
          <a:noFill/>
        </p:spPr>
        <p:txBody>
          <a:bodyPr wrap="square" rtlCol="0">
            <a:spAutoFit/>
          </a:bodyPr>
          <a:lstStyle/>
          <a:p>
            <a:r>
              <a:rPr lang="de-DE" dirty="0"/>
              <a:t>Aus der Überlappung von zwei </a:t>
            </a:r>
            <a:r>
              <a:rPr lang="de-DE" b="1" dirty="0"/>
              <a:t>Atomorbitalen (AO)</a:t>
            </a:r>
            <a:r>
              <a:rPr lang="de-DE" dirty="0"/>
              <a:t> bilden sich jeweils ein bindendes und ein antibindendes </a:t>
            </a:r>
            <a:r>
              <a:rPr lang="de-DE" b="1" dirty="0"/>
              <a:t>Molekülorbital (MO):</a:t>
            </a:r>
          </a:p>
        </p:txBody>
      </p:sp>
      <p:sp>
        <p:nvSpPr>
          <p:cNvPr id="11" name="Textfeld 10">
            <a:extLst>
              <a:ext uri="{FF2B5EF4-FFF2-40B4-BE49-F238E27FC236}">
                <a16:creationId xmlns:a16="http://schemas.microsoft.com/office/drawing/2014/main" id="{BEB61B26-3C05-4EC5-BF8F-E5F6A0E8007C}"/>
              </a:ext>
            </a:extLst>
          </p:cNvPr>
          <p:cNvSpPr txBox="1"/>
          <p:nvPr/>
        </p:nvSpPr>
        <p:spPr>
          <a:xfrm>
            <a:off x="2265310" y="3429000"/>
            <a:ext cx="1873466" cy="369332"/>
          </a:xfrm>
          <a:prstGeom prst="rect">
            <a:avLst/>
          </a:prstGeom>
          <a:noFill/>
        </p:spPr>
        <p:txBody>
          <a:bodyPr wrap="square" rtlCol="0">
            <a:spAutoFit/>
          </a:bodyPr>
          <a:lstStyle/>
          <a:p>
            <a:r>
              <a:rPr lang="de-DE" dirty="0"/>
              <a:t>Bindende MO</a:t>
            </a:r>
          </a:p>
        </p:txBody>
      </p:sp>
      <p:sp>
        <p:nvSpPr>
          <p:cNvPr id="12" name="Textfeld 11">
            <a:extLst>
              <a:ext uri="{FF2B5EF4-FFF2-40B4-BE49-F238E27FC236}">
                <a16:creationId xmlns:a16="http://schemas.microsoft.com/office/drawing/2014/main" id="{FA1D111C-484C-468F-94E5-4C96F58E1568}"/>
              </a:ext>
            </a:extLst>
          </p:cNvPr>
          <p:cNvSpPr txBox="1"/>
          <p:nvPr/>
        </p:nvSpPr>
        <p:spPr>
          <a:xfrm>
            <a:off x="4925052" y="3429000"/>
            <a:ext cx="2174615" cy="369332"/>
          </a:xfrm>
          <a:prstGeom prst="rect">
            <a:avLst/>
          </a:prstGeom>
          <a:noFill/>
        </p:spPr>
        <p:txBody>
          <a:bodyPr wrap="square" rtlCol="0">
            <a:spAutoFit/>
          </a:bodyPr>
          <a:lstStyle/>
          <a:p>
            <a:r>
              <a:rPr lang="de-DE" dirty="0"/>
              <a:t>Antibindende MO</a:t>
            </a:r>
          </a:p>
        </p:txBody>
      </p:sp>
      <p:sp>
        <p:nvSpPr>
          <p:cNvPr id="13" name="Textfeld 12">
            <a:extLst>
              <a:ext uri="{FF2B5EF4-FFF2-40B4-BE49-F238E27FC236}">
                <a16:creationId xmlns:a16="http://schemas.microsoft.com/office/drawing/2014/main" id="{BA0F2D2A-A047-4B93-92CF-A429FCB7D1CE}"/>
              </a:ext>
            </a:extLst>
          </p:cNvPr>
          <p:cNvSpPr txBox="1"/>
          <p:nvPr/>
        </p:nvSpPr>
        <p:spPr>
          <a:xfrm>
            <a:off x="452427" y="322197"/>
            <a:ext cx="8523422" cy="461665"/>
          </a:xfrm>
          <a:prstGeom prst="rect">
            <a:avLst/>
          </a:prstGeom>
          <a:noFill/>
        </p:spPr>
        <p:txBody>
          <a:bodyPr wrap="square" rtlCol="0">
            <a:spAutoFit/>
          </a:bodyPr>
          <a:lstStyle/>
          <a:p>
            <a:r>
              <a:rPr lang="de-DE" sz="2400" b="1" dirty="0"/>
              <a:t>Durch Bindungen entstehen aus Atomorbitalen Molekülorbitale</a:t>
            </a:r>
          </a:p>
        </p:txBody>
      </p:sp>
      <p:sp>
        <p:nvSpPr>
          <p:cNvPr id="17" name="Rechteck 16">
            <a:extLst>
              <a:ext uri="{FF2B5EF4-FFF2-40B4-BE49-F238E27FC236}">
                <a16:creationId xmlns:a16="http://schemas.microsoft.com/office/drawing/2014/main" id="{0C70D7CD-D8D0-48B0-89A3-F70DCA3574C3}"/>
              </a:ext>
            </a:extLst>
          </p:cNvPr>
          <p:cNvSpPr/>
          <p:nvPr/>
        </p:nvSpPr>
        <p:spPr>
          <a:xfrm>
            <a:off x="431540" y="3980281"/>
            <a:ext cx="1285929" cy="369332"/>
          </a:xfrm>
          <a:prstGeom prst="rect">
            <a:avLst/>
          </a:prstGeom>
        </p:spPr>
        <p:txBody>
          <a:bodyPr wrap="none">
            <a:spAutoFit/>
          </a:bodyPr>
          <a:lstStyle/>
          <a:p>
            <a:r>
              <a:rPr lang="el-GR" b="1" dirty="0"/>
              <a:t>σ</a:t>
            </a:r>
            <a:r>
              <a:rPr lang="de-DE" b="1" dirty="0"/>
              <a:t>-Bindung: </a:t>
            </a:r>
            <a:endParaRPr lang="de-DE" dirty="0"/>
          </a:p>
        </p:txBody>
      </p:sp>
      <p:sp>
        <p:nvSpPr>
          <p:cNvPr id="18" name="Rechteck 17">
            <a:extLst>
              <a:ext uri="{FF2B5EF4-FFF2-40B4-BE49-F238E27FC236}">
                <a16:creationId xmlns:a16="http://schemas.microsoft.com/office/drawing/2014/main" id="{A5C37BE2-DE87-41F8-8E17-66B5E0928614}"/>
              </a:ext>
            </a:extLst>
          </p:cNvPr>
          <p:cNvSpPr/>
          <p:nvPr/>
        </p:nvSpPr>
        <p:spPr>
          <a:xfrm>
            <a:off x="416839" y="4757048"/>
            <a:ext cx="1285929" cy="369332"/>
          </a:xfrm>
          <a:prstGeom prst="rect">
            <a:avLst/>
          </a:prstGeom>
        </p:spPr>
        <p:txBody>
          <a:bodyPr wrap="none">
            <a:spAutoFit/>
          </a:bodyPr>
          <a:lstStyle/>
          <a:p>
            <a:r>
              <a:rPr lang="el-GR" b="1" dirty="0"/>
              <a:t>σ</a:t>
            </a:r>
            <a:r>
              <a:rPr lang="de-DE" b="1" dirty="0"/>
              <a:t>-Bindung: </a:t>
            </a:r>
            <a:endParaRPr lang="de-DE" dirty="0"/>
          </a:p>
        </p:txBody>
      </p:sp>
      <p:sp>
        <p:nvSpPr>
          <p:cNvPr id="19" name="Rechteck 18">
            <a:extLst>
              <a:ext uri="{FF2B5EF4-FFF2-40B4-BE49-F238E27FC236}">
                <a16:creationId xmlns:a16="http://schemas.microsoft.com/office/drawing/2014/main" id="{4C62FDF4-4A81-404D-9528-21BF8FA79F16}"/>
              </a:ext>
            </a:extLst>
          </p:cNvPr>
          <p:cNvSpPr/>
          <p:nvPr/>
        </p:nvSpPr>
        <p:spPr>
          <a:xfrm>
            <a:off x="416838" y="5559799"/>
            <a:ext cx="1346844" cy="369332"/>
          </a:xfrm>
          <a:prstGeom prst="rect">
            <a:avLst/>
          </a:prstGeom>
        </p:spPr>
        <p:txBody>
          <a:bodyPr wrap="none">
            <a:spAutoFit/>
          </a:bodyPr>
          <a:lstStyle/>
          <a:p>
            <a:r>
              <a:rPr lang="el-GR" b="1" dirty="0"/>
              <a:t>π </a:t>
            </a:r>
            <a:r>
              <a:rPr lang="de-DE" b="1" dirty="0"/>
              <a:t>-Bindung: </a:t>
            </a:r>
            <a:endParaRPr lang="de-DE" dirty="0"/>
          </a:p>
        </p:txBody>
      </p:sp>
    </p:spTree>
    <p:extLst>
      <p:ext uri="{BB962C8B-B14F-4D97-AF65-F5344CB8AC3E}">
        <p14:creationId xmlns:p14="http://schemas.microsoft.com/office/powerpoint/2010/main" val="915258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BEF05829-480A-46DA-AD1C-41237934CA54}"/>
              </a:ext>
            </a:extLst>
          </p:cNvPr>
          <p:cNvPicPr>
            <a:picLocks noChangeAspect="1"/>
          </p:cNvPicPr>
          <p:nvPr/>
        </p:nvPicPr>
        <p:blipFill>
          <a:blip r:embed="rId2"/>
          <a:stretch>
            <a:fillRect/>
          </a:stretch>
        </p:blipFill>
        <p:spPr>
          <a:xfrm>
            <a:off x="323528" y="2204864"/>
            <a:ext cx="3667625" cy="3096344"/>
          </a:xfrm>
          <a:prstGeom prst="rect">
            <a:avLst/>
          </a:prstGeom>
        </p:spPr>
      </p:pic>
      <p:pic>
        <p:nvPicPr>
          <p:cNvPr id="3" name="Grafik 2">
            <a:extLst>
              <a:ext uri="{FF2B5EF4-FFF2-40B4-BE49-F238E27FC236}">
                <a16:creationId xmlns:a16="http://schemas.microsoft.com/office/drawing/2014/main" id="{5C31C491-86CC-4854-9A12-3CCE2DE839DF}"/>
              </a:ext>
            </a:extLst>
          </p:cNvPr>
          <p:cNvPicPr>
            <a:picLocks noChangeAspect="1"/>
          </p:cNvPicPr>
          <p:nvPr/>
        </p:nvPicPr>
        <p:blipFill>
          <a:blip r:embed="rId3"/>
          <a:stretch>
            <a:fillRect/>
          </a:stretch>
        </p:blipFill>
        <p:spPr>
          <a:xfrm>
            <a:off x="4408320" y="2357623"/>
            <a:ext cx="3800475" cy="2790825"/>
          </a:xfrm>
          <a:prstGeom prst="rect">
            <a:avLst/>
          </a:prstGeom>
        </p:spPr>
      </p:pic>
      <p:sp>
        <p:nvSpPr>
          <p:cNvPr id="4" name="Textfeld 3">
            <a:extLst>
              <a:ext uri="{FF2B5EF4-FFF2-40B4-BE49-F238E27FC236}">
                <a16:creationId xmlns:a16="http://schemas.microsoft.com/office/drawing/2014/main" id="{B98593D4-4A79-44F5-9BBB-7A3797A523AB}"/>
              </a:ext>
            </a:extLst>
          </p:cNvPr>
          <p:cNvSpPr txBox="1"/>
          <p:nvPr/>
        </p:nvSpPr>
        <p:spPr>
          <a:xfrm>
            <a:off x="611560" y="548680"/>
            <a:ext cx="7544891" cy="1508105"/>
          </a:xfrm>
          <a:prstGeom prst="rect">
            <a:avLst/>
          </a:prstGeom>
          <a:noFill/>
        </p:spPr>
        <p:txBody>
          <a:bodyPr wrap="square" rtlCol="0">
            <a:spAutoFit/>
          </a:bodyPr>
          <a:lstStyle/>
          <a:p>
            <a:pPr>
              <a:spcAft>
                <a:spcPts val="1200"/>
              </a:spcAft>
            </a:pPr>
            <a:r>
              <a:rPr lang="de-DE" sz="2800" b="1" dirty="0"/>
              <a:t>Molekülorbitale – Das Bändermodell</a:t>
            </a:r>
          </a:p>
          <a:p>
            <a:r>
              <a:rPr lang="de-DE" dirty="0"/>
              <a:t>Je mehr Atomorbitale an einer Molekülbindung beteiligt sind, desto mehr MO entstehen. Die vorher identischen Energieniveaus der AO spalten in nahe beieinander liegende Energieniveaus der MO auf. </a:t>
            </a:r>
          </a:p>
        </p:txBody>
      </p:sp>
    </p:spTree>
    <p:extLst>
      <p:ext uri="{BB962C8B-B14F-4D97-AF65-F5344CB8AC3E}">
        <p14:creationId xmlns:p14="http://schemas.microsoft.com/office/powerpoint/2010/main" val="424099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43BC0F39-DDC0-4CCB-97AE-B2A646646823}"/>
              </a:ext>
            </a:extLst>
          </p:cNvPr>
          <p:cNvSpPr txBox="1"/>
          <p:nvPr/>
        </p:nvSpPr>
        <p:spPr>
          <a:xfrm>
            <a:off x="611560" y="557375"/>
            <a:ext cx="8255453" cy="1754326"/>
          </a:xfrm>
          <a:prstGeom prst="rect">
            <a:avLst/>
          </a:prstGeom>
          <a:noFill/>
        </p:spPr>
        <p:txBody>
          <a:bodyPr wrap="square" rtlCol="0">
            <a:spAutoFit/>
          </a:bodyPr>
          <a:lstStyle/>
          <a:p>
            <a:r>
              <a:rPr lang="de-DE" dirty="0"/>
              <a:t>Je mehr Atome zusammengefügt werden, desto mehr getrennte aber enger beieinander liegende Energieniveaus bilden sich. </a:t>
            </a:r>
            <a:br>
              <a:rPr lang="de-DE" dirty="0"/>
            </a:br>
            <a:r>
              <a:rPr lang="de-DE" dirty="0"/>
              <a:t>Die Gesamtheit dieser Molekülorbitale nennt man ein </a:t>
            </a:r>
            <a:r>
              <a:rPr lang="de-DE" b="1" dirty="0"/>
              <a:t>Band</a:t>
            </a:r>
            <a:r>
              <a:rPr lang="de-DE" dirty="0"/>
              <a:t>. Die Orbitale im unteren Teil des Bandes wirken bindend, die im oberen Teil antibindend.</a:t>
            </a:r>
          </a:p>
          <a:p>
            <a:r>
              <a:rPr lang="de-DE" dirty="0"/>
              <a:t>Die mit Elektronen besetzten Molekülorbitale bilden das </a:t>
            </a:r>
            <a:r>
              <a:rPr lang="de-DE" b="1" dirty="0"/>
              <a:t>Valenzband (HOMO*)</a:t>
            </a:r>
            <a:r>
              <a:rPr lang="de-DE" dirty="0"/>
              <a:t>, die unbesetzten das </a:t>
            </a:r>
            <a:r>
              <a:rPr lang="de-DE" b="1" dirty="0"/>
              <a:t>Leitungsband (LUMO**)</a:t>
            </a:r>
            <a:r>
              <a:rPr lang="de-DE" dirty="0"/>
              <a:t>. </a:t>
            </a:r>
          </a:p>
        </p:txBody>
      </p:sp>
      <p:pic>
        <p:nvPicPr>
          <p:cNvPr id="6" name="Grafik 5">
            <a:extLst>
              <a:ext uri="{FF2B5EF4-FFF2-40B4-BE49-F238E27FC236}">
                <a16:creationId xmlns:a16="http://schemas.microsoft.com/office/drawing/2014/main" id="{F295CAD5-4A4C-4BB4-9D29-85737FD535FF}"/>
              </a:ext>
            </a:extLst>
          </p:cNvPr>
          <p:cNvPicPr>
            <a:picLocks noChangeAspect="1"/>
          </p:cNvPicPr>
          <p:nvPr/>
        </p:nvPicPr>
        <p:blipFill>
          <a:blip r:embed="rId2"/>
          <a:stretch>
            <a:fillRect/>
          </a:stretch>
        </p:blipFill>
        <p:spPr>
          <a:xfrm>
            <a:off x="755576" y="2380915"/>
            <a:ext cx="7291946" cy="2943294"/>
          </a:xfrm>
          <a:prstGeom prst="rect">
            <a:avLst/>
          </a:prstGeom>
        </p:spPr>
      </p:pic>
      <p:sp>
        <p:nvSpPr>
          <p:cNvPr id="3" name="Textfeld 2">
            <a:extLst>
              <a:ext uri="{FF2B5EF4-FFF2-40B4-BE49-F238E27FC236}">
                <a16:creationId xmlns:a16="http://schemas.microsoft.com/office/drawing/2014/main" id="{88F23865-E12B-4710-A960-5F8BA7CB0DAE}"/>
              </a:ext>
            </a:extLst>
          </p:cNvPr>
          <p:cNvSpPr txBox="1"/>
          <p:nvPr/>
        </p:nvSpPr>
        <p:spPr>
          <a:xfrm>
            <a:off x="755576" y="5805264"/>
            <a:ext cx="5760640" cy="646331"/>
          </a:xfrm>
          <a:prstGeom prst="rect">
            <a:avLst/>
          </a:prstGeom>
          <a:noFill/>
        </p:spPr>
        <p:txBody>
          <a:bodyPr wrap="square" rtlCol="0">
            <a:spAutoFit/>
          </a:bodyPr>
          <a:lstStyle/>
          <a:p>
            <a:r>
              <a:rPr lang="de-DE" dirty="0"/>
              <a:t>*HOMO  = </a:t>
            </a:r>
            <a:r>
              <a:rPr lang="de-DE" b="1" dirty="0" err="1"/>
              <a:t>h</a:t>
            </a:r>
            <a:r>
              <a:rPr lang="de-DE" dirty="0" err="1"/>
              <a:t>ighest</a:t>
            </a:r>
            <a:r>
              <a:rPr lang="de-DE" dirty="0"/>
              <a:t> </a:t>
            </a:r>
            <a:r>
              <a:rPr lang="de-DE" b="1" dirty="0" err="1"/>
              <a:t>o</a:t>
            </a:r>
            <a:r>
              <a:rPr lang="de-DE" dirty="0" err="1"/>
              <a:t>ccupied</a:t>
            </a:r>
            <a:r>
              <a:rPr lang="de-DE" dirty="0"/>
              <a:t> </a:t>
            </a:r>
            <a:r>
              <a:rPr lang="de-DE" b="1" dirty="0" err="1"/>
              <a:t>m</a:t>
            </a:r>
            <a:r>
              <a:rPr lang="de-DE" dirty="0" err="1"/>
              <a:t>olecular</a:t>
            </a:r>
            <a:r>
              <a:rPr lang="de-DE" dirty="0"/>
              <a:t> </a:t>
            </a:r>
            <a:r>
              <a:rPr lang="de-DE" b="1" dirty="0"/>
              <a:t>o</a:t>
            </a:r>
            <a:r>
              <a:rPr lang="de-DE" dirty="0"/>
              <a:t>rbital</a:t>
            </a:r>
          </a:p>
          <a:p>
            <a:r>
              <a:rPr lang="de-DE" dirty="0"/>
              <a:t>**LUMO = </a:t>
            </a:r>
            <a:r>
              <a:rPr lang="de-DE" b="1" dirty="0" err="1"/>
              <a:t>l</a:t>
            </a:r>
            <a:r>
              <a:rPr lang="de-DE" dirty="0" err="1"/>
              <a:t>owest</a:t>
            </a:r>
            <a:r>
              <a:rPr lang="de-DE" dirty="0"/>
              <a:t> </a:t>
            </a:r>
            <a:r>
              <a:rPr lang="de-DE" b="1" dirty="0" err="1"/>
              <a:t>u</a:t>
            </a:r>
            <a:r>
              <a:rPr lang="de-DE" dirty="0" err="1"/>
              <a:t>noccupied</a:t>
            </a:r>
            <a:r>
              <a:rPr lang="de-DE" dirty="0"/>
              <a:t> </a:t>
            </a:r>
            <a:r>
              <a:rPr lang="de-DE" b="1" dirty="0" err="1"/>
              <a:t>m</a:t>
            </a:r>
            <a:r>
              <a:rPr lang="de-DE" dirty="0" err="1"/>
              <a:t>olecular</a:t>
            </a:r>
            <a:r>
              <a:rPr lang="de-DE" dirty="0"/>
              <a:t> </a:t>
            </a:r>
            <a:r>
              <a:rPr lang="de-DE" b="1" dirty="0"/>
              <a:t>o</a:t>
            </a:r>
            <a:r>
              <a:rPr lang="de-DE" dirty="0"/>
              <a:t>rbital</a:t>
            </a:r>
          </a:p>
        </p:txBody>
      </p:sp>
    </p:spTree>
    <p:extLst>
      <p:ext uri="{BB962C8B-B14F-4D97-AF65-F5344CB8AC3E}">
        <p14:creationId xmlns:p14="http://schemas.microsoft.com/office/powerpoint/2010/main" val="69646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22B7CF5B-1F26-4563-B2EE-E85EA75F6CB6}"/>
              </a:ext>
            </a:extLst>
          </p:cNvPr>
          <p:cNvSpPr txBox="1"/>
          <p:nvPr/>
        </p:nvSpPr>
        <p:spPr>
          <a:xfrm>
            <a:off x="179512" y="397836"/>
            <a:ext cx="8784976" cy="646331"/>
          </a:xfrm>
          <a:prstGeom prst="rect">
            <a:avLst/>
          </a:prstGeom>
          <a:noFill/>
        </p:spPr>
        <p:txBody>
          <a:bodyPr wrap="square" rtlCol="0">
            <a:spAutoFit/>
          </a:bodyPr>
          <a:lstStyle/>
          <a:p>
            <a:r>
              <a:rPr lang="de-DE" dirty="0"/>
              <a:t>Durch die unterschiedlichen Besetzungen und Überschneidungen von Bändern kann man drei verschiedene Typen unterscheiden: </a:t>
            </a:r>
          </a:p>
        </p:txBody>
      </p:sp>
      <p:sp>
        <p:nvSpPr>
          <p:cNvPr id="6" name="Rechteck 5">
            <a:extLst>
              <a:ext uri="{FF2B5EF4-FFF2-40B4-BE49-F238E27FC236}">
                <a16:creationId xmlns:a16="http://schemas.microsoft.com/office/drawing/2014/main" id="{D9598B7B-ED9C-400B-9B47-C496050AC1A8}"/>
              </a:ext>
            </a:extLst>
          </p:cNvPr>
          <p:cNvSpPr/>
          <p:nvPr/>
        </p:nvSpPr>
        <p:spPr>
          <a:xfrm>
            <a:off x="179512" y="4365104"/>
            <a:ext cx="8964488" cy="2585323"/>
          </a:xfrm>
          <a:prstGeom prst="rect">
            <a:avLst/>
          </a:prstGeom>
        </p:spPr>
        <p:txBody>
          <a:bodyPr wrap="square">
            <a:spAutoFit/>
          </a:bodyPr>
          <a:lstStyle/>
          <a:p>
            <a:pPr marL="342900" indent="-342900">
              <a:buFontTx/>
              <a:buAutoNum type="alphaLcPeriod"/>
            </a:pPr>
            <a:r>
              <a:rPr lang="de-DE" b="1" dirty="0"/>
              <a:t>Isolator</a:t>
            </a:r>
            <a:r>
              <a:rPr lang="de-DE" dirty="0"/>
              <a:t>: Auch hier ist das Valenzband voll besetzt, doch die verbotene Zone ist zu groß, um von angeregten Elektronen übersprungen zu werden.</a:t>
            </a:r>
          </a:p>
          <a:p>
            <a:pPr marL="342900" indent="-342900">
              <a:buFontTx/>
              <a:buAutoNum type="alphaLcPeriod"/>
            </a:pPr>
            <a:r>
              <a:rPr lang="de-DE" b="1" dirty="0"/>
              <a:t>Halbleiter</a:t>
            </a:r>
            <a:r>
              <a:rPr lang="de-DE" dirty="0"/>
              <a:t>: Das Valenzband in einem Halbleiter ist voll besetzt. Die verbotene Zone ist jedoch schmal genug, um von thermisch angeregten Elektronen überwunden zu werden. Es entstehen Lücken im Valenzband, in welche andere Elektronen des Valenzbandes hüpfen können. </a:t>
            </a:r>
          </a:p>
          <a:p>
            <a:pPr marL="342900" indent="-342900">
              <a:buFontTx/>
              <a:buAutoNum type="alphaLcPeriod"/>
            </a:pPr>
            <a:r>
              <a:rPr lang="de-DE" b="1" dirty="0"/>
              <a:t>Leiter: </a:t>
            </a:r>
            <a:r>
              <a:rPr lang="de-DE" dirty="0"/>
              <a:t>Das Valenzband ist nur teilweise besetzt oder/und es überschneidet sich bei allen Metallen mit einem Leitungsband.</a:t>
            </a:r>
          </a:p>
          <a:p>
            <a:pPr marL="342900" indent="-342900">
              <a:buAutoNum type="alphaLcPeriod"/>
            </a:pPr>
            <a:endParaRPr lang="de-DE" dirty="0"/>
          </a:p>
        </p:txBody>
      </p:sp>
      <p:pic>
        <p:nvPicPr>
          <p:cNvPr id="3" name="Grafik 2">
            <a:extLst>
              <a:ext uri="{FF2B5EF4-FFF2-40B4-BE49-F238E27FC236}">
                <a16:creationId xmlns:a16="http://schemas.microsoft.com/office/drawing/2014/main" id="{28192520-3775-442B-B853-3491ADB470B6}"/>
              </a:ext>
            </a:extLst>
          </p:cNvPr>
          <p:cNvPicPr>
            <a:picLocks noChangeAspect="1"/>
          </p:cNvPicPr>
          <p:nvPr/>
        </p:nvPicPr>
        <p:blipFill>
          <a:blip r:embed="rId2"/>
          <a:stretch>
            <a:fillRect/>
          </a:stretch>
        </p:blipFill>
        <p:spPr>
          <a:xfrm>
            <a:off x="179512" y="1044167"/>
            <a:ext cx="8677275" cy="3200400"/>
          </a:xfrm>
          <a:prstGeom prst="rect">
            <a:avLst/>
          </a:prstGeom>
        </p:spPr>
      </p:pic>
    </p:spTree>
    <p:extLst>
      <p:ext uri="{BB962C8B-B14F-4D97-AF65-F5344CB8AC3E}">
        <p14:creationId xmlns:p14="http://schemas.microsoft.com/office/powerpoint/2010/main" val="2636889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449B9C96-5BE3-4B39-9B9F-60E264FC49B2}"/>
              </a:ext>
            </a:extLst>
          </p:cNvPr>
          <p:cNvSpPr txBox="1"/>
          <p:nvPr/>
        </p:nvSpPr>
        <p:spPr>
          <a:xfrm>
            <a:off x="130480" y="1225040"/>
            <a:ext cx="3289392" cy="1200329"/>
          </a:xfrm>
          <a:prstGeom prst="rect">
            <a:avLst/>
          </a:prstGeom>
          <a:noFill/>
        </p:spPr>
        <p:txBody>
          <a:bodyPr wrap="square" rtlCol="0">
            <a:spAutoFit/>
          </a:bodyPr>
          <a:lstStyle/>
          <a:p>
            <a:r>
              <a:rPr lang="de-DE" dirty="0"/>
              <a:t>Ermittle die Elektronenverteilung im</a:t>
            </a:r>
          </a:p>
          <a:p>
            <a:r>
              <a:rPr lang="de-DE" dirty="0"/>
              <a:t>a. Kalium-Atom (OZ 19)</a:t>
            </a:r>
          </a:p>
          <a:p>
            <a:r>
              <a:rPr lang="de-DE" dirty="0"/>
              <a:t>b. Eisen-Atom (OZ 26)</a:t>
            </a:r>
          </a:p>
        </p:txBody>
      </p:sp>
      <p:grpSp>
        <p:nvGrpSpPr>
          <p:cNvPr id="7" name="Gruppieren 6">
            <a:extLst>
              <a:ext uri="{FF2B5EF4-FFF2-40B4-BE49-F238E27FC236}">
                <a16:creationId xmlns:a16="http://schemas.microsoft.com/office/drawing/2014/main" id="{9B756747-2D1B-4E52-B6FF-0F45A0984DE5}"/>
              </a:ext>
            </a:extLst>
          </p:cNvPr>
          <p:cNvGrpSpPr/>
          <p:nvPr/>
        </p:nvGrpSpPr>
        <p:grpSpPr>
          <a:xfrm>
            <a:off x="3356223" y="476672"/>
            <a:ext cx="5808234" cy="6216481"/>
            <a:chOff x="3335766" y="483847"/>
            <a:chExt cx="5808234" cy="6216481"/>
          </a:xfrm>
        </p:grpSpPr>
        <p:pic>
          <p:nvPicPr>
            <p:cNvPr id="5" name="Grafik 4">
              <a:extLst>
                <a:ext uri="{FF2B5EF4-FFF2-40B4-BE49-F238E27FC236}">
                  <a16:creationId xmlns:a16="http://schemas.microsoft.com/office/drawing/2014/main" id="{74EF94D8-A4B6-4439-80A6-5E122EBC5674}"/>
                </a:ext>
              </a:extLst>
            </p:cNvPr>
            <p:cNvPicPr>
              <a:picLocks noChangeAspect="1"/>
            </p:cNvPicPr>
            <p:nvPr/>
          </p:nvPicPr>
          <p:blipFill>
            <a:blip r:embed="rId2"/>
            <a:stretch>
              <a:fillRect/>
            </a:stretch>
          </p:blipFill>
          <p:spPr>
            <a:xfrm>
              <a:off x="3491920" y="707046"/>
              <a:ext cx="5652080" cy="5993282"/>
            </a:xfrm>
            <a:prstGeom prst="rect">
              <a:avLst/>
            </a:prstGeom>
          </p:spPr>
        </p:pic>
        <p:sp>
          <p:nvSpPr>
            <p:cNvPr id="6" name="Textfeld 5">
              <a:extLst>
                <a:ext uri="{FF2B5EF4-FFF2-40B4-BE49-F238E27FC236}">
                  <a16:creationId xmlns:a16="http://schemas.microsoft.com/office/drawing/2014/main" id="{A19DFC98-0C92-41C5-A765-793E5F7D9993}"/>
                </a:ext>
              </a:extLst>
            </p:cNvPr>
            <p:cNvSpPr txBox="1"/>
            <p:nvPr/>
          </p:nvSpPr>
          <p:spPr>
            <a:xfrm>
              <a:off x="3335766" y="483847"/>
              <a:ext cx="876194" cy="307777"/>
            </a:xfrm>
            <a:prstGeom prst="rect">
              <a:avLst/>
            </a:prstGeom>
            <a:noFill/>
          </p:spPr>
          <p:txBody>
            <a:bodyPr wrap="square" rtlCol="0">
              <a:spAutoFit/>
            </a:bodyPr>
            <a:lstStyle/>
            <a:p>
              <a:r>
                <a:rPr lang="de-DE" sz="1400" dirty="0"/>
                <a:t>Energie</a:t>
              </a:r>
            </a:p>
          </p:txBody>
        </p:sp>
      </p:grpSp>
      <p:sp>
        <p:nvSpPr>
          <p:cNvPr id="9" name="Textfeld 8">
            <a:extLst>
              <a:ext uri="{FF2B5EF4-FFF2-40B4-BE49-F238E27FC236}">
                <a16:creationId xmlns:a16="http://schemas.microsoft.com/office/drawing/2014/main" id="{90CBC9EF-1B28-448C-90CE-D64D1E8A121B}"/>
              </a:ext>
            </a:extLst>
          </p:cNvPr>
          <p:cNvSpPr txBox="1"/>
          <p:nvPr/>
        </p:nvSpPr>
        <p:spPr>
          <a:xfrm rot="10800000">
            <a:off x="6371341" y="4617297"/>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sp>
        <p:nvSpPr>
          <p:cNvPr id="10" name="Textfeld 9">
            <a:extLst>
              <a:ext uri="{FF2B5EF4-FFF2-40B4-BE49-F238E27FC236}">
                <a16:creationId xmlns:a16="http://schemas.microsoft.com/office/drawing/2014/main" id="{68E209FF-D57F-4AFB-AAE3-2FD2E76F6491}"/>
              </a:ext>
            </a:extLst>
          </p:cNvPr>
          <p:cNvSpPr txBox="1"/>
          <p:nvPr/>
        </p:nvSpPr>
        <p:spPr>
          <a:xfrm rot="10800000">
            <a:off x="5980128" y="4375331"/>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grpSp>
        <p:nvGrpSpPr>
          <p:cNvPr id="11" name="Gruppieren 10">
            <a:extLst>
              <a:ext uri="{FF2B5EF4-FFF2-40B4-BE49-F238E27FC236}">
                <a16:creationId xmlns:a16="http://schemas.microsoft.com/office/drawing/2014/main" id="{F289E436-8FF7-40D7-AF11-AD89295D069A}"/>
              </a:ext>
            </a:extLst>
          </p:cNvPr>
          <p:cNvGrpSpPr/>
          <p:nvPr/>
        </p:nvGrpSpPr>
        <p:grpSpPr>
          <a:xfrm>
            <a:off x="6372200" y="6186790"/>
            <a:ext cx="628804" cy="338554"/>
            <a:chOff x="2123748" y="4242574"/>
            <a:chExt cx="628804" cy="338554"/>
          </a:xfrm>
        </p:grpSpPr>
        <p:sp>
          <p:nvSpPr>
            <p:cNvPr id="12" name="Textfeld 11">
              <a:extLst>
                <a:ext uri="{FF2B5EF4-FFF2-40B4-BE49-F238E27FC236}">
                  <a16:creationId xmlns:a16="http://schemas.microsoft.com/office/drawing/2014/main" id="{02272B1E-065C-4EE8-B5E8-32D92AE05819}"/>
                </a:ext>
              </a:extLst>
            </p:cNvPr>
            <p:cNvSpPr txBox="1"/>
            <p:nvPr/>
          </p:nvSpPr>
          <p:spPr>
            <a:xfrm rot="10800000">
              <a:off x="2123748" y="4242574"/>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sp>
          <p:nvSpPr>
            <p:cNvPr id="13" name="Textfeld 12">
              <a:extLst>
                <a:ext uri="{FF2B5EF4-FFF2-40B4-BE49-F238E27FC236}">
                  <a16:creationId xmlns:a16="http://schemas.microsoft.com/office/drawing/2014/main" id="{4A26EE02-BE67-4B8A-9EEA-518308BEF201}"/>
                </a:ext>
              </a:extLst>
            </p:cNvPr>
            <p:cNvSpPr txBox="1"/>
            <p:nvPr/>
          </p:nvSpPr>
          <p:spPr>
            <a:xfrm>
              <a:off x="2248496" y="4242574"/>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grpSp>
      <p:grpSp>
        <p:nvGrpSpPr>
          <p:cNvPr id="14" name="Gruppieren 13">
            <a:extLst>
              <a:ext uri="{FF2B5EF4-FFF2-40B4-BE49-F238E27FC236}">
                <a16:creationId xmlns:a16="http://schemas.microsoft.com/office/drawing/2014/main" id="{49AB05D7-CEDF-45C6-8C19-753423100BB7}"/>
              </a:ext>
            </a:extLst>
          </p:cNvPr>
          <p:cNvGrpSpPr/>
          <p:nvPr/>
        </p:nvGrpSpPr>
        <p:grpSpPr>
          <a:xfrm>
            <a:off x="6372199" y="5877719"/>
            <a:ext cx="628804" cy="338554"/>
            <a:chOff x="2123748" y="4242574"/>
            <a:chExt cx="628804" cy="338554"/>
          </a:xfrm>
        </p:grpSpPr>
        <p:sp>
          <p:nvSpPr>
            <p:cNvPr id="15" name="Textfeld 14">
              <a:extLst>
                <a:ext uri="{FF2B5EF4-FFF2-40B4-BE49-F238E27FC236}">
                  <a16:creationId xmlns:a16="http://schemas.microsoft.com/office/drawing/2014/main" id="{5D65CB14-E441-47B7-8FA4-2AA6D4D97267}"/>
                </a:ext>
              </a:extLst>
            </p:cNvPr>
            <p:cNvSpPr txBox="1"/>
            <p:nvPr/>
          </p:nvSpPr>
          <p:spPr>
            <a:xfrm rot="10800000">
              <a:off x="2123748" y="4242574"/>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sp>
          <p:nvSpPr>
            <p:cNvPr id="16" name="Textfeld 15">
              <a:extLst>
                <a:ext uri="{FF2B5EF4-FFF2-40B4-BE49-F238E27FC236}">
                  <a16:creationId xmlns:a16="http://schemas.microsoft.com/office/drawing/2014/main" id="{E3D5BD0B-A837-42DA-AB0E-8EEF04FD2E76}"/>
                </a:ext>
              </a:extLst>
            </p:cNvPr>
            <p:cNvSpPr txBox="1"/>
            <p:nvPr/>
          </p:nvSpPr>
          <p:spPr>
            <a:xfrm>
              <a:off x="2248496" y="4242574"/>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grpSp>
      <p:grpSp>
        <p:nvGrpSpPr>
          <p:cNvPr id="17" name="Gruppieren 16">
            <a:extLst>
              <a:ext uri="{FF2B5EF4-FFF2-40B4-BE49-F238E27FC236}">
                <a16:creationId xmlns:a16="http://schemas.microsoft.com/office/drawing/2014/main" id="{E8726599-0B3E-44C0-B0CF-068480C476BD}"/>
              </a:ext>
            </a:extLst>
          </p:cNvPr>
          <p:cNvGrpSpPr/>
          <p:nvPr/>
        </p:nvGrpSpPr>
        <p:grpSpPr>
          <a:xfrm>
            <a:off x="6182544" y="5567360"/>
            <a:ext cx="628804" cy="338554"/>
            <a:chOff x="2123748" y="4242574"/>
            <a:chExt cx="628804" cy="338554"/>
          </a:xfrm>
        </p:grpSpPr>
        <p:sp>
          <p:nvSpPr>
            <p:cNvPr id="18" name="Textfeld 17">
              <a:extLst>
                <a:ext uri="{FF2B5EF4-FFF2-40B4-BE49-F238E27FC236}">
                  <a16:creationId xmlns:a16="http://schemas.microsoft.com/office/drawing/2014/main" id="{68DDD5D1-8991-4078-9398-85F3CC77BC06}"/>
                </a:ext>
              </a:extLst>
            </p:cNvPr>
            <p:cNvSpPr txBox="1"/>
            <p:nvPr/>
          </p:nvSpPr>
          <p:spPr>
            <a:xfrm rot="10800000">
              <a:off x="2123748" y="4242574"/>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sp>
          <p:nvSpPr>
            <p:cNvPr id="19" name="Textfeld 18">
              <a:extLst>
                <a:ext uri="{FF2B5EF4-FFF2-40B4-BE49-F238E27FC236}">
                  <a16:creationId xmlns:a16="http://schemas.microsoft.com/office/drawing/2014/main" id="{AD2BC992-D523-4218-805C-E543BCD87738}"/>
                </a:ext>
              </a:extLst>
            </p:cNvPr>
            <p:cNvSpPr txBox="1"/>
            <p:nvPr/>
          </p:nvSpPr>
          <p:spPr>
            <a:xfrm>
              <a:off x="2248496" y="4242574"/>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grpSp>
      <p:grpSp>
        <p:nvGrpSpPr>
          <p:cNvPr id="20" name="Gruppieren 19">
            <a:extLst>
              <a:ext uri="{FF2B5EF4-FFF2-40B4-BE49-F238E27FC236}">
                <a16:creationId xmlns:a16="http://schemas.microsoft.com/office/drawing/2014/main" id="{3B4E9F07-C4D2-4C69-A87C-C701E40297C8}"/>
              </a:ext>
            </a:extLst>
          </p:cNvPr>
          <p:cNvGrpSpPr/>
          <p:nvPr/>
        </p:nvGrpSpPr>
        <p:grpSpPr>
          <a:xfrm>
            <a:off x="6372199" y="5553264"/>
            <a:ext cx="628804" cy="338554"/>
            <a:chOff x="2123748" y="4242574"/>
            <a:chExt cx="628804" cy="338554"/>
          </a:xfrm>
        </p:grpSpPr>
        <p:sp>
          <p:nvSpPr>
            <p:cNvPr id="21" name="Textfeld 20">
              <a:extLst>
                <a:ext uri="{FF2B5EF4-FFF2-40B4-BE49-F238E27FC236}">
                  <a16:creationId xmlns:a16="http://schemas.microsoft.com/office/drawing/2014/main" id="{EDE36189-7202-47F6-9154-D382EEA78860}"/>
                </a:ext>
              </a:extLst>
            </p:cNvPr>
            <p:cNvSpPr txBox="1"/>
            <p:nvPr/>
          </p:nvSpPr>
          <p:spPr>
            <a:xfrm rot="10800000">
              <a:off x="2123748" y="4242574"/>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sp>
          <p:nvSpPr>
            <p:cNvPr id="22" name="Textfeld 21">
              <a:extLst>
                <a:ext uri="{FF2B5EF4-FFF2-40B4-BE49-F238E27FC236}">
                  <a16:creationId xmlns:a16="http://schemas.microsoft.com/office/drawing/2014/main" id="{310FE917-3478-4A3A-AD10-67BB087FB854}"/>
                </a:ext>
              </a:extLst>
            </p:cNvPr>
            <p:cNvSpPr txBox="1"/>
            <p:nvPr/>
          </p:nvSpPr>
          <p:spPr>
            <a:xfrm>
              <a:off x="2248496" y="4242574"/>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grpSp>
      <p:grpSp>
        <p:nvGrpSpPr>
          <p:cNvPr id="23" name="Gruppieren 22">
            <a:extLst>
              <a:ext uri="{FF2B5EF4-FFF2-40B4-BE49-F238E27FC236}">
                <a16:creationId xmlns:a16="http://schemas.microsoft.com/office/drawing/2014/main" id="{01D24008-AB83-488D-9565-9B3ADA666DD9}"/>
              </a:ext>
            </a:extLst>
          </p:cNvPr>
          <p:cNvGrpSpPr/>
          <p:nvPr/>
        </p:nvGrpSpPr>
        <p:grpSpPr>
          <a:xfrm>
            <a:off x="6561852" y="5553264"/>
            <a:ext cx="628804" cy="338554"/>
            <a:chOff x="2123748" y="4242574"/>
            <a:chExt cx="628804" cy="338554"/>
          </a:xfrm>
        </p:grpSpPr>
        <p:sp>
          <p:nvSpPr>
            <p:cNvPr id="24" name="Textfeld 23">
              <a:extLst>
                <a:ext uri="{FF2B5EF4-FFF2-40B4-BE49-F238E27FC236}">
                  <a16:creationId xmlns:a16="http://schemas.microsoft.com/office/drawing/2014/main" id="{C344B982-349E-4B82-BA8C-E963362014E1}"/>
                </a:ext>
              </a:extLst>
            </p:cNvPr>
            <p:cNvSpPr txBox="1"/>
            <p:nvPr/>
          </p:nvSpPr>
          <p:spPr>
            <a:xfrm rot="10800000">
              <a:off x="2123748" y="4242574"/>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sp>
          <p:nvSpPr>
            <p:cNvPr id="25" name="Textfeld 24">
              <a:extLst>
                <a:ext uri="{FF2B5EF4-FFF2-40B4-BE49-F238E27FC236}">
                  <a16:creationId xmlns:a16="http://schemas.microsoft.com/office/drawing/2014/main" id="{1B42B77D-38D6-4FEF-9DC1-DAAD6A070B9F}"/>
                </a:ext>
              </a:extLst>
            </p:cNvPr>
            <p:cNvSpPr txBox="1"/>
            <p:nvPr/>
          </p:nvSpPr>
          <p:spPr>
            <a:xfrm>
              <a:off x="2248496" y="4242574"/>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grpSp>
      <p:grpSp>
        <p:nvGrpSpPr>
          <p:cNvPr id="26" name="Gruppieren 25">
            <a:extLst>
              <a:ext uri="{FF2B5EF4-FFF2-40B4-BE49-F238E27FC236}">
                <a16:creationId xmlns:a16="http://schemas.microsoft.com/office/drawing/2014/main" id="{D928C16D-4EBB-4EAA-9CE2-B6AFBC937623}"/>
              </a:ext>
            </a:extLst>
          </p:cNvPr>
          <p:cNvGrpSpPr/>
          <p:nvPr/>
        </p:nvGrpSpPr>
        <p:grpSpPr>
          <a:xfrm>
            <a:off x="6338698" y="5228810"/>
            <a:ext cx="628804" cy="338554"/>
            <a:chOff x="2123748" y="4242574"/>
            <a:chExt cx="628804" cy="338554"/>
          </a:xfrm>
        </p:grpSpPr>
        <p:sp>
          <p:nvSpPr>
            <p:cNvPr id="27" name="Textfeld 26">
              <a:extLst>
                <a:ext uri="{FF2B5EF4-FFF2-40B4-BE49-F238E27FC236}">
                  <a16:creationId xmlns:a16="http://schemas.microsoft.com/office/drawing/2014/main" id="{ADBF58AD-4BEC-41DD-B079-01E7A1E833A5}"/>
                </a:ext>
              </a:extLst>
            </p:cNvPr>
            <p:cNvSpPr txBox="1"/>
            <p:nvPr/>
          </p:nvSpPr>
          <p:spPr>
            <a:xfrm rot="10800000">
              <a:off x="2123748" y="4242574"/>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sp>
          <p:nvSpPr>
            <p:cNvPr id="28" name="Textfeld 27">
              <a:extLst>
                <a:ext uri="{FF2B5EF4-FFF2-40B4-BE49-F238E27FC236}">
                  <a16:creationId xmlns:a16="http://schemas.microsoft.com/office/drawing/2014/main" id="{5C22192D-5233-4EB1-BF8C-380DE99D2C3E}"/>
                </a:ext>
              </a:extLst>
            </p:cNvPr>
            <p:cNvSpPr txBox="1"/>
            <p:nvPr/>
          </p:nvSpPr>
          <p:spPr>
            <a:xfrm>
              <a:off x="2248496" y="4242574"/>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grpSp>
      <p:grpSp>
        <p:nvGrpSpPr>
          <p:cNvPr id="29" name="Gruppieren 28">
            <a:extLst>
              <a:ext uri="{FF2B5EF4-FFF2-40B4-BE49-F238E27FC236}">
                <a16:creationId xmlns:a16="http://schemas.microsoft.com/office/drawing/2014/main" id="{3DAAABE5-72F3-4D03-8B28-CECB1D859D39}"/>
              </a:ext>
            </a:extLst>
          </p:cNvPr>
          <p:cNvGrpSpPr/>
          <p:nvPr/>
        </p:nvGrpSpPr>
        <p:grpSpPr>
          <a:xfrm>
            <a:off x="6166318" y="4890254"/>
            <a:ext cx="628804" cy="338554"/>
            <a:chOff x="2123748" y="4242574"/>
            <a:chExt cx="628804" cy="338554"/>
          </a:xfrm>
        </p:grpSpPr>
        <p:sp>
          <p:nvSpPr>
            <p:cNvPr id="30" name="Textfeld 29">
              <a:extLst>
                <a:ext uri="{FF2B5EF4-FFF2-40B4-BE49-F238E27FC236}">
                  <a16:creationId xmlns:a16="http://schemas.microsoft.com/office/drawing/2014/main" id="{D0881AAC-3160-4BE7-B8B7-9902E7BDB808}"/>
                </a:ext>
              </a:extLst>
            </p:cNvPr>
            <p:cNvSpPr txBox="1"/>
            <p:nvPr/>
          </p:nvSpPr>
          <p:spPr>
            <a:xfrm rot="10800000">
              <a:off x="2123748" y="4242574"/>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sp>
          <p:nvSpPr>
            <p:cNvPr id="31" name="Textfeld 30">
              <a:extLst>
                <a:ext uri="{FF2B5EF4-FFF2-40B4-BE49-F238E27FC236}">
                  <a16:creationId xmlns:a16="http://schemas.microsoft.com/office/drawing/2014/main" id="{8644A5BB-F6EA-4390-87E1-67238368E5C9}"/>
                </a:ext>
              </a:extLst>
            </p:cNvPr>
            <p:cNvSpPr txBox="1"/>
            <p:nvPr/>
          </p:nvSpPr>
          <p:spPr>
            <a:xfrm>
              <a:off x="2248496" y="4242574"/>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grpSp>
      <p:grpSp>
        <p:nvGrpSpPr>
          <p:cNvPr id="32" name="Gruppieren 31">
            <a:extLst>
              <a:ext uri="{FF2B5EF4-FFF2-40B4-BE49-F238E27FC236}">
                <a16:creationId xmlns:a16="http://schemas.microsoft.com/office/drawing/2014/main" id="{AD4B93F4-7282-4D55-9D84-20F5F8748860}"/>
              </a:ext>
            </a:extLst>
          </p:cNvPr>
          <p:cNvGrpSpPr/>
          <p:nvPr/>
        </p:nvGrpSpPr>
        <p:grpSpPr>
          <a:xfrm>
            <a:off x="6355972" y="4888710"/>
            <a:ext cx="628804" cy="338554"/>
            <a:chOff x="2123748" y="4242574"/>
            <a:chExt cx="628804" cy="338554"/>
          </a:xfrm>
        </p:grpSpPr>
        <p:sp>
          <p:nvSpPr>
            <p:cNvPr id="33" name="Textfeld 32">
              <a:extLst>
                <a:ext uri="{FF2B5EF4-FFF2-40B4-BE49-F238E27FC236}">
                  <a16:creationId xmlns:a16="http://schemas.microsoft.com/office/drawing/2014/main" id="{F367347A-3EBF-4D65-93B4-F207C856CA46}"/>
                </a:ext>
              </a:extLst>
            </p:cNvPr>
            <p:cNvSpPr txBox="1"/>
            <p:nvPr/>
          </p:nvSpPr>
          <p:spPr>
            <a:xfrm rot="10800000">
              <a:off x="2123748" y="4242574"/>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sp>
          <p:nvSpPr>
            <p:cNvPr id="34" name="Textfeld 33">
              <a:extLst>
                <a:ext uri="{FF2B5EF4-FFF2-40B4-BE49-F238E27FC236}">
                  <a16:creationId xmlns:a16="http://schemas.microsoft.com/office/drawing/2014/main" id="{870971FA-3ADE-473F-93E1-BE78FAFB9277}"/>
                </a:ext>
              </a:extLst>
            </p:cNvPr>
            <p:cNvSpPr txBox="1"/>
            <p:nvPr/>
          </p:nvSpPr>
          <p:spPr>
            <a:xfrm>
              <a:off x="2248496" y="4242574"/>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grpSp>
      <p:grpSp>
        <p:nvGrpSpPr>
          <p:cNvPr id="35" name="Gruppieren 34">
            <a:extLst>
              <a:ext uri="{FF2B5EF4-FFF2-40B4-BE49-F238E27FC236}">
                <a16:creationId xmlns:a16="http://schemas.microsoft.com/office/drawing/2014/main" id="{B7207AB4-6EF0-4358-B9E7-45D404BE73AC}"/>
              </a:ext>
            </a:extLst>
          </p:cNvPr>
          <p:cNvGrpSpPr/>
          <p:nvPr/>
        </p:nvGrpSpPr>
        <p:grpSpPr>
          <a:xfrm>
            <a:off x="6548711" y="4898175"/>
            <a:ext cx="628804" cy="338554"/>
            <a:chOff x="2123748" y="4242574"/>
            <a:chExt cx="628804" cy="338554"/>
          </a:xfrm>
        </p:grpSpPr>
        <p:sp>
          <p:nvSpPr>
            <p:cNvPr id="36" name="Textfeld 35">
              <a:extLst>
                <a:ext uri="{FF2B5EF4-FFF2-40B4-BE49-F238E27FC236}">
                  <a16:creationId xmlns:a16="http://schemas.microsoft.com/office/drawing/2014/main" id="{F36C2F5C-0F5A-4443-890B-527FDBA97061}"/>
                </a:ext>
              </a:extLst>
            </p:cNvPr>
            <p:cNvSpPr txBox="1"/>
            <p:nvPr/>
          </p:nvSpPr>
          <p:spPr>
            <a:xfrm rot="10800000">
              <a:off x="2123748" y="4242574"/>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sp>
          <p:nvSpPr>
            <p:cNvPr id="37" name="Textfeld 36">
              <a:extLst>
                <a:ext uri="{FF2B5EF4-FFF2-40B4-BE49-F238E27FC236}">
                  <a16:creationId xmlns:a16="http://schemas.microsoft.com/office/drawing/2014/main" id="{DB86972D-C0D9-4349-AA06-F83A8507F2FF}"/>
                </a:ext>
              </a:extLst>
            </p:cNvPr>
            <p:cNvSpPr txBox="1"/>
            <p:nvPr/>
          </p:nvSpPr>
          <p:spPr>
            <a:xfrm>
              <a:off x="2248496" y="4242574"/>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grpSp>
      <p:sp>
        <p:nvSpPr>
          <p:cNvPr id="41" name="Textfeld 40">
            <a:extLst>
              <a:ext uri="{FF2B5EF4-FFF2-40B4-BE49-F238E27FC236}">
                <a16:creationId xmlns:a16="http://schemas.microsoft.com/office/drawing/2014/main" id="{11AA0FBD-F690-446B-9BDE-371F24CD8648}"/>
              </a:ext>
            </a:extLst>
          </p:cNvPr>
          <p:cNvSpPr txBox="1"/>
          <p:nvPr/>
        </p:nvSpPr>
        <p:spPr>
          <a:xfrm>
            <a:off x="6495272" y="4627998"/>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sp>
        <p:nvSpPr>
          <p:cNvPr id="42" name="Textfeld 41">
            <a:extLst>
              <a:ext uri="{FF2B5EF4-FFF2-40B4-BE49-F238E27FC236}">
                <a16:creationId xmlns:a16="http://schemas.microsoft.com/office/drawing/2014/main" id="{4EE7C70E-6E5C-40BA-A39D-893EADED979B}"/>
              </a:ext>
            </a:extLst>
          </p:cNvPr>
          <p:cNvSpPr txBox="1"/>
          <p:nvPr/>
        </p:nvSpPr>
        <p:spPr>
          <a:xfrm>
            <a:off x="6119312" y="4380881"/>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sp>
        <p:nvSpPr>
          <p:cNvPr id="43" name="Textfeld 42">
            <a:extLst>
              <a:ext uri="{FF2B5EF4-FFF2-40B4-BE49-F238E27FC236}">
                <a16:creationId xmlns:a16="http://schemas.microsoft.com/office/drawing/2014/main" id="{92AB9C71-18CE-457B-8B25-636E844A802F}"/>
              </a:ext>
            </a:extLst>
          </p:cNvPr>
          <p:cNvSpPr txBox="1"/>
          <p:nvPr/>
        </p:nvSpPr>
        <p:spPr>
          <a:xfrm>
            <a:off x="6307292" y="4366139"/>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sp>
        <p:nvSpPr>
          <p:cNvPr id="44" name="Textfeld 43">
            <a:extLst>
              <a:ext uri="{FF2B5EF4-FFF2-40B4-BE49-F238E27FC236}">
                <a16:creationId xmlns:a16="http://schemas.microsoft.com/office/drawing/2014/main" id="{29B86CE4-55C9-4338-9D9B-C41C18DF9DE2}"/>
              </a:ext>
            </a:extLst>
          </p:cNvPr>
          <p:cNvSpPr txBox="1"/>
          <p:nvPr/>
        </p:nvSpPr>
        <p:spPr>
          <a:xfrm>
            <a:off x="6496089" y="4373187"/>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sp>
        <p:nvSpPr>
          <p:cNvPr id="45" name="Textfeld 44">
            <a:extLst>
              <a:ext uri="{FF2B5EF4-FFF2-40B4-BE49-F238E27FC236}">
                <a16:creationId xmlns:a16="http://schemas.microsoft.com/office/drawing/2014/main" id="{1581332E-4BFF-4E1E-9420-540357858F7B}"/>
              </a:ext>
            </a:extLst>
          </p:cNvPr>
          <p:cNvSpPr txBox="1"/>
          <p:nvPr/>
        </p:nvSpPr>
        <p:spPr>
          <a:xfrm>
            <a:off x="6693428" y="4373187"/>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sp>
        <p:nvSpPr>
          <p:cNvPr id="46" name="Textfeld 45">
            <a:extLst>
              <a:ext uri="{FF2B5EF4-FFF2-40B4-BE49-F238E27FC236}">
                <a16:creationId xmlns:a16="http://schemas.microsoft.com/office/drawing/2014/main" id="{3BF9807E-6DFE-4BE8-968C-3D28CAC734D6}"/>
              </a:ext>
            </a:extLst>
          </p:cNvPr>
          <p:cNvSpPr txBox="1"/>
          <p:nvPr/>
        </p:nvSpPr>
        <p:spPr>
          <a:xfrm>
            <a:off x="6868806" y="4373187"/>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sp>
        <p:nvSpPr>
          <p:cNvPr id="47" name="Textfeld 46">
            <a:extLst>
              <a:ext uri="{FF2B5EF4-FFF2-40B4-BE49-F238E27FC236}">
                <a16:creationId xmlns:a16="http://schemas.microsoft.com/office/drawing/2014/main" id="{32AB3798-D7B8-4CC9-8584-583FB32712FC}"/>
              </a:ext>
            </a:extLst>
          </p:cNvPr>
          <p:cNvSpPr txBox="1"/>
          <p:nvPr/>
        </p:nvSpPr>
        <p:spPr>
          <a:xfrm>
            <a:off x="133975" y="3592758"/>
            <a:ext cx="2304256" cy="646331"/>
          </a:xfrm>
          <a:prstGeom prst="rect">
            <a:avLst/>
          </a:prstGeom>
          <a:noFill/>
        </p:spPr>
        <p:txBody>
          <a:bodyPr wrap="square" rtlCol="0">
            <a:spAutoFit/>
          </a:bodyPr>
          <a:lstStyle/>
          <a:p>
            <a:r>
              <a:rPr lang="de-DE" dirty="0"/>
              <a:t>K:   4. Periode</a:t>
            </a:r>
          </a:p>
          <a:p>
            <a:r>
              <a:rPr lang="de-DE" dirty="0"/>
              <a:t>      1. Hauptgruppe</a:t>
            </a:r>
          </a:p>
        </p:txBody>
      </p:sp>
      <p:sp>
        <p:nvSpPr>
          <p:cNvPr id="48" name="Textfeld 47">
            <a:extLst>
              <a:ext uri="{FF2B5EF4-FFF2-40B4-BE49-F238E27FC236}">
                <a16:creationId xmlns:a16="http://schemas.microsoft.com/office/drawing/2014/main" id="{7EF409D2-3DFD-4108-876D-BAE5479CCDFA}"/>
              </a:ext>
            </a:extLst>
          </p:cNvPr>
          <p:cNvSpPr txBox="1"/>
          <p:nvPr/>
        </p:nvSpPr>
        <p:spPr>
          <a:xfrm>
            <a:off x="130480" y="4383726"/>
            <a:ext cx="2951900" cy="1754326"/>
          </a:xfrm>
          <a:prstGeom prst="rect">
            <a:avLst/>
          </a:prstGeom>
          <a:noFill/>
        </p:spPr>
        <p:txBody>
          <a:bodyPr wrap="square" rtlCol="0">
            <a:spAutoFit/>
          </a:bodyPr>
          <a:lstStyle/>
          <a:p>
            <a:r>
              <a:rPr lang="de-DE" dirty="0" err="1"/>
              <a:t>Fe</a:t>
            </a:r>
            <a:r>
              <a:rPr lang="de-DE" dirty="0"/>
              <a:t>:  4. Periode </a:t>
            </a:r>
          </a:p>
          <a:p>
            <a:pPr marL="360363" indent="-360363"/>
            <a:r>
              <a:rPr lang="de-DE" dirty="0"/>
              <a:t>	(</a:t>
            </a:r>
            <a:r>
              <a:rPr lang="de-DE" dirty="0">
                <a:sym typeface="Wingdings" panose="05000000000000000000" pitchFamily="2" charset="2"/>
              </a:rPr>
              <a:t> 4 Schalen)</a:t>
            </a:r>
            <a:endParaRPr lang="de-DE" dirty="0"/>
          </a:p>
          <a:p>
            <a:r>
              <a:rPr lang="de-DE" dirty="0"/>
              <a:t>       </a:t>
            </a:r>
            <a:r>
              <a:rPr lang="de-DE" i="1" dirty="0"/>
              <a:t>1. Nebengruppe </a:t>
            </a:r>
          </a:p>
          <a:p>
            <a:pPr marL="360363"/>
            <a:r>
              <a:rPr lang="de-DE" dirty="0"/>
              <a:t>(</a:t>
            </a:r>
            <a:r>
              <a:rPr lang="de-DE" dirty="0">
                <a:sym typeface="Wingdings" panose="05000000000000000000" pitchFamily="2" charset="2"/>
              </a:rPr>
              <a:t> restliche Elektronen aus der 3. Schale in d-Orbitale)</a:t>
            </a:r>
            <a:endParaRPr lang="de-DE" dirty="0"/>
          </a:p>
        </p:txBody>
      </p:sp>
      <p:sp>
        <p:nvSpPr>
          <p:cNvPr id="50" name="Textfeld 49">
            <a:extLst>
              <a:ext uri="{FF2B5EF4-FFF2-40B4-BE49-F238E27FC236}">
                <a16:creationId xmlns:a16="http://schemas.microsoft.com/office/drawing/2014/main" id="{4E3E0220-C056-48D5-8FF4-C7888F05412F}"/>
              </a:ext>
            </a:extLst>
          </p:cNvPr>
          <p:cNvSpPr txBox="1"/>
          <p:nvPr/>
        </p:nvSpPr>
        <p:spPr>
          <a:xfrm>
            <a:off x="55011" y="97682"/>
            <a:ext cx="9144000" cy="369332"/>
          </a:xfrm>
          <a:prstGeom prst="rect">
            <a:avLst/>
          </a:prstGeom>
          <a:noFill/>
        </p:spPr>
        <p:txBody>
          <a:bodyPr wrap="square">
            <a:spAutoFit/>
          </a:bodyPr>
          <a:lstStyle/>
          <a:p>
            <a:r>
              <a:rPr lang="de-DE" b="1" u="sng" dirty="0"/>
              <a:t>Exkurs</a:t>
            </a:r>
            <a:r>
              <a:rPr lang="de-DE" b="1" dirty="0"/>
              <a:t>: </a:t>
            </a:r>
            <a:r>
              <a:rPr lang="de-DE" dirty="0"/>
              <a:t>Elektronenverteilung / Besetzung der Orbitale und die Bildung von Nebengruppen</a:t>
            </a:r>
          </a:p>
        </p:txBody>
      </p:sp>
    </p:spTree>
    <p:extLst>
      <p:ext uri="{BB962C8B-B14F-4D97-AF65-F5344CB8AC3E}">
        <p14:creationId xmlns:p14="http://schemas.microsoft.com/office/powerpoint/2010/main" val="3206587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41" grpId="0"/>
      <p:bldP spid="42" grpId="0"/>
      <p:bldP spid="43" grpId="0"/>
      <p:bldP spid="44" grpId="0"/>
      <p:bldP spid="45" grpId="0"/>
      <p:bldP spid="46" grpId="0"/>
      <p:bldP spid="47" grpId="0"/>
      <p:bldP spid="48" grpId="0"/>
    </p:bld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651</Words>
  <Application>Microsoft Office PowerPoint</Application>
  <PresentationFormat>Bildschirmpräsentation (4:3)</PresentationFormat>
  <Paragraphs>139</Paragraphs>
  <Slides>10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10</vt:i4>
      </vt:variant>
    </vt:vector>
  </HeadingPairs>
  <TitlesOfParts>
    <vt:vector size="13" baseType="lpstr">
      <vt:lpstr>Arial</vt:lpstr>
      <vt:lpstr>Calibri</vt:lpstr>
      <vt:lpstr>Larissa-Design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Nanotubes</dc:title>
  <dc:creator>Häsi</dc:creator>
  <cp:lastModifiedBy>Claudia Eysel</cp:lastModifiedBy>
  <cp:revision>86</cp:revision>
  <cp:lastPrinted>2021-04-23T14:20:32Z</cp:lastPrinted>
  <dcterms:created xsi:type="dcterms:W3CDTF">2013-11-18T15:24:10Z</dcterms:created>
  <dcterms:modified xsi:type="dcterms:W3CDTF">2021-05-03T09:09:24Z</dcterms:modified>
</cp:coreProperties>
</file>