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37F3E-44BB-4583-8A7C-860D5B940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8C2BE3-B6AB-4B78-A796-D9B24FE37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49C6B0-A42F-4C63-BE78-DE50B435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5F7-6F26-4FC1-94C2-DE8FDF684D42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2C403B-3120-4C31-B736-F6E5A7DA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EE3931-6D81-47B4-ADD8-FE3D87C7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E90-281C-4860-A3BD-07E939FC3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11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D23CD-DD99-4CEE-A255-BCAFCBE2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233D8-E4B5-407C-ABDC-1B62BF1EB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790BF-38C1-4837-B8B8-1CAE85D4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5F7-6F26-4FC1-94C2-DE8FDF684D42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0B200D-FCC4-4650-A169-50205428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B63E1A-3261-450D-9CB9-F44E88CE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E90-281C-4860-A3BD-07E939FC3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72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22F95B-AC09-4ED3-801E-AB7C6BEEF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8725A4-E376-46D8-BA42-1C82D7142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7E911-D521-475C-8BE0-6FC3A301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5F7-6F26-4FC1-94C2-DE8FDF684D42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D6AB79-7089-4B06-9C9B-5A814E85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9C9EE4-3B4D-4144-95B9-747FE314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E90-281C-4860-A3BD-07E939FC3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07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77131-4B09-4D87-84C8-27BE85F2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FFF3B9-BA7A-48F5-9A29-134CB8C2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64A997-A414-4BE2-9EE7-2FCC5807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5F7-6F26-4FC1-94C2-DE8FDF684D42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4F396-476F-4797-BEE6-030A96F1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C465B2-0F22-4133-B9AB-4F3E444A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E90-281C-4860-A3BD-07E939FC3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38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3F31D-8F26-438D-BFBE-6C1B04BD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94410E-0344-4953-B8FF-014229ACD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EFBA4-369A-4F68-81D7-E99F0203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5F7-6F26-4FC1-94C2-DE8FDF684D42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A837F5-CA12-4F9C-BE5D-237AD6D5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478E6-B9EC-4041-BACE-F8B47068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E90-281C-4860-A3BD-07E939FC3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6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5CAD7-F73E-44DA-AC21-8E92DE69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80162-27ED-47CC-964B-C0FCBFB07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FCEEE9-BB44-401E-9F99-3B10D89F1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828028-D4DA-40EA-8A21-DD45246B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5F7-6F26-4FC1-94C2-DE8FDF684D42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BAD979-FC2A-4A36-B364-2BF9FDB8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3FA9BA-A5FE-4FE0-86CF-5FF8D61F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E90-281C-4860-A3BD-07E939FC3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20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83437-C75C-44FC-B616-8F972B47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544047-7B8D-4AE9-B1B2-1BEE9D1B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733C92-1AEB-4C45-B4BC-DA00290A8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41E258-796B-4794-A14B-55E0AE099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4AF83E-0A71-49D5-9A71-788B13EE7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15F695-5634-44ED-915D-189C9047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5F7-6F26-4FC1-94C2-DE8FDF684D42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531374-A0A9-49EA-973B-9596C02E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AA92D0-C4A1-407F-8FA4-AAB52649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E90-281C-4860-A3BD-07E939FC3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20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AB25F-E2A6-48A0-A9D4-F11C58F0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93CCB8-C99D-4F81-85B3-1FAB8184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5F7-6F26-4FC1-94C2-DE8FDF684D42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F4A581-2D3B-41D7-9633-2DD54DAE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AA8427-F757-48C5-8B1F-A2FDEC9E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E90-281C-4860-A3BD-07E939FC3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70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BEDF3A-7675-46D0-86B4-48FDB9B5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5F7-6F26-4FC1-94C2-DE8FDF684D42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153DDF-0B4C-452E-B31D-79565D23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DDD858-C7ED-4647-875A-7DE40D30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E90-281C-4860-A3BD-07E939FC3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83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F43CB-137C-47CC-BD3E-34A6E989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9BD761-51C6-4CC9-BF91-D79D339E2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170621-9E35-4CEF-AD66-0E50DB50C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F72F91-2BAC-40CD-B3FB-D0CA7A74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5F7-6F26-4FC1-94C2-DE8FDF684D42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B8C404-B753-4C7A-9950-B54E4BF4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1B2BFC-D6F1-4F8C-92D6-D0059721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E90-281C-4860-A3BD-07E939FC3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36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11D04-A262-4064-BFF3-B53F7F67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22506A-3AE8-4117-9A52-C0F512C1E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DED639-C1B9-47E4-80BF-FCE7A54B8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95AF7A-829F-4271-BB3A-825D6BE2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5F7-6F26-4FC1-94C2-DE8FDF684D42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D4CAB0-D26F-41BF-B613-C1FE9D07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2A18DC-28BA-43D0-BB16-2D2F948E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E90-281C-4860-A3BD-07E939FC3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7CFC06-3877-4521-8355-CABA31F1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8E6A67-859F-4AFD-B6CA-915FB2CC0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A6A16D-C8AD-41D8-AE02-F2C0C24DD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05F7-6F26-4FC1-94C2-DE8FDF684D42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78DE3D-D561-4C28-A65C-AA6795110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2250F9-D802-4AF6-9620-3C31E82D2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DE90-281C-4860-A3BD-07E939FC3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24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57BF7B1E-0F56-40E3-8377-84FAA72B1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4335583"/>
            <a:ext cx="2700338" cy="942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de-DE" altLang="de-DE" sz="1400" dirty="0">
                <a:cs typeface="Arial" panose="020B0604020202020204" pitchFamily="34" charset="0"/>
              </a:rPr>
              <a:t>Links: Hirntumorzelle</a:t>
            </a:r>
          </a:p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de-DE" altLang="de-DE" sz="1400" dirty="0">
                <a:cs typeface="Arial" panose="020B0604020202020204" pitchFamily="34" charset="0"/>
              </a:rPr>
              <a:t>Rechts: therapeutischer Eisenoxid-Nanopartikel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E1061FC6-007B-41CE-9911-86EBF745F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4" y="2428726"/>
            <a:ext cx="3043236" cy="7386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Die therapeutischen Eisenoxid-Nanopartikel tragen eine biochemische Hülle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9D0204A-DDB0-4670-8A5A-A84507D09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6407" y="3335309"/>
            <a:ext cx="2858293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cs typeface="Arial" panose="020B0604020202020204" pitchFamily="34" charset="0"/>
              </a:rPr>
              <a:t>Die Nanopartikel-Dispersion wird in den Hirntumor gespritzt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3E2F8020-A8A8-495F-AE0F-392BDEA2A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0" y="2858255"/>
            <a:ext cx="334645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de-DE" altLang="de-DE" sz="1400" dirty="0">
                <a:cs typeface="Arial" panose="020B0604020202020204" pitchFamily="34" charset="0"/>
              </a:rPr>
              <a:t>Links: gesundes Gewebe</a:t>
            </a:r>
          </a:p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de-DE" altLang="de-DE" sz="1400" dirty="0">
                <a:cs typeface="Arial" panose="020B0604020202020204" pitchFamily="34" charset="0"/>
              </a:rPr>
              <a:t>Rechts: die Eisenoxid-Nanopartikel werden von den Krebszellen aufgenommen</a:t>
            </a:r>
          </a:p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de-DE" altLang="de-DE" sz="1400" dirty="0">
                <a:cs typeface="Arial" panose="020B0604020202020204" pitchFamily="34" charset="0"/>
              </a:rPr>
              <a:t>Die Nanopartikel haben sich im Tumor stark angereichert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7B607A80-8305-4BF4-8A51-684867312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1945432"/>
            <a:ext cx="20574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de-DE" altLang="de-DE" sz="1400" dirty="0">
                <a:cs typeface="Arial" panose="020B0604020202020204" pitchFamily="34" charset="0"/>
              </a:rPr>
              <a:t>Die Tumorzellen werden zerstört.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612B2D-D233-421C-8377-B981F1C47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590184"/>
            <a:ext cx="9807575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Aufgabe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Beschrifte die Bilder zum Verfahren der Magnetfeld-Hyperthermie (S. 2) anhand der Texte und bringe sie damit in die richtige Reihenfolge 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&amp;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paste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5D4F73AC-B330-47AF-8276-125E872D1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857" y="4992052"/>
            <a:ext cx="348011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de-DE" sz="1400" dirty="0">
                <a:cs typeface="Arial" panose="020B0604020202020204" pitchFamily="34" charset="0"/>
              </a:rPr>
              <a:t>Das erkrankte Gewebe wird einem hochfrequenten magnetischen Wechselfeld ausgesetzt.</a:t>
            </a:r>
          </a:p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de-DE" sz="1400" dirty="0">
                <a:cs typeface="Arial" panose="020B0604020202020204" pitchFamily="34" charset="0"/>
              </a:rPr>
              <a:t>Durch das magnetische Wechselfeld geraten sie in Schwingungen und erhitzen sich.</a:t>
            </a:r>
          </a:p>
        </p:txBody>
      </p:sp>
    </p:spTree>
    <p:extLst>
      <p:ext uri="{BB962C8B-B14F-4D97-AF65-F5344CB8AC3E}">
        <p14:creationId xmlns:p14="http://schemas.microsoft.com/office/powerpoint/2010/main" val="370303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 descr="_1">
            <a:extLst>
              <a:ext uri="{FF2B5EF4-FFF2-40B4-BE49-F238E27FC236}">
                <a16:creationId xmlns:a16="http://schemas.microsoft.com/office/drawing/2014/main" id="{0BEB6611-C16B-4CBA-9635-A465E14BE9B3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1" y="1066800"/>
            <a:ext cx="2114550" cy="1266825"/>
          </a:xfrm>
          <a:prstGeom prst="rect">
            <a:avLst/>
          </a:prstGeom>
          <a:noFill/>
        </p:spPr>
      </p:pic>
      <p:pic>
        <p:nvPicPr>
          <p:cNvPr id="5" name="Bild 2" descr="_2">
            <a:extLst>
              <a:ext uri="{FF2B5EF4-FFF2-40B4-BE49-F238E27FC236}">
                <a16:creationId xmlns:a16="http://schemas.microsoft.com/office/drawing/2014/main" id="{2FD4A08D-7DFD-4111-B9BA-FC38D1C3B210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71750"/>
            <a:ext cx="2085975" cy="1371600"/>
          </a:xfrm>
          <a:prstGeom prst="rect">
            <a:avLst/>
          </a:prstGeom>
          <a:noFill/>
        </p:spPr>
      </p:pic>
      <p:pic>
        <p:nvPicPr>
          <p:cNvPr id="6" name="Bild 3" descr="_3">
            <a:extLst>
              <a:ext uri="{FF2B5EF4-FFF2-40B4-BE49-F238E27FC236}">
                <a16:creationId xmlns:a16="http://schemas.microsoft.com/office/drawing/2014/main" id="{6E29EFDA-4F7B-47FD-A28A-66CBE7354E9F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324" y="4186237"/>
            <a:ext cx="2066925" cy="1495425"/>
          </a:xfrm>
          <a:prstGeom prst="rect">
            <a:avLst/>
          </a:prstGeom>
          <a:noFill/>
        </p:spPr>
      </p:pic>
      <p:pic>
        <p:nvPicPr>
          <p:cNvPr id="7" name="Bild 4" descr="_4">
            <a:extLst>
              <a:ext uri="{FF2B5EF4-FFF2-40B4-BE49-F238E27FC236}">
                <a16:creationId xmlns:a16="http://schemas.microsoft.com/office/drawing/2014/main" id="{A01F0F0B-301E-4592-AE81-2856DA7C98E0}"/>
              </a:ext>
            </a:extLst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3372" y="1089521"/>
            <a:ext cx="2009775" cy="1276350"/>
          </a:xfrm>
          <a:prstGeom prst="rect">
            <a:avLst/>
          </a:prstGeom>
          <a:noFill/>
        </p:spPr>
      </p:pic>
      <p:pic>
        <p:nvPicPr>
          <p:cNvPr id="8" name="Bild 5" descr="_6">
            <a:extLst>
              <a:ext uri="{FF2B5EF4-FFF2-40B4-BE49-F238E27FC236}">
                <a16:creationId xmlns:a16="http://schemas.microsoft.com/office/drawing/2014/main" id="{5602C680-CEF9-4547-AD5B-C3431A6302B0}"/>
              </a:ext>
            </a:extLst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91262" y="2571749"/>
            <a:ext cx="2085975" cy="1352550"/>
          </a:xfrm>
          <a:prstGeom prst="rect">
            <a:avLst/>
          </a:prstGeom>
          <a:noFill/>
        </p:spPr>
      </p:pic>
      <p:pic>
        <p:nvPicPr>
          <p:cNvPr id="9" name="Bild 6" descr="_8">
            <a:extLst>
              <a:ext uri="{FF2B5EF4-FFF2-40B4-BE49-F238E27FC236}">
                <a16:creationId xmlns:a16="http://schemas.microsoft.com/office/drawing/2014/main" id="{48CA53FD-C05D-401C-90D3-BDDD2F90980C}"/>
              </a:ext>
            </a:extLst>
          </p:cNvPr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14527" y="4195762"/>
            <a:ext cx="2062707" cy="1352551"/>
          </a:xfrm>
          <a:prstGeom prst="rect">
            <a:avLst/>
          </a:prstGeom>
          <a:noFill/>
        </p:spPr>
      </p:pic>
      <p:sp>
        <p:nvSpPr>
          <p:cNvPr id="10" name="Text Box 3">
            <a:extLst>
              <a:ext uri="{FF2B5EF4-FFF2-40B4-BE49-F238E27FC236}">
                <a16:creationId xmlns:a16="http://schemas.microsoft.com/office/drawing/2014/main" id="{59FC7DC1-9FB4-4CE0-A243-1C2257B63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304165"/>
            <a:ext cx="527685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r>
              <a:rPr lang="de-DE" sz="2000" b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Magnetfeld-Hyperthermie-Therapie</a:t>
            </a:r>
            <a:endParaRPr lang="de-DE" sz="16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529CFE9-0EFF-45ED-B87B-384AC6CE7C8F}"/>
              </a:ext>
            </a:extLst>
          </p:cNvPr>
          <p:cNvCxnSpPr/>
          <p:nvPr/>
        </p:nvCxnSpPr>
        <p:spPr>
          <a:xfrm>
            <a:off x="1728786" y="2333624"/>
            <a:ext cx="0" cy="23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65436A8-14D1-4556-9F6C-15F98DE6DB06}"/>
              </a:ext>
            </a:extLst>
          </p:cNvPr>
          <p:cNvCxnSpPr/>
          <p:nvPr/>
        </p:nvCxnSpPr>
        <p:spPr>
          <a:xfrm>
            <a:off x="1720212" y="3957637"/>
            <a:ext cx="0" cy="23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6A39763-6E78-4F9D-8B61-62F9A9BF24A2}"/>
              </a:ext>
            </a:extLst>
          </p:cNvPr>
          <p:cNvCxnSpPr/>
          <p:nvPr/>
        </p:nvCxnSpPr>
        <p:spPr>
          <a:xfrm>
            <a:off x="7333703" y="2365871"/>
            <a:ext cx="0" cy="23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35CB2E2-E7D2-491E-BF72-DF2FCB62820A}"/>
              </a:ext>
            </a:extLst>
          </p:cNvPr>
          <p:cNvCxnSpPr/>
          <p:nvPr/>
        </p:nvCxnSpPr>
        <p:spPr>
          <a:xfrm>
            <a:off x="7358331" y="3957637"/>
            <a:ext cx="0" cy="23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66907FB-660E-46D0-B85F-AFB72E0F532F}"/>
              </a:ext>
            </a:extLst>
          </p:cNvPr>
          <p:cNvGrpSpPr/>
          <p:nvPr/>
        </p:nvGrpSpPr>
        <p:grpSpPr>
          <a:xfrm>
            <a:off x="1728786" y="888274"/>
            <a:ext cx="5532802" cy="4793388"/>
            <a:chOff x="1728786" y="888274"/>
            <a:chExt cx="5532802" cy="4793388"/>
          </a:xfrm>
        </p:grpSpPr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686B1A04-F9FD-4BF0-840C-164A6DA28F6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 flipH="1" flipV="1">
              <a:off x="2091350" y="525710"/>
              <a:ext cx="4793388" cy="5518515"/>
            </a:xfrm>
            <a:prstGeom prst="bentConnector4">
              <a:avLst>
                <a:gd name="adj1" fmla="val -4769"/>
                <a:gd name="adj2" fmla="val 77832"/>
              </a:avLst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154508EC-DC4E-40E6-84C4-0285B2B5E078}"/>
                </a:ext>
              </a:extLst>
            </p:cNvPr>
            <p:cNvCxnSpPr/>
            <p:nvPr/>
          </p:nvCxnSpPr>
          <p:spPr>
            <a:xfrm>
              <a:off x="7261588" y="888274"/>
              <a:ext cx="0" cy="178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183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2</cp:revision>
  <dcterms:created xsi:type="dcterms:W3CDTF">2021-05-07T14:07:35Z</dcterms:created>
  <dcterms:modified xsi:type="dcterms:W3CDTF">2021-05-07T14:32:23Z</dcterms:modified>
</cp:coreProperties>
</file>