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1CB73-4C5E-47C7-B956-EAD23CBA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27678A-8390-4F80-98B6-6A95B25BD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8096C-9BB9-4FCB-8CDA-B4254E88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0945D-71E9-4C2E-B9C7-C55F32F0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DC121-2AFF-4629-8391-3A43027F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2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B7F1-C575-40F5-8CD2-34677FD1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1998A3-F578-46FB-8027-E226748BF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08B25-CE3D-425A-8C28-F3868283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EF148-CD1A-4538-916F-C5382810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60866-7C00-4183-83E5-67D73F70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A3482-7F27-43BB-BD1C-5D30F8FE8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CEE09F-1B0D-4315-BAB0-A7C00164E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7914D-2FDA-4F83-A0E6-6D4F5ACE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F8A4D-192D-46E7-BE8D-A0CBFB68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6DDBF-6136-466C-B0AC-BB3D9F96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5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DA150-4759-45C5-982B-084F91E1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1F5F2-82B2-454E-9D09-BCA51EEA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09D88-DCF3-48B4-ADA4-BA73E3F5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1781E-FB0A-4185-B348-48530A35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3E781-BFA1-47C4-8C6C-5D1BE94F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BBF2B-0304-43B4-8369-5E56BB6D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3C42AA-C532-40C9-92A6-CB5BF7CE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0A935-D280-4F31-A257-471982D0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D02F5-27EC-4B2E-B54D-EBFDEB9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36BB0-C4B6-411A-B851-737AC63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49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47B3B-B48C-4649-B263-9CA10767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A1256-257C-4FB0-AEAA-0E4B013C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8FE69-C225-496E-9AAD-20E5BACF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C6418-BE8C-491F-8266-60209F77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99A3B1-5858-4DB2-AC21-FDF3768E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F6B452-B113-4C71-B6FE-86FF0901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15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3554-8197-4EB0-AA3D-150834F2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4D6497-F7ED-4F21-AAEC-F73B0F3E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A905C1-D166-4FEA-95CA-B263A334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7B7031-1657-47EA-9EB6-1927B236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7A3CF1-56D2-44A9-9C8E-B1E954E5A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9148D1-9E02-44A7-AFAF-2E1D4C8F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493FA4-43EA-4858-985D-2EE328E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5A7134-4E00-410F-A780-467135D5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B432E-8087-497B-9D7E-2C3A0C45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AC2599-DDF7-4393-BE92-D875B45C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A246F-3387-49E2-B2AC-E3B0C29E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C307A-9620-445E-A874-5A46BDC5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0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E3331C-B779-4B5C-968A-433DF91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0B790-CA9A-46C0-A7C0-FE858938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F825C-E059-4A8C-A518-1946F35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F3615-6D51-4413-B23A-300C99A8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9E773-7559-487D-8F8A-31D62B45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D615C3-5A4D-4ED2-B3A1-DED959CB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78DCA-494F-4A45-A7C5-6677F338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7736C-EF5E-4E3C-AB3B-89486020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65526-DCC8-4CF8-A695-A35A69E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3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EA7D6-CBDC-4EAA-AFB4-5C59F5AA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A86A52-E5B3-4DC3-8B35-54A9AB24C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8C904-A055-4B86-A8FD-3B76876C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2EC76B-AFDF-41A4-B1C1-4756512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E468F8-422E-4E78-B1BB-BE52D80D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CD0FAC-182B-4792-AACE-6B9EBDE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AA5320-CC8C-47E3-8055-BFEB2196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2250D-2C3D-4132-A857-08E96EEC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C37E8-2AF0-4770-B476-A98E88C3F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7ED9-2F8D-44C6-8FA4-394FF7A00EE9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53F5A-5A38-4BFF-9165-6CE8D03E3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56836-A4DF-4946-9E63-184EA4E9B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9A4F-31A1-4649-BA5C-DD5D3F40B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3D4A-2EF4-4940-9847-D9D915D3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-436471"/>
            <a:ext cx="9144000" cy="2387600"/>
          </a:xfrm>
        </p:spPr>
        <p:txBody>
          <a:bodyPr>
            <a:normAutofit/>
          </a:bodyPr>
          <a:lstStyle/>
          <a:p>
            <a:r>
              <a:rPr lang="de-DE" sz="8800" b="1" dirty="0">
                <a:solidFill>
                  <a:schemeClr val="accent1"/>
                </a:solidFill>
              </a:rPr>
              <a:t>Titration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1CCE5A-88B8-44CD-A175-FC5FC76AE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2" y="1951129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b="1" dirty="0"/>
              <a:t>Messverfahren zur Konzentrationsbestimmung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B64E1F-D150-432F-A43E-22A7F0141E3F}"/>
              </a:ext>
            </a:extLst>
          </p:cNvPr>
          <p:cNvSpPr txBox="1"/>
          <p:nvPr/>
        </p:nvSpPr>
        <p:spPr>
          <a:xfrm>
            <a:off x="3011531" y="4143375"/>
            <a:ext cx="492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Beispielaufgabe</a:t>
            </a:r>
            <a:r>
              <a:rPr lang="de-DE" sz="2400" dirty="0"/>
              <a:t>:</a:t>
            </a:r>
          </a:p>
          <a:p>
            <a:r>
              <a:rPr lang="de-DE" sz="2400" dirty="0"/>
              <a:t>Ermittle die Konzentration einer Salzsäure-Lösung.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82915C9-535F-418C-9A77-8534FA10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75220">
            <a:off x="7513197" y="3194141"/>
            <a:ext cx="2383277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C435C4-B2E8-42D4-A7B0-0533F750793D}"/>
              </a:ext>
            </a:extLst>
          </p:cNvPr>
          <p:cNvSpPr txBox="1"/>
          <p:nvPr/>
        </p:nvSpPr>
        <p:spPr>
          <a:xfrm>
            <a:off x="762000" y="325901"/>
            <a:ext cx="10946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dirty="0"/>
              <a:t>Prinzip einer Titration: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Säure unbekannter Konzentration (Probelösung) wird mit Natronlauge bekannter Konzentration (Maßlösung) tropfenweise neutralisiert.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vollständige Neutralisation wird durch einen Indikator angezeigt („Äquivalenzpunkt“).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Über das verbrauchte Volumen und die bekannte Konzentration der Maßlösung wird die Konzentration der Probelösung berechnet.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12467C-58D8-417F-8306-47851EC0E3EF}"/>
              </a:ext>
            </a:extLst>
          </p:cNvPr>
          <p:cNvGrpSpPr/>
          <p:nvPr/>
        </p:nvGrpSpPr>
        <p:grpSpPr>
          <a:xfrm>
            <a:off x="1188719" y="3853541"/>
            <a:ext cx="9466218" cy="461665"/>
            <a:chOff x="1027611" y="4145280"/>
            <a:chExt cx="9466218" cy="461665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859A616-1F75-4698-A7D7-18F6A4CD6887}"/>
                </a:ext>
              </a:extLst>
            </p:cNvPr>
            <p:cNvSpPr txBox="1"/>
            <p:nvPr/>
          </p:nvSpPr>
          <p:spPr>
            <a:xfrm>
              <a:off x="1027611" y="4145280"/>
              <a:ext cx="9466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H</a:t>
              </a:r>
              <a:r>
                <a:rPr lang="de-DE" sz="2400" baseline="-25000" dirty="0"/>
                <a:t>3</a:t>
              </a:r>
              <a:r>
                <a:rPr lang="de-DE" sz="2400" dirty="0"/>
                <a:t>O</a:t>
              </a:r>
              <a:r>
                <a:rPr lang="de-DE" sz="2400" b="1" baseline="30000" dirty="0"/>
                <a:t>+ 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Cl</a:t>
              </a:r>
              <a:r>
                <a:rPr lang="de-DE" sz="3600" b="1" baseline="30000" dirty="0"/>
                <a:t>-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+   Na</a:t>
              </a:r>
              <a:r>
                <a:rPr lang="de-DE" sz="3200" b="1" baseline="30000" dirty="0"/>
                <a:t>+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+  OH</a:t>
              </a:r>
              <a:r>
                <a:rPr lang="de-DE" sz="3200" b="1" baseline="30000" dirty="0"/>
                <a:t>-</a:t>
              </a:r>
              <a:r>
                <a:rPr lang="de-DE" sz="2400" b="1" baseline="30000" dirty="0"/>
                <a:t> 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  </a:t>
              </a:r>
              <a:r>
                <a:rPr lang="de-DE" sz="2400" dirty="0"/>
                <a:t>		 2 H</a:t>
              </a:r>
              <a:r>
                <a:rPr lang="de-DE" sz="2400" baseline="-25000" dirty="0"/>
                <a:t>2</a:t>
              </a:r>
              <a:r>
                <a:rPr lang="de-DE" sz="2400" dirty="0"/>
                <a:t>O   +   Cl</a:t>
              </a:r>
              <a:r>
                <a:rPr lang="de-DE" sz="3600" b="1" baseline="30000" dirty="0"/>
                <a:t>-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r>
                <a:rPr lang="de-DE" sz="2400" dirty="0"/>
                <a:t>  +    Na</a:t>
              </a:r>
              <a:r>
                <a:rPr lang="de-DE" sz="3200" b="1" baseline="30000" dirty="0"/>
                <a:t>+</a:t>
              </a:r>
              <a:r>
                <a:rPr lang="de-DE" sz="2400" baseline="-25000" dirty="0"/>
                <a:t>(</a:t>
              </a:r>
              <a:r>
                <a:rPr lang="de-DE" sz="2400" baseline="-25000" dirty="0" err="1"/>
                <a:t>aq</a:t>
              </a:r>
              <a:r>
                <a:rPr lang="de-DE" sz="2400" baseline="-25000" dirty="0"/>
                <a:t>)</a:t>
              </a:r>
              <a:endParaRPr lang="de-DE" sz="2400" dirty="0"/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9E3DF2F4-A36F-4ACE-ADA4-23A4E36BE48A}"/>
                </a:ext>
              </a:extLst>
            </p:cNvPr>
            <p:cNvCxnSpPr/>
            <p:nvPr/>
          </p:nvCxnSpPr>
          <p:spPr>
            <a:xfrm>
              <a:off x="5338353" y="4354287"/>
              <a:ext cx="905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2340C13B-D09A-4070-B216-8B8256CA7C83}"/>
              </a:ext>
            </a:extLst>
          </p:cNvPr>
          <p:cNvSpPr/>
          <p:nvPr/>
        </p:nvSpPr>
        <p:spPr>
          <a:xfrm>
            <a:off x="1188719" y="3818761"/>
            <a:ext cx="1828801" cy="53122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C16BC0-4348-4521-83DD-2D5E67C31B21}"/>
              </a:ext>
            </a:extLst>
          </p:cNvPr>
          <p:cNvSpPr/>
          <p:nvPr/>
        </p:nvSpPr>
        <p:spPr>
          <a:xfrm>
            <a:off x="3344090" y="3834005"/>
            <a:ext cx="2155371" cy="531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1CC72A-12B3-4976-AC90-C51BBBA8F8DE}"/>
              </a:ext>
            </a:extLst>
          </p:cNvPr>
          <p:cNvSpPr/>
          <p:nvPr/>
        </p:nvSpPr>
        <p:spPr>
          <a:xfrm>
            <a:off x="6653347" y="3783983"/>
            <a:ext cx="1058093" cy="5312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300600-8F16-446F-A921-A60E95A83CF6}"/>
              </a:ext>
            </a:extLst>
          </p:cNvPr>
          <p:cNvSpPr txBox="1"/>
          <p:nvPr/>
        </p:nvSpPr>
        <p:spPr>
          <a:xfrm>
            <a:off x="1045024" y="4734011"/>
            <a:ext cx="102761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dirty="0"/>
              <a:t>Die Lösung ist neutral, wenn alle Oxoniumionen mit der gleichen Zahl Hydroxidionen zu Wasser reagiert haben, dann gilt:</a:t>
            </a:r>
          </a:p>
          <a:p>
            <a:pPr algn="ctr"/>
            <a:r>
              <a:rPr lang="de-DE" sz="2400" dirty="0"/>
              <a:t>n (HCl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)  =  n(</a:t>
            </a:r>
            <a:r>
              <a:rPr lang="de-DE" sz="2400" dirty="0" err="1"/>
              <a:t>NaOH</a:t>
            </a:r>
            <a:r>
              <a:rPr lang="de-DE" sz="2400" baseline="-25000" dirty="0"/>
              <a:t>(</a:t>
            </a:r>
            <a:r>
              <a:rPr lang="de-DE" sz="2400" baseline="-25000" dirty="0" err="1"/>
              <a:t>aq</a:t>
            </a:r>
            <a:r>
              <a:rPr lang="de-DE" sz="2400" baseline="-25000" dirty="0"/>
              <a:t>)</a:t>
            </a:r>
            <a:r>
              <a:rPr lang="de-DE" sz="2400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E72A06-E636-49C3-986B-49CDA9DCEA01}"/>
              </a:ext>
            </a:extLst>
          </p:cNvPr>
          <p:cNvSpPr/>
          <p:nvPr/>
        </p:nvSpPr>
        <p:spPr>
          <a:xfrm>
            <a:off x="4421775" y="5618773"/>
            <a:ext cx="1467394" cy="53122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A68796-7FCC-4660-9FF6-A361C50D1265}"/>
              </a:ext>
            </a:extLst>
          </p:cNvPr>
          <p:cNvSpPr/>
          <p:nvPr/>
        </p:nvSpPr>
        <p:spPr>
          <a:xfrm>
            <a:off x="6183083" y="5618773"/>
            <a:ext cx="1547946" cy="5312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3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D8A4CD4-40F9-4890-899B-CC710C947509}"/>
              </a:ext>
            </a:extLst>
          </p:cNvPr>
          <p:cNvSpPr txBox="1"/>
          <p:nvPr/>
        </p:nvSpPr>
        <p:spPr>
          <a:xfrm>
            <a:off x="234491" y="139054"/>
            <a:ext cx="358290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/>
              <a:t>Vorgehensweise: </a:t>
            </a:r>
          </a:p>
          <a:p>
            <a:r>
              <a:rPr lang="de-DE" u="sng" dirty="0"/>
              <a:t>1. Genaue Abmessung der Lösung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CAC83C9-6EA0-411B-B61A-12CA43E7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251" y="4898242"/>
            <a:ext cx="1133293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Indikator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95">
            <a:extLst>
              <a:ext uri="{FF2B5EF4-FFF2-40B4-BE49-F238E27FC236}">
                <a16:creationId xmlns:a16="http://schemas.microsoft.com/office/drawing/2014/main" id="{39D73C9A-A929-4EAC-BA06-B3F25A8FB286}"/>
              </a:ext>
            </a:extLst>
          </p:cNvPr>
          <p:cNvGrpSpPr>
            <a:grpSpLocks/>
          </p:cNvGrpSpPr>
          <p:nvPr/>
        </p:nvGrpSpPr>
        <p:grpSpPr bwMode="auto">
          <a:xfrm>
            <a:off x="1722080" y="1159315"/>
            <a:ext cx="303864" cy="3427520"/>
            <a:chOff x="7897" y="2317"/>
            <a:chExt cx="886" cy="6415"/>
          </a:xfrm>
        </p:grpSpPr>
        <p:grpSp>
          <p:nvGrpSpPr>
            <p:cNvPr id="6" name="Group 104">
              <a:extLst>
                <a:ext uri="{FF2B5EF4-FFF2-40B4-BE49-F238E27FC236}">
                  <a16:creationId xmlns:a16="http://schemas.microsoft.com/office/drawing/2014/main" id="{A4A475A3-C5FB-4BB4-B3CC-33C6B4307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1" y="3830"/>
              <a:ext cx="466" cy="4902"/>
              <a:chOff x="2928" y="384"/>
              <a:chExt cx="252" cy="2797"/>
            </a:xfrm>
          </p:grpSpPr>
          <p:sp>
            <p:nvSpPr>
              <p:cNvPr id="15" name="Freeform 108">
                <a:extLst>
                  <a:ext uri="{FF2B5EF4-FFF2-40B4-BE49-F238E27FC236}">
                    <a16:creationId xmlns:a16="http://schemas.microsoft.com/office/drawing/2014/main" id="{560901E3-786E-41FA-86C8-F3AA9DF3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384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2 w 6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1">
                    <a:moveTo>
                      <a:pt x="0" y="0"/>
                    </a:moveTo>
                    <a:lnTo>
                      <a:pt x="6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" name="Freeform 107">
                <a:extLst>
                  <a:ext uri="{FF2B5EF4-FFF2-40B4-BE49-F238E27FC236}">
                    <a16:creationId xmlns:a16="http://schemas.microsoft.com/office/drawing/2014/main" id="{B40C4358-C4C5-468C-9225-73B48775B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84"/>
                <a:ext cx="108" cy="2797"/>
              </a:xfrm>
              <a:custGeom>
                <a:avLst/>
                <a:gdLst>
                  <a:gd name="T0" fmla="*/ 0 w 108"/>
                  <a:gd name="T1" fmla="*/ 2797 h 2797"/>
                  <a:gd name="T2" fmla="*/ 28 w 108"/>
                  <a:gd name="T3" fmla="*/ 2652 h 2797"/>
                  <a:gd name="T4" fmla="*/ 27 w 108"/>
                  <a:gd name="T5" fmla="*/ 1613 h 2797"/>
                  <a:gd name="T6" fmla="*/ 69 w 108"/>
                  <a:gd name="T7" fmla="*/ 1580 h 2797"/>
                  <a:gd name="T8" fmla="*/ 98 w 108"/>
                  <a:gd name="T9" fmla="*/ 1545 h 2797"/>
                  <a:gd name="T10" fmla="*/ 108 w 108"/>
                  <a:gd name="T11" fmla="*/ 1493 h 2797"/>
                  <a:gd name="T12" fmla="*/ 108 w 108"/>
                  <a:gd name="T13" fmla="*/ 1008 h 2797"/>
                  <a:gd name="T14" fmla="*/ 90 w 108"/>
                  <a:gd name="T15" fmla="*/ 940 h 2797"/>
                  <a:gd name="T16" fmla="*/ 57 w 108"/>
                  <a:gd name="T17" fmla="*/ 896 h 2797"/>
                  <a:gd name="T18" fmla="*/ 16 w 108"/>
                  <a:gd name="T19" fmla="*/ 858 h 2797"/>
                  <a:gd name="T20" fmla="*/ 16 w 108"/>
                  <a:gd name="T21" fmla="*/ 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797">
                    <a:moveTo>
                      <a:pt x="0" y="2797"/>
                    </a:moveTo>
                    <a:lnTo>
                      <a:pt x="28" y="2652"/>
                    </a:lnTo>
                    <a:lnTo>
                      <a:pt x="27" y="1613"/>
                    </a:lnTo>
                    <a:lnTo>
                      <a:pt x="69" y="1580"/>
                    </a:lnTo>
                    <a:lnTo>
                      <a:pt x="98" y="1545"/>
                    </a:lnTo>
                    <a:lnTo>
                      <a:pt x="108" y="1493"/>
                    </a:lnTo>
                    <a:lnTo>
                      <a:pt x="108" y="1008"/>
                    </a:lnTo>
                    <a:lnTo>
                      <a:pt x="90" y="940"/>
                    </a:lnTo>
                    <a:lnTo>
                      <a:pt x="57" y="896"/>
                    </a:lnTo>
                    <a:lnTo>
                      <a:pt x="16" y="858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" name="Freeform 106">
                <a:extLst>
                  <a:ext uri="{FF2B5EF4-FFF2-40B4-BE49-F238E27FC236}">
                    <a16:creationId xmlns:a16="http://schemas.microsoft.com/office/drawing/2014/main" id="{4044D8D7-A27E-4442-8574-0CDB999E6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84"/>
                <a:ext cx="108" cy="2797"/>
              </a:xfrm>
              <a:custGeom>
                <a:avLst/>
                <a:gdLst>
                  <a:gd name="T0" fmla="*/ 108 w 108"/>
                  <a:gd name="T1" fmla="*/ 2797 h 2797"/>
                  <a:gd name="T2" fmla="*/ 80 w 108"/>
                  <a:gd name="T3" fmla="*/ 2652 h 2797"/>
                  <a:gd name="T4" fmla="*/ 81 w 108"/>
                  <a:gd name="T5" fmla="*/ 1613 h 2797"/>
                  <a:gd name="T6" fmla="*/ 39 w 108"/>
                  <a:gd name="T7" fmla="*/ 1580 h 2797"/>
                  <a:gd name="T8" fmla="*/ 10 w 108"/>
                  <a:gd name="T9" fmla="*/ 1545 h 2797"/>
                  <a:gd name="T10" fmla="*/ 0 w 108"/>
                  <a:gd name="T11" fmla="*/ 1493 h 2797"/>
                  <a:gd name="T12" fmla="*/ 0 w 108"/>
                  <a:gd name="T13" fmla="*/ 1008 h 2797"/>
                  <a:gd name="T14" fmla="*/ 16 w 108"/>
                  <a:gd name="T15" fmla="*/ 942 h 2797"/>
                  <a:gd name="T16" fmla="*/ 51 w 108"/>
                  <a:gd name="T17" fmla="*/ 896 h 2797"/>
                  <a:gd name="T18" fmla="*/ 92 w 108"/>
                  <a:gd name="T19" fmla="*/ 858 h 2797"/>
                  <a:gd name="T20" fmla="*/ 92 w 108"/>
                  <a:gd name="T21" fmla="*/ 0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797">
                    <a:moveTo>
                      <a:pt x="108" y="2797"/>
                    </a:moveTo>
                    <a:lnTo>
                      <a:pt x="80" y="2652"/>
                    </a:lnTo>
                    <a:lnTo>
                      <a:pt x="81" y="1613"/>
                    </a:lnTo>
                    <a:lnTo>
                      <a:pt x="39" y="1580"/>
                    </a:lnTo>
                    <a:lnTo>
                      <a:pt x="10" y="1545"/>
                    </a:lnTo>
                    <a:lnTo>
                      <a:pt x="0" y="1493"/>
                    </a:lnTo>
                    <a:lnTo>
                      <a:pt x="0" y="1008"/>
                    </a:lnTo>
                    <a:lnTo>
                      <a:pt x="16" y="942"/>
                    </a:lnTo>
                    <a:lnTo>
                      <a:pt x="51" y="896"/>
                    </a:lnTo>
                    <a:lnTo>
                      <a:pt x="92" y="858"/>
                    </a:lnTo>
                    <a:lnTo>
                      <a:pt x="9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3A7A0023-2DEB-4E8A-A15E-812FF13BD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008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2 w 6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1">
                    <a:moveTo>
                      <a:pt x="0" y="0"/>
                    </a:moveTo>
                    <a:lnTo>
                      <a:pt x="6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" name="Group 96">
              <a:extLst>
                <a:ext uri="{FF2B5EF4-FFF2-40B4-BE49-F238E27FC236}">
                  <a16:creationId xmlns:a16="http://schemas.microsoft.com/office/drawing/2014/main" id="{AD9AA2B2-FE89-49B7-8030-1A3CD023EA5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897" y="2317"/>
              <a:ext cx="886" cy="1935"/>
              <a:chOff x="2592" y="576"/>
              <a:chExt cx="384" cy="816"/>
            </a:xfrm>
          </p:grpSpPr>
          <p:grpSp>
            <p:nvGrpSpPr>
              <p:cNvPr id="8" name="Group 101">
                <a:extLst>
                  <a:ext uri="{FF2B5EF4-FFF2-40B4-BE49-F238E27FC236}">
                    <a16:creationId xmlns:a16="http://schemas.microsoft.com/office/drawing/2014/main" id="{C01B8BCE-A921-4BC9-86A2-CE61427CEE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576"/>
                <a:ext cx="336" cy="288"/>
                <a:chOff x="3360" y="432"/>
                <a:chExt cx="336" cy="288"/>
              </a:xfrm>
            </p:grpSpPr>
            <p:sp>
              <p:nvSpPr>
                <p:cNvPr id="13" name="Rectangle 103">
                  <a:extLst>
                    <a:ext uri="{FF2B5EF4-FFF2-40B4-BE49-F238E27FC236}">
                      <a16:creationId xmlns:a16="http://schemas.microsoft.com/office/drawing/2014/main" id="{7F199AE3-9C01-4A11-A268-32BF95AB8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480"/>
                  <a:ext cx="48" cy="240"/>
                </a:xfrm>
                <a:prstGeom prst="rect">
                  <a:avLst/>
                </a:prstGeom>
                <a:solidFill>
                  <a:srgbClr val="DFD6C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" name="Rectangle 102">
                  <a:extLst>
                    <a:ext uri="{FF2B5EF4-FFF2-40B4-BE49-F238E27FC236}">
                      <a16:creationId xmlns:a16="http://schemas.microsoft.com/office/drawing/2014/main" id="{22CB057E-594E-4637-AF33-D117523C7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432"/>
                  <a:ext cx="336" cy="48"/>
                </a:xfrm>
                <a:prstGeom prst="rect">
                  <a:avLst/>
                </a:prstGeom>
                <a:solidFill>
                  <a:srgbClr val="DFD6C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9" name="AutoShape 100">
                <a:extLst>
                  <a:ext uri="{FF2B5EF4-FFF2-40B4-BE49-F238E27FC236}">
                    <a16:creationId xmlns:a16="http://schemas.microsoft.com/office/drawing/2014/main" id="{6874F65F-63AA-4243-8997-91CA1CEE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672"/>
                <a:ext cx="240" cy="720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10" name="Group 97">
                <a:extLst>
                  <a:ext uri="{FF2B5EF4-FFF2-40B4-BE49-F238E27FC236}">
                    <a16:creationId xmlns:a16="http://schemas.microsoft.com/office/drawing/2014/main" id="{7CE24348-ED29-48C9-BCF2-F2EE7FDAC8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768"/>
                <a:ext cx="240" cy="240"/>
                <a:chOff x="3552" y="672"/>
                <a:chExt cx="240" cy="240"/>
              </a:xfrm>
            </p:grpSpPr>
            <p:sp>
              <p:nvSpPr>
                <p:cNvPr id="11" name="Oval 99">
                  <a:extLst>
                    <a:ext uri="{FF2B5EF4-FFF2-40B4-BE49-F238E27FC236}">
                      <a16:creationId xmlns:a16="http://schemas.microsoft.com/office/drawing/2014/main" id="{262B0E12-7EAB-46B7-A627-6617BFC57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672"/>
                  <a:ext cx="240" cy="240"/>
                </a:xfrm>
                <a:prstGeom prst="ellipse">
                  <a:avLst/>
                </a:prstGeom>
                <a:solidFill>
                  <a:srgbClr val="DFD6C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" name="Oval 98">
                  <a:extLst>
                    <a:ext uri="{FF2B5EF4-FFF2-40B4-BE49-F238E27FC236}">
                      <a16:creationId xmlns:a16="http://schemas.microsoft.com/office/drawing/2014/main" id="{6A1D59FD-8031-4339-BB24-DBD6FA9CD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76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88" name="Text Box 110">
            <a:extLst>
              <a:ext uri="{FF2B5EF4-FFF2-40B4-BE49-F238E27FC236}">
                <a16:creationId xmlns:a16="http://schemas.microsoft.com/office/drawing/2014/main" id="{55828128-3E59-4BD1-9DCC-814D37D9B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1621029"/>
            <a:ext cx="2264131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Bürette mit Maßlösung (hier: Natronlauge bekannter Konzentration)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Line 109">
            <a:extLst>
              <a:ext uri="{FF2B5EF4-FFF2-40B4-BE49-F238E27FC236}">
                <a16:creationId xmlns:a16="http://schemas.microsoft.com/office/drawing/2014/main" id="{6CDAEB8F-0769-41E8-8BE4-E8FF7C729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4289" y="1857567"/>
            <a:ext cx="674797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Text Box 2">
            <a:extLst>
              <a:ext uri="{FF2B5EF4-FFF2-40B4-BE49-F238E27FC236}">
                <a16:creationId xmlns:a16="http://schemas.microsoft.com/office/drawing/2014/main" id="{FB796AF3-6003-43AA-9ED2-3C8E04949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02" y="6038655"/>
            <a:ext cx="4363587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Genau bestimmtes Volumen der zu untersuchenden Salzsäurelösung (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Probelösung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88A51F97-D5E7-46C2-A5A1-9331A9B7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34" y="4532420"/>
            <a:ext cx="1462061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Erlenmeyer-kolben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2" name="Group 14">
            <a:extLst>
              <a:ext uri="{FF2B5EF4-FFF2-40B4-BE49-F238E27FC236}">
                <a16:creationId xmlns:a16="http://schemas.microsoft.com/office/drawing/2014/main" id="{89EF0E92-E6C4-41DD-B032-5A455526C56C}"/>
              </a:ext>
            </a:extLst>
          </p:cNvPr>
          <p:cNvGrpSpPr>
            <a:grpSpLocks/>
          </p:cNvGrpSpPr>
          <p:nvPr/>
        </p:nvGrpSpPr>
        <p:grpSpPr bwMode="auto">
          <a:xfrm>
            <a:off x="1294746" y="4320542"/>
            <a:ext cx="1234574" cy="1745360"/>
            <a:chOff x="2464" y="8303"/>
            <a:chExt cx="1293" cy="1700"/>
          </a:xfrm>
        </p:grpSpPr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4B6F7D90-2FAC-4623-B99C-E1E8C266A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9643"/>
              <a:ext cx="1220" cy="360"/>
            </a:xfrm>
            <a:custGeom>
              <a:avLst/>
              <a:gdLst>
                <a:gd name="T0" fmla="*/ 29 w 488"/>
                <a:gd name="T1" fmla="*/ 0 h 98"/>
                <a:gd name="T2" fmla="*/ 0 w 488"/>
                <a:gd name="T3" fmla="*/ 69 h 98"/>
                <a:gd name="T4" fmla="*/ 11 w 488"/>
                <a:gd name="T5" fmla="*/ 98 h 98"/>
                <a:gd name="T6" fmla="*/ 470 w 488"/>
                <a:gd name="T7" fmla="*/ 93 h 98"/>
                <a:gd name="T8" fmla="*/ 488 w 488"/>
                <a:gd name="T9" fmla="*/ 69 h 98"/>
                <a:gd name="T10" fmla="*/ 459 w 488"/>
                <a:gd name="T11" fmla="*/ 0 h 98"/>
                <a:gd name="T12" fmla="*/ 29 w 488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98">
                  <a:moveTo>
                    <a:pt x="29" y="0"/>
                  </a:moveTo>
                  <a:lnTo>
                    <a:pt x="0" y="69"/>
                  </a:lnTo>
                  <a:lnTo>
                    <a:pt x="11" y="98"/>
                  </a:lnTo>
                  <a:lnTo>
                    <a:pt x="470" y="93"/>
                  </a:lnTo>
                  <a:lnTo>
                    <a:pt x="488" y="69"/>
                  </a:lnTo>
                  <a:lnTo>
                    <a:pt x="45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ACA2C2A2-8D46-4B6B-8C53-7262C627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8303"/>
              <a:ext cx="1293" cy="1700"/>
            </a:xfrm>
            <a:custGeom>
              <a:avLst/>
              <a:gdLst>
                <a:gd name="T0" fmla="*/ 0 w 960"/>
                <a:gd name="T1" fmla="*/ 1184 h 1296"/>
                <a:gd name="T2" fmla="*/ 7 w 960"/>
                <a:gd name="T3" fmla="*/ 1242 h 1296"/>
                <a:gd name="T4" fmla="*/ 63 w 960"/>
                <a:gd name="T5" fmla="*/ 1296 h 1296"/>
                <a:gd name="T6" fmla="*/ 887 w 960"/>
                <a:gd name="T7" fmla="*/ 1296 h 1296"/>
                <a:gd name="T8" fmla="*/ 950 w 960"/>
                <a:gd name="T9" fmla="*/ 1238 h 1296"/>
                <a:gd name="T10" fmla="*/ 960 w 960"/>
                <a:gd name="T11" fmla="*/ 1173 h 1296"/>
                <a:gd name="T12" fmla="*/ 635 w 960"/>
                <a:gd name="T13" fmla="*/ 336 h 1296"/>
                <a:gd name="T14" fmla="*/ 635 w 960"/>
                <a:gd name="T15" fmla="*/ 50 h 1296"/>
                <a:gd name="T16" fmla="*/ 653 w 960"/>
                <a:gd name="T17" fmla="*/ 23 h 1296"/>
                <a:gd name="T18" fmla="*/ 646 w 960"/>
                <a:gd name="T19" fmla="*/ 0 h 1296"/>
                <a:gd name="T20" fmla="*/ 618 w 960"/>
                <a:gd name="T21" fmla="*/ 0 h 1296"/>
                <a:gd name="T22" fmla="*/ 596 w 960"/>
                <a:gd name="T23" fmla="*/ 0 h 1296"/>
                <a:gd name="T24" fmla="*/ 596 w 960"/>
                <a:gd name="T25" fmla="*/ 336 h 1296"/>
                <a:gd name="T26" fmla="*/ 918 w 960"/>
                <a:gd name="T27" fmla="*/ 1192 h 1296"/>
                <a:gd name="T28" fmla="*/ 887 w 960"/>
                <a:gd name="T29" fmla="*/ 1242 h 1296"/>
                <a:gd name="T30" fmla="*/ 66 w 960"/>
                <a:gd name="T31" fmla="*/ 1242 h 1296"/>
                <a:gd name="T32" fmla="*/ 42 w 960"/>
                <a:gd name="T33" fmla="*/ 1192 h 1296"/>
                <a:gd name="T34" fmla="*/ 335 w 960"/>
                <a:gd name="T35" fmla="*/ 336 h 1296"/>
                <a:gd name="T36" fmla="*/ 335 w 960"/>
                <a:gd name="T37" fmla="*/ 0 h 1296"/>
                <a:gd name="T38" fmla="*/ 635 w 960"/>
                <a:gd name="T39" fmla="*/ 0 h 1296"/>
                <a:gd name="T40" fmla="*/ 279 w 960"/>
                <a:gd name="T41" fmla="*/ 0 h 1296"/>
                <a:gd name="T42" fmla="*/ 272 w 960"/>
                <a:gd name="T43" fmla="*/ 23 h 1296"/>
                <a:gd name="T44" fmla="*/ 293 w 960"/>
                <a:gd name="T45" fmla="*/ 59 h 1296"/>
                <a:gd name="T46" fmla="*/ 293 w 960"/>
                <a:gd name="T47" fmla="*/ 336 h 1296"/>
                <a:gd name="T48" fmla="*/ 0 w 960"/>
                <a:gd name="T49" fmla="*/ 1184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0" h="1296">
                  <a:moveTo>
                    <a:pt x="0" y="1184"/>
                  </a:moveTo>
                  <a:lnTo>
                    <a:pt x="7" y="1242"/>
                  </a:lnTo>
                  <a:lnTo>
                    <a:pt x="63" y="1296"/>
                  </a:lnTo>
                  <a:lnTo>
                    <a:pt x="887" y="1296"/>
                  </a:lnTo>
                  <a:lnTo>
                    <a:pt x="950" y="1238"/>
                  </a:lnTo>
                  <a:lnTo>
                    <a:pt x="960" y="1173"/>
                  </a:lnTo>
                  <a:lnTo>
                    <a:pt x="635" y="336"/>
                  </a:lnTo>
                  <a:lnTo>
                    <a:pt x="635" y="50"/>
                  </a:lnTo>
                  <a:lnTo>
                    <a:pt x="653" y="23"/>
                  </a:lnTo>
                  <a:lnTo>
                    <a:pt x="646" y="0"/>
                  </a:lnTo>
                  <a:lnTo>
                    <a:pt x="618" y="0"/>
                  </a:lnTo>
                  <a:lnTo>
                    <a:pt x="596" y="0"/>
                  </a:lnTo>
                  <a:lnTo>
                    <a:pt x="596" y="336"/>
                  </a:lnTo>
                  <a:lnTo>
                    <a:pt x="918" y="1192"/>
                  </a:lnTo>
                  <a:lnTo>
                    <a:pt x="887" y="1242"/>
                  </a:lnTo>
                  <a:lnTo>
                    <a:pt x="66" y="1242"/>
                  </a:lnTo>
                  <a:lnTo>
                    <a:pt x="42" y="1192"/>
                  </a:lnTo>
                  <a:lnTo>
                    <a:pt x="335" y="336"/>
                  </a:lnTo>
                  <a:lnTo>
                    <a:pt x="335" y="0"/>
                  </a:lnTo>
                  <a:lnTo>
                    <a:pt x="635" y="0"/>
                  </a:lnTo>
                  <a:lnTo>
                    <a:pt x="279" y="0"/>
                  </a:lnTo>
                  <a:lnTo>
                    <a:pt x="272" y="23"/>
                  </a:lnTo>
                  <a:lnTo>
                    <a:pt x="293" y="59"/>
                  </a:lnTo>
                  <a:lnTo>
                    <a:pt x="293" y="336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95" name="Text Box 94">
            <a:extLst>
              <a:ext uri="{FF2B5EF4-FFF2-40B4-BE49-F238E27FC236}">
                <a16:creationId xmlns:a16="http://schemas.microsoft.com/office/drawing/2014/main" id="{FDD68CC8-BB7C-4623-B7DE-1A5A3EA5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4" y="2819840"/>
            <a:ext cx="1012196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Vollpipette</a:t>
            </a: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Line 12">
            <a:extLst>
              <a:ext uri="{FF2B5EF4-FFF2-40B4-BE49-F238E27FC236}">
                <a16:creationId xmlns:a16="http://schemas.microsoft.com/office/drawing/2014/main" id="{FA888F19-7438-43DC-8467-AE7C3D836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933" y="5332577"/>
            <a:ext cx="2301788" cy="69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3">
            <a:extLst>
              <a:ext uri="{FF2B5EF4-FFF2-40B4-BE49-F238E27FC236}">
                <a16:creationId xmlns:a16="http://schemas.microsoft.com/office/drawing/2014/main" id="{73B3960D-8A94-413C-A8F5-47C60E7BA0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5769" y="5035825"/>
            <a:ext cx="470172" cy="15922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00" name="Group 18">
            <a:extLst>
              <a:ext uri="{FF2B5EF4-FFF2-40B4-BE49-F238E27FC236}">
                <a16:creationId xmlns:a16="http://schemas.microsoft.com/office/drawing/2014/main" id="{9E41F2A3-7050-4DA3-A976-93EF93DBE89E}"/>
              </a:ext>
            </a:extLst>
          </p:cNvPr>
          <p:cNvGrpSpPr>
            <a:grpSpLocks/>
          </p:cNvGrpSpPr>
          <p:nvPr/>
        </p:nvGrpSpPr>
        <p:grpSpPr bwMode="auto">
          <a:xfrm rot="1140212">
            <a:off x="4242061" y="3883424"/>
            <a:ext cx="756023" cy="941388"/>
            <a:chOff x="4984" y="6560"/>
            <a:chExt cx="1211" cy="1483"/>
          </a:xfrm>
        </p:grpSpPr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F646196-BBA5-4173-80B3-078B5D8B49BC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5381" y="6560"/>
              <a:ext cx="521" cy="1261"/>
            </a:xfrm>
            <a:custGeom>
              <a:avLst/>
              <a:gdLst>
                <a:gd name="T0" fmla="*/ 241 w 625"/>
                <a:gd name="T1" fmla="*/ 228 h 1256"/>
                <a:gd name="T2" fmla="*/ 62 w 625"/>
                <a:gd name="T3" fmla="*/ 394 h 1256"/>
                <a:gd name="T4" fmla="*/ 1 w 625"/>
                <a:gd name="T5" fmla="*/ 830 h 1256"/>
                <a:gd name="T6" fmla="*/ 1 w 625"/>
                <a:gd name="T7" fmla="*/ 1187 h 1256"/>
                <a:gd name="T8" fmla="*/ 84 w 625"/>
                <a:gd name="T9" fmla="*/ 1244 h 1256"/>
                <a:gd name="T10" fmla="*/ 505 w 625"/>
                <a:gd name="T11" fmla="*/ 1244 h 1256"/>
                <a:gd name="T12" fmla="*/ 625 w 625"/>
                <a:gd name="T13" fmla="*/ 1187 h 1256"/>
                <a:gd name="T14" fmla="*/ 625 w 625"/>
                <a:gd name="T15" fmla="*/ 827 h 1256"/>
                <a:gd name="T16" fmla="*/ 584 w 625"/>
                <a:gd name="T17" fmla="*/ 401 h 1256"/>
                <a:gd name="T18" fmla="*/ 405 w 625"/>
                <a:gd name="T19" fmla="*/ 221 h 1256"/>
                <a:gd name="T20" fmla="*/ 429 w 625"/>
                <a:gd name="T21" fmla="*/ 179 h 1256"/>
                <a:gd name="T22" fmla="*/ 429 w 625"/>
                <a:gd name="T23" fmla="*/ 147 h 1256"/>
                <a:gd name="T24" fmla="*/ 429 w 625"/>
                <a:gd name="T25" fmla="*/ 95 h 1256"/>
                <a:gd name="T26" fmla="*/ 429 w 625"/>
                <a:gd name="T27" fmla="*/ 51 h 1256"/>
                <a:gd name="T28" fmla="*/ 429 w 625"/>
                <a:gd name="T29" fmla="*/ 0 h 1256"/>
                <a:gd name="T30" fmla="*/ 214 w 625"/>
                <a:gd name="T31" fmla="*/ 0 h 1256"/>
                <a:gd name="T32" fmla="*/ 214 w 625"/>
                <a:gd name="T33" fmla="*/ 184 h 1256"/>
                <a:gd name="T34" fmla="*/ 241 w 625"/>
                <a:gd name="T35" fmla="*/ 228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5" h="1256">
                  <a:moveTo>
                    <a:pt x="241" y="228"/>
                  </a:moveTo>
                  <a:cubicBezTo>
                    <a:pt x="211" y="273"/>
                    <a:pt x="102" y="293"/>
                    <a:pt x="62" y="394"/>
                  </a:cubicBezTo>
                  <a:cubicBezTo>
                    <a:pt x="23" y="494"/>
                    <a:pt x="11" y="697"/>
                    <a:pt x="1" y="830"/>
                  </a:cubicBezTo>
                  <a:lnTo>
                    <a:pt x="1" y="1187"/>
                  </a:lnTo>
                  <a:cubicBezTo>
                    <a:pt x="15" y="1256"/>
                    <a:pt x="0" y="1235"/>
                    <a:pt x="84" y="1244"/>
                  </a:cubicBezTo>
                  <a:lnTo>
                    <a:pt x="505" y="1244"/>
                  </a:lnTo>
                  <a:cubicBezTo>
                    <a:pt x="595" y="1235"/>
                    <a:pt x="605" y="1256"/>
                    <a:pt x="625" y="1187"/>
                  </a:cubicBezTo>
                  <a:lnTo>
                    <a:pt x="625" y="827"/>
                  </a:lnTo>
                  <a:cubicBezTo>
                    <a:pt x="618" y="697"/>
                    <a:pt x="621" y="502"/>
                    <a:pt x="584" y="401"/>
                  </a:cubicBezTo>
                  <a:cubicBezTo>
                    <a:pt x="547" y="299"/>
                    <a:pt x="431" y="258"/>
                    <a:pt x="405" y="221"/>
                  </a:cubicBezTo>
                  <a:lnTo>
                    <a:pt x="429" y="179"/>
                  </a:lnTo>
                  <a:lnTo>
                    <a:pt x="429" y="147"/>
                  </a:lnTo>
                  <a:lnTo>
                    <a:pt x="429" y="95"/>
                  </a:lnTo>
                  <a:lnTo>
                    <a:pt x="429" y="51"/>
                  </a:lnTo>
                  <a:lnTo>
                    <a:pt x="429" y="0"/>
                  </a:lnTo>
                  <a:lnTo>
                    <a:pt x="214" y="0"/>
                  </a:lnTo>
                  <a:lnTo>
                    <a:pt x="214" y="184"/>
                  </a:lnTo>
                  <a:lnTo>
                    <a:pt x="241" y="22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787ADD0E-9868-403F-A277-CDC35E7DCF01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5674" y="6675"/>
              <a:ext cx="521" cy="438"/>
            </a:xfrm>
            <a:custGeom>
              <a:avLst/>
              <a:gdLst>
                <a:gd name="T0" fmla="*/ 0 w 624"/>
                <a:gd name="T1" fmla="*/ 2 h 435"/>
                <a:gd name="T2" fmla="*/ 0 w 624"/>
                <a:gd name="T3" fmla="*/ 364 h 435"/>
                <a:gd name="T4" fmla="*/ 90 w 624"/>
                <a:gd name="T5" fmla="*/ 428 h 435"/>
                <a:gd name="T6" fmla="*/ 510 w 624"/>
                <a:gd name="T7" fmla="*/ 428 h 435"/>
                <a:gd name="T8" fmla="*/ 624 w 624"/>
                <a:gd name="T9" fmla="*/ 356 h 435"/>
                <a:gd name="T10" fmla="*/ 624 w 624"/>
                <a:gd name="T11" fmla="*/ 0 h 435"/>
                <a:gd name="T12" fmla="*/ 0 w 624"/>
                <a:gd name="T13" fmla="*/ 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435">
                  <a:moveTo>
                    <a:pt x="0" y="2"/>
                  </a:moveTo>
                  <a:lnTo>
                    <a:pt x="0" y="364"/>
                  </a:lnTo>
                  <a:cubicBezTo>
                    <a:pt x="15" y="435"/>
                    <a:pt x="5" y="417"/>
                    <a:pt x="90" y="428"/>
                  </a:cubicBezTo>
                  <a:lnTo>
                    <a:pt x="510" y="428"/>
                  </a:lnTo>
                  <a:cubicBezTo>
                    <a:pt x="599" y="416"/>
                    <a:pt x="605" y="427"/>
                    <a:pt x="624" y="356"/>
                  </a:cubicBezTo>
                  <a:lnTo>
                    <a:pt x="62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7D1CC5E2-83CC-4AF1-9857-7F30F16A3513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4984" y="7563"/>
              <a:ext cx="76" cy="480"/>
            </a:xfrm>
            <a:custGeom>
              <a:avLst/>
              <a:gdLst>
                <a:gd name="T0" fmla="*/ 89 w 127"/>
                <a:gd name="T1" fmla="*/ 0 h 576"/>
                <a:gd name="T2" fmla="*/ 127 w 127"/>
                <a:gd name="T3" fmla="*/ 576 h 576"/>
                <a:gd name="T4" fmla="*/ 0 w 127"/>
                <a:gd name="T5" fmla="*/ 575 h 576"/>
                <a:gd name="T6" fmla="*/ 39 w 127"/>
                <a:gd name="T7" fmla="*/ 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76">
                  <a:moveTo>
                    <a:pt x="89" y="0"/>
                  </a:moveTo>
                  <a:lnTo>
                    <a:pt x="127" y="576"/>
                  </a:lnTo>
                  <a:lnTo>
                    <a:pt x="0" y="575"/>
                  </a:lnTo>
                  <a:lnTo>
                    <a:pt x="39" y="2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45D04F12-09C4-44C1-B530-21C31200B426}"/>
                </a:ext>
              </a:extLst>
            </p:cNvPr>
            <p:cNvSpPr>
              <a:spLocks/>
            </p:cNvSpPr>
            <p:nvPr/>
          </p:nvSpPr>
          <p:spPr bwMode="auto">
            <a:xfrm rot="-8124926">
              <a:off x="5233" y="7424"/>
              <a:ext cx="227" cy="88"/>
            </a:xfrm>
            <a:custGeom>
              <a:avLst/>
              <a:gdLst>
                <a:gd name="T0" fmla="*/ 0 w 336"/>
                <a:gd name="T1" fmla="*/ 0 h 96"/>
                <a:gd name="T2" fmla="*/ 0 w 336"/>
                <a:gd name="T3" fmla="*/ 96 h 96"/>
                <a:gd name="T4" fmla="*/ 336 w 336"/>
                <a:gd name="T5" fmla="*/ 96 h 96"/>
                <a:gd name="T6" fmla="*/ 336 w 336"/>
                <a:gd name="T7" fmla="*/ 0 h 96"/>
                <a:gd name="T8" fmla="*/ 0 w 33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lnTo>
                    <a:pt x="0" y="96"/>
                  </a:lnTo>
                  <a:lnTo>
                    <a:pt x="336" y="96"/>
                  </a:lnTo>
                  <a:lnTo>
                    <a:pt x="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AutoShape 19">
              <a:extLst>
                <a:ext uri="{FF2B5EF4-FFF2-40B4-BE49-F238E27FC236}">
                  <a16:creationId xmlns:a16="http://schemas.microsoft.com/office/drawing/2014/main" id="{67B943E7-DCF8-433D-8D73-0318818A99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24926">
              <a:off x="5646" y="6807"/>
              <a:ext cx="313" cy="4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6" name="Group 5">
            <a:extLst>
              <a:ext uri="{FF2B5EF4-FFF2-40B4-BE49-F238E27FC236}">
                <a16:creationId xmlns:a16="http://schemas.microsoft.com/office/drawing/2014/main" id="{45C1FB57-64B9-4966-A3B3-ACF17545353D}"/>
              </a:ext>
            </a:extLst>
          </p:cNvPr>
          <p:cNvGrpSpPr>
            <a:grpSpLocks/>
          </p:cNvGrpSpPr>
          <p:nvPr/>
        </p:nvGrpSpPr>
        <p:grpSpPr bwMode="auto">
          <a:xfrm>
            <a:off x="3950099" y="4709503"/>
            <a:ext cx="142144" cy="593725"/>
            <a:chOff x="4800" y="2183"/>
            <a:chExt cx="91" cy="374"/>
          </a:xfrm>
        </p:grpSpPr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E3015986-72AB-4192-B4C2-5E626FA5C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183"/>
              <a:ext cx="32" cy="90"/>
            </a:xfrm>
            <a:custGeom>
              <a:avLst/>
              <a:gdLst>
                <a:gd name="T0" fmla="*/ 31 w 159"/>
                <a:gd name="T1" fmla="*/ 114 h 451"/>
                <a:gd name="T2" fmla="*/ 0 w 159"/>
                <a:gd name="T3" fmla="*/ 301 h 451"/>
                <a:gd name="T4" fmla="*/ 0 w 159"/>
                <a:gd name="T5" fmla="*/ 338 h 451"/>
                <a:gd name="T6" fmla="*/ 0 w 159"/>
                <a:gd name="T7" fmla="*/ 376 h 451"/>
                <a:gd name="T8" fmla="*/ 0 w 159"/>
                <a:gd name="T9" fmla="*/ 414 h 451"/>
                <a:gd name="T10" fmla="*/ 31 w 159"/>
                <a:gd name="T11" fmla="*/ 451 h 451"/>
                <a:gd name="T12" fmla="*/ 31 w 159"/>
                <a:gd name="T13" fmla="*/ 451 h 451"/>
                <a:gd name="T14" fmla="*/ 63 w 159"/>
                <a:gd name="T15" fmla="*/ 451 h 451"/>
                <a:gd name="T16" fmla="*/ 95 w 159"/>
                <a:gd name="T17" fmla="*/ 451 h 451"/>
                <a:gd name="T18" fmla="*/ 128 w 159"/>
                <a:gd name="T19" fmla="*/ 451 h 451"/>
                <a:gd name="T20" fmla="*/ 128 w 159"/>
                <a:gd name="T21" fmla="*/ 451 h 451"/>
                <a:gd name="T22" fmla="*/ 159 w 159"/>
                <a:gd name="T23" fmla="*/ 414 h 451"/>
                <a:gd name="T24" fmla="*/ 159 w 159"/>
                <a:gd name="T25" fmla="*/ 414 h 451"/>
                <a:gd name="T26" fmla="*/ 159 w 159"/>
                <a:gd name="T27" fmla="*/ 376 h 451"/>
                <a:gd name="T28" fmla="*/ 128 w 159"/>
                <a:gd name="T29" fmla="*/ 301 h 451"/>
                <a:gd name="T30" fmla="*/ 128 w 159"/>
                <a:gd name="T31" fmla="*/ 226 h 451"/>
                <a:gd name="T32" fmla="*/ 128 w 159"/>
                <a:gd name="T33" fmla="*/ 226 h 451"/>
                <a:gd name="T34" fmla="*/ 95 w 159"/>
                <a:gd name="T35" fmla="*/ 114 h 451"/>
                <a:gd name="T36" fmla="*/ 63 w 159"/>
                <a:gd name="T37" fmla="*/ 0 h 451"/>
                <a:gd name="T38" fmla="*/ 31 w 159"/>
                <a:gd name="T39" fmla="*/ 11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9" h="451">
                  <a:moveTo>
                    <a:pt x="31" y="114"/>
                  </a:moveTo>
                  <a:lnTo>
                    <a:pt x="0" y="301"/>
                  </a:lnTo>
                  <a:lnTo>
                    <a:pt x="0" y="338"/>
                  </a:lnTo>
                  <a:lnTo>
                    <a:pt x="0" y="376"/>
                  </a:lnTo>
                  <a:lnTo>
                    <a:pt x="0" y="414"/>
                  </a:lnTo>
                  <a:lnTo>
                    <a:pt x="31" y="451"/>
                  </a:lnTo>
                  <a:lnTo>
                    <a:pt x="63" y="451"/>
                  </a:lnTo>
                  <a:lnTo>
                    <a:pt x="95" y="451"/>
                  </a:lnTo>
                  <a:lnTo>
                    <a:pt x="128" y="451"/>
                  </a:lnTo>
                  <a:lnTo>
                    <a:pt x="159" y="414"/>
                  </a:lnTo>
                  <a:lnTo>
                    <a:pt x="159" y="376"/>
                  </a:lnTo>
                  <a:lnTo>
                    <a:pt x="128" y="301"/>
                  </a:lnTo>
                  <a:lnTo>
                    <a:pt x="128" y="226"/>
                  </a:lnTo>
                  <a:lnTo>
                    <a:pt x="95" y="114"/>
                  </a:lnTo>
                  <a:lnTo>
                    <a:pt x="63" y="0"/>
                  </a:lnTo>
                  <a:lnTo>
                    <a:pt x="31" y="11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96D0747F-19C2-4D14-809D-F310A750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183"/>
              <a:ext cx="32" cy="90"/>
            </a:xfrm>
            <a:custGeom>
              <a:avLst/>
              <a:gdLst>
                <a:gd name="T0" fmla="*/ 31 w 159"/>
                <a:gd name="T1" fmla="*/ 114 h 451"/>
                <a:gd name="T2" fmla="*/ 0 w 159"/>
                <a:gd name="T3" fmla="*/ 301 h 451"/>
                <a:gd name="T4" fmla="*/ 0 w 159"/>
                <a:gd name="T5" fmla="*/ 338 h 451"/>
                <a:gd name="T6" fmla="*/ 0 w 159"/>
                <a:gd name="T7" fmla="*/ 376 h 451"/>
                <a:gd name="T8" fmla="*/ 0 w 159"/>
                <a:gd name="T9" fmla="*/ 414 h 451"/>
                <a:gd name="T10" fmla="*/ 31 w 159"/>
                <a:gd name="T11" fmla="*/ 451 h 451"/>
                <a:gd name="T12" fmla="*/ 63 w 159"/>
                <a:gd name="T13" fmla="*/ 451 h 451"/>
                <a:gd name="T14" fmla="*/ 95 w 159"/>
                <a:gd name="T15" fmla="*/ 451 h 451"/>
                <a:gd name="T16" fmla="*/ 128 w 159"/>
                <a:gd name="T17" fmla="*/ 451 h 451"/>
                <a:gd name="T18" fmla="*/ 159 w 159"/>
                <a:gd name="T19" fmla="*/ 414 h 451"/>
                <a:gd name="T20" fmla="*/ 159 w 159"/>
                <a:gd name="T21" fmla="*/ 376 h 451"/>
                <a:gd name="T22" fmla="*/ 128 w 159"/>
                <a:gd name="T23" fmla="*/ 301 h 451"/>
                <a:gd name="T24" fmla="*/ 128 w 159"/>
                <a:gd name="T25" fmla="*/ 226 h 451"/>
                <a:gd name="T26" fmla="*/ 95 w 159"/>
                <a:gd name="T27" fmla="*/ 114 h 451"/>
                <a:gd name="T28" fmla="*/ 63 w 159"/>
                <a:gd name="T29" fmla="*/ 0 h 451"/>
                <a:gd name="T30" fmla="*/ 31 w 159"/>
                <a:gd name="T31" fmla="*/ 114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451">
                  <a:moveTo>
                    <a:pt x="31" y="114"/>
                  </a:moveTo>
                  <a:lnTo>
                    <a:pt x="0" y="301"/>
                  </a:lnTo>
                  <a:lnTo>
                    <a:pt x="0" y="338"/>
                  </a:lnTo>
                  <a:lnTo>
                    <a:pt x="0" y="376"/>
                  </a:lnTo>
                  <a:lnTo>
                    <a:pt x="0" y="414"/>
                  </a:lnTo>
                  <a:lnTo>
                    <a:pt x="31" y="451"/>
                  </a:lnTo>
                  <a:lnTo>
                    <a:pt x="63" y="451"/>
                  </a:lnTo>
                  <a:lnTo>
                    <a:pt x="95" y="451"/>
                  </a:lnTo>
                  <a:lnTo>
                    <a:pt x="128" y="451"/>
                  </a:lnTo>
                  <a:lnTo>
                    <a:pt x="159" y="414"/>
                  </a:lnTo>
                  <a:lnTo>
                    <a:pt x="159" y="376"/>
                  </a:lnTo>
                  <a:lnTo>
                    <a:pt x="128" y="301"/>
                  </a:lnTo>
                  <a:lnTo>
                    <a:pt x="128" y="226"/>
                  </a:lnTo>
                  <a:lnTo>
                    <a:pt x="95" y="114"/>
                  </a:lnTo>
                  <a:lnTo>
                    <a:pt x="63" y="0"/>
                  </a:lnTo>
                  <a:lnTo>
                    <a:pt x="31" y="11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968E62CB-EC6E-47FC-BCFD-108D43AF9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466"/>
              <a:ext cx="32" cy="91"/>
            </a:xfrm>
            <a:custGeom>
              <a:avLst/>
              <a:gdLst>
                <a:gd name="T0" fmla="*/ 32 w 160"/>
                <a:gd name="T1" fmla="*/ 113 h 451"/>
                <a:gd name="T2" fmla="*/ 0 w 160"/>
                <a:gd name="T3" fmla="*/ 300 h 451"/>
                <a:gd name="T4" fmla="*/ 0 w 160"/>
                <a:gd name="T5" fmla="*/ 337 h 451"/>
                <a:gd name="T6" fmla="*/ 0 w 160"/>
                <a:gd name="T7" fmla="*/ 376 h 451"/>
                <a:gd name="T8" fmla="*/ 0 w 160"/>
                <a:gd name="T9" fmla="*/ 412 h 451"/>
                <a:gd name="T10" fmla="*/ 32 w 160"/>
                <a:gd name="T11" fmla="*/ 451 h 451"/>
                <a:gd name="T12" fmla="*/ 32 w 160"/>
                <a:gd name="T13" fmla="*/ 451 h 451"/>
                <a:gd name="T14" fmla="*/ 63 w 160"/>
                <a:gd name="T15" fmla="*/ 451 h 451"/>
                <a:gd name="T16" fmla="*/ 95 w 160"/>
                <a:gd name="T17" fmla="*/ 451 h 451"/>
                <a:gd name="T18" fmla="*/ 128 w 160"/>
                <a:gd name="T19" fmla="*/ 451 h 451"/>
                <a:gd name="T20" fmla="*/ 128 w 160"/>
                <a:gd name="T21" fmla="*/ 451 h 451"/>
                <a:gd name="T22" fmla="*/ 160 w 160"/>
                <a:gd name="T23" fmla="*/ 412 h 451"/>
                <a:gd name="T24" fmla="*/ 160 w 160"/>
                <a:gd name="T25" fmla="*/ 412 h 451"/>
                <a:gd name="T26" fmla="*/ 160 w 160"/>
                <a:gd name="T27" fmla="*/ 376 h 451"/>
                <a:gd name="T28" fmla="*/ 128 w 160"/>
                <a:gd name="T29" fmla="*/ 300 h 451"/>
                <a:gd name="T30" fmla="*/ 128 w 160"/>
                <a:gd name="T31" fmla="*/ 225 h 451"/>
                <a:gd name="T32" fmla="*/ 128 w 160"/>
                <a:gd name="T33" fmla="*/ 225 h 451"/>
                <a:gd name="T34" fmla="*/ 95 w 160"/>
                <a:gd name="T35" fmla="*/ 113 h 451"/>
                <a:gd name="T36" fmla="*/ 63 w 160"/>
                <a:gd name="T37" fmla="*/ 0 h 451"/>
                <a:gd name="T38" fmla="*/ 32 w 160"/>
                <a:gd name="T39" fmla="*/ 11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451">
                  <a:moveTo>
                    <a:pt x="32" y="113"/>
                  </a:moveTo>
                  <a:lnTo>
                    <a:pt x="0" y="300"/>
                  </a:lnTo>
                  <a:lnTo>
                    <a:pt x="0" y="337"/>
                  </a:lnTo>
                  <a:lnTo>
                    <a:pt x="0" y="376"/>
                  </a:lnTo>
                  <a:lnTo>
                    <a:pt x="0" y="412"/>
                  </a:lnTo>
                  <a:lnTo>
                    <a:pt x="32" y="451"/>
                  </a:lnTo>
                  <a:lnTo>
                    <a:pt x="63" y="451"/>
                  </a:lnTo>
                  <a:lnTo>
                    <a:pt x="95" y="451"/>
                  </a:lnTo>
                  <a:lnTo>
                    <a:pt x="128" y="451"/>
                  </a:lnTo>
                  <a:lnTo>
                    <a:pt x="160" y="412"/>
                  </a:lnTo>
                  <a:lnTo>
                    <a:pt x="160" y="376"/>
                  </a:lnTo>
                  <a:lnTo>
                    <a:pt x="128" y="300"/>
                  </a:lnTo>
                  <a:lnTo>
                    <a:pt x="128" y="225"/>
                  </a:lnTo>
                  <a:lnTo>
                    <a:pt x="95" y="113"/>
                  </a:lnTo>
                  <a:lnTo>
                    <a:pt x="63" y="0"/>
                  </a:lnTo>
                  <a:lnTo>
                    <a:pt x="32" y="11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AAB80B79-208B-4851-824C-A5ACA1517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2297"/>
              <a:ext cx="32" cy="90"/>
            </a:xfrm>
            <a:custGeom>
              <a:avLst/>
              <a:gdLst>
                <a:gd name="T0" fmla="*/ 32 w 160"/>
                <a:gd name="T1" fmla="*/ 113 h 450"/>
                <a:gd name="T2" fmla="*/ 0 w 160"/>
                <a:gd name="T3" fmla="*/ 300 h 450"/>
                <a:gd name="T4" fmla="*/ 0 w 160"/>
                <a:gd name="T5" fmla="*/ 337 h 450"/>
                <a:gd name="T6" fmla="*/ 0 w 160"/>
                <a:gd name="T7" fmla="*/ 376 h 450"/>
                <a:gd name="T8" fmla="*/ 0 w 160"/>
                <a:gd name="T9" fmla="*/ 412 h 450"/>
                <a:gd name="T10" fmla="*/ 32 w 160"/>
                <a:gd name="T11" fmla="*/ 450 h 450"/>
                <a:gd name="T12" fmla="*/ 32 w 160"/>
                <a:gd name="T13" fmla="*/ 450 h 450"/>
                <a:gd name="T14" fmla="*/ 64 w 160"/>
                <a:gd name="T15" fmla="*/ 450 h 450"/>
                <a:gd name="T16" fmla="*/ 96 w 160"/>
                <a:gd name="T17" fmla="*/ 450 h 450"/>
                <a:gd name="T18" fmla="*/ 128 w 160"/>
                <a:gd name="T19" fmla="*/ 450 h 450"/>
                <a:gd name="T20" fmla="*/ 128 w 160"/>
                <a:gd name="T21" fmla="*/ 450 h 450"/>
                <a:gd name="T22" fmla="*/ 160 w 160"/>
                <a:gd name="T23" fmla="*/ 412 h 450"/>
                <a:gd name="T24" fmla="*/ 160 w 160"/>
                <a:gd name="T25" fmla="*/ 412 h 450"/>
                <a:gd name="T26" fmla="*/ 160 w 160"/>
                <a:gd name="T27" fmla="*/ 376 h 450"/>
                <a:gd name="T28" fmla="*/ 128 w 160"/>
                <a:gd name="T29" fmla="*/ 300 h 450"/>
                <a:gd name="T30" fmla="*/ 128 w 160"/>
                <a:gd name="T31" fmla="*/ 225 h 450"/>
                <a:gd name="T32" fmla="*/ 128 w 160"/>
                <a:gd name="T33" fmla="*/ 225 h 450"/>
                <a:gd name="T34" fmla="*/ 96 w 160"/>
                <a:gd name="T35" fmla="*/ 113 h 450"/>
                <a:gd name="T36" fmla="*/ 64 w 160"/>
                <a:gd name="T37" fmla="*/ 0 h 450"/>
                <a:gd name="T38" fmla="*/ 32 w 160"/>
                <a:gd name="T39" fmla="*/ 11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450">
                  <a:moveTo>
                    <a:pt x="32" y="113"/>
                  </a:moveTo>
                  <a:lnTo>
                    <a:pt x="0" y="300"/>
                  </a:lnTo>
                  <a:lnTo>
                    <a:pt x="0" y="337"/>
                  </a:lnTo>
                  <a:lnTo>
                    <a:pt x="0" y="376"/>
                  </a:lnTo>
                  <a:lnTo>
                    <a:pt x="0" y="412"/>
                  </a:lnTo>
                  <a:lnTo>
                    <a:pt x="32" y="450"/>
                  </a:lnTo>
                  <a:lnTo>
                    <a:pt x="64" y="450"/>
                  </a:lnTo>
                  <a:lnTo>
                    <a:pt x="96" y="450"/>
                  </a:lnTo>
                  <a:lnTo>
                    <a:pt x="128" y="450"/>
                  </a:lnTo>
                  <a:lnTo>
                    <a:pt x="160" y="412"/>
                  </a:lnTo>
                  <a:lnTo>
                    <a:pt x="160" y="376"/>
                  </a:lnTo>
                  <a:lnTo>
                    <a:pt x="128" y="300"/>
                  </a:lnTo>
                  <a:lnTo>
                    <a:pt x="128" y="225"/>
                  </a:lnTo>
                  <a:lnTo>
                    <a:pt x="96" y="113"/>
                  </a:lnTo>
                  <a:lnTo>
                    <a:pt x="64" y="0"/>
                  </a:lnTo>
                  <a:lnTo>
                    <a:pt x="32" y="113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13BF2D0D-593E-4BF4-8B16-BF38E215A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2297"/>
              <a:ext cx="32" cy="90"/>
            </a:xfrm>
            <a:custGeom>
              <a:avLst/>
              <a:gdLst>
                <a:gd name="T0" fmla="*/ 32 w 160"/>
                <a:gd name="T1" fmla="*/ 113 h 450"/>
                <a:gd name="T2" fmla="*/ 0 w 160"/>
                <a:gd name="T3" fmla="*/ 300 h 450"/>
                <a:gd name="T4" fmla="*/ 0 w 160"/>
                <a:gd name="T5" fmla="*/ 337 h 450"/>
                <a:gd name="T6" fmla="*/ 0 w 160"/>
                <a:gd name="T7" fmla="*/ 376 h 450"/>
                <a:gd name="T8" fmla="*/ 0 w 160"/>
                <a:gd name="T9" fmla="*/ 412 h 450"/>
                <a:gd name="T10" fmla="*/ 32 w 160"/>
                <a:gd name="T11" fmla="*/ 450 h 450"/>
                <a:gd name="T12" fmla="*/ 64 w 160"/>
                <a:gd name="T13" fmla="*/ 450 h 450"/>
                <a:gd name="T14" fmla="*/ 96 w 160"/>
                <a:gd name="T15" fmla="*/ 450 h 450"/>
                <a:gd name="T16" fmla="*/ 128 w 160"/>
                <a:gd name="T17" fmla="*/ 450 h 450"/>
                <a:gd name="T18" fmla="*/ 160 w 160"/>
                <a:gd name="T19" fmla="*/ 412 h 450"/>
                <a:gd name="T20" fmla="*/ 160 w 160"/>
                <a:gd name="T21" fmla="*/ 376 h 450"/>
                <a:gd name="T22" fmla="*/ 128 w 160"/>
                <a:gd name="T23" fmla="*/ 300 h 450"/>
                <a:gd name="T24" fmla="*/ 128 w 160"/>
                <a:gd name="T25" fmla="*/ 225 h 450"/>
                <a:gd name="T26" fmla="*/ 96 w 160"/>
                <a:gd name="T27" fmla="*/ 113 h 450"/>
                <a:gd name="T28" fmla="*/ 64 w 160"/>
                <a:gd name="T29" fmla="*/ 0 h 450"/>
                <a:gd name="T30" fmla="*/ 32 w 160"/>
                <a:gd name="T31" fmla="*/ 11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450">
                  <a:moveTo>
                    <a:pt x="32" y="113"/>
                  </a:moveTo>
                  <a:lnTo>
                    <a:pt x="0" y="300"/>
                  </a:lnTo>
                  <a:lnTo>
                    <a:pt x="0" y="337"/>
                  </a:lnTo>
                  <a:lnTo>
                    <a:pt x="0" y="376"/>
                  </a:lnTo>
                  <a:lnTo>
                    <a:pt x="0" y="412"/>
                  </a:lnTo>
                  <a:lnTo>
                    <a:pt x="32" y="450"/>
                  </a:lnTo>
                  <a:lnTo>
                    <a:pt x="64" y="450"/>
                  </a:lnTo>
                  <a:lnTo>
                    <a:pt x="96" y="450"/>
                  </a:lnTo>
                  <a:lnTo>
                    <a:pt x="128" y="450"/>
                  </a:lnTo>
                  <a:lnTo>
                    <a:pt x="160" y="412"/>
                  </a:lnTo>
                  <a:lnTo>
                    <a:pt x="160" y="376"/>
                  </a:lnTo>
                  <a:lnTo>
                    <a:pt x="128" y="300"/>
                  </a:lnTo>
                  <a:lnTo>
                    <a:pt x="128" y="225"/>
                  </a:lnTo>
                  <a:lnTo>
                    <a:pt x="96" y="113"/>
                  </a:lnTo>
                  <a:lnTo>
                    <a:pt x="64" y="0"/>
                  </a:lnTo>
                  <a:lnTo>
                    <a:pt x="32" y="11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3" name="Line 13">
            <a:extLst>
              <a:ext uri="{FF2B5EF4-FFF2-40B4-BE49-F238E27FC236}">
                <a16:creationId xmlns:a16="http://schemas.microsoft.com/office/drawing/2014/main" id="{22539C5A-F509-4CC3-8854-C7B7ADDC8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165" y="4856297"/>
            <a:ext cx="629162" cy="300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5" name="Rectangle 117">
            <a:extLst>
              <a:ext uri="{FF2B5EF4-FFF2-40B4-BE49-F238E27FC236}">
                <a16:creationId xmlns:a16="http://schemas.microsoft.com/office/drawing/2014/main" id="{BBC99B51-9DAD-4920-8A17-BBE7F69F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7" y="380295"/>
            <a:ext cx="1199639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8">
            <a:extLst>
              <a:ext uri="{FF2B5EF4-FFF2-40B4-BE49-F238E27FC236}">
                <a16:creationId xmlns:a16="http://schemas.microsoft.com/office/drawing/2014/main" id="{09180918-3ECE-44C9-B3FF-0EABD200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7" y="808950"/>
            <a:ext cx="11996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2BD72056-80CA-4EA5-ACE7-9BA0732355E3}"/>
              </a:ext>
            </a:extLst>
          </p:cNvPr>
          <p:cNvSpPr txBox="1"/>
          <p:nvPr/>
        </p:nvSpPr>
        <p:spPr>
          <a:xfrm>
            <a:off x="6248681" y="493008"/>
            <a:ext cx="348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u="sng" dirty="0"/>
              <a:t>2. Titration</a:t>
            </a:r>
          </a:p>
        </p:txBody>
      </p:sp>
      <p:grpSp>
        <p:nvGrpSpPr>
          <p:cNvPr id="119" name="Group 119">
            <a:extLst>
              <a:ext uri="{FF2B5EF4-FFF2-40B4-BE49-F238E27FC236}">
                <a16:creationId xmlns:a16="http://schemas.microsoft.com/office/drawing/2014/main" id="{A40B1EF0-4053-4FA5-A30C-D95E1B4E2489}"/>
              </a:ext>
            </a:extLst>
          </p:cNvPr>
          <p:cNvGrpSpPr>
            <a:grpSpLocks/>
          </p:cNvGrpSpPr>
          <p:nvPr/>
        </p:nvGrpSpPr>
        <p:grpSpPr bwMode="auto">
          <a:xfrm>
            <a:off x="6083171" y="1219643"/>
            <a:ext cx="2819811" cy="5344084"/>
            <a:chOff x="5817" y="2083"/>
            <a:chExt cx="4600" cy="9360"/>
          </a:xfrm>
        </p:grpSpPr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E7C7D085-25FB-4268-8D52-F5745F7C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7" y="9740"/>
              <a:ext cx="1220" cy="360"/>
            </a:xfrm>
            <a:custGeom>
              <a:avLst/>
              <a:gdLst>
                <a:gd name="T0" fmla="*/ 29 w 488"/>
                <a:gd name="T1" fmla="*/ 0 h 98"/>
                <a:gd name="T2" fmla="*/ 0 w 488"/>
                <a:gd name="T3" fmla="*/ 69 h 98"/>
                <a:gd name="T4" fmla="*/ 11 w 488"/>
                <a:gd name="T5" fmla="*/ 98 h 98"/>
                <a:gd name="T6" fmla="*/ 470 w 488"/>
                <a:gd name="T7" fmla="*/ 93 h 98"/>
                <a:gd name="T8" fmla="*/ 488 w 488"/>
                <a:gd name="T9" fmla="*/ 69 h 98"/>
                <a:gd name="T10" fmla="*/ 459 w 488"/>
                <a:gd name="T11" fmla="*/ 0 h 98"/>
                <a:gd name="T12" fmla="*/ 29 w 488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98">
                  <a:moveTo>
                    <a:pt x="29" y="0"/>
                  </a:moveTo>
                  <a:lnTo>
                    <a:pt x="0" y="69"/>
                  </a:lnTo>
                  <a:lnTo>
                    <a:pt x="11" y="98"/>
                  </a:lnTo>
                  <a:lnTo>
                    <a:pt x="470" y="93"/>
                  </a:lnTo>
                  <a:lnTo>
                    <a:pt x="488" y="69"/>
                  </a:lnTo>
                  <a:lnTo>
                    <a:pt x="45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121" name="Group 121">
              <a:extLst>
                <a:ext uri="{FF2B5EF4-FFF2-40B4-BE49-F238E27FC236}">
                  <a16:creationId xmlns:a16="http://schemas.microsoft.com/office/drawing/2014/main" id="{7AE1B3B4-721E-4FF6-B8F4-38A208287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7" y="2083"/>
              <a:ext cx="4600" cy="9360"/>
              <a:chOff x="920" y="960"/>
              <a:chExt cx="4600" cy="9360"/>
            </a:xfrm>
          </p:grpSpPr>
          <p:grpSp>
            <p:nvGrpSpPr>
              <p:cNvPr id="122" name="Group 122">
                <a:extLst>
                  <a:ext uri="{FF2B5EF4-FFF2-40B4-BE49-F238E27FC236}">
                    <a16:creationId xmlns:a16="http://schemas.microsoft.com/office/drawing/2014/main" id="{6F83585F-3145-4FBE-9955-52D67D77D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960"/>
                <a:ext cx="4600" cy="9360"/>
                <a:chOff x="368" y="384"/>
                <a:chExt cx="1840" cy="3744"/>
              </a:xfrm>
            </p:grpSpPr>
            <p:sp>
              <p:nvSpPr>
                <p:cNvPr id="124" name="AutoShape 123">
                  <a:extLst>
                    <a:ext uri="{FF2B5EF4-FFF2-40B4-BE49-F238E27FC236}">
                      <a16:creationId xmlns:a16="http://schemas.microsoft.com/office/drawing/2014/main" id="{5F5D17C5-EC85-4261-AB42-278C4B249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-687" y="2539"/>
                  <a:ext cx="3140" cy="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5" name="AutoShape 124">
                  <a:extLst>
                    <a:ext uri="{FF2B5EF4-FFF2-40B4-BE49-F238E27FC236}">
                      <a16:creationId xmlns:a16="http://schemas.microsoft.com/office/drawing/2014/main" id="{7B028409-95BE-4B99-BEF7-1A09CF60C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68" y="4080"/>
                  <a:ext cx="777" cy="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3E48DC4-EDC8-4C3C-A245-ABA6FCB12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384"/>
                  <a:ext cx="639" cy="2596"/>
                  <a:chOff x="1272" y="288"/>
                  <a:chExt cx="648" cy="2596"/>
                </a:xfrm>
              </p:grpSpPr>
              <p:sp>
                <p:nvSpPr>
                  <p:cNvPr id="2255" name="Freeform 126">
                    <a:extLst>
                      <a:ext uri="{FF2B5EF4-FFF2-40B4-BE49-F238E27FC236}">
                        <a16:creationId xmlns:a16="http://schemas.microsoft.com/office/drawing/2014/main" id="{88408877-E4F1-474D-8C29-383691E50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2" y="447"/>
                    <a:ext cx="415" cy="2319"/>
                  </a:xfrm>
                  <a:custGeom>
                    <a:avLst/>
                    <a:gdLst>
                      <a:gd name="T0" fmla="*/ 1 w 478"/>
                      <a:gd name="T1" fmla="*/ 0 h 2800"/>
                      <a:gd name="T2" fmla="*/ 13 w 478"/>
                      <a:gd name="T3" fmla="*/ 42 h 2800"/>
                      <a:gd name="T4" fmla="*/ 85 w 478"/>
                      <a:gd name="T5" fmla="*/ 42 h 2800"/>
                      <a:gd name="T6" fmla="*/ 97 w 478"/>
                      <a:gd name="T7" fmla="*/ 6 h 2800"/>
                      <a:gd name="T8" fmla="*/ 90 w 478"/>
                      <a:gd name="T9" fmla="*/ 2448 h 2800"/>
                      <a:gd name="T10" fmla="*/ 70 w 478"/>
                      <a:gd name="T11" fmla="*/ 2590 h 2800"/>
                      <a:gd name="T12" fmla="*/ 92 w 478"/>
                      <a:gd name="T13" fmla="*/ 2624 h 2800"/>
                      <a:gd name="T14" fmla="*/ 122 w 478"/>
                      <a:gd name="T15" fmla="*/ 2642 h 2800"/>
                      <a:gd name="T16" fmla="*/ 352 w 478"/>
                      <a:gd name="T17" fmla="*/ 2646 h 2800"/>
                      <a:gd name="T18" fmla="*/ 460 w 478"/>
                      <a:gd name="T19" fmla="*/ 2646 h 2800"/>
                      <a:gd name="T20" fmla="*/ 478 w 478"/>
                      <a:gd name="T21" fmla="*/ 2800 h 2800"/>
                      <a:gd name="T22" fmla="*/ 462 w 478"/>
                      <a:gd name="T23" fmla="*/ 2784 h 2800"/>
                      <a:gd name="T24" fmla="*/ 450 w 478"/>
                      <a:gd name="T25" fmla="*/ 2728 h 2800"/>
                      <a:gd name="T26" fmla="*/ 428 w 478"/>
                      <a:gd name="T27" fmla="*/ 2700 h 2800"/>
                      <a:gd name="T28" fmla="*/ 392 w 478"/>
                      <a:gd name="T29" fmla="*/ 2692 h 2800"/>
                      <a:gd name="T30" fmla="*/ 108 w 478"/>
                      <a:gd name="T31" fmla="*/ 2682 h 2800"/>
                      <a:gd name="T32" fmla="*/ 56 w 478"/>
                      <a:gd name="T33" fmla="*/ 2644 h 2800"/>
                      <a:gd name="T34" fmla="*/ 24 w 478"/>
                      <a:gd name="T35" fmla="*/ 2606 h 2800"/>
                      <a:gd name="T36" fmla="*/ 0 w 478"/>
                      <a:gd name="T37" fmla="*/ 2444 h 2800"/>
                      <a:gd name="T38" fmla="*/ 1 w 478"/>
                      <a:gd name="T39" fmla="*/ 0 h 2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78" h="2800">
                        <a:moveTo>
                          <a:pt x="1" y="0"/>
                        </a:moveTo>
                        <a:lnTo>
                          <a:pt x="13" y="42"/>
                        </a:lnTo>
                        <a:lnTo>
                          <a:pt x="85" y="42"/>
                        </a:lnTo>
                        <a:lnTo>
                          <a:pt x="97" y="6"/>
                        </a:lnTo>
                        <a:lnTo>
                          <a:pt x="90" y="2448"/>
                        </a:lnTo>
                        <a:lnTo>
                          <a:pt x="70" y="2590"/>
                        </a:lnTo>
                        <a:lnTo>
                          <a:pt x="92" y="2624"/>
                        </a:lnTo>
                        <a:lnTo>
                          <a:pt x="122" y="2642"/>
                        </a:lnTo>
                        <a:lnTo>
                          <a:pt x="352" y="2646"/>
                        </a:lnTo>
                        <a:lnTo>
                          <a:pt x="460" y="2646"/>
                        </a:lnTo>
                        <a:lnTo>
                          <a:pt x="478" y="2800"/>
                        </a:lnTo>
                        <a:lnTo>
                          <a:pt x="462" y="2784"/>
                        </a:lnTo>
                        <a:lnTo>
                          <a:pt x="450" y="2728"/>
                        </a:lnTo>
                        <a:lnTo>
                          <a:pt x="428" y="2700"/>
                        </a:lnTo>
                        <a:lnTo>
                          <a:pt x="392" y="2692"/>
                        </a:lnTo>
                        <a:lnTo>
                          <a:pt x="108" y="2682"/>
                        </a:lnTo>
                        <a:lnTo>
                          <a:pt x="56" y="2644"/>
                        </a:lnTo>
                        <a:lnTo>
                          <a:pt x="24" y="2606"/>
                        </a:lnTo>
                        <a:lnTo>
                          <a:pt x="0" y="244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CCFFFF">
                      <a:alpha val="50000"/>
                    </a:srgbClr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6" name="Freeform 127">
                    <a:extLst>
                      <a:ext uri="{FF2B5EF4-FFF2-40B4-BE49-F238E27FC236}">
                        <a16:creationId xmlns:a16="http://schemas.microsoft.com/office/drawing/2014/main" id="{B232D92C-FBB4-49FF-A929-46E02560EA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680"/>
                    <a:ext cx="88" cy="83"/>
                  </a:xfrm>
                  <a:custGeom>
                    <a:avLst/>
                    <a:gdLst>
                      <a:gd name="T0" fmla="*/ 163 w 163"/>
                      <a:gd name="T1" fmla="*/ 100 h 100"/>
                      <a:gd name="T2" fmla="*/ 155 w 163"/>
                      <a:gd name="T3" fmla="*/ 61 h 100"/>
                      <a:gd name="T4" fmla="*/ 124 w 163"/>
                      <a:gd name="T5" fmla="*/ 14 h 100"/>
                      <a:gd name="T6" fmla="*/ 66 w 163"/>
                      <a:gd name="T7" fmla="*/ 4 h 100"/>
                      <a:gd name="T8" fmla="*/ 0 w 163"/>
                      <a:gd name="T9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" h="100">
                        <a:moveTo>
                          <a:pt x="163" y="100"/>
                        </a:moveTo>
                        <a:lnTo>
                          <a:pt x="155" y="61"/>
                        </a:lnTo>
                        <a:lnTo>
                          <a:pt x="124" y="14"/>
                        </a:lnTo>
                        <a:lnTo>
                          <a:pt x="66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7" name="Freeform 128">
                    <a:extLst>
                      <a:ext uri="{FF2B5EF4-FFF2-40B4-BE49-F238E27FC236}">
                        <a16:creationId xmlns:a16="http://schemas.microsoft.com/office/drawing/2014/main" id="{8F79D756-03C9-45D5-8D25-06714BD5EA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3" y="2762"/>
                    <a:ext cx="20" cy="122"/>
                  </a:xfrm>
                  <a:custGeom>
                    <a:avLst/>
                    <a:gdLst>
                      <a:gd name="T0" fmla="*/ 0 w 23"/>
                      <a:gd name="T1" fmla="*/ 0 h 147"/>
                      <a:gd name="T2" fmla="*/ 23 w 23"/>
                      <a:gd name="T3" fmla="*/ 147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3" h="147">
                        <a:moveTo>
                          <a:pt x="0" y="0"/>
                        </a:moveTo>
                        <a:lnTo>
                          <a:pt x="23" y="147"/>
                        </a:ln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8" name="Freeform 129">
                    <a:extLst>
                      <a:ext uri="{FF2B5EF4-FFF2-40B4-BE49-F238E27FC236}">
                        <a16:creationId xmlns:a16="http://schemas.microsoft.com/office/drawing/2014/main" id="{EE5E81DB-F571-4866-A436-6D4BD27F9B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7" y="2718"/>
                    <a:ext cx="8" cy="142"/>
                  </a:xfrm>
                  <a:custGeom>
                    <a:avLst/>
                    <a:gdLst>
                      <a:gd name="T0" fmla="*/ 9 w 9"/>
                      <a:gd name="T1" fmla="*/ 0 h 172"/>
                      <a:gd name="T2" fmla="*/ 0 w 9"/>
                      <a:gd name="T3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" h="172">
                        <a:moveTo>
                          <a:pt x="9" y="0"/>
                        </a:moveTo>
                        <a:lnTo>
                          <a:pt x="0" y="172"/>
                        </a:lnTo>
                      </a:path>
                    </a:pathLst>
                  </a:custGeom>
                  <a:solidFill>
                    <a:srgbClr val="FFFFFF"/>
                  </a:solidFill>
                  <a:ln w="285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59" name="Freeform 130">
                    <a:extLst>
                      <a:ext uri="{FF2B5EF4-FFF2-40B4-BE49-F238E27FC236}">
                        <a16:creationId xmlns:a16="http://schemas.microsoft.com/office/drawing/2014/main" id="{64E624F9-A69F-4FE1-B59E-F8ED75B2B4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6" y="2576"/>
                    <a:ext cx="251" cy="55"/>
                  </a:xfrm>
                  <a:custGeom>
                    <a:avLst/>
                    <a:gdLst>
                      <a:gd name="T0" fmla="*/ 0 w 289"/>
                      <a:gd name="T1" fmla="*/ 0 h 67"/>
                      <a:gd name="T2" fmla="*/ 8 w 289"/>
                      <a:gd name="T3" fmla="*/ 34 h 67"/>
                      <a:gd name="T4" fmla="*/ 31 w 289"/>
                      <a:gd name="T5" fmla="*/ 61 h 67"/>
                      <a:gd name="T6" fmla="*/ 63 w 289"/>
                      <a:gd name="T7" fmla="*/ 67 h 67"/>
                      <a:gd name="T8" fmla="*/ 289 w 289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" h="67">
                        <a:moveTo>
                          <a:pt x="0" y="0"/>
                        </a:moveTo>
                        <a:lnTo>
                          <a:pt x="8" y="34"/>
                        </a:lnTo>
                        <a:lnTo>
                          <a:pt x="31" y="61"/>
                        </a:lnTo>
                        <a:lnTo>
                          <a:pt x="63" y="67"/>
                        </a:lnTo>
                        <a:lnTo>
                          <a:pt x="289" y="67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0" name="Freeform 131">
                    <a:extLst>
                      <a:ext uri="{FF2B5EF4-FFF2-40B4-BE49-F238E27FC236}">
                        <a16:creationId xmlns:a16="http://schemas.microsoft.com/office/drawing/2014/main" id="{2E1C8669-24E4-4578-9556-602C89F5A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" y="2568"/>
                    <a:ext cx="306" cy="111"/>
                  </a:xfrm>
                  <a:custGeom>
                    <a:avLst/>
                    <a:gdLst>
                      <a:gd name="T0" fmla="*/ 0 w 352"/>
                      <a:gd name="T1" fmla="*/ 0 h 134"/>
                      <a:gd name="T2" fmla="*/ 7 w 352"/>
                      <a:gd name="T3" fmla="*/ 36 h 134"/>
                      <a:gd name="T4" fmla="*/ 23 w 352"/>
                      <a:gd name="T5" fmla="*/ 69 h 134"/>
                      <a:gd name="T6" fmla="*/ 47 w 352"/>
                      <a:gd name="T7" fmla="*/ 96 h 134"/>
                      <a:gd name="T8" fmla="*/ 77 w 352"/>
                      <a:gd name="T9" fmla="*/ 118 h 134"/>
                      <a:gd name="T10" fmla="*/ 111 w 352"/>
                      <a:gd name="T11" fmla="*/ 131 h 134"/>
                      <a:gd name="T12" fmla="*/ 352 w 352"/>
                      <a:gd name="T13" fmla="*/ 134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2" h="134">
                        <a:moveTo>
                          <a:pt x="0" y="0"/>
                        </a:moveTo>
                        <a:lnTo>
                          <a:pt x="7" y="36"/>
                        </a:lnTo>
                        <a:lnTo>
                          <a:pt x="23" y="69"/>
                        </a:lnTo>
                        <a:lnTo>
                          <a:pt x="47" y="96"/>
                        </a:lnTo>
                        <a:lnTo>
                          <a:pt x="77" y="118"/>
                        </a:lnTo>
                        <a:lnTo>
                          <a:pt x="111" y="131"/>
                        </a:lnTo>
                        <a:lnTo>
                          <a:pt x="352" y="134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1" name="AutoShape 132">
                    <a:extLst>
                      <a:ext uri="{FF2B5EF4-FFF2-40B4-BE49-F238E27FC236}">
                        <a16:creationId xmlns:a16="http://schemas.microsoft.com/office/drawing/2014/main" id="{BEAA94D7-FF86-4D7B-A47E-B9BE7C3FF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9" y="2512"/>
                    <a:ext cx="261" cy="50"/>
                  </a:xfrm>
                  <a:prstGeom prst="roundRect">
                    <a:avLst>
                      <a:gd name="adj" fmla="val 38542"/>
                    </a:avLst>
                  </a:prstGeom>
                  <a:solidFill>
                    <a:srgbClr val="000000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2" name="Freeform 133">
                    <a:extLst>
                      <a:ext uri="{FF2B5EF4-FFF2-40B4-BE49-F238E27FC236}">
                        <a16:creationId xmlns:a16="http://schemas.microsoft.com/office/drawing/2014/main" id="{865E0DF0-2270-4639-83C4-66BBFF25B4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8" y="2561"/>
                    <a:ext cx="66" cy="210"/>
                  </a:xfrm>
                  <a:custGeom>
                    <a:avLst/>
                    <a:gdLst>
                      <a:gd name="T0" fmla="*/ 0 w 123"/>
                      <a:gd name="T1" fmla="*/ 0 h 403"/>
                      <a:gd name="T2" fmla="*/ 36 w 123"/>
                      <a:gd name="T3" fmla="*/ 339 h 403"/>
                      <a:gd name="T4" fmla="*/ 42 w 123"/>
                      <a:gd name="T5" fmla="*/ 403 h 403"/>
                      <a:gd name="T6" fmla="*/ 103 w 123"/>
                      <a:gd name="T7" fmla="*/ 402 h 403"/>
                      <a:gd name="T8" fmla="*/ 123 w 123"/>
                      <a:gd name="T9" fmla="*/ 0 h 403"/>
                      <a:gd name="T10" fmla="*/ 0 w 123"/>
                      <a:gd name="T11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3" h="403">
                        <a:moveTo>
                          <a:pt x="0" y="0"/>
                        </a:moveTo>
                        <a:lnTo>
                          <a:pt x="36" y="339"/>
                        </a:lnTo>
                        <a:lnTo>
                          <a:pt x="42" y="403"/>
                        </a:lnTo>
                        <a:lnTo>
                          <a:pt x="103" y="402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50000"/>
                    </a:srgbClr>
                  </a:solidFill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3" name="Freeform 134">
                    <a:extLst>
                      <a:ext uri="{FF2B5EF4-FFF2-40B4-BE49-F238E27FC236}">
                        <a16:creationId xmlns:a16="http://schemas.microsoft.com/office/drawing/2014/main" id="{0C7643B6-2B83-45D5-BF7F-915FCFC80C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593"/>
                    <a:ext cx="153" cy="137"/>
                  </a:xfrm>
                  <a:custGeom>
                    <a:avLst/>
                    <a:gdLst>
                      <a:gd name="T0" fmla="*/ 277 w 282"/>
                      <a:gd name="T1" fmla="*/ 165 h 165"/>
                      <a:gd name="T2" fmla="*/ 279 w 282"/>
                      <a:gd name="T3" fmla="*/ 105 h 165"/>
                      <a:gd name="T4" fmla="*/ 282 w 282"/>
                      <a:gd name="T5" fmla="*/ 55 h 165"/>
                      <a:gd name="T6" fmla="*/ 267 w 282"/>
                      <a:gd name="T7" fmla="*/ 1 h 165"/>
                      <a:gd name="T8" fmla="*/ 160 w 282"/>
                      <a:gd name="T9" fmla="*/ 0 h 165"/>
                      <a:gd name="T10" fmla="*/ 147 w 282"/>
                      <a:gd name="T11" fmla="*/ 54 h 165"/>
                      <a:gd name="T12" fmla="*/ 84 w 282"/>
                      <a:gd name="T13" fmla="*/ 49 h 165"/>
                      <a:gd name="T14" fmla="*/ 26 w 282"/>
                      <a:gd name="T15" fmla="*/ 45 h 165"/>
                      <a:gd name="T16" fmla="*/ 0 w 282"/>
                      <a:gd name="T17" fmla="*/ 44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2" h="165">
                        <a:moveTo>
                          <a:pt x="277" y="165"/>
                        </a:moveTo>
                        <a:lnTo>
                          <a:pt x="279" y="105"/>
                        </a:lnTo>
                        <a:lnTo>
                          <a:pt x="282" y="55"/>
                        </a:lnTo>
                        <a:lnTo>
                          <a:pt x="267" y="1"/>
                        </a:lnTo>
                        <a:lnTo>
                          <a:pt x="160" y="0"/>
                        </a:lnTo>
                        <a:lnTo>
                          <a:pt x="147" y="54"/>
                        </a:lnTo>
                        <a:lnTo>
                          <a:pt x="84" y="49"/>
                        </a:lnTo>
                        <a:lnTo>
                          <a:pt x="26" y="45"/>
                        </a:lnTo>
                        <a:lnTo>
                          <a:pt x="0" y="44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4" name="Freeform 135">
                    <a:extLst>
                      <a:ext uri="{FF2B5EF4-FFF2-40B4-BE49-F238E27FC236}">
                        <a16:creationId xmlns:a16="http://schemas.microsoft.com/office/drawing/2014/main" id="{4FCED4A8-8D13-4672-B873-45F4D5664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1" y="2854"/>
                    <a:ext cx="36" cy="28"/>
                  </a:xfrm>
                  <a:custGeom>
                    <a:avLst/>
                    <a:gdLst>
                      <a:gd name="T0" fmla="*/ 0 w 41"/>
                      <a:gd name="T1" fmla="*/ 34 h 34"/>
                      <a:gd name="T2" fmla="*/ 41 w 41"/>
                      <a:gd name="T3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" h="34">
                        <a:moveTo>
                          <a:pt x="0" y="34"/>
                        </a:moveTo>
                        <a:lnTo>
                          <a:pt x="41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5" name="Freeform 136">
                    <a:extLst>
                      <a:ext uri="{FF2B5EF4-FFF2-40B4-BE49-F238E27FC236}">
                        <a16:creationId xmlns:a16="http://schemas.microsoft.com/office/drawing/2014/main" id="{28F9F987-0C83-4479-8C35-CBA18D65F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4" y="288"/>
                    <a:ext cx="20" cy="2289"/>
                  </a:xfrm>
                  <a:custGeom>
                    <a:avLst/>
                    <a:gdLst>
                      <a:gd name="T0" fmla="*/ 23 w 23"/>
                      <a:gd name="T1" fmla="*/ 2764 h 2764"/>
                      <a:gd name="T2" fmla="*/ 13 w 23"/>
                      <a:gd name="T3" fmla="*/ 2728 h 2764"/>
                      <a:gd name="T4" fmla="*/ 2 w 23"/>
                      <a:gd name="T5" fmla="*/ 2656 h 2764"/>
                      <a:gd name="T6" fmla="*/ 0 w 23"/>
                      <a:gd name="T7" fmla="*/ 0 h 27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764">
                        <a:moveTo>
                          <a:pt x="23" y="2764"/>
                        </a:moveTo>
                        <a:lnTo>
                          <a:pt x="13" y="2728"/>
                        </a:lnTo>
                        <a:lnTo>
                          <a:pt x="2" y="265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6" name="Freeform 137">
                    <a:extLst>
                      <a:ext uri="{FF2B5EF4-FFF2-40B4-BE49-F238E27FC236}">
                        <a16:creationId xmlns:a16="http://schemas.microsoft.com/office/drawing/2014/main" id="{02CD9EDD-D56F-44EF-B582-5DE3D9B56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7" y="288"/>
                    <a:ext cx="21" cy="2290"/>
                  </a:xfrm>
                  <a:custGeom>
                    <a:avLst/>
                    <a:gdLst>
                      <a:gd name="T0" fmla="*/ 0 w 24"/>
                      <a:gd name="T1" fmla="*/ 2766 h 2766"/>
                      <a:gd name="T2" fmla="*/ 9 w 24"/>
                      <a:gd name="T3" fmla="*/ 2719 h 2766"/>
                      <a:gd name="T4" fmla="*/ 23 w 24"/>
                      <a:gd name="T5" fmla="*/ 2649 h 2766"/>
                      <a:gd name="T6" fmla="*/ 24 w 24"/>
                      <a:gd name="T7" fmla="*/ 0 h 2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766">
                        <a:moveTo>
                          <a:pt x="0" y="2766"/>
                        </a:moveTo>
                        <a:lnTo>
                          <a:pt x="9" y="2719"/>
                        </a:lnTo>
                        <a:lnTo>
                          <a:pt x="23" y="2649"/>
                        </a:lnTo>
                        <a:lnTo>
                          <a:pt x="24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grpSp>
                <p:nvGrpSpPr>
                  <p:cNvPr id="2267" name="Group 138">
                    <a:extLst>
                      <a:ext uri="{FF2B5EF4-FFF2-40B4-BE49-F238E27FC236}">
                        <a16:creationId xmlns:a16="http://schemas.microsoft.com/office/drawing/2014/main" id="{8721B06B-B218-49BE-8F89-BA087A80F5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5" y="485"/>
                    <a:ext cx="42" cy="1987"/>
                    <a:chOff x="382" y="273"/>
                    <a:chExt cx="181" cy="2099"/>
                  </a:xfrm>
                </p:grpSpPr>
                <p:sp>
                  <p:nvSpPr>
                    <p:cNvPr id="2271" name="Line 139">
                      <a:extLst>
                        <a:ext uri="{FF2B5EF4-FFF2-40B4-BE49-F238E27FC236}">
                          <a16:creationId xmlns:a16="http://schemas.microsoft.com/office/drawing/2014/main" id="{FE9346AF-25AD-40B2-B764-8BDEE07BEA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2" name="Line 140">
                      <a:extLst>
                        <a:ext uri="{FF2B5EF4-FFF2-40B4-BE49-F238E27FC236}">
                          <a16:creationId xmlns:a16="http://schemas.microsoft.com/office/drawing/2014/main" id="{630501B4-F1FD-482F-A5C2-2B4C9803A4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1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3" name="Line 141">
                      <a:extLst>
                        <a:ext uri="{FF2B5EF4-FFF2-40B4-BE49-F238E27FC236}">
                          <a16:creationId xmlns:a16="http://schemas.microsoft.com/office/drawing/2014/main" id="{7E922BC0-FB72-4966-BE8A-6614604186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6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4" name="Line 142">
                      <a:extLst>
                        <a:ext uri="{FF2B5EF4-FFF2-40B4-BE49-F238E27FC236}">
                          <a16:creationId xmlns:a16="http://schemas.microsoft.com/office/drawing/2014/main" id="{1E6354E2-54FB-4C2D-BF72-D6711ABB5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1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5" name="Line 143">
                      <a:extLst>
                        <a:ext uri="{FF2B5EF4-FFF2-40B4-BE49-F238E27FC236}">
                          <a16:creationId xmlns:a16="http://schemas.microsoft.com/office/drawing/2014/main" id="{60FDAB37-3AF3-42B0-9C47-3A19E61E81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6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6" name="Line 144">
                      <a:extLst>
                        <a:ext uri="{FF2B5EF4-FFF2-40B4-BE49-F238E27FC236}">
                          <a16:creationId xmlns:a16="http://schemas.microsoft.com/office/drawing/2014/main" id="{26FA4570-A07B-4BC8-A02F-A88E3742D5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7" name="Line 145">
                      <a:extLst>
                        <a:ext uri="{FF2B5EF4-FFF2-40B4-BE49-F238E27FC236}">
                          <a16:creationId xmlns:a16="http://schemas.microsoft.com/office/drawing/2014/main" id="{B7C3FBD6-1148-4C37-A903-14A201201F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71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8" name="Line 146">
                      <a:extLst>
                        <a:ext uri="{FF2B5EF4-FFF2-40B4-BE49-F238E27FC236}">
                          <a16:creationId xmlns:a16="http://schemas.microsoft.com/office/drawing/2014/main" id="{63E6114A-2A49-47C8-8214-69DFCC432E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79" name="Line 147">
                      <a:extLst>
                        <a:ext uri="{FF2B5EF4-FFF2-40B4-BE49-F238E27FC236}">
                          <a16:creationId xmlns:a16="http://schemas.microsoft.com/office/drawing/2014/main" id="{F261D9D8-2D77-4A43-8706-3D9B1081B3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5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0" name="Line 148">
                      <a:extLst>
                        <a:ext uri="{FF2B5EF4-FFF2-40B4-BE49-F238E27FC236}">
                          <a16:creationId xmlns:a16="http://schemas.microsoft.com/office/drawing/2014/main" id="{F5CA80B8-A8C7-45DF-BD43-FD86189B07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0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1" name="Line 149">
                      <a:extLst>
                        <a:ext uri="{FF2B5EF4-FFF2-40B4-BE49-F238E27FC236}">
                          <a16:creationId xmlns:a16="http://schemas.microsoft.com/office/drawing/2014/main" id="{777EAB3B-1789-43B5-BAB2-9691D1AE79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95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2" name="Line 150">
                      <a:extLst>
                        <a:ext uri="{FF2B5EF4-FFF2-40B4-BE49-F238E27FC236}">
                          <a16:creationId xmlns:a16="http://schemas.microsoft.com/office/drawing/2014/main" id="{883E243B-9194-400D-9301-A792BF4BD6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9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3" name="Line 151">
                      <a:extLst>
                        <a:ext uri="{FF2B5EF4-FFF2-40B4-BE49-F238E27FC236}">
                          <a16:creationId xmlns:a16="http://schemas.microsoft.com/office/drawing/2014/main" id="{93B7B758-A7B4-45A6-A673-3E272F9D3F6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4" name="Line 152">
                      <a:extLst>
                        <a:ext uri="{FF2B5EF4-FFF2-40B4-BE49-F238E27FC236}">
                          <a16:creationId xmlns:a16="http://schemas.microsoft.com/office/drawing/2014/main" id="{B9FA1AB1-2F24-422A-9CA3-8122312E79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5" name="Line 153">
                      <a:extLst>
                        <a:ext uri="{FF2B5EF4-FFF2-40B4-BE49-F238E27FC236}">
                          <a16:creationId xmlns:a16="http://schemas.microsoft.com/office/drawing/2014/main" id="{AA7BD694-9A91-4C86-8ADE-79A549A9CB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6" name="Line 154">
                      <a:extLst>
                        <a:ext uri="{FF2B5EF4-FFF2-40B4-BE49-F238E27FC236}">
                          <a16:creationId xmlns:a16="http://schemas.microsoft.com/office/drawing/2014/main" id="{DDB8F9D0-EE8F-4174-BD97-36245E6B68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9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7" name="Line 155">
                      <a:extLst>
                        <a:ext uri="{FF2B5EF4-FFF2-40B4-BE49-F238E27FC236}">
                          <a16:creationId xmlns:a16="http://schemas.microsoft.com/office/drawing/2014/main" id="{70BAE31A-F848-4918-8FC7-C5D1D1686F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4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8" name="Line 156">
                      <a:extLst>
                        <a:ext uri="{FF2B5EF4-FFF2-40B4-BE49-F238E27FC236}">
                          <a16:creationId xmlns:a16="http://schemas.microsoft.com/office/drawing/2014/main" id="{BE4FEF75-6177-42B8-8436-A4588EC74B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8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89" name="Line 157">
                      <a:extLst>
                        <a:ext uri="{FF2B5EF4-FFF2-40B4-BE49-F238E27FC236}">
                          <a16:creationId xmlns:a16="http://schemas.microsoft.com/office/drawing/2014/main" id="{B7C9948C-176E-4E4A-BD22-ACF4FCA70C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3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0" name="Line 158">
                      <a:extLst>
                        <a:ext uri="{FF2B5EF4-FFF2-40B4-BE49-F238E27FC236}">
                          <a16:creationId xmlns:a16="http://schemas.microsoft.com/office/drawing/2014/main" id="{79CB05EC-D594-4B04-B096-F26827A466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1" name="Line 159">
                      <a:extLst>
                        <a:ext uri="{FF2B5EF4-FFF2-40B4-BE49-F238E27FC236}">
                          <a16:creationId xmlns:a16="http://schemas.microsoft.com/office/drawing/2014/main" id="{41EE3BB1-FE37-43A8-AE58-43CB71FAF3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2" name="Line 160">
                      <a:extLst>
                        <a:ext uri="{FF2B5EF4-FFF2-40B4-BE49-F238E27FC236}">
                          <a16:creationId xmlns:a16="http://schemas.microsoft.com/office/drawing/2014/main" id="{EEC0A730-BE89-4117-95F5-3E1C5CCBFC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3" name="Line 161">
                      <a:extLst>
                        <a:ext uri="{FF2B5EF4-FFF2-40B4-BE49-F238E27FC236}">
                          <a16:creationId xmlns:a16="http://schemas.microsoft.com/office/drawing/2014/main" id="{20F59D9A-96EC-4A14-8EA0-9B72011E46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3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4" name="Line 162">
                      <a:extLst>
                        <a:ext uri="{FF2B5EF4-FFF2-40B4-BE49-F238E27FC236}">
                          <a16:creationId xmlns:a16="http://schemas.microsoft.com/office/drawing/2014/main" id="{9E72AA9C-A21E-4EAE-8F1D-CC619A1A90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7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5" name="Line 163">
                      <a:extLst>
                        <a:ext uri="{FF2B5EF4-FFF2-40B4-BE49-F238E27FC236}">
                          <a16:creationId xmlns:a16="http://schemas.microsoft.com/office/drawing/2014/main" id="{4E0E6027-FDAE-4690-8DA8-FF3BC423E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2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6" name="Line 164">
                      <a:extLst>
                        <a:ext uri="{FF2B5EF4-FFF2-40B4-BE49-F238E27FC236}">
                          <a16:creationId xmlns:a16="http://schemas.microsoft.com/office/drawing/2014/main" id="{41AF268C-EFA9-4619-AA9B-29330C4A46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7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7" name="Line 165">
                      <a:extLst>
                        <a:ext uri="{FF2B5EF4-FFF2-40B4-BE49-F238E27FC236}">
                          <a16:creationId xmlns:a16="http://schemas.microsoft.com/office/drawing/2014/main" id="{4D047D0C-3095-4AA0-B82A-DDC5CFF6F1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8" name="Line 166">
                      <a:extLst>
                        <a:ext uri="{FF2B5EF4-FFF2-40B4-BE49-F238E27FC236}">
                          <a16:creationId xmlns:a16="http://schemas.microsoft.com/office/drawing/2014/main" id="{98EA79E8-3DA2-478A-B0D3-E359479738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99" name="Line 167">
                      <a:extLst>
                        <a:ext uri="{FF2B5EF4-FFF2-40B4-BE49-F238E27FC236}">
                          <a16:creationId xmlns:a16="http://schemas.microsoft.com/office/drawing/2014/main" id="{A4EDE08E-9EA4-4B64-AB6E-B051DBBBE4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0" name="Line 168">
                      <a:extLst>
                        <a:ext uri="{FF2B5EF4-FFF2-40B4-BE49-F238E27FC236}">
                          <a16:creationId xmlns:a16="http://schemas.microsoft.com/office/drawing/2014/main" id="{CACF6D43-C1D4-467A-8318-F4446E2DB2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6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1" name="Line 169">
                      <a:extLst>
                        <a:ext uri="{FF2B5EF4-FFF2-40B4-BE49-F238E27FC236}">
                          <a16:creationId xmlns:a16="http://schemas.microsoft.com/office/drawing/2014/main" id="{D4D10072-A68A-4632-B3EC-D6FA5E7B07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1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2" name="Line 170">
                      <a:extLst>
                        <a:ext uri="{FF2B5EF4-FFF2-40B4-BE49-F238E27FC236}">
                          <a16:creationId xmlns:a16="http://schemas.microsoft.com/office/drawing/2014/main" id="{0E5D49A3-301B-4FA2-8553-F74EF2D9FC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6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3" name="Line 171">
                      <a:extLst>
                        <a:ext uri="{FF2B5EF4-FFF2-40B4-BE49-F238E27FC236}">
                          <a16:creationId xmlns:a16="http://schemas.microsoft.com/office/drawing/2014/main" id="{B40FF5C1-CB62-498C-8CFA-72435104FA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1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4" name="Line 172">
                      <a:extLst>
                        <a:ext uri="{FF2B5EF4-FFF2-40B4-BE49-F238E27FC236}">
                          <a16:creationId xmlns:a16="http://schemas.microsoft.com/office/drawing/2014/main" id="{9D483609-FF6E-4528-BCB2-908FBEDC7B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5" name="Line 173">
                      <a:extLst>
                        <a:ext uri="{FF2B5EF4-FFF2-40B4-BE49-F238E27FC236}">
                          <a16:creationId xmlns:a16="http://schemas.microsoft.com/office/drawing/2014/main" id="{EEEB9DBC-FDE7-4110-8C24-2DEA835540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6" name="Line 174">
                      <a:extLst>
                        <a:ext uri="{FF2B5EF4-FFF2-40B4-BE49-F238E27FC236}">
                          <a16:creationId xmlns:a16="http://schemas.microsoft.com/office/drawing/2014/main" id="{31685FC7-E643-44EA-9E2A-67F6E83EA4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7" name="Line 175">
                      <a:extLst>
                        <a:ext uri="{FF2B5EF4-FFF2-40B4-BE49-F238E27FC236}">
                          <a16:creationId xmlns:a16="http://schemas.microsoft.com/office/drawing/2014/main" id="{7FEBFA73-0D39-4119-9F64-972CE7420E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0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8" name="Line 176">
                      <a:extLst>
                        <a:ext uri="{FF2B5EF4-FFF2-40B4-BE49-F238E27FC236}">
                          <a16:creationId xmlns:a16="http://schemas.microsoft.com/office/drawing/2014/main" id="{B9BB4257-C572-45F6-AA58-99B222A47A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5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09" name="Line 177">
                      <a:extLst>
                        <a:ext uri="{FF2B5EF4-FFF2-40B4-BE49-F238E27FC236}">
                          <a16:creationId xmlns:a16="http://schemas.microsoft.com/office/drawing/2014/main" id="{A993A3EB-EB75-41EA-8A95-FB9A383625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0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0" name="Line 178">
                      <a:extLst>
                        <a:ext uri="{FF2B5EF4-FFF2-40B4-BE49-F238E27FC236}">
                          <a16:creationId xmlns:a16="http://schemas.microsoft.com/office/drawing/2014/main" id="{C765052F-EB6B-4304-91F5-415C3FB57D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85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1" name="Line 179">
                      <a:extLst>
                        <a:ext uri="{FF2B5EF4-FFF2-40B4-BE49-F238E27FC236}">
                          <a16:creationId xmlns:a16="http://schemas.microsoft.com/office/drawing/2014/main" id="{220D0585-D1C0-45AB-984D-241741D8E5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2" name="Line 180">
                      <a:extLst>
                        <a:ext uri="{FF2B5EF4-FFF2-40B4-BE49-F238E27FC236}">
                          <a16:creationId xmlns:a16="http://schemas.microsoft.com/office/drawing/2014/main" id="{05F887E5-4C88-4BAD-9E1E-2C1DD6E030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3" name="Line 181">
                      <a:extLst>
                        <a:ext uri="{FF2B5EF4-FFF2-40B4-BE49-F238E27FC236}">
                          <a16:creationId xmlns:a16="http://schemas.microsoft.com/office/drawing/2014/main" id="{1A080020-9662-4D97-A814-0659E36BE0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4" name="Line 182">
                      <a:extLst>
                        <a:ext uri="{FF2B5EF4-FFF2-40B4-BE49-F238E27FC236}">
                          <a16:creationId xmlns:a16="http://schemas.microsoft.com/office/drawing/2014/main" id="{43E1E771-56F3-4C17-B800-2D214CDA8A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4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5" name="Line 183">
                      <a:extLst>
                        <a:ext uri="{FF2B5EF4-FFF2-40B4-BE49-F238E27FC236}">
                          <a16:creationId xmlns:a16="http://schemas.microsoft.com/office/drawing/2014/main" id="{52B3EFA7-CFB0-4218-84CA-106E16A7434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9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6" name="Line 184">
                      <a:extLst>
                        <a:ext uri="{FF2B5EF4-FFF2-40B4-BE49-F238E27FC236}">
                          <a16:creationId xmlns:a16="http://schemas.microsoft.com/office/drawing/2014/main" id="{A74F8465-C7D6-4165-91CF-740E28D1B6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4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7" name="Line 185">
                      <a:extLst>
                        <a:ext uri="{FF2B5EF4-FFF2-40B4-BE49-F238E27FC236}">
                          <a16:creationId xmlns:a16="http://schemas.microsoft.com/office/drawing/2014/main" id="{23493947-99D1-4FF5-8E49-2D4CCA73C9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8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8" name="Line 186">
                      <a:extLst>
                        <a:ext uri="{FF2B5EF4-FFF2-40B4-BE49-F238E27FC236}">
                          <a16:creationId xmlns:a16="http://schemas.microsoft.com/office/drawing/2014/main" id="{EFBDD05E-07E0-4A49-A858-62290E1412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19" name="Line 187">
                      <a:extLst>
                        <a:ext uri="{FF2B5EF4-FFF2-40B4-BE49-F238E27FC236}">
                          <a16:creationId xmlns:a16="http://schemas.microsoft.com/office/drawing/2014/main" id="{A82C8972-F9B6-46F3-9A4B-697DD9BA21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0" name="Line 188">
                      <a:extLst>
                        <a:ext uri="{FF2B5EF4-FFF2-40B4-BE49-F238E27FC236}">
                          <a16:creationId xmlns:a16="http://schemas.microsoft.com/office/drawing/2014/main" id="{88B9F061-5E1D-4115-9D89-B0C14865AC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1" name="Line 189">
                      <a:extLst>
                        <a:ext uri="{FF2B5EF4-FFF2-40B4-BE49-F238E27FC236}">
                          <a16:creationId xmlns:a16="http://schemas.microsoft.com/office/drawing/2014/main" id="{0C4F1FFD-D326-4F3D-BF7C-5A8720C608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8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2" name="Line 190">
                      <a:extLst>
                        <a:ext uri="{FF2B5EF4-FFF2-40B4-BE49-F238E27FC236}">
                          <a16:creationId xmlns:a16="http://schemas.microsoft.com/office/drawing/2014/main" id="{B2EE4406-BD0F-400D-81FE-5484730ED8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3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3" name="Line 191">
                      <a:extLst>
                        <a:ext uri="{FF2B5EF4-FFF2-40B4-BE49-F238E27FC236}">
                          <a16:creationId xmlns:a16="http://schemas.microsoft.com/office/drawing/2014/main" id="{02C990D2-5BCE-4981-B986-EAB6F1747D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7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4" name="Line 192">
                      <a:extLst>
                        <a:ext uri="{FF2B5EF4-FFF2-40B4-BE49-F238E27FC236}">
                          <a16:creationId xmlns:a16="http://schemas.microsoft.com/office/drawing/2014/main" id="{58D689AB-702D-46EA-84A0-22A74239B7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2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5" name="Line 193">
                      <a:extLst>
                        <a:ext uri="{FF2B5EF4-FFF2-40B4-BE49-F238E27FC236}">
                          <a16:creationId xmlns:a16="http://schemas.microsoft.com/office/drawing/2014/main" id="{6F55C3A1-7E8B-4655-A718-21AC8E0E42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326" name="Line 194">
                      <a:extLst>
                        <a:ext uri="{FF2B5EF4-FFF2-40B4-BE49-F238E27FC236}">
                          <a16:creationId xmlns:a16="http://schemas.microsoft.com/office/drawing/2014/main" id="{9C67AF95-BE16-45AD-8480-6FE06692C55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</p:grpSp>
              <p:sp>
                <p:nvSpPr>
                  <p:cNvPr id="2268" name="Freeform 195">
                    <a:extLst>
                      <a:ext uri="{FF2B5EF4-FFF2-40B4-BE49-F238E27FC236}">
                        <a16:creationId xmlns:a16="http://schemas.microsoft.com/office/drawing/2014/main" id="{377AC79C-B3A8-4EF4-998B-93DD858B0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2" y="289"/>
                    <a:ext cx="22" cy="34"/>
                  </a:xfrm>
                  <a:custGeom>
                    <a:avLst/>
                    <a:gdLst>
                      <a:gd name="T0" fmla="*/ 25 w 25"/>
                      <a:gd name="T1" fmla="*/ 0 h 41"/>
                      <a:gd name="T2" fmla="*/ 0 w 25"/>
                      <a:gd name="T3" fmla="*/ 2 h 41"/>
                      <a:gd name="T4" fmla="*/ 7 w 25"/>
                      <a:gd name="T5" fmla="*/ 32 h 41"/>
                      <a:gd name="T6" fmla="*/ 25 w 25"/>
                      <a:gd name="T7" fmla="*/ 41 h 41"/>
                      <a:gd name="T8" fmla="*/ 25 w 25"/>
                      <a:gd name="T9" fmla="*/ 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41">
                        <a:moveTo>
                          <a:pt x="25" y="0"/>
                        </a:moveTo>
                        <a:lnTo>
                          <a:pt x="0" y="2"/>
                        </a:lnTo>
                        <a:lnTo>
                          <a:pt x="7" y="32"/>
                        </a:lnTo>
                        <a:lnTo>
                          <a:pt x="25" y="41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69" name="Freeform 196">
                    <a:extLst>
                      <a:ext uri="{FF2B5EF4-FFF2-40B4-BE49-F238E27FC236}">
                        <a16:creationId xmlns:a16="http://schemas.microsoft.com/office/drawing/2014/main" id="{AD0A5988-52E9-4D95-A8D6-8FB725630A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8" y="289"/>
                    <a:ext cx="23" cy="35"/>
                  </a:xfrm>
                  <a:custGeom>
                    <a:avLst/>
                    <a:gdLst>
                      <a:gd name="T0" fmla="*/ 0 w 27"/>
                      <a:gd name="T1" fmla="*/ 0 h 42"/>
                      <a:gd name="T2" fmla="*/ 27 w 27"/>
                      <a:gd name="T3" fmla="*/ 0 h 42"/>
                      <a:gd name="T4" fmla="*/ 20 w 27"/>
                      <a:gd name="T5" fmla="*/ 30 h 42"/>
                      <a:gd name="T6" fmla="*/ 0 w 27"/>
                      <a:gd name="T7" fmla="*/ 42 h 42"/>
                      <a:gd name="T8" fmla="*/ 0 w 27"/>
                      <a:gd name="T9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42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0" y="30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270" name="Freeform 197">
                    <a:extLst>
                      <a:ext uri="{FF2B5EF4-FFF2-40B4-BE49-F238E27FC236}">
                        <a16:creationId xmlns:a16="http://schemas.microsoft.com/office/drawing/2014/main" id="{907543B2-2FBC-4CCF-978C-00ABB1284B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0" y="288"/>
                    <a:ext cx="104" cy="1"/>
                  </a:xfrm>
                  <a:custGeom>
                    <a:avLst/>
                    <a:gdLst>
                      <a:gd name="T0" fmla="*/ 0 w 121"/>
                      <a:gd name="T1" fmla="*/ 0 h 1"/>
                      <a:gd name="T2" fmla="*/ 121 w 12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21" h="1">
                        <a:moveTo>
                          <a:pt x="0" y="0"/>
                        </a:moveTo>
                        <a:lnTo>
                          <a:pt x="121" y="0"/>
                        </a:lnTo>
                      </a:path>
                    </a:pathLst>
                  </a:custGeom>
                  <a:noFill/>
                  <a:ln w="317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pic>
              <p:nvPicPr>
                <p:cNvPr id="2246" name="Picture 198">
                  <a:extLst>
                    <a:ext uri="{FF2B5EF4-FFF2-40B4-BE49-F238E27FC236}">
                      <a16:creationId xmlns:a16="http://schemas.microsoft.com/office/drawing/2014/main" id="{BF8E7480-E9D6-41B9-9AE6-C6B99B5C60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0" y="3494"/>
                  <a:ext cx="98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FD6C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27" name="Group 199">
                  <a:extLst>
                    <a:ext uri="{FF2B5EF4-FFF2-40B4-BE49-F238E27FC236}">
                      <a16:creationId xmlns:a16="http://schemas.microsoft.com/office/drawing/2014/main" id="{2E5F1588-1155-470F-A5E7-47EB8F5062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9" y="2157"/>
                  <a:ext cx="739" cy="196"/>
                  <a:chOff x="689" y="2157"/>
                  <a:chExt cx="750" cy="196"/>
                </a:xfrm>
              </p:grpSpPr>
              <p:grpSp>
                <p:nvGrpSpPr>
                  <p:cNvPr id="2240" name="Group 200">
                    <a:extLst>
                      <a:ext uri="{FF2B5EF4-FFF2-40B4-BE49-F238E27FC236}">
                        <a16:creationId xmlns:a16="http://schemas.microsoft.com/office/drawing/2014/main" id="{E67FB108-7E78-425B-BE03-DC4F626C85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9" y="2157"/>
                    <a:ext cx="750" cy="196"/>
                    <a:chOff x="2304" y="2400"/>
                    <a:chExt cx="1638" cy="288"/>
                  </a:xfrm>
                </p:grpSpPr>
                <p:sp>
                  <p:nvSpPr>
                    <p:cNvPr id="2247" name="AutoShape 201">
                      <a:extLst>
                        <a:ext uri="{FF2B5EF4-FFF2-40B4-BE49-F238E27FC236}">
                          <a16:creationId xmlns:a16="http://schemas.microsoft.com/office/drawing/2014/main" id="{B26BD889-3BD6-4AF4-A251-972F1AAD9A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2304" y="2508"/>
                      <a:ext cx="989" cy="4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48" name="Group 202">
                      <a:extLst>
                        <a:ext uri="{FF2B5EF4-FFF2-40B4-BE49-F238E27FC236}">
                          <a16:creationId xmlns:a16="http://schemas.microsoft.com/office/drawing/2014/main" id="{B6C918FE-35EF-420A-8372-3F98A0ECD9B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8" y="2400"/>
                      <a:ext cx="774" cy="288"/>
                      <a:chOff x="1680" y="1680"/>
                      <a:chExt cx="774" cy="336"/>
                    </a:xfrm>
                  </p:grpSpPr>
                  <p:sp>
                    <p:nvSpPr>
                      <p:cNvPr id="2249" name="AutoShape 203">
                        <a:extLst>
                          <a:ext uri="{FF2B5EF4-FFF2-40B4-BE49-F238E27FC236}">
                            <a16:creationId xmlns:a16="http://schemas.microsoft.com/office/drawing/2014/main" id="{D0BA1C79-C4D4-476D-90F1-DF5ED845473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1968" y="1728"/>
                        <a:ext cx="338" cy="20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  <a:gs pos="50000">
                            <a:srgbClr val="666600"/>
                          </a:gs>
                          <a:gs pos="10000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0" name="AutoShape 204">
                        <a:extLst>
                          <a:ext uri="{FF2B5EF4-FFF2-40B4-BE49-F238E27FC236}">
                            <a16:creationId xmlns:a16="http://schemas.microsoft.com/office/drawing/2014/main" id="{580CDEFD-5F53-448E-B968-A71692DAA1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05" y="1866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1" name="Freeform 205">
                        <a:extLst>
                          <a:ext uri="{FF2B5EF4-FFF2-40B4-BE49-F238E27FC236}">
                            <a16:creationId xmlns:a16="http://schemas.microsoft.com/office/drawing/2014/main" id="{B2A78003-413D-491B-9F7E-A6C37F55C23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680" y="1742"/>
                        <a:ext cx="360" cy="186"/>
                      </a:xfrm>
                      <a:custGeom>
                        <a:avLst/>
                        <a:gdLst>
                          <a:gd name="T0" fmla="*/ 0 w 360"/>
                          <a:gd name="T1" fmla="*/ 216 h 216"/>
                          <a:gd name="T2" fmla="*/ 8 w 360"/>
                          <a:gd name="T3" fmla="*/ 0 h 216"/>
                          <a:gd name="T4" fmla="*/ 360 w 360"/>
                          <a:gd name="T5" fmla="*/ 80 h 216"/>
                          <a:gd name="T6" fmla="*/ 360 w 360"/>
                          <a:gd name="T7" fmla="*/ 128 h 216"/>
                          <a:gd name="T8" fmla="*/ 0 w 360"/>
                          <a:gd name="T9" fmla="*/ 216 h 2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216">
                            <a:moveTo>
                              <a:pt x="0" y="216"/>
                            </a:moveTo>
                            <a:cubicBezTo>
                              <a:pt x="20" y="118"/>
                              <a:pt x="8" y="190"/>
                              <a:pt x="8" y="0"/>
                            </a:cubicBezTo>
                            <a:lnTo>
                              <a:pt x="360" y="80"/>
                            </a:lnTo>
                            <a:lnTo>
                              <a:pt x="360" y="128"/>
                            </a:lnTo>
                            <a:lnTo>
                              <a:pt x="0" y="216"/>
                            </a:lnTo>
                            <a:close/>
                          </a:path>
                        </a:pathLst>
                      </a:cu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2" name="Oval 206">
                        <a:extLst>
                          <a:ext uri="{FF2B5EF4-FFF2-40B4-BE49-F238E27FC236}">
                            <a16:creationId xmlns:a16="http://schemas.microsoft.com/office/drawing/2014/main" id="{B02CC9FE-129B-4507-82E5-04ED6D999B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872" y="1824"/>
                        <a:ext cx="48" cy="48"/>
                      </a:xfrm>
                      <a:prstGeom prst="ellipse">
                        <a:avLst/>
                      </a:prstGeom>
                      <a:solidFill>
                        <a:srgbClr val="DFD6C3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3" name="Line 207">
                        <a:extLst>
                          <a:ext uri="{FF2B5EF4-FFF2-40B4-BE49-F238E27FC236}">
                            <a16:creationId xmlns:a16="http://schemas.microsoft.com/office/drawing/2014/main" id="{D44C1C10-0C9E-4C67-BF11-DD4000A4E1F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76" y="1680"/>
                        <a:ext cx="240" cy="3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54" name="AutoShape 208">
                        <a:extLst>
                          <a:ext uri="{FF2B5EF4-FFF2-40B4-BE49-F238E27FC236}">
                            <a16:creationId xmlns:a16="http://schemas.microsoft.com/office/drawing/2014/main" id="{4EFF065B-6B0C-4891-8AE3-E2FAD9F106A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12" y="1728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2241" name="Group 209">
                    <a:extLst>
                      <a:ext uri="{FF2B5EF4-FFF2-40B4-BE49-F238E27FC236}">
                        <a16:creationId xmlns:a16="http://schemas.microsoft.com/office/drawing/2014/main" id="{1DA312AD-BBAF-4809-B5FB-E720ADE49D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57" y="2196"/>
                    <a:ext cx="161" cy="102"/>
                    <a:chOff x="672" y="1620"/>
                    <a:chExt cx="206" cy="150"/>
                  </a:xfrm>
                </p:grpSpPr>
                <p:sp>
                  <p:nvSpPr>
                    <p:cNvPr id="2242" name="AutoShape 210">
                      <a:extLst>
                        <a:ext uri="{FF2B5EF4-FFF2-40B4-BE49-F238E27FC236}">
                          <a16:creationId xmlns:a16="http://schemas.microsoft.com/office/drawing/2014/main" id="{168D02BE-1291-4DAD-8A2C-2C76EDC4C1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672" y="1620"/>
                      <a:ext cx="206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2243" name="Group 211">
                      <a:extLst>
                        <a:ext uri="{FF2B5EF4-FFF2-40B4-BE49-F238E27FC236}">
                          <a16:creationId xmlns:a16="http://schemas.microsoft.com/office/drawing/2014/main" id="{093A3135-6A94-4766-A7C0-5DA55F3B28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672" y="1662"/>
                      <a:ext cx="123" cy="108"/>
                      <a:chOff x="3646" y="2640"/>
                      <a:chExt cx="246" cy="278"/>
                    </a:xfrm>
                  </p:grpSpPr>
                  <p:sp>
                    <p:nvSpPr>
                      <p:cNvPr id="2244" name="Line 212">
                        <a:extLst>
                          <a:ext uri="{FF2B5EF4-FFF2-40B4-BE49-F238E27FC236}">
                            <a16:creationId xmlns:a16="http://schemas.microsoft.com/office/drawing/2014/main" id="{130A8666-9D5F-404E-8424-8444EA75265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1203202">
                        <a:off x="3646" y="2706"/>
                        <a:ext cx="110" cy="1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2245" name="Oval 213">
                        <a:extLst>
                          <a:ext uri="{FF2B5EF4-FFF2-40B4-BE49-F238E27FC236}">
                            <a16:creationId xmlns:a16="http://schemas.microsoft.com/office/drawing/2014/main" id="{17B26E0A-3937-40DF-A6FE-A4172B2D9C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224078">
                        <a:off x="3744" y="2640"/>
                        <a:ext cx="148" cy="278"/>
                      </a:xfrm>
                      <a:prstGeom prst="ellipse">
                        <a:avLst/>
                      </a:pr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123" name="Freeform 214">
                <a:extLst>
                  <a:ext uri="{FF2B5EF4-FFF2-40B4-BE49-F238E27FC236}">
                    <a16:creationId xmlns:a16="http://schemas.microsoft.com/office/drawing/2014/main" id="{B984C7E8-F998-4768-834E-0A69EBD9A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7200"/>
                <a:ext cx="1293" cy="1700"/>
              </a:xfrm>
              <a:custGeom>
                <a:avLst/>
                <a:gdLst>
                  <a:gd name="T0" fmla="*/ 0 w 960"/>
                  <a:gd name="T1" fmla="*/ 1184 h 1296"/>
                  <a:gd name="T2" fmla="*/ 7 w 960"/>
                  <a:gd name="T3" fmla="*/ 1242 h 1296"/>
                  <a:gd name="T4" fmla="*/ 63 w 960"/>
                  <a:gd name="T5" fmla="*/ 1296 h 1296"/>
                  <a:gd name="T6" fmla="*/ 887 w 960"/>
                  <a:gd name="T7" fmla="*/ 1296 h 1296"/>
                  <a:gd name="T8" fmla="*/ 950 w 960"/>
                  <a:gd name="T9" fmla="*/ 1238 h 1296"/>
                  <a:gd name="T10" fmla="*/ 960 w 960"/>
                  <a:gd name="T11" fmla="*/ 1173 h 1296"/>
                  <a:gd name="T12" fmla="*/ 635 w 960"/>
                  <a:gd name="T13" fmla="*/ 336 h 1296"/>
                  <a:gd name="T14" fmla="*/ 635 w 960"/>
                  <a:gd name="T15" fmla="*/ 50 h 1296"/>
                  <a:gd name="T16" fmla="*/ 653 w 960"/>
                  <a:gd name="T17" fmla="*/ 23 h 1296"/>
                  <a:gd name="T18" fmla="*/ 646 w 960"/>
                  <a:gd name="T19" fmla="*/ 0 h 1296"/>
                  <a:gd name="T20" fmla="*/ 618 w 960"/>
                  <a:gd name="T21" fmla="*/ 0 h 1296"/>
                  <a:gd name="T22" fmla="*/ 596 w 960"/>
                  <a:gd name="T23" fmla="*/ 0 h 1296"/>
                  <a:gd name="T24" fmla="*/ 596 w 960"/>
                  <a:gd name="T25" fmla="*/ 336 h 1296"/>
                  <a:gd name="T26" fmla="*/ 918 w 960"/>
                  <a:gd name="T27" fmla="*/ 1192 h 1296"/>
                  <a:gd name="T28" fmla="*/ 887 w 960"/>
                  <a:gd name="T29" fmla="*/ 1242 h 1296"/>
                  <a:gd name="T30" fmla="*/ 66 w 960"/>
                  <a:gd name="T31" fmla="*/ 1242 h 1296"/>
                  <a:gd name="T32" fmla="*/ 42 w 960"/>
                  <a:gd name="T33" fmla="*/ 1192 h 1296"/>
                  <a:gd name="T34" fmla="*/ 335 w 960"/>
                  <a:gd name="T35" fmla="*/ 336 h 1296"/>
                  <a:gd name="T36" fmla="*/ 335 w 960"/>
                  <a:gd name="T37" fmla="*/ 0 h 1296"/>
                  <a:gd name="T38" fmla="*/ 635 w 960"/>
                  <a:gd name="T39" fmla="*/ 0 h 1296"/>
                  <a:gd name="T40" fmla="*/ 279 w 960"/>
                  <a:gd name="T41" fmla="*/ 0 h 1296"/>
                  <a:gd name="T42" fmla="*/ 272 w 960"/>
                  <a:gd name="T43" fmla="*/ 23 h 1296"/>
                  <a:gd name="T44" fmla="*/ 293 w 960"/>
                  <a:gd name="T45" fmla="*/ 59 h 1296"/>
                  <a:gd name="T46" fmla="*/ 293 w 960"/>
                  <a:gd name="T47" fmla="*/ 336 h 1296"/>
                  <a:gd name="T48" fmla="*/ 0 w 960"/>
                  <a:gd name="T49" fmla="*/ 118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0" h="1296">
                    <a:moveTo>
                      <a:pt x="0" y="1184"/>
                    </a:moveTo>
                    <a:lnTo>
                      <a:pt x="7" y="1242"/>
                    </a:lnTo>
                    <a:lnTo>
                      <a:pt x="63" y="1296"/>
                    </a:lnTo>
                    <a:lnTo>
                      <a:pt x="887" y="1296"/>
                    </a:lnTo>
                    <a:lnTo>
                      <a:pt x="950" y="1238"/>
                    </a:lnTo>
                    <a:lnTo>
                      <a:pt x="960" y="1173"/>
                    </a:lnTo>
                    <a:lnTo>
                      <a:pt x="635" y="336"/>
                    </a:lnTo>
                    <a:lnTo>
                      <a:pt x="635" y="50"/>
                    </a:lnTo>
                    <a:lnTo>
                      <a:pt x="653" y="23"/>
                    </a:lnTo>
                    <a:lnTo>
                      <a:pt x="646" y="0"/>
                    </a:lnTo>
                    <a:lnTo>
                      <a:pt x="618" y="0"/>
                    </a:lnTo>
                    <a:lnTo>
                      <a:pt x="596" y="0"/>
                    </a:lnTo>
                    <a:lnTo>
                      <a:pt x="596" y="336"/>
                    </a:lnTo>
                    <a:lnTo>
                      <a:pt x="918" y="1192"/>
                    </a:lnTo>
                    <a:lnTo>
                      <a:pt x="887" y="1242"/>
                    </a:lnTo>
                    <a:lnTo>
                      <a:pt x="66" y="1242"/>
                    </a:lnTo>
                    <a:lnTo>
                      <a:pt x="42" y="1192"/>
                    </a:lnTo>
                    <a:lnTo>
                      <a:pt x="335" y="336"/>
                    </a:lnTo>
                    <a:lnTo>
                      <a:pt x="335" y="0"/>
                    </a:lnTo>
                    <a:lnTo>
                      <a:pt x="635" y="0"/>
                    </a:lnTo>
                    <a:lnTo>
                      <a:pt x="279" y="0"/>
                    </a:lnTo>
                    <a:lnTo>
                      <a:pt x="272" y="23"/>
                    </a:lnTo>
                    <a:lnTo>
                      <a:pt x="293" y="59"/>
                    </a:lnTo>
                    <a:lnTo>
                      <a:pt x="293" y="336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215" name="Text Box 4">
            <a:extLst>
              <a:ext uri="{FF2B5EF4-FFF2-40B4-BE49-F238E27FC236}">
                <a16:creationId xmlns:a16="http://schemas.microsoft.com/office/drawing/2014/main" id="{DF2802A8-6633-493F-9CB2-213D680F7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753" y="6065902"/>
            <a:ext cx="1376181" cy="30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Magnetrührer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28" name="Gerade Verbindung mit Pfeil 2327">
            <a:extLst>
              <a:ext uri="{FF2B5EF4-FFF2-40B4-BE49-F238E27FC236}">
                <a16:creationId xmlns:a16="http://schemas.microsoft.com/office/drawing/2014/main" id="{EDBEDA86-287F-44E7-A972-B971C113241D}"/>
              </a:ext>
            </a:extLst>
          </p:cNvPr>
          <p:cNvCxnSpPr>
            <a:cxnSpLocks/>
            <a:stCxn id="215" idx="1"/>
          </p:cNvCxnSpPr>
          <p:nvPr/>
        </p:nvCxnSpPr>
        <p:spPr>
          <a:xfrm flipH="1">
            <a:off x="8835551" y="6216715"/>
            <a:ext cx="57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0" name="Textfeld 2329">
            <a:extLst>
              <a:ext uri="{FF2B5EF4-FFF2-40B4-BE49-F238E27FC236}">
                <a16:creationId xmlns:a16="http://schemas.microsoft.com/office/drawing/2014/main" id="{61A0038D-D91B-4448-8C0F-E37180A4FB59}"/>
              </a:ext>
            </a:extLst>
          </p:cNvPr>
          <p:cNvSpPr txBox="1"/>
          <p:nvPr/>
        </p:nvSpPr>
        <p:spPr>
          <a:xfrm>
            <a:off x="8902982" y="4633555"/>
            <a:ext cx="21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Erlenmeyerkolben mit Probelösung, Indikator und Rührfisch</a:t>
            </a:r>
          </a:p>
        </p:txBody>
      </p:sp>
      <p:sp>
        <p:nvSpPr>
          <p:cNvPr id="220" name="Freeform 6">
            <a:extLst>
              <a:ext uri="{FF2B5EF4-FFF2-40B4-BE49-F238E27FC236}">
                <a16:creationId xmlns:a16="http://schemas.microsoft.com/office/drawing/2014/main" id="{52380D82-DB54-48C3-89C9-875A0F16BBA2}"/>
              </a:ext>
            </a:extLst>
          </p:cNvPr>
          <p:cNvSpPr>
            <a:spLocks/>
          </p:cNvSpPr>
          <p:nvPr/>
        </p:nvSpPr>
        <p:spPr bwMode="auto">
          <a:xfrm>
            <a:off x="8120931" y="5068914"/>
            <a:ext cx="49985" cy="142875"/>
          </a:xfrm>
          <a:custGeom>
            <a:avLst/>
            <a:gdLst>
              <a:gd name="T0" fmla="*/ 32 w 160"/>
              <a:gd name="T1" fmla="*/ 113 h 450"/>
              <a:gd name="T2" fmla="*/ 0 w 160"/>
              <a:gd name="T3" fmla="*/ 300 h 450"/>
              <a:gd name="T4" fmla="*/ 0 w 160"/>
              <a:gd name="T5" fmla="*/ 337 h 450"/>
              <a:gd name="T6" fmla="*/ 0 w 160"/>
              <a:gd name="T7" fmla="*/ 376 h 450"/>
              <a:gd name="T8" fmla="*/ 0 w 160"/>
              <a:gd name="T9" fmla="*/ 412 h 450"/>
              <a:gd name="T10" fmla="*/ 32 w 160"/>
              <a:gd name="T11" fmla="*/ 450 h 450"/>
              <a:gd name="T12" fmla="*/ 64 w 160"/>
              <a:gd name="T13" fmla="*/ 450 h 450"/>
              <a:gd name="T14" fmla="*/ 96 w 160"/>
              <a:gd name="T15" fmla="*/ 450 h 450"/>
              <a:gd name="T16" fmla="*/ 128 w 160"/>
              <a:gd name="T17" fmla="*/ 450 h 450"/>
              <a:gd name="T18" fmla="*/ 160 w 160"/>
              <a:gd name="T19" fmla="*/ 412 h 450"/>
              <a:gd name="T20" fmla="*/ 160 w 160"/>
              <a:gd name="T21" fmla="*/ 376 h 450"/>
              <a:gd name="T22" fmla="*/ 128 w 160"/>
              <a:gd name="T23" fmla="*/ 300 h 450"/>
              <a:gd name="T24" fmla="*/ 128 w 160"/>
              <a:gd name="T25" fmla="*/ 225 h 450"/>
              <a:gd name="T26" fmla="*/ 96 w 160"/>
              <a:gd name="T27" fmla="*/ 113 h 450"/>
              <a:gd name="T28" fmla="*/ 64 w 160"/>
              <a:gd name="T29" fmla="*/ 0 h 450"/>
              <a:gd name="T30" fmla="*/ 32 w 160"/>
              <a:gd name="T31" fmla="*/ 113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450">
                <a:moveTo>
                  <a:pt x="32" y="113"/>
                </a:moveTo>
                <a:lnTo>
                  <a:pt x="0" y="300"/>
                </a:lnTo>
                <a:lnTo>
                  <a:pt x="0" y="337"/>
                </a:lnTo>
                <a:lnTo>
                  <a:pt x="0" y="376"/>
                </a:lnTo>
                <a:lnTo>
                  <a:pt x="0" y="412"/>
                </a:lnTo>
                <a:lnTo>
                  <a:pt x="32" y="450"/>
                </a:lnTo>
                <a:lnTo>
                  <a:pt x="64" y="450"/>
                </a:lnTo>
                <a:lnTo>
                  <a:pt x="96" y="450"/>
                </a:lnTo>
                <a:lnTo>
                  <a:pt x="128" y="450"/>
                </a:lnTo>
                <a:lnTo>
                  <a:pt x="160" y="412"/>
                </a:lnTo>
                <a:lnTo>
                  <a:pt x="160" y="376"/>
                </a:lnTo>
                <a:lnTo>
                  <a:pt x="128" y="300"/>
                </a:lnTo>
                <a:lnTo>
                  <a:pt x="128" y="225"/>
                </a:lnTo>
                <a:lnTo>
                  <a:pt x="96" y="113"/>
                </a:lnTo>
                <a:lnTo>
                  <a:pt x="64" y="0"/>
                </a:lnTo>
                <a:lnTo>
                  <a:pt x="32" y="1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1" name="Freeform 8">
            <a:extLst>
              <a:ext uri="{FF2B5EF4-FFF2-40B4-BE49-F238E27FC236}">
                <a16:creationId xmlns:a16="http://schemas.microsoft.com/office/drawing/2014/main" id="{BA455952-852D-4BB0-A7BA-2394E9D9DBC3}"/>
              </a:ext>
            </a:extLst>
          </p:cNvPr>
          <p:cNvSpPr>
            <a:spLocks/>
          </p:cNvSpPr>
          <p:nvPr/>
        </p:nvSpPr>
        <p:spPr bwMode="auto">
          <a:xfrm>
            <a:off x="1878276" y="4865948"/>
            <a:ext cx="49985" cy="144463"/>
          </a:xfrm>
          <a:custGeom>
            <a:avLst/>
            <a:gdLst>
              <a:gd name="T0" fmla="*/ 32 w 160"/>
              <a:gd name="T1" fmla="*/ 113 h 451"/>
              <a:gd name="T2" fmla="*/ 0 w 160"/>
              <a:gd name="T3" fmla="*/ 300 h 451"/>
              <a:gd name="T4" fmla="*/ 0 w 160"/>
              <a:gd name="T5" fmla="*/ 337 h 451"/>
              <a:gd name="T6" fmla="*/ 0 w 160"/>
              <a:gd name="T7" fmla="*/ 376 h 451"/>
              <a:gd name="T8" fmla="*/ 0 w 160"/>
              <a:gd name="T9" fmla="*/ 412 h 451"/>
              <a:gd name="T10" fmla="*/ 32 w 160"/>
              <a:gd name="T11" fmla="*/ 451 h 451"/>
              <a:gd name="T12" fmla="*/ 63 w 160"/>
              <a:gd name="T13" fmla="*/ 451 h 451"/>
              <a:gd name="T14" fmla="*/ 95 w 160"/>
              <a:gd name="T15" fmla="*/ 451 h 451"/>
              <a:gd name="T16" fmla="*/ 128 w 160"/>
              <a:gd name="T17" fmla="*/ 451 h 451"/>
              <a:gd name="T18" fmla="*/ 160 w 160"/>
              <a:gd name="T19" fmla="*/ 412 h 451"/>
              <a:gd name="T20" fmla="*/ 160 w 160"/>
              <a:gd name="T21" fmla="*/ 376 h 451"/>
              <a:gd name="T22" fmla="*/ 128 w 160"/>
              <a:gd name="T23" fmla="*/ 300 h 451"/>
              <a:gd name="T24" fmla="*/ 128 w 160"/>
              <a:gd name="T25" fmla="*/ 225 h 451"/>
              <a:gd name="T26" fmla="*/ 95 w 160"/>
              <a:gd name="T27" fmla="*/ 113 h 451"/>
              <a:gd name="T28" fmla="*/ 63 w 160"/>
              <a:gd name="T29" fmla="*/ 0 h 451"/>
              <a:gd name="T30" fmla="*/ 32 w 160"/>
              <a:gd name="T31" fmla="*/ 113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451">
                <a:moveTo>
                  <a:pt x="32" y="113"/>
                </a:moveTo>
                <a:lnTo>
                  <a:pt x="0" y="300"/>
                </a:lnTo>
                <a:lnTo>
                  <a:pt x="0" y="337"/>
                </a:lnTo>
                <a:lnTo>
                  <a:pt x="0" y="376"/>
                </a:lnTo>
                <a:lnTo>
                  <a:pt x="0" y="412"/>
                </a:lnTo>
                <a:lnTo>
                  <a:pt x="32" y="451"/>
                </a:lnTo>
                <a:lnTo>
                  <a:pt x="63" y="451"/>
                </a:lnTo>
                <a:lnTo>
                  <a:pt x="95" y="451"/>
                </a:lnTo>
                <a:lnTo>
                  <a:pt x="128" y="451"/>
                </a:lnTo>
                <a:lnTo>
                  <a:pt x="160" y="412"/>
                </a:lnTo>
                <a:lnTo>
                  <a:pt x="160" y="376"/>
                </a:lnTo>
                <a:lnTo>
                  <a:pt x="128" y="300"/>
                </a:lnTo>
                <a:lnTo>
                  <a:pt x="128" y="225"/>
                </a:lnTo>
                <a:lnTo>
                  <a:pt x="95" y="113"/>
                </a:lnTo>
                <a:lnTo>
                  <a:pt x="63" y="0"/>
                </a:lnTo>
                <a:lnTo>
                  <a:pt x="32" y="1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2" name="Freeform 8">
            <a:extLst>
              <a:ext uri="{FF2B5EF4-FFF2-40B4-BE49-F238E27FC236}">
                <a16:creationId xmlns:a16="http://schemas.microsoft.com/office/drawing/2014/main" id="{63035D73-C571-4B8B-B064-1B0FBFE97C5C}"/>
              </a:ext>
            </a:extLst>
          </p:cNvPr>
          <p:cNvSpPr>
            <a:spLocks/>
          </p:cNvSpPr>
          <p:nvPr/>
        </p:nvSpPr>
        <p:spPr bwMode="auto">
          <a:xfrm>
            <a:off x="1887002" y="5246475"/>
            <a:ext cx="49985" cy="144463"/>
          </a:xfrm>
          <a:custGeom>
            <a:avLst/>
            <a:gdLst>
              <a:gd name="T0" fmla="*/ 32 w 160"/>
              <a:gd name="T1" fmla="*/ 113 h 451"/>
              <a:gd name="T2" fmla="*/ 0 w 160"/>
              <a:gd name="T3" fmla="*/ 300 h 451"/>
              <a:gd name="T4" fmla="*/ 0 w 160"/>
              <a:gd name="T5" fmla="*/ 337 h 451"/>
              <a:gd name="T6" fmla="*/ 0 w 160"/>
              <a:gd name="T7" fmla="*/ 376 h 451"/>
              <a:gd name="T8" fmla="*/ 0 w 160"/>
              <a:gd name="T9" fmla="*/ 412 h 451"/>
              <a:gd name="T10" fmla="*/ 32 w 160"/>
              <a:gd name="T11" fmla="*/ 451 h 451"/>
              <a:gd name="T12" fmla="*/ 63 w 160"/>
              <a:gd name="T13" fmla="*/ 451 h 451"/>
              <a:gd name="T14" fmla="*/ 95 w 160"/>
              <a:gd name="T15" fmla="*/ 451 h 451"/>
              <a:gd name="T16" fmla="*/ 128 w 160"/>
              <a:gd name="T17" fmla="*/ 451 h 451"/>
              <a:gd name="T18" fmla="*/ 160 w 160"/>
              <a:gd name="T19" fmla="*/ 412 h 451"/>
              <a:gd name="T20" fmla="*/ 160 w 160"/>
              <a:gd name="T21" fmla="*/ 376 h 451"/>
              <a:gd name="T22" fmla="*/ 128 w 160"/>
              <a:gd name="T23" fmla="*/ 300 h 451"/>
              <a:gd name="T24" fmla="*/ 128 w 160"/>
              <a:gd name="T25" fmla="*/ 225 h 451"/>
              <a:gd name="T26" fmla="*/ 95 w 160"/>
              <a:gd name="T27" fmla="*/ 113 h 451"/>
              <a:gd name="T28" fmla="*/ 63 w 160"/>
              <a:gd name="T29" fmla="*/ 0 h 451"/>
              <a:gd name="T30" fmla="*/ 32 w 160"/>
              <a:gd name="T31" fmla="*/ 113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451">
                <a:moveTo>
                  <a:pt x="32" y="113"/>
                </a:moveTo>
                <a:lnTo>
                  <a:pt x="0" y="300"/>
                </a:lnTo>
                <a:lnTo>
                  <a:pt x="0" y="337"/>
                </a:lnTo>
                <a:lnTo>
                  <a:pt x="0" y="376"/>
                </a:lnTo>
                <a:lnTo>
                  <a:pt x="0" y="412"/>
                </a:lnTo>
                <a:lnTo>
                  <a:pt x="32" y="451"/>
                </a:lnTo>
                <a:lnTo>
                  <a:pt x="63" y="451"/>
                </a:lnTo>
                <a:lnTo>
                  <a:pt x="95" y="451"/>
                </a:lnTo>
                <a:lnTo>
                  <a:pt x="128" y="451"/>
                </a:lnTo>
                <a:lnTo>
                  <a:pt x="160" y="412"/>
                </a:lnTo>
                <a:lnTo>
                  <a:pt x="160" y="376"/>
                </a:lnTo>
                <a:lnTo>
                  <a:pt x="128" y="300"/>
                </a:lnTo>
                <a:lnTo>
                  <a:pt x="128" y="225"/>
                </a:lnTo>
                <a:lnTo>
                  <a:pt x="95" y="113"/>
                </a:lnTo>
                <a:lnTo>
                  <a:pt x="63" y="0"/>
                </a:lnTo>
                <a:lnTo>
                  <a:pt x="32" y="1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1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97" grpId="0" animBg="1"/>
      <p:bldP spid="99" grpId="0" animBg="1"/>
      <p:bldP spid="113" grpId="0" animBg="1"/>
      <p:bldP spid="118" grpId="0"/>
      <p:bldP spid="215" grpId="0" animBg="1"/>
      <p:bldP spid="2330" grpId="0"/>
      <p:bldP spid="220" grpId="0" animBg="1"/>
      <p:bldP spid="221" grpId="0" animBg="1"/>
      <p:bldP spid="2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3DC8ED9-F237-430A-8BA7-20EA2FD5A015}"/>
              </a:ext>
            </a:extLst>
          </p:cNvPr>
          <p:cNvSpPr txBox="1"/>
          <p:nvPr/>
        </p:nvSpPr>
        <p:spPr>
          <a:xfrm>
            <a:off x="627017" y="1284523"/>
            <a:ext cx="1004969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Ein bestimmtes Volumen der zu untersuchenden Lösung wird mit einer Pipette und einem Rührfisch in einen Erlenmeyerkolben gegeben.</a:t>
            </a:r>
            <a:endParaRPr lang="de-DE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Der Probe fügt man einige (wenige) Tropfen eines geeigneten Säure-Base-Indikators zu.</a:t>
            </a:r>
            <a:endParaRPr lang="de-DE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Aus einer Bürette lässt man Maßlösung (mit bekannter Konzentration) unter ständigem Rühren bis zum Farbumschlag des Indikators in die Probelösung tropfen.</a:t>
            </a:r>
            <a:endParaRPr lang="de-DE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de-DE" sz="2400" dirty="0">
                <a:effectLst/>
                <a:ea typeface="Times New Roman" panose="02020603050405020304" pitchFamily="18" charset="0"/>
              </a:rPr>
              <a:t>An der Bürette wird der Verbrauch der benötigten Maßlösung abgelesen.</a:t>
            </a:r>
            <a:endParaRPr lang="de-DE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A215AE-E45D-4AA2-873A-BC921EE7E415}"/>
              </a:ext>
            </a:extLst>
          </p:cNvPr>
          <p:cNvSpPr txBox="1"/>
          <p:nvPr/>
        </p:nvSpPr>
        <p:spPr>
          <a:xfrm>
            <a:off x="627017" y="649635"/>
            <a:ext cx="870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Durchführung einer Titration</a:t>
            </a:r>
          </a:p>
        </p:txBody>
      </p:sp>
    </p:spTree>
    <p:extLst>
      <p:ext uri="{BB962C8B-B14F-4D97-AF65-F5344CB8AC3E}">
        <p14:creationId xmlns:p14="http://schemas.microsoft.com/office/powerpoint/2010/main" val="401358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FCFA9C-E354-455C-97BB-FAE176BF2B59}"/>
              </a:ext>
            </a:extLst>
          </p:cNvPr>
          <p:cNvSpPr txBox="1"/>
          <p:nvPr/>
        </p:nvSpPr>
        <p:spPr>
          <a:xfrm>
            <a:off x="975360" y="304800"/>
            <a:ext cx="689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Auswertung der Titration: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17CDC8-CEF0-4A21-A665-0439FA5FD141}"/>
              </a:ext>
            </a:extLst>
          </p:cNvPr>
          <p:cNvSpPr txBox="1"/>
          <p:nvPr/>
        </p:nvSpPr>
        <p:spPr>
          <a:xfrm>
            <a:off x="975359" y="813469"/>
            <a:ext cx="1013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Beispiel</a:t>
            </a:r>
            <a:r>
              <a:rPr lang="de-DE" dirty="0"/>
              <a:t>: </a:t>
            </a:r>
            <a:r>
              <a:rPr lang="de-DE" sz="1800" dirty="0">
                <a:effectLst/>
                <a:ea typeface="Times New Roman" panose="02020603050405020304" pitchFamily="18" charset="0"/>
              </a:rPr>
              <a:t>50 ml Salzsäurelösung unbekannter Konzentration werden mit Natronlauge (c = 0,1 </a:t>
            </a:r>
            <a:r>
              <a:rPr lang="de-DE" sz="1800" dirty="0" err="1">
                <a:effectLst/>
                <a:ea typeface="Times New Roman" panose="02020603050405020304" pitchFamily="18" charset="0"/>
              </a:rPr>
              <a:t>mol</a:t>
            </a:r>
            <a:r>
              <a:rPr lang="de-DE" sz="1800" dirty="0">
                <a:effectLst/>
                <a:ea typeface="Times New Roman" panose="02020603050405020304" pitchFamily="18" charset="0"/>
              </a:rPr>
              <a:t>/l) bis zum Äquivalenzpunkt titriert.  Dabei werden 30 ml Natronlauge verbraucht. Gesucht ist die Konzentration der Salzsäurelösung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17B7EF-F9EF-4859-B636-378921BD3E01}"/>
              </a:ext>
            </a:extLst>
          </p:cNvPr>
          <p:cNvSpPr txBox="1"/>
          <p:nvPr/>
        </p:nvSpPr>
        <p:spPr>
          <a:xfrm>
            <a:off x="975359" y="2058329"/>
            <a:ext cx="1027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Am Äquivalenzpunkt gilt:           n (HCl</a:t>
            </a:r>
            <a:r>
              <a:rPr lang="de-DE" baseline="-25000" dirty="0"/>
              <a:t>(</a:t>
            </a:r>
            <a:r>
              <a:rPr lang="de-DE" baseline="-25000" dirty="0" err="1"/>
              <a:t>aq</a:t>
            </a:r>
            <a:r>
              <a:rPr lang="de-DE" baseline="-25000" dirty="0"/>
              <a:t>)</a:t>
            </a:r>
            <a:r>
              <a:rPr lang="de-DE" dirty="0"/>
              <a:t>)  =  n(</a:t>
            </a:r>
            <a:r>
              <a:rPr lang="de-DE" dirty="0" err="1"/>
              <a:t>NaOH</a:t>
            </a:r>
            <a:r>
              <a:rPr lang="de-DE" baseline="-25000" dirty="0"/>
              <a:t>(</a:t>
            </a:r>
            <a:r>
              <a:rPr lang="de-DE" baseline="-25000" dirty="0" err="1"/>
              <a:t>aq</a:t>
            </a:r>
            <a:r>
              <a:rPr lang="de-DE" baseline="-25000" dirty="0"/>
              <a:t>)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6E2EFFB-FF9E-47AA-9C6D-33425EBCF155}"/>
                  </a:ext>
                </a:extLst>
              </p:cNvPr>
              <p:cNvSpPr txBox="1"/>
              <p:nvPr/>
            </p:nvSpPr>
            <p:spPr>
              <a:xfrm>
                <a:off x="8085911" y="1951537"/>
                <a:ext cx="1907178" cy="7400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800" dirty="0">
                    <a:effectLst/>
                    <a:ea typeface="Times New Roman" panose="02020603050405020304" pitchFamily="18" charset="0"/>
                  </a:rPr>
                  <a:t>nach der Formel:</a:t>
                </a:r>
              </a:p>
              <a:p>
                <a:pPr algn="ctr"/>
                <a:r>
                  <a:rPr lang="de-DE" sz="1800" dirty="0">
                    <a:effectLst/>
                    <a:ea typeface="Times New Roman" panose="02020603050405020304" pitchFamily="18" charset="0"/>
                  </a:rPr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smtClean="0">
                            <a:effectLst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sz="1800" dirty="0">
                    <a:effectLst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de-DE" sz="1800" i="1" dirty="0" smtClean="0">
                        <a:effectLst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sz="1800" dirty="0">
                    <a:effectLst/>
                    <a:ea typeface="Times New Roman" panose="02020603050405020304" pitchFamily="18" charset="0"/>
                  </a:rPr>
                  <a:t> n = c · V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6E2EFFB-FF9E-47AA-9C6D-33425EBCF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911" y="1951537"/>
                <a:ext cx="1907178" cy="740074"/>
              </a:xfrm>
              <a:prstGeom prst="rect">
                <a:avLst/>
              </a:prstGeom>
              <a:blipFill>
                <a:blip r:embed="rId2"/>
                <a:stretch>
                  <a:fillRect t="-3226" b="-2419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5D3C3BBE-1221-411A-B396-B097E3D1F8D6}"/>
              </a:ext>
            </a:extLst>
          </p:cNvPr>
          <p:cNvSpPr txBox="1"/>
          <p:nvPr/>
        </p:nvSpPr>
        <p:spPr>
          <a:xfrm>
            <a:off x="3335383" y="2612316"/>
            <a:ext cx="443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>
                <a:effectLst/>
                <a:ea typeface="Times New Roman" panose="02020603050405020304" pitchFamily="18" charset="0"/>
              </a:rPr>
              <a:t>c(HCl) </a:t>
            </a:r>
            <a:r>
              <a:rPr lang="de-DE" sz="1800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</a:t>
            </a:r>
            <a:r>
              <a:rPr lang="de-DE" sz="1800" dirty="0">
                <a:effectLst/>
                <a:ea typeface="Times New Roman" panose="02020603050405020304" pitchFamily="18" charset="0"/>
              </a:rPr>
              <a:t> V (HCl)  = c(</a:t>
            </a:r>
            <a:r>
              <a:rPr lang="de-DE" sz="1800" dirty="0" err="1">
                <a:effectLst/>
                <a:ea typeface="Times New Roman" panose="02020603050405020304" pitchFamily="18" charset="0"/>
              </a:rPr>
              <a:t>NaOH</a:t>
            </a:r>
            <a:r>
              <a:rPr lang="de-DE" sz="1800" dirty="0">
                <a:effectLst/>
                <a:ea typeface="Times New Roman" panose="02020603050405020304" pitchFamily="18" charset="0"/>
              </a:rPr>
              <a:t>) </a:t>
            </a:r>
            <a:r>
              <a:rPr lang="de-DE" sz="1800" dirty="0">
                <a:effectLst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</a:t>
            </a:r>
            <a:r>
              <a:rPr lang="de-DE" sz="1800" dirty="0">
                <a:effectLst/>
                <a:ea typeface="Times New Roman" panose="02020603050405020304" pitchFamily="18" charset="0"/>
              </a:rPr>
              <a:t> V (</a:t>
            </a:r>
            <a:r>
              <a:rPr lang="de-DE" sz="1800" dirty="0" err="1">
                <a:effectLst/>
                <a:ea typeface="Times New Roman" panose="02020603050405020304" pitchFamily="18" charset="0"/>
              </a:rPr>
              <a:t>NaOH</a:t>
            </a:r>
            <a:r>
              <a:rPr lang="de-DE" sz="1800" dirty="0">
                <a:effectLst/>
                <a:ea typeface="Times New Roman" panose="02020603050405020304" pitchFamily="18" charset="0"/>
              </a:rPr>
              <a:t>)  </a:t>
            </a:r>
            <a:endParaRPr lang="de-DE" sz="1600" dirty="0">
              <a:effectLst/>
              <a:ea typeface="Times New Roman" panose="02020603050405020304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0B17DD-8716-4DB9-801B-9C0A0DAA7D64}"/>
              </a:ext>
            </a:extLst>
          </p:cNvPr>
          <p:cNvCxnSpPr/>
          <p:nvPr/>
        </p:nvCxnSpPr>
        <p:spPr>
          <a:xfrm flipH="1">
            <a:off x="7184571" y="2258384"/>
            <a:ext cx="888275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C4696B8-FFB8-4143-8D0B-52DCFE141596}"/>
              </a:ext>
            </a:extLst>
          </p:cNvPr>
          <p:cNvSpPr txBox="1"/>
          <p:nvPr/>
        </p:nvSpPr>
        <p:spPr>
          <a:xfrm>
            <a:off x="964474" y="4358283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Werte aus der Titration: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8EA882D-A333-4899-AAE2-6D7D3720D940}"/>
              </a:ext>
            </a:extLst>
          </p:cNvPr>
          <p:cNvSpPr txBox="1"/>
          <p:nvPr/>
        </p:nvSpPr>
        <p:spPr>
          <a:xfrm>
            <a:off x="3644531" y="4367066"/>
            <a:ext cx="161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ea typeface="Times New Roman" panose="02020603050405020304" pitchFamily="18" charset="0"/>
              </a:rPr>
              <a:t>V (HCl) =  </a:t>
            </a:r>
            <a:r>
              <a:rPr lang="de-DE" dirty="0"/>
              <a:t>0,05 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7E80FE6-0FCF-4052-9C97-1C43E2C37069}"/>
                  </a:ext>
                </a:extLst>
              </p:cNvPr>
              <p:cNvSpPr txBox="1"/>
              <p:nvPr/>
            </p:nvSpPr>
            <p:spPr>
              <a:xfrm>
                <a:off x="3627111" y="4643082"/>
                <a:ext cx="2233751" cy="497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ea typeface="Times New Roman" panose="02020603050405020304" pitchFamily="18" charset="0"/>
                  </a:rPr>
                  <a:t>c(</a:t>
                </a:r>
                <a:r>
                  <a:rPr lang="de-DE" dirty="0" err="1">
                    <a:ea typeface="Times New Roman" panose="02020603050405020304" pitchFamily="18" charset="0"/>
                  </a:rPr>
                  <a:t>NaOH</a:t>
                </a:r>
                <a:r>
                  <a:rPr lang="de-DE" dirty="0">
                    <a:ea typeface="Times New Roman" panose="02020603050405020304" pitchFamily="18" charset="0"/>
                  </a:rPr>
                  <a:t>)  = </a:t>
                </a:r>
                <a:r>
                  <a:rPr lang="de-DE" dirty="0"/>
                  <a:t>0,1</a:t>
                </a:r>
                <a:r>
                  <a:rPr lang="de-DE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7E80FE6-0FCF-4052-9C97-1C43E2C3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1" y="4643082"/>
                <a:ext cx="2233751" cy="497187"/>
              </a:xfrm>
              <a:prstGeom prst="rect">
                <a:avLst/>
              </a:prstGeom>
              <a:blipFill>
                <a:blip r:embed="rId3"/>
                <a:stretch>
                  <a:fillRect l="-2459" b="-8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38300BA7-2769-419A-B990-7BE0735F946A}"/>
              </a:ext>
            </a:extLst>
          </p:cNvPr>
          <p:cNvSpPr txBox="1"/>
          <p:nvPr/>
        </p:nvSpPr>
        <p:spPr>
          <a:xfrm>
            <a:off x="3628192" y="5091830"/>
            <a:ext cx="401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ea typeface="Times New Roman" panose="02020603050405020304" pitchFamily="18" charset="0"/>
              </a:rPr>
              <a:t>V (</a:t>
            </a:r>
            <a:r>
              <a:rPr lang="de-DE" sz="1800" dirty="0" err="1">
                <a:effectLst/>
                <a:ea typeface="Times New Roman" panose="02020603050405020304" pitchFamily="18" charset="0"/>
              </a:rPr>
              <a:t>NaOH</a:t>
            </a:r>
            <a:r>
              <a:rPr lang="de-DE" sz="1800" dirty="0">
                <a:effectLst/>
                <a:ea typeface="Times New Roman" panose="02020603050405020304" pitchFamily="18" charset="0"/>
              </a:rPr>
              <a:t>) = </a:t>
            </a:r>
            <a:r>
              <a:rPr lang="de-DE" dirty="0"/>
              <a:t>0,03 l (Verbrauch)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9069690-C158-4E2F-A08B-C3A0903259BD}"/>
              </a:ext>
            </a:extLst>
          </p:cNvPr>
          <p:cNvGrpSpPr/>
          <p:nvPr/>
        </p:nvGrpSpPr>
        <p:grpSpPr>
          <a:xfrm>
            <a:off x="3640174" y="3149092"/>
            <a:ext cx="3320148" cy="797050"/>
            <a:chOff x="3442061" y="3037601"/>
            <a:chExt cx="3320148" cy="797050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5363344C-AAE4-472E-B10F-EED33FB7D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061" y="3222256"/>
              <a:ext cx="981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c(HCl) = </a:t>
              </a:r>
              <a:endPara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65E6660-9CD7-4343-A7CC-B926768C0AE6}"/>
                </a:ext>
              </a:extLst>
            </p:cNvPr>
            <p:cNvSpPr txBox="1"/>
            <p:nvPr/>
          </p:nvSpPr>
          <p:spPr>
            <a:xfrm>
              <a:off x="4423954" y="3037601"/>
              <a:ext cx="23382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c(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NaOH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) 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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 V (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NaOH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endParaRPr lang="de-DE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31DBFF5-C856-46F8-A9A4-CB0A6E9FDA4D}"/>
                </a:ext>
              </a:extLst>
            </p:cNvPr>
            <p:cNvSpPr txBox="1"/>
            <p:nvPr/>
          </p:nvSpPr>
          <p:spPr>
            <a:xfrm>
              <a:off x="5053145" y="3465319"/>
              <a:ext cx="981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V (HCl) </a:t>
              </a:r>
              <a:endParaRPr lang="de-DE" dirty="0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9F380B12-FA61-43C1-BAAA-C5258FC3F858}"/>
                </a:ext>
              </a:extLst>
            </p:cNvPr>
            <p:cNvCxnSpPr>
              <a:cxnSpLocks/>
            </p:cNvCxnSpPr>
            <p:nvPr/>
          </p:nvCxnSpPr>
          <p:spPr>
            <a:xfrm>
              <a:off x="4506687" y="3429000"/>
              <a:ext cx="1824444" cy="108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E06A8AE-0645-4D79-92C9-E4E0AF2A6A25}"/>
              </a:ext>
            </a:extLst>
          </p:cNvPr>
          <p:cNvGrpSpPr/>
          <p:nvPr/>
        </p:nvGrpSpPr>
        <p:grpSpPr>
          <a:xfrm>
            <a:off x="7188927" y="4340705"/>
            <a:ext cx="3363693" cy="923375"/>
            <a:chOff x="3442061" y="2931813"/>
            <a:chExt cx="3363693" cy="923375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52513F4E-7BBD-4B7C-A52A-38A47554D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061" y="3222256"/>
              <a:ext cx="981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c(HCl) = </a:t>
              </a:r>
              <a:endPara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58E4E279-D424-49B5-99B6-CA32C8EA8C98}"/>
                    </a:ext>
                  </a:extLst>
                </p:cNvPr>
                <p:cNvSpPr txBox="1"/>
                <p:nvPr/>
              </p:nvSpPr>
              <p:spPr>
                <a:xfrm>
                  <a:off x="4467499" y="2931813"/>
                  <a:ext cx="2338255" cy="4971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de-DE" dirty="0"/>
                    <a:t>0,1</a:t>
                  </a:r>
                  <a:r>
                    <a:rPr lang="de-DE" sz="1800" dirty="0">
                      <a:effectLst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sz="1800" i="1" smtClean="0">
                              <a:effectLst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1800" b="0" i="0" smtClean="0">
                              <a:effectLst/>
                            </a:rPr>
                            <m:t>mol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1800" b="0" i="0" smtClean="0">
                              <a:effectLst/>
                            </a:rPr>
                            <m:t>l</m:t>
                          </m:r>
                        </m:den>
                      </m:f>
                      <m:r>
                        <a:rPr lang="de-DE" sz="1800" b="0" i="1" smtClean="0">
                          <a:effectLst/>
                        </a:rPr>
                        <m:t> </m:t>
                      </m:r>
                    </m:oMath>
                  </a14:m>
                  <a:r>
                    <a:rPr kumimoji="0" lang="de-DE" altLang="de-DE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</a:t>
                  </a:r>
                  <a:r>
                    <a:rPr kumimoji="0" lang="de-DE" altLang="de-DE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Arial" panose="020B0604020202020204" pitchFamily="34" charset="0"/>
                    </a:rPr>
                    <a:t> 0,03 l</a:t>
                  </a:r>
                  <a:endParaRPr lang="de-DE" dirty="0"/>
                </a:p>
              </p:txBody>
            </p:sp>
          </mc:Choice>
          <mc:Fallback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58E4E279-D424-49B5-99B6-CA32C8EA8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499" y="2931813"/>
                  <a:ext cx="2338255" cy="497187"/>
                </a:xfrm>
                <a:prstGeom prst="rect">
                  <a:avLst/>
                </a:prstGeom>
                <a:blipFill>
                  <a:blip r:embed="rId4"/>
                  <a:stretch>
                    <a:fillRect l="-2350" b="-731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02C15B09-039D-4551-9B49-9513663FC968}"/>
                </a:ext>
              </a:extLst>
            </p:cNvPr>
            <p:cNvSpPr txBox="1"/>
            <p:nvPr/>
          </p:nvSpPr>
          <p:spPr>
            <a:xfrm>
              <a:off x="4847406" y="3485856"/>
              <a:ext cx="981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0,05 l</a:t>
              </a:r>
              <a:endParaRPr lang="de-DE" dirty="0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888EFA-F15A-4692-A617-9EC91DE283C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687" y="3429000"/>
              <a:ext cx="1824444" cy="108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6DC28F2-AC87-4C05-9D9F-DCA60C6E4129}"/>
                  </a:ext>
                </a:extLst>
              </p:cNvPr>
              <p:cNvSpPr txBox="1"/>
              <p:nvPr/>
            </p:nvSpPr>
            <p:spPr>
              <a:xfrm>
                <a:off x="10160730" y="4594643"/>
                <a:ext cx="1345480" cy="497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de-DE" altLang="de-D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= 0,06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de-DE" sz="1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56DC28F2-AC87-4C05-9D9F-DCA60C6E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30" y="4594643"/>
                <a:ext cx="1345480" cy="497187"/>
              </a:xfrm>
              <a:prstGeom prst="rect">
                <a:avLst/>
              </a:prstGeom>
              <a:blipFill>
                <a:blip r:embed="rId5"/>
                <a:stretch>
                  <a:fillRect l="-4072" b="-8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DE454539-D280-4ADD-A776-E06EB84A1DDB}"/>
                  </a:ext>
                </a:extLst>
              </p:cNvPr>
              <p:cNvSpPr txBox="1"/>
              <p:nvPr/>
            </p:nvSpPr>
            <p:spPr>
              <a:xfrm>
                <a:off x="975359" y="5795937"/>
                <a:ext cx="8985070" cy="497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Ergebnis: Die Konzentration der Salzsäurelösung beträgt 0,06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  <a:latin typeface="Cambria Math" panose="02040503050406030204" pitchFamily="18" charset="0"/>
                          </a:rPr>
                          <m:t>mol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800" b="0" i="0" smtClean="0">
                            <a:effectLst/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  <m:r>
                      <a:rPr lang="de-DE" sz="1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DE454539-D280-4ADD-A776-E06EB84A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5795937"/>
                <a:ext cx="8985070" cy="497187"/>
              </a:xfrm>
              <a:prstGeom prst="rect">
                <a:avLst/>
              </a:prstGeom>
              <a:blipFill>
                <a:blip r:embed="rId6"/>
                <a:stretch>
                  <a:fillRect l="-543" b="-8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7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47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Titration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Titration</dc:title>
  <dc:creator>Claudia Eysel</dc:creator>
  <cp:lastModifiedBy>Claudia Eysel</cp:lastModifiedBy>
  <cp:revision>6</cp:revision>
  <dcterms:created xsi:type="dcterms:W3CDTF">2021-12-12T16:56:50Z</dcterms:created>
  <dcterms:modified xsi:type="dcterms:W3CDTF">2021-12-15T15:34:25Z</dcterms:modified>
</cp:coreProperties>
</file>