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61" r:id="rId6"/>
    <p:sldId id="257" r:id="rId7"/>
    <p:sldId id="262" r:id="rId8"/>
    <p:sldId id="268" r:id="rId9"/>
    <p:sldId id="265" r:id="rId10"/>
    <p:sldId id="266" r:id="rId11"/>
    <p:sldId id="267" r:id="rId12"/>
    <p:sldId id="269" r:id="rId13"/>
    <p:sldId id="258" r:id="rId14"/>
    <p:sldId id="259" r:id="rId15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5888E-5D9D-4046-9F95-22CD06C6D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5D504B-78EA-440E-8C93-BD937AB26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F59592-134F-4D29-9C18-AD276584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16C1B-CEBB-45C4-9B6E-CC15761D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69DB4-FBCE-4A63-B5A7-BAD8CB67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92903-DEC9-410C-BE84-9E5AC54A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DD5676-772E-4383-B751-AC322C21B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E8207-C9A6-4312-A132-DADBE1EE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4FCF6C-096D-4E58-9796-93E22104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518EBA-0293-4562-BF34-B9E6A2DA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46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05E424-A694-4AD3-885E-8DCF42363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786C2D-A3CF-41E0-9091-B8874B743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9D2B8-5F9D-45A0-94D3-0CC951F3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EAE2E3-0397-4F36-84DA-FBABFC36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4180D-3B4D-4A2F-8C77-FEAAE977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243B9-6755-4274-9307-DA150B29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1B7AD-C965-4340-B402-B907A9F8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36E888-F3F0-441B-939D-ADE9B653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0F85D-DECA-4A37-AC19-B39F844B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B6616-840F-453F-9FA2-F9A77BD8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98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624E3-91C4-4D5A-8E9D-DA9174E7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8D2E30-D9D1-4C11-AA2F-9E0691647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F2497-BC34-4E21-BA18-CA7ACEFE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76D96-025E-4012-94E4-D443C1D8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42AE78-3CAD-4314-B86C-832F777B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5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21AA-F28B-4804-A252-A49CC9AE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CD1D4-28C6-498C-8938-0F7324EA6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686E17-FF15-4C4F-A4B2-2AAB231FD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7B4A35-E380-46B5-A330-D67ACF53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6B18F3-7AEF-4AAD-A7EE-A7BD9610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E075E2-073B-4F73-A585-48C1C89E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1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963B8-7A40-437F-805A-93F15DB9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A29D4C-1D11-49FD-AD32-9A9F38942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D3F116-89BA-4549-8BA7-256BF31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EAE6A3-84C1-403E-BD5C-6BD44C2CD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B1BB64-1893-484E-87FA-1DB8FDD60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1EFF48-C636-4EF1-93ED-6A388925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24441E-FC2D-43BC-B9EA-2C70F097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3E3A57-DF91-4AC1-85FD-EC80483C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8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74B1C-647E-4187-AFD9-E93E3FAD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5C3A86-4D16-40D6-A8F0-A08E097F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671A33-7AB5-4B3B-A297-02B2C5AF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0DAB7-28E3-439B-B20A-472DDB5C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86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34B47B-78CC-42F9-9852-2942D6DB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78CD71-D25D-4EFE-8D07-673D05ED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B26815-41C6-402B-B901-EB419D63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84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AE512-ABC9-4957-97CB-A3D1771A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7E2143-7B4F-4B39-9836-D4EA50D6E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CF25FE-1734-4528-BEA4-A369A187D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EF2360-BED7-4F5C-936F-7399CCC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8AF25B-5297-4FC7-B63B-F949E936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C944B4-6C86-4C11-BB0E-1CF8AA9B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92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EDA45-55E6-47DB-B464-5040B5AC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588EF8-C3B8-4244-89BF-505F6E30B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393608-74B0-4B44-A6C6-68B0C9057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088C28-380E-4AEF-A687-95F7C6F1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C06-8E5D-438A-87CE-25ABF5D32043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269F8A-7AE5-4514-A711-42A144AC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7E3CBB-0D99-4902-8E31-2AE5CD00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25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3EE095-4CF8-46A9-BB8C-C4C21D5B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1EDE6F-9598-4DD5-85F3-D75107F3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D51DD7-C7E3-4127-B3D9-3F759DF36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08C06-8E5D-438A-87CE-25ABF5D32043}" type="datetimeFigureOut">
              <a:rPr lang="de-DE" smtClean="0"/>
              <a:t>20.12.2021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28D24B-4ED0-4D89-AA7E-EFB7D0E4D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45CAC-8AF1-44D2-B937-BB32B0427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B557-19ED-40D0-9128-A2796A2ADB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2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5.bin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2.wmf"/><Relationship Id="rId29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png"/><Relationship Id="rId2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2.png"/><Relationship Id="rId23" Type="http://schemas.openxmlformats.org/officeDocument/2006/relationships/oleObject" Target="../embeddings/oleObject7.bin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oleObject" Target="../embeddings/oleObject6.bin"/><Relationship Id="rId27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26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image" Target="../media/image24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3.png"/><Relationship Id="rId4" Type="http://schemas.openxmlformats.org/officeDocument/2006/relationships/image" Target="../media/image4.wmf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32F0DED-A81B-48E1-AE82-4428EAFE3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50822"/>
              </p:ext>
            </p:extLst>
          </p:nvPr>
        </p:nvGraphicFramePr>
        <p:xfrm>
          <a:off x="3125338" y="0"/>
          <a:ext cx="6978506" cy="8370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3324">
                  <a:extLst>
                    <a:ext uri="{9D8B030D-6E8A-4147-A177-3AD203B41FA5}">
                      <a16:colId xmlns:a16="http://schemas.microsoft.com/office/drawing/2014/main" val="164923679"/>
                    </a:ext>
                  </a:extLst>
                </a:gridCol>
                <a:gridCol w="1245049">
                  <a:extLst>
                    <a:ext uri="{9D8B030D-6E8A-4147-A177-3AD203B41FA5}">
                      <a16:colId xmlns:a16="http://schemas.microsoft.com/office/drawing/2014/main" val="995757746"/>
                    </a:ext>
                  </a:extLst>
                </a:gridCol>
                <a:gridCol w="973959">
                  <a:extLst>
                    <a:ext uri="{9D8B030D-6E8A-4147-A177-3AD203B41FA5}">
                      <a16:colId xmlns:a16="http://schemas.microsoft.com/office/drawing/2014/main" val="3969936622"/>
                    </a:ext>
                  </a:extLst>
                </a:gridCol>
                <a:gridCol w="1188348">
                  <a:extLst>
                    <a:ext uri="{9D8B030D-6E8A-4147-A177-3AD203B41FA5}">
                      <a16:colId xmlns:a16="http://schemas.microsoft.com/office/drawing/2014/main" val="3557681987"/>
                    </a:ext>
                  </a:extLst>
                </a:gridCol>
                <a:gridCol w="1597826">
                  <a:extLst>
                    <a:ext uri="{9D8B030D-6E8A-4147-A177-3AD203B41FA5}">
                      <a16:colId xmlns:a16="http://schemas.microsoft.com/office/drawing/2014/main" val="3921164438"/>
                    </a:ext>
                  </a:extLst>
                </a:gridCol>
              </a:tblGrid>
              <a:tr h="7424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Name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Formel 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Schmelz-punkt</a:t>
                      </a:r>
                      <a:br>
                        <a:rPr lang="de-DE" sz="1600">
                          <a:effectLst/>
                        </a:rPr>
                      </a:br>
                      <a:r>
                        <a:rPr lang="de-DE" sz="1600">
                          <a:effectLst/>
                        </a:rPr>
                        <a:t>in °C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Siedepunkt</a:t>
                      </a:r>
                      <a:br>
                        <a:rPr lang="de-DE" sz="1600" dirty="0">
                          <a:effectLst/>
                        </a:rPr>
                      </a:br>
                      <a:r>
                        <a:rPr lang="de-DE" sz="1600" dirty="0">
                          <a:effectLst/>
                        </a:rPr>
                        <a:t>in °C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Dichte der flüssigen Form</a:t>
                      </a:r>
                      <a:br>
                        <a:rPr lang="de-DE" sz="1600" dirty="0">
                          <a:effectLst/>
                        </a:rPr>
                      </a:br>
                      <a:r>
                        <a:rPr lang="de-DE" sz="1600" dirty="0">
                          <a:effectLst/>
                        </a:rPr>
                        <a:t>(g/ml)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2909792121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Methan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CH</a:t>
                      </a:r>
                      <a:r>
                        <a:rPr lang="de-DE" sz="1600" baseline="-25000">
                          <a:effectLst/>
                        </a:rPr>
                        <a:t>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-182,6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-161,7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0,4240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3876544042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Ethan 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2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-172,0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-88,6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0,5462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1825792858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Propan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C</a:t>
                      </a:r>
                      <a:r>
                        <a:rPr lang="de-DE" sz="1600" baseline="-25000" dirty="0">
                          <a:effectLst/>
                        </a:rPr>
                        <a:t>3</a:t>
                      </a:r>
                      <a:r>
                        <a:rPr lang="de-DE" sz="1600" dirty="0">
                          <a:effectLst/>
                        </a:rPr>
                        <a:t>H</a:t>
                      </a:r>
                      <a:r>
                        <a:rPr lang="de-DE" sz="1600" baseline="-25000" dirty="0">
                          <a:effectLst/>
                        </a:rPr>
                        <a:t>8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-187,1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-42,2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0,5824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254947769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n-Butan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C</a:t>
                      </a:r>
                      <a:r>
                        <a:rPr lang="de-DE" sz="1600" baseline="-25000" dirty="0">
                          <a:effectLst/>
                        </a:rPr>
                        <a:t>4</a:t>
                      </a:r>
                      <a:r>
                        <a:rPr lang="de-DE" sz="1600" dirty="0">
                          <a:effectLst/>
                        </a:rPr>
                        <a:t>H</a:t>
                      </a:r>
                      <a:r>
                        <a:rPr lang="de-DE" sz="1600" baseline="-25000" dirty="0">
                          <a:effectLst/>
                        </a:rPr>
                        <a:t>10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-135,0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-0,5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0,5788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1612569643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n-Pentan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C</a:t>
                      </a:r>
                      <a:r>
                        <a:rPr lang="de-DE" sz="1600" baseline="-25000" dirty="0">
                          <a:effectLst/>
                        </a:rPr>
                        <a:t>5</a:t>
                      </a:r>
                      <a:r>
                        <a:rPr lang="de-DE" sz="1600" dirty="0">
                          <a:effectLst/>
                        </a:rPr>
                        <a:t>H</a:t>
                      </a:r>
                      <a:r>
                        <a:rPr lang="de-DE" sz="1600" baseline="-25000" dirty="0">
                          <a:effectLst/>
                        </a:rPr>
                        <a:t>12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-129,7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36,1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0,6264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1313900271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n-Hexan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6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14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-94,0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68,7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0,6594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4174609878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n-Heptan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7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16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-90,5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98,4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0,6837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2654331806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n-Octan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8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18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-56,8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125,6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0,7028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981972566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n-Nonan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9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20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-53,7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150,7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0,7179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586751330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10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22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-29,7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174,0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0,7298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2535293753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n-Undecan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11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24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-25,6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195,8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0,7404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1455551576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n-Dodecan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12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26 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-9,6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216,3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0,7493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2745697284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n-Tridecan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13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28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-6,0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230,0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0,7568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1972003438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Tetradecan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14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30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5,5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251,0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0,7636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301720299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Pentadecan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15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32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10,0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268,0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0,7688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288595383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Hexadecan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16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34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18,1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280,0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0,7749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2212815307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Heptadecan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17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36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22,0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303,0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0,7767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4125661413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Octadecan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18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38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28,0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308,0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0,7767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2267799821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Nonadecan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19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40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32,0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330,0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0,7776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32869043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Eicosan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20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42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36,4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0,7777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1585063304"/>
                  </a:ext>
                </a:extLst>
              </a:tr>
              <a:tr h="83663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Heneicosan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21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44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40,4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0,7782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1780876040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Docosan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22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46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44,4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0,7778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685443371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Tricosan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23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48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47,4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0,7797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3790098628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Tetracosan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</a:t>
                      </a:r>
                      <a:r>
                        <a:rPr lang="de-DE" sz="1600" baseline="-25000">
                          <a:effectLst/>
                        </a:rPr>
                        <a:t>24</a:t>
                      </a:r>
                      <a:r>
                        <a:rPr lang="de-DE" sz="1600">
                          <a:effectLst/>
                        </a:rPr>
                        <a:t>H</a:t>
                      </a:r>
                      <a:r>
                        <a:rPr lang="de-DE" sz="1600" baseline="-25000">
                          <a:effectLst/>
                        </a:rPr>
                        <a:t>50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51,1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0,7786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4130269723"/>
                  </a:ext>
                </a:extLst>
              </a:tr>
              <a:tr h="2397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n-</a:t>
                      </a:r>
                      <a:r>
                        <a:rPr lang="de-DE" sz="1600" dirty="0" err="1">
                          <a:effectLst/>
                        </a:rPr>
                        <a:t>Pentacosan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C</a:t>
                      </a:r>
                      <a:r>
                        <a:rPr lang="de-DE" sz="1600" baseline="-25000" dirty="0">
                          <a:effectLst/>
                        </a:rPr>
                        <a:t>25</a:t>
                      </a:r>
                      <a:r>
                        <a:rPr lang="de-DE" sz="1600" dirty="0">
                          <a:effectLst/>
                        </a:rPr>
                        <a:t>H</a:t>
                      </a:r>
                      <a:r>
                        <a:rPr lang="de-DE" sz="1600" baseline="-25000" dirty="0">
                          <a:effectLst/>
                        </a:rPr>
                        <a:t>52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53,3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590" marR="15590" marT="15590" marB="15590" anchor="ctr"/>
                </a:tc>
                <a:extLst>
                  <a:ext uri="{0D108BD9-81ED-4DB2-BD59-A6C34878D82A}">
                    <a16:rowId xmlns:a16="http://schemas.microsoft.com/office/drawing/2014/main" val="138683843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C90D5D4-CAC0-4506-AA78-4CE7CDC0BB64}"/>
              </a:ext>
            </a:extLst>
          </p:cNvPr>
          <p:cNvSpPr txBox="1"/>
          <p:nvPr/>
        </p:nvSpPr>
        <p:spPr>
          <a:xfrm>
            <a:off x="395785" y="368489"/>
            <a:ext cx="2729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Stoffeigenschaften der Alkane</a:t>
            </a:r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A32B0D3B-15E9-432F-9049-0983584DA251}"/>
              </a:ext>
            </a:extLst>
          </p:cNvPr>
          <p:cNvSpPr/>
          <p:nvPr/>
        </p:nvSpPr>
        <p:spPr>
          <a:xfrm>
            <a:off x="6415391" y="940187"/>
            <a:ext cx="826851" cy="5353608"/>
          </a:xfrm>
          <a:prstGeom prst="triangle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2CBDF39-8D0F-4CB8-B247-D2E0FEE9761B}"/>
              </a:ext>
            </a:extLst>
          </p:cNvPr>
          <p:cNvSpPr/>
          <p:nvPr/>
        </p:nvSpPr>
        <p:spPr>
          <a:xfrm>
            <a:off x="7569740" y="940187"/>
            <a:ext cx="826851" cy="5353608"/>
          </a:xfrm>
          <a:prstGeom prst="triangle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38690B3E-CF60-4902-9B42-3051C0ECFC76}"/>
              </a:ext>
            </a:extLst>
          </p:cNvPr>
          <p:cNvSpPr/>
          <p:nvPr/>
        </p:nvSpPr>
        <p:spPr>
          <a:xfrm>
            <a:off x="8890342" y="940187"/>
            <a:ext cx="826851" cy="5353608"/>
          </a:xfrm>
          <a:prstGeom prst="triangle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1AF4F6-8ECC-4D75-93F6-72141BDBC5AB}"/>
              </a:ext>
            </a:extLst>
          </p:cNvPr>
          <p:cNvSpPr txBox="1"/>
          <p:nvPr/>
        </p:nvSpPr>
        <p:spPr>
          <a:xfrm>
            <a:off x="305145" y="2430926"/>
            <a:ext cx="2573317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Je länger die Kohlenstoffkette der Alkane, desto höher sind ihre Siede- und Schmelztemperatur sowie die Dichte.</a:t>
            </a:r>
          </a:p>
        </p:txBody>
      </p:sp>
    </p:spTree>
    <p:extLst>
      <p:ext uri="{BB962C8B-B14F-4D97-AF65-F5344CB8AC3E}">
        <p14:creationId xmlns:p14="http://schemas.microsoft.com/office/powerpoint/2010/main" val="13278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A70C7E2-E01A-4ED9-9DA0-E12E94A5A7B5}"/>
              </a:ext>
            </a:extLst>
          </p:cNvPr>
          <p:cNvSpPr txBox="1"/>
          <p:nvPr/>
        </p:nvSpPr>
        <p:spPr>
          <a:xfrm>
            <a:off x="1132764" y="366504"/>
            <a:ext cx="9294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Die Löslichkeit von Alkanen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0FAC5A24-FA00-4A39-91A6-DF465AF0D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22677"/>
              </p:ext>
            </p:extLst>
          </p:nvPr>
        </p:nvGraphicFramePr>
        <p:xfrm>
          <a:off x="1295021" y="1607260"/>
          <a:ext cx="8135582" cy="286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791">
                  <a:extLst>
                    <a:ext uri="{9D8B030D-6E8A-4147-A177-3AD203B41FA5}">
                      <a16:colId xmlns:a16="http://schemas.microsoft.com/office/drawing/2014/main" val="242114388"/>
                    </a:ext>
                  </a:extLst>
                </a:gridCol>
                <a:gridCol w="4067791">
                  <a:extLst>
                    <a:ext uri="{9D8B030D-6E8A-4147-A177-3AD203B41FA5}">
                      <a16:colId xmlns:a16="http://schemas.microsoft.com/office/drawing/2014/main" val="1614717563"/>
                    </a:ext>
                  </a:extLst>
                </a:gridCol>
              </a:tblGrid>
              <a:tr h="455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Löskeit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von Heptan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Beobachtung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192367"/>
                  </a:ext>
                </a:extLst>
              </a:tr>
              <a:tr h="455435">
                <a:tc>
                  <a:txBody>
                    <a:bodyPr/>
                    <a:lstStyle/>
                    <a:p>
                      <a:r>
                        <a:rPr lang="de-DE" sz="2000" dirty="0"/>
                        <a:t>Pflanzenöl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Bildet nach dem Schütteln eine Phase </a:t>
                      </a:r>
                    </a:p>
                    <a:p>
                      <a:r>
                        <a:rPr lang="de-DE" sz="20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Gut löslich ineinander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128542"/>
                  </a:ext>
                </a:extLst>
              </a:tr>
              <a:tr h="455435">
                <a:tc>
                  <a:txBody>
                    <a:bodyPr/>
                    <a:lstStyle/>
                    <a:p>
                      <a:r>
                        <a:rPr lang="de-DE" sz="2000" dirty="0"/>
                        <a:t>Wasser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Zwei deutliche Phasen, entmischen sich nach dem Schütteln wieder</a:t>
                      </a:r>
                    </a:p>
                    <a:p>
                      <a:r>
                        <a:rPr lang="de-DE" sz="20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Nicht löslich ineinander 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314446"/>
                  </a:ext>
                </a:extLst>
              </a:tr>
              <a:tr h="455435">
                <a:tc>
                  <a:txBody>
                    <a:bodyPr/>
                    <a:lstStyle/>
                    <a:p>
                      <a:r>
                        <a:rPr lang="de-DE" sz="2000" dirty="0"/>
                        <a:t>einem anderem Alkan (Paraffinöl)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Bildet nach dem Schütteln eine Phase</a:t>
                      </a:r>
                    </a:p>
                    <a:p>
                      <a:r>
                        <a:rPr lang="de-DE" sz="20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Gut löslich ineinander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031389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436B7406-E5A8-45AB-82E1-057C11D973F8}"/>
              </a:ext>
            </a:extLst>
          </p:cNvPr>
          <p:cNvSpPr/>
          <p:nvPr/>
        </p:nvSpPr>
        <p:spPr>
          <a:xfrm>
            <a:off x="5444698" y="2120096"/>
            <a:ext cx="3890371" cy="6298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7CBBD3C-79A3-465F-B0B4-8880167A737D}"/>
              </a:ext>
            </a:extLst>
          </p:cNvPr>
          <p:cNvSpPr/>
          <p:nvPr/>
        </p:nvSpPr>
        <p:spPr>
          <a:xfrm>
            <a:off x="5444698" y="2848732"/>
            <a:ext cx="3726596" cy="836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A8F982-35F3-47F3-91DD-558DB1673AB4}"/>
              </a:ext>
            </a:extLst>
          </p:cNvPr>
          <p:cNvSpPr/>
          <p:nvPr/>
        </p:nvSpPr>
        <p:spPr>
          <a:xfrm>
            <a:off x="5444698" y="3850687"/>
            <a:ext cx="3890370" cy="5386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CFDD7F4-ABE0-4B5E-ABC8-189AF89F41A6}"/>
              </a:ext>
            </a:extLst>
          </p:cNvPr>
          <p:cNvSpPr txBox="1"/>
          <p:nvPr/>
        </p:nvSpPr>
        <p:spPr>
          <a:xfrm>
            <a:off x="1295019" y="4682741"/>
            <a:ext cx="589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Ergebnis: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AB17E9-7032-4A7C-869B-41794181D190}"/>
              </a:ext>
            </a:extLst>
          </p:cNvPr>
          <p:cNvSpPr txBox="1"/>
          <p:nvPr/>
        </p:nvSpPr>
        <p:spPr>
          <a:xfrm>
            <a:off x="1295020" y="1100967"/>
            <a:ext cx="589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Versuch: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AD77AAF-01E8-4E7A-B4D9-6C355A0D6445}"/>
              </a:ext>
            </a:extLst>
          </p:cNvPr>
          <p:cNvSpPr txBox="1"/>
          <p:nvPr/>
        </p:nvSpPr>
        <p:spPr>
          <a:xfrm>
            <a:off x="1295018" y="4983451"/>
            <a:ext cx="7876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Alkane sind in Wasser unlöslich.</a:t>
            </a:r>
          </a:p>
          <a:p>
            <a:r>
              <a:rPr lang="de-DE" sz="2000" dirty="0"/>
              <a:t>Alkane sind in unpolaren Lösungsmitteln (z.B. Pflanzenöl) gut löslich.</a:t>
            </a:r>
          </a:p>
          <a:p>
            <a:r>
              <a:rPr lang="de-DE" sz="2000" dirty="0"/>
              <a:t>Alkane sind untereinander gut löslich.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8B5C9F-918C-464C-88C1-39A62C2E7BE9}"/>
              </a:ext>
            </a:extLst>
          </p:cNvPr>
          <p:cNvSpPr txBox="1"/>
          <p:nvPr/>
        </p:nvSpPr>
        <p:spPr>
          <a:xfrm>
            <a:off x="1295018" y="6142618"/>
            <a:ext cx="65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accent1">
                    <a:lumMod val="75000"/>
                  </a:schemeClr>
                </a:solidFill>
              </a:rPr>
              <a:t>Erkläre das Ergebnis mithilfe des Buches S. 244/245!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63311CA-AA14-4CCE-B9C6-A782AAB879FC}"/>
              </a:ext>
            </a:extLst>
          </p:cNvPr>
          <p:cNvSpPr/>
          <p:nvPr/>
        </p:nvSpPr>
        <p:spPr>
          <a:xfrm>
            <a:off x="1342786" y="3838710"/>
            <a:ext cx="3890370" cy="5386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682E11-B60F-4EA8-8ECE-C8D15DDCA350}"/>
              </a:ext>
            </a:extLst>
          </p:cNvPr>
          <p:cNvSpPr txBox="1"/>
          <p:nvPr/>
        </p:nvSpPr>
        <p:spPr>
          <a:xfrm>
            <a:off x="955343" y="805218"/>
            <a:ext cx="8434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Merke:</a:t>
            </a: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B335A91-E122-4934-8AB5-1E30C7AF750B}"/>
              </a:ext>
            </a:extLst>
          </p:cNvPr>
          <p:cNvSpPr/>
          <p:nvPr/>
        </p:nvSpPr>
        <p:spPr>
          <a:xfrm>
            <a:off x="955343" y="2790966"/>
            <a:ext cx="8679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„Gleiches löst sich in Gleichem“</a:t>
            </a:r>
          </a:p>
          <a:p>
            <a:r>
              <a:rPr lang="de-DE" sz="2400" dirty="0"/>
              <a:t>Je ähnlicher sich die Teilchen zweier Stoffe in Bezug auf die Polarität sind, desto besser lösen sich die Stoffe ineinander.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25CB66-F4B2-4B58-B679-8F6097344CD1}"/>
              </a:ext>
            </a:extLst>
          </p:cNvPr>
          <p:cNvSpPr txBox="1"/>
          <p:nvPr/>
        </p:nvSpPr>
        <p:spPr>
          <a:xfrm>
            <a:off x="955343" y="1365787"/>
            <a:ext cx="9062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Alkane sind </a:t>
            </a:r>
            <a:r>
              <a:rPr lang="de-DE" sz="2400" b="1" dirty="0">
                <a:solidFill>
                  <a:srgbClr val="FF0000"/>
                </a:solidFill>
              </a:rPr>
              <a:t>lipophil</a:t>
            </a:r>
            <a:r>
              <a:rPr lang="de-DE" sz="2400" dirty="0"/>
              <a:t> („Fett liebend“) und </a:t>
            </a:r>
            <a:r>
              <a:rPr lang="de-DE" sz="2400" b="1" dirty="0">
                <a:solidFill>
                  <a:srgbClr val="FF0000"/>
                </a:solidFill>
              </a:rPr>
              <a:t>hydrophob</a:t>
            </a:r>
            <a:r>
              <a:rPr lang="de-DE" sz="2400" dirty="0"/>
              <a:t> („Wasser meidend“), da sie sich gut in unpolaren, aber schlecht in polaren Lösungsmitteln lösen.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11C14D-4D6A-402F-B222-5591B06442C4}"/>
              </a:ext>
            </a:extLst>
          </p:cNvPr>
          <p:cNvSpPr txBox="1"/>
          <p:nvPr/>
        </p:nvSpPr>
        <p:spPr>
          <a:xfrm>
            <a:off x="955343" y="4483122"/>
            <a:ext cx="100671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Erklärung</a:t>
            </a:r>
            <a:r>
              <a:rPr lang="de-DE" sz="2400" dirty="0"/>
              <a:t>:</a:t>
            </a:r>
          </a:p>
          <a:p>
            <a:r>
              <a:rPr lang="de-DE" sz="2400" dirty="0"/>
              <a:t>Die Wassermoleküle ziehen sich gegenseitig durch die Wasserstoffbrücken stark an. Die London-Kräfte, die die unpolaren Alkane ausbilden, sind zu schwach, um die starken Wasserstoffbrücken zu ersetzen und sich zwischen die Wassermoleküle zu drängen.</a:t>
            </a:r>
          </a:p>
        </p:txBody>
      </p:sp>
    </p:spTree>
    <p:extLst>
      <p:ext uri="{BB962C8B-B14F-4D97-AF65-F5344CB8AC3E}">
        <p14:creationId xmlns:p14="http://schemas.microsoft.com/office/powerpoint/2010/main" val="370141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F165E39-B20A-439D-8D7A-BB6AE3497B63}"/>
              </a:ext>
            </a:extLst>
          </p:cNvPr>
          <p:cNvSpPr txBox="1"/>
          <p:nvPr/>
        </p:nvSpPr>
        <p:spPr>
          <a:xfrm>
            <a:off x="914400" y="383177"/>
            <a:ext cx="64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S. 276 Nr. 5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078E686-6352-4917-ACCC-EE5F6A6D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93864"/>
              </p:ext>
            </p:extLst>
          </p:nvPr>
        </p:nvGraphicFramePr>
        <p:xfrm>
          <a:off x="1021806" y="914400"/>
          <a:ext cx="990745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26">
                  <a:extLst>
                    <a:ext uri="{9D8B030D-6E8A-4147-A177-3AD203B41FA5}">
                      <a16:colId xmlns:a16="http://schemas.microsoft.com/office/drawing/2014/main" val="4286529274"/>
                    </a:ext>
                  </a:extLst>
                </a:gridCol>
                <a:gridCol w="3936274">
                  <a:extLst>
                    <a:ext uri="{9D8B030D-6E8A-4147-A177-3AD203B41FA5}">
                      <a16:colId xmlns:a16="http://schemas.microsoft.com/office/drawing/2014/main" val="3089396706"/>
                    </a:ext>
                  </a:extLst>
                </a:gridCol>
                <a:gridCol w="4014651">
                  <a:extLst>
                    <a:ext uri="{9D8B030D-6E8A-4147-A177-3AD203B41FA5}">
                      <a16:colId xmlns:a16="http://schemas.microsoft.com/office/drawing/2014/main" val="69699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London-Kräfte </a:t>
                      </a:r>
                    </a:p>
                    <a:p>
                      <a:r>
                        <a:rPr lang="de-DE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(Buch: van-der-Waals-WW)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Wasserstoffbrücken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1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Wirken zwischen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unpolaren Molekülen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Dipolmolekülen, an denen ein H-Atom an ein F-, N- oder O-Atom gebunden 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00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Stärke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Sehr schwach, steigen mit zunehmender Größe und Oberfläche der Moleküle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Sehr stark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85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Ursache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Ausbildung von temporären und induzierten Dipolen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Ausbildung von permanenten Dipolen mit negativer Teilladung am stark elektronegativen Atom (F, N, O) und einer positiven Teilladung am H-Atom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59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Beispiel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Alkane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Wasser (H</a:t>
                      </a:r>
                      <a:r>
                        <a:rPr lang="de-DE" sz="20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O), Ammoniak (NH</a:t>
                      </a:r>
                      <a:r>
                        <a:rPr lang="de-DE" sz="20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), Fluorwasserstoff (HF)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206545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4BC4BDBF-A813-4E54-B929-65AC23B89F8A}"/>
              </a:ext>
            </a:extLst>
          </p:cNvPr>
          <p:cNvSpPr/>
          <p:nvPr/>
        </p:nvSpPr>
        <p:spPr>
          <a:xfrm>
            <a:off x="2995749" y="1654629"/>
            <a:ext cx="3849188" cy="923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6869FF4-C093-4C31-821B-60D902081FDC}"/>
              </a:ext>
            </a:extLst>
          </p:cNvPr>
          <p:cNvSpPr/>
          <p:nvPr/>
        </p:nvSpPr>
        <p:spPr>
          <a:xfrm>
            <a:off x="6951620" y="1654629"/>
            <a:ext cx="3849188" cy="923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ECC8FBC-227E-4760-888A-F0D45C3A2AB4}"/>
              </a:ext>
            </a:extLst>
          </p:cNvPr>
          <p:cNvSpPr/>
          <p:nvPr/>
        </p:nvSpPr>
        <p:spPr>
          <a:xfrm>
            <a:off x="2995749" y="2693125"/>
            <a:ext cx="3849188" cy="923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5F880F-8D8C-4DC6-864F-BBAFAB15D969}"/>
              </a:ext>
            </a:extLst>
          </p:cNvPr>
          <p:cNvSpPr/>
          <p:nvPr/>
        </p:nvSpPr>
        <p:spPr>
          <a:xfrm>
            <a:off x="6998973" y="2677884"/>
            <a:ext cx="3754481" cy="923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761AB2-3C30-480C-8F3B-BFE8DD86EDF7}"/>
              </a:ext>
            </a:extLst>
          </p:cNvPr>
          <p:cNvSpPr/>
          <p:nvPr/>
        </p:nvSpPr>
        <p:spPr>
          <a:xfrm>
            <a:off x="2995749" y="3731621"/>
            <a:ext cx="3849188" cy="923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C844B24-1F68-43F0-9DF4-FF80719C5B41}"/>
              </a:ext>
            </a:extLst>
          </p:cNvPr>
          <p:cNvSpPr/>
          <p:nvPr/>
        </p:nvSpPr>
        <p:spPr>
          <a:xfrm>
            <a:off x="6951619" y="3701139"/>
            <a:ext cx="3849188" cy="150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18B4118-F75C-4F56-8DE2-B1998077BB91}"/>
              </a:ext>
            </a:extLst>
          </p:cNvPr>
          <p:cNvSpPr/>
          <p:nvPr/>
        </p:nvSpPr>
        <p:spPr>
          <a:xfrm>
            <a:off x="2995749" y="5316583"/>
            <a:ext cx="3849188" cy="50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FBC82EB-95C8-4B5A-8239-F8044EFF2534}"/>
              </a:ext>
            </a:extLst>
          </p:cNvPr>
          <p:cNvSpPr/>
          <p:nvPr/>
        </p:nvSpPr>
        <p:spPr>
          <a:xfrm>
            <a:off x="6951619" y="5277392"/>
            <a:ext cx="3849188" cy="600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6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42CD9-6333-401B-B524-B7E6C5D3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8" y="237129"/>
            <a:ext cx="10515600" cy="1325563"/>
          </a:xfrm>
        </p:spPr>
        <p:txBody>
          <a:bodyPr/>
          <a:lstStyle/>
          <a:p>
            <a:r>
              <a:rPr lang="de-DE" dirty="0"/>
              <a:t>Brennbarkeit von Alkanen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5C36E813-240A-4F8F-868F-72401431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24924"/>
              </p:ext>
            </p:extLst>
          </p:nvPr>
        </p:nvGraphicFramePr>
        <p:xfrm>
          <a:off x="592540" y="1505803"/>
          <a:ext cx="10515600" cy="29565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6156137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980132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6535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Helvetica, Arial"/>
                        </a:rPr>
                        <a:t>Brennstoff</a:t>
                      </a:r>
                      <a:endParaRPr lang="de-DE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>
                          <a:latin typeface="Helvetica, Arial"/>
                        </a:rPr>
                        <a:t>Flammpunkt (°C)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>
                          <a:latin typeface="Helvetica, Arial"/>
                        </a:rPr>
                        <a:t>Zündtemperatur (°C)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04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latin typeface="Helvetica, Arial"/>
                        </a:rPr>
                        <a:t>Methan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keine Angaben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595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4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latin typeface="Helvetica, Arial"/>
                        </a:rPr>
                        <a:t>n-Butan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keine Angaben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400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823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latin typeface="Helvetica, Arial"/>
                        </a:rPr>
                        <a:t>n-Pentan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unter -40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285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13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latin typeface="Helvetica, Arial"/>
                        </a:rPr>
                        <a:t>n-Hexan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-26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261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54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latin typeface="Helvetica, Arial"/>
                        </a:rPr>
                        <a:t>n-Octan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12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240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679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latin typeface="Helvetica, Arial"/>
                        </a:rPr>
                        <a:t>Benzin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-45 bis 10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220 bis 460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43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latin typeface="Helvetica, Arial"/>
                        </a:rPr>
                        <a:t>Dieselkraftstoff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Helvetica, Arial"/>
                        </a:rPr>
                        <a:t>über 55</a:t>
                      </a:r>
                      <a:endParaRPr lang="de-DE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, Arial"/>
                        </a:rPr>
                        <a:t>200 bis 350</a:t>
                      </a:r>
                      <a:endParaRPr lang="de-DE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5158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F0BEC56-F2DC-4C2C-8838-2347C7C33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58" y="22905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F8552DC-B0C5-4326-8334-33E7950F9BFB}"/>
              </a:ext>
            </a:extLst>
          </p:cNvPr>
          <p:cNvSpPr/>
          <p:nvPr/>
        </p:nvSpPr>
        <p:spPr>
          <a:xfrm>
            <a:off x="475965" y="4848539"/>
            <a:ext cx="1074874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latin typeface="Helvetica, Arial"/>
              </a:rPr>
              <a:t>Der </a:t>
            </a:r>
            <a:r>
              <a:rPr lang="de-DE" b="1" dirty="0">
                <a:solidFill>
                  <a:srgbClr val="FF0000"/>
                </a:solidFill>
                <a:latin typeface="Helvetica, Arial"/>
              </a:rPr>
              <a:t>Flammpunkt</a:t>
            </a:r>
            <a:r>
              <a:rPr lang="de-DE" dirty="0">
                <a:latin typeface="Helvetica, Arial"/>
              </a:rPr>
              <a:t> ist die Temperatur, bei der soviel Brennstoff verdunstet, dass sich mit Luft durch Fremdzündung entflammbare Gemische bilden können. </a:t>
            </a:r>
          </a:p>
          <a:p>
            <a:r>
              <a:rPr lang="de-DE" dirty="0">
                <a:latin typeface="Helvetica, Arial"/>
              </a:rPr>
              <a:t>Bei der </a:t>
            </a:r>
            <a:r>
              <a:rPr lang="de-DE" b="1" dirty="0">
                <a:solidFill>
                  <a:srgbClr val="FF0000"/>
                </a:solidFill>
                <a:latin typeface="Helvetica, Arial"/>
              </a:rPr>
              <a:t>Zündtemperatur</a:t>
            </a:r>
            <a:r>
              <a:rPr lang="de-DE" dirty="0">
                <a:latin typeface="Helvetica, Arial"/>
              </a:rPr>
              <a:t> entzündet sich das entflammbare Gemisch ohne äußeren Zündfunken von selbst.</a:t>
            </a:r>
          </a:p>
        </p:txBody>
      </p:sp>
    </p:spTree>
    <p:extLst>
      <p:ext uri="{BB962C8B-B14F-4D97-AF65-F5344CB8AC3E}">
        <p14:creationId xmlns:p14="http://schemas.microsoft.com/office/powerpoint/2010/main" val="63560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E9BB983-D62B-40FC-BC3E-20B8D3F282A1}"/>
              </a:ext>
            </a:extLst>
          </p:cNvPr>
          <p:cNvSpPr txBox="1"/>
          <p:nvPr/>
        </p:nvSpPr>
        <p:spPr>
          <a:xfrm>
            <a:off x="3616656" y="1287848"/>
            <a:ext cx="597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Gefahrenklassen für Transport und Lagerung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8A60655-4968-4E64-9AC7-D093A44A6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65956"/>
              </p:ext>
            </p:extLst>
          </p:nvPr>
        </p:nvGraphicFramePr>
        <p:xfrm>
          <a:off x="1731749" y="2644002"/>
          <a:ext cx="8128000" cy="20945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3707">
                  <a:extLst>
                    <a:ext uri="{9D8B030D-6E8A-4147-A177-3AD203B41FA5}">
                      <a16:colId xmlns:a16="http://schemas.microsoft.com/office/drawing/2014/main" val="4207110313"/>
                    </a:ext>
                  </a:extLst>
                </a:gridCol>
                <a:gridCol w="4414293">
                  <a:extLst>
                    <a:ext uri="{9D8B030D-6E8A-4147-A177-3AD203B41FA5}">
                      <a16:colId xmlns:a16="http://schemas.microsoft.com/office/drawing/2014/main" val="1361441679"/>
                    </a:ext>
                  </a:extLst>
                </a:gridCol>
              </a:tblGrid>
              <a:tr h="568681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Flammtemperatur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77410"/>
                  </a:ext>
                </a:extLst>
              </a:tr>
              <a:tr h="579275">
                <a:tc>
                  <a:txBody>
                    <a:bodyPr/>
                    <a:lstStyle/>
                    <a:p>
                      <a:r>
                        <a:rPr lang="de-DE" sz="2000" dirty="0"/>
                        <a:t>Hochentzündlich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&lt; 21°C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933952"/>
                  </a:ext>
                </a:extLst>
              </a:tr>
              <a:tr h="550311">
                <a:tc>
                  <a:txBody>
                    <a:bodyPr/>
                    <a:lstStyle/>
                    <a:p>
                      <a:r>
                        <a:rPr lang="de-DE" sz="2000" dirty="0"/>
                        <a:t>Leicht entzündlich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21 – 55°C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60474"/>
                  </a:ext>
                </a:extLst>
              </a:tr>
              <a:tr h="393505">
                <a:tc>
                  <a:txBody>
                    <a:bodyPr/>
                    <a:lstStyle/>
                    <a:p>
                      <a:r>
                        <a:rPr lang="de-DE" sz="2000" dirty="0"/>
                        <a:t>Entzündlich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55 – 100°C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75684"/>
                  </a:ext>
                </a:extLst>
              </a:tr>
            </a:tbl>
          </a:graphicData>
        </a:graphic>
      </p:graphicFrame>
      <p:pic>
        <p:nvPicPr>
          <p:cNvPr id="5" name="Grafik 4" descr="http://www.seilnacht.com/Chemie/ghs02.gif">
            <a:extLst>
              <a:ext uri="{FF2B5EF4-FFF2-40B4-BE49-F238E27FC236}">
                <a16:creationId xmlns:a16="http://schemas.microsoft.com/office/drawing/2014/main" id="{9BCB4D0D-93B8-458E-8F6B-F52C57DDC4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49" y="723331"/>
            <a:ext cx="1719619" cy="1590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85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644E103-44E1-4008-8AD1-F2FA5CCA3281}"/>
              </a:ext>
            </a:extLst>
          </p:cNvPr>
          <p:cNvSpPr txBox="1"/>
          <p:nvPr/>
        </p:nvSpPr>
        <p:spPr>
          <a:xfrm>
            <a:off x="1328034" y="366558"/>
            <a:ext cx="952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err="1"/>
              <a:t>Wdh</a:t>
            </a:r>
            <a:r>
              <a:rPr lang="de-DE" sz="2400" dirty="0"/>
              <a:t>: Was ist die Ursache für die Höhe der Siedetemperaturen von Stoffen?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78A436-EF78-4A3F-B42F-DE89B3AB25EE}"/>
              </a:ext>
            </a:extLst>
          </p:cNvPr>
          <p:cNvSpPr txBox="1"/>
          <p:nvPr/>
        </p:nvSpPr>
        <p:spPr>
          <a:xfrm>
            <a:off x="3913116" y="1222086"/>
            <a:ext cx="440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FF0000"/>
                </a:solidFill>
              </a:rPr>
              <a:t>Zwischenmolekulare Kräfte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4AB211B-74E6-48C6-A0A1-9A80E21010DB}"/>
              </a:ext>
            </a:extLst>
          </p:cNvPr>
          <p:cNvGrpSpPr/>
          <p:nvPr/>
        </p:nvGrpSpPr>
        <p:grpSpPr>
          <a:xfrm>
            <a:off x="1462619" y="1935219"/>
            <a:ext cx="2374711" cy="2911816"/>
            <a:chOff x="1496547" y="2041431"/>
            <a:chExt cx="2374711" cy="2911816"/>
          </a:xfrm>
        </p:grpSpPr>
        <p:graphicFrame>
          <p:nvGraphicFramePr>
            <p:cNvPr id="6" name="Objekt 5">
              <a:extLst>
                <a:ext uri="{FF2B5EF4-FFF2-40B4-BE49-F238E27FC236}">
                  <a16:creationId xmlns:a16="http://schemas.microsoft.com/office/drawing/2014/main" id="{158C460F-F1FF-4E2D-B609-C919BCD1AD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948063"/>
                </p:ext>
              </p:extLst>
            </p:nvPr>
          </p:nvGraphicFramePr>
          <p:xfrm>
            <a:off x="2027804" y="2717485"/>
            <a:ext cx="1002366" cy="789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" name="ChemSketch" r:id="rId3" imgW="474840" imgH="302760" progId="ACD.ChemSketch.20">
                    <p:embed/>
                  </p:oleObj>
                </mc:Choice>
                <mc:Fallback>
                  <p:oleObj name="ChemSketch" r:id="rId3" imgW="474840" imgH="302760" progId="ACD.ChemSketch.2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27804" y="2717485"/>
                          <a:ext cx="1002366" cy="789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kt 6">
              <a:extLst>
                <a:ext uri="{FF2B5EF4-FFF2-40B4-BE49-F238E27FC236}">
                  <a16:creationId xmlns:a16="http://schemas.microsoft.com/office/drawing/2014/main" id="{A6ED6AB2-CB77-4454-8D4A-A6195101E4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6855242"/>
                </p:ext>
              </p:extLst>
            </p:nvPr>
          </p:nvGraphicFramePr>
          <p:xfrm>
            <a:off x="1691121" y="3867446"/>
            <a:ext cx="927587" cy="730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" name="ChemSketch" r:id="rId5" imgW="474840" imgH="302760" progId="ACD.ChemSketch.20">
                    <p:embed/>
                  </p:oleObj>
                </mc:Choice>
                <mc:Fallback>
                  <p:oleObj name="ChemSketch" r:id="rId5" imgW="474840" imgH="302760" progId="ACD.ChemSketch.2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91121" y="3867446"/>
                          <a:ext cx="927587" cy="730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kt 10">
              <a:extLst>
                <a:ext uri="{FF2B5EF4-FFF2-40B4-BE49-F238E27FC236}">
                  <a16:creationId xmlns:a16="http://schemas.microsoft.com/office/drawing/2014/main" id="{DD0C74A1-EBE9-48AC-8F74-B4F18F2BDC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0994351"/>
                </p:ext>
              </p:extLst>
            </p:nvPr>
          </p:nvGraphicFramePr>
          <p:xfrm>
            <a:off x="2806223" y="3681152"/>
            <a:ext cx="927588" cy="730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" name="ChemSketch" r:id="rId6" imgW="474840" imgH="302760" progId="ACD.ChemSketch.20">
                    <p:embed/>
                  </p:oleObj>
                </mc:Choice>
                <mc:Fallback>
                  <p:oleObj name="ChemSketch" r:id="rId6" imgW="474840" imgH="302760" progId="ACD.ChemSketch.20">
                    <p:embed/>
                    <p:pic>
                      <p:nvPicPr>
                        <p:cNvPr id="8" name="Objekt 7">
                          <a:extLst>
                            <a:ext uri="{FF2B5EF4-FFF2-40B4-BE49-F238E27FC236}">
                              <a16:creationId xmlns:a16="http://schemas.microsoft.com/office/drawing/2014/main" id="{8EC77414-B582-4206-AE96-108B25DFB0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06223" y="3681152"/>
                          <a:ext cx="927588" cy="730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A41DEA39-7D45-49E9-80D9-B41A9A4206FE}"/>
                </a:ext>
              </a:extLst>
            </p:cNvPr>
            <p:cNvSpPr/>
            <p:nvPr/>
          </p:nvSpPr>
          <p:spPr>
            <a:xfrm>
              <a:off x="1496547" y="2597334"/>
              <a:ext cx="2374711" cy="23559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8F209D7-F1E6-462D-A841-D5F47A39388F}"/>
                </a:ext>
              </a:extLst>
            </p:cNvPr>
            <p:cNvSpPr txBox="1"/>
            <p:nvPr/>
          </p:nvSpPr>
          <p:spPr>
            <a:xfrm>
              <a:off x="1887946" y="2041431"/>
              <a:ext cx="159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Sdt</a:t>
              </a:r>
              <a:r>
                <a:rPr lang="de-DE" dirty="0"/>
                <a:t>: </a:t>
              </a:r>
              <a:r>
                <a:rPr lang="de-DE" b="1" dirty="0"/>
                <a:t>100°C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F1DE8BE-BBD8-4E49-916F-4DB9F4365CAD}"/>
              </a:ext>
            </a:extLst>
          </p:cNvPr>
          <p:cNvGrpSpPr/>
          <p:nvPr/>
        </p:nvGrpSpPr>
        <p:grpSpPr>
          <a:xfrm>
            <a:off x="4742183" y="2020444"/>
            <a:ext cx="2374711" cy="2784757"/>
            <a:chOff x="4716057" y="2168490"/>
            <a:chExt cx="2374711" cy="2784757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F83DAB57-E20E-42CC-919F-A3AD477ABA57}"/>
                </a:ext>
              </a:extLst>
            </p:cNvPr>
            <p:cNvSpPr/>
            <p:nvPr/>
          </p:nvSpPr>
          <p:spPr>
            <a:xfrm>
              <a:off x="4716057" y="2619336"/>
              <a:ext cx="2374711" cy="233391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9CC8DFF-413B-4EC4-BF85-56156CF3E36D}"/>
                </a:ext>
              </a:extLst>
            </p:cNvPr>
            <p:cNvSpPr txBox="1"/>
            <p:nvPr/>
          </p:nvSpPr>
          <p:spPr>
            <a:xfrm>
              <a:off x="5107456" y="2168490"/>
              <a:ext cx="159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Sdt</a:t>
              </a:r>
              <a:r>
                <a:rPr lang="de-DE" dirty="0"/>
                <a:t>: </a:t>
              </a:r>
              <a:r>
                <a:rPr lang="de-DE" b="1" dirty="0"/>
                <a:t>- 85°C°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BFD5A035-0879-4C22-8D4B-0DD2C82CADB2}"/>
              </a:ext>
            </a:extLst>
          </p:cNvPr>
          <p:cNvSpPr txBox="1"/>
          <p:nvPr/>
        </p:nvSpPr>
        <p:spPr>
          <a:xfrm>
            <a:off x="1624802" y="5028927"/>
            <a:ext cx="237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Sehr starke zwischen-molekulare Kräfte:</a:t>
            </a:r>
          </a:p>
          <a:p>
            <a:r>
              <a:rPr lang="de-DE" b="1" dirty="0">
                <a:solidFill>
                  <a:srgbClr val="FF0000"/>
                </a:solidFill>
              </a:rPr>
              <a:t>Wasserstoffbrücken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0237120-5F7E-4411-84B7-32A120FE257E}"/>
              </a:ext>
            </a:extLst>
          </p:cNvPr>
          <p:cNvSpPr txBox="1"/>
          <p:nvPr/>
        </p:nvSpPr>
        <p:spPr>
          <a:xfrm>
            <a:off x="4840465" y="5034834"/>
            <a:ext cx="237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Mittelstarke zwischen-molekulare Kräfte:</a:t>
            </a:r>
          </a:p>
          <a:p>
            <a:r>
              <a:rPr lang="de-DE" b="1" dirty="0">
                <a:solidFill>
                  <a:srgbClr val="FF0000"/>
                </a:solidFill>
              </a:rPr>
              <a:t>Kräfte zwischen permanenten Dipolen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96923FD-16C3-4F11-BB6B-570FFD5FA8FF}"/>
              </a:ext>
            </a:extLst>
          </p:cNvPr>
          <p:cNvSpPr txBox="1"/>
          <p:nvPr/>
        </p:nvSpPr>
        <p:spPr>
          <a:xfrm>
            <a:off x="7967367" y="5028927"/>
            <a:ext cx="288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Schwache  </a:t>
            </a:r>
            <a:r>
              <a:rPr lang="de-DE" dirty="0"/>
              <a:t>Anziehungskräfte zwischen </a:t>
            </a:r>
            <a:r>
              <a:rPr lang="de-DE" u="sng" dirty="0"/>
              <a:t>unpolaren</a:t>
            </a:r>
            <a:r>
              <a:rPr lang="de-DE" dirty="0"/>
              <a:t> Molekülen (</a:t>
            </a:r>
            <a:r>
              <a:rPr lang="de-DE" b="1" dirty="0">
                <a:solidFill>
                  <a:srgbClr val="FF0000"/>
                </a:solidFill>
              </a:rPr>
              <a:t>London-Kräfte</a:t>
            </a:r>
            <a:r>
              <a:rPr lang="de-DE" dirty="0"/>
              <a:t>)</a:t>
            </a:r>
            <a:endParaRPr lang="de-D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E7C9A95-8FC6-46A1-A17F-1CCEB54BF7B1}"/>
                  </a:ext>
                </a:extLst>
              </p:cNvPr>
              <p:cNvSpPr txBox="1"/>
              <p:nvPr/>
            </p:nvSpPr>
            <p:spPr>
              <a:xfrm>
                <a:off x="5985635" y="2485413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E7C9A95-8FC6-46A1-A17F-1CCEB54BF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635" y="2485413"/>
                <a:ext cx="409792" cy="276999"/>
              </a:xfrm>
              <a:prstGeom prst="rect">
                <a:avLst/>
              </a:prstGeom>
              <a:blipFill>
                <a:blip r:embed="rId7"/>
                <a:stretch>
                  <a:fillRect l="-14925" r="-11940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2DFC66A5-D5B7-494E-94CA-D6271F07EAA1}"/>
                  </a:ext>
                </a:extLst>
              </p:cNvPr>
              <p:cNvSpPr txBox="1"/>
              <p:nvPr/>
            </p:nvSpPr>
            <p:spPr>
              <a:xfrm>
                <a:off x="5339967" y="2458264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2DFC66A5-D5B7-494E-94CA-D6271F07E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967" y="2458264"/>
                <a:ext cx="409792" cy="276999"/>
              </a:xfrm>
              <a:prstGeom prst="rect">
                <a:avLst/>
              </a:prstGeom>
              <a:blipFill>
                <a:blip r:embed="rId8"/>
                <a:stretch>
                  <a:fillRect l="-14925" r="-2985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A6943395-C02A-44EC-A51D-DDE9AB7072CB}"/>
                  </a:ext>
                </a:extLst>
              </p:cNvPr>
              <p:cNvSpPr txBox="1"/>
              <p:nvPr/>
            </p:nvSpPr>
            <p:spPr>
              <a:xfrm>
                <a:off x="2706836" y="2540346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A6943395-C02A-44EC-A51D-DDE9AB707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36" y="2540346"/>
                <a:ext cx="409792" cy="276999"/>
              </a:xfrm>
              <a:prstGeom prst="rect">
                <a:avLst/>
              </a:prstGeom>
              <a:blipFill>
                <a:blip r:embed="rId9"/>
                <a:stretch>
                  <a:fillRect l="-14925" r="-4478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B83B910-CE20-48FB-92BA-551FE243454B}"/>
                  </a:ext>
                </a:extLst>
              </p:cNvPr>
              <p:cNvSpPr txBox="1"/>
              <p:nvPr/>
            </p:nvSpPr>
            <p:spPr>
              <a:xfrm>
                <a:off x="2386165" y="2950064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B83B910-CE20-48FB-92BA-551FE2434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65" y="2950064"/>
                <a:ext cx="409792" cy="276999"/>
              </a:xfrm>
              <a:prstGeom prst="rect">
                <a:avLst/>
              </a:prstGeom>
              <a:blipFill>
                <a:blip r:embed="rId10"/>
                <a:stretch>
                  <a:fillRect l="-14706" r="-11765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55B77A54-FE3C-447D-9A8D-0C407B247244}"/>
                  </a:ext>
                </a:extLst>
              </p:cNvPr>
              <p:cNvSpPr txBox="1"/>
              <p:nvPr/>
            </p:nvSpPr>
            <p:spPr>
              <a:xfrm>
                <a:off x="2277498" y="3688530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55B77A54-FE3C-447D-9A8D-0C407B247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498" y="3688530"/>
                <a:ext cx="409792" cy="276999"/>
              </a:xfrm>
              <a:prstGeom prst="rect">
                <a:avLst/>
              </a:prstGeom>
              <a:blipFill>
                <a:blip r:embed="rId11"/>
                <a:stretch>
                  <a:fillRect l="-14925" r="-2985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BC8A486B-A15F-4805-834D-466E7CE98EF0}"/>
                  </a:ext>
                </a:extLst>
              </p:cNvPr>
              <p:cNvSpPr txBox="1"/>
              <p:nvPr/>
            </p:nvSpPr>
            <p:spPr>
              <a:xfrm>
                <a:off x="1956827" y="4098248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BC8A486B-A15F-4805-834D-466E7CE98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27" y="4098248"/>
                <a:ext cx="409792" cy="276999"/>
              </a:xfrm>
              <a:prstGeom prst="rect">
                <a:avLst/>
              </a:prstGeom>
              <a:blipFill>
                <a:blip r:embed="rId12"/>
                <a:stretch>
                  <a:fillRect l="-14925" r="-1343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B805026-2D5E-4707-AE7B-FE8363A475ED}"/>
                  </a:ext>
                </a:extLst>
              </p:cNvPr>
              <p:cNvSpPr txBox="1"/>
              <p:nvPr/>
            </p:nvSpPr>
            <p:spPr>
              <a:xfrm>
                <a:off x="3424038" y="3555811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B805026-2D5E-4707-AE7B-FE8363A4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038" y="3555811"/>
                <a:ext cx="409792" cy="276999"/>
              </a:xfrm>
              <a:prstGeom prst="rect">
                <a:avLst/>
              </a:prstGeom>
              <a:blipFill>
                <a:blip r:embed="rId13"/>
                <a:stretch>
                  <a:fillRect l="-14925" r="-2985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C0D10A5-4D80-4F24-AC4C-1E15109935F2}"/>
                  </a:ext>
                </a:extLst>
              </p:cNvPr>
              <p:cNvSpPr txBox="1"/>
              <p:nvPr/>
            </p:nvSpPr>
            <p:spPr>
              <a:xfrm>
                <a:off x="3103367" y="3965529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C0D10A5-4D80-4F24-AC4C-1E151099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7" y="3965529"/>
                <a:ext cx="409792" cy="276999"/>
              </a:xfrm>
              <a:prstGeom prst="rect">
                <a:avLst/>
              </a:prstGeom>
              <a:blipFill>
                <a:blip r:embed="rId14"/>
                <a:stretch>
                  <a:fillRect l="-14925" r="-13433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2743A00-0CE2-4DA1-AEB6-8487E57A14EF}"/>
              </a:ext>
            </a:extLst>
          </p:cNvPr>
          <p:cNvCxnSpPr>
            <a:cxnSpLocks/>
          </p:cNvCxnSpPr>
          <p:nvPr/>
        </p:nvCxnSpPr>
        <p:spPr>
          <a:xfrm flipV="1">
            <a:off x="2120986" y="3233641"/>
            <a:ext cx="0" cy="519413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E846169D-0AAA-4C89-A89F-701D0851C93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70749" y="3838646"/>
            <a:ext cx="501546" cy="1016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198E8F-ABB7-47F8-BA7A-C4EF53913494}"/>
              </a:ext>
            </a:extLst>
          </p:cNvPr>
          <p:cNvCxnSpPr>
            <a:cxnSpLocks/>
          </p:cNvCxnSpPr>
          <p:nvPr/>
        </p:nvCxnSpPr>
        <p:spPr>
          <a:xfrm flipH="1" flipV="1">
            <a:off x="2996242" y="3280954"/>
            <a:ext cx="250756" cy="27485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48E494B9-495A-4CD3-9BC4-101F77E2905E}"/>
                  </a:ext>
                </a:extLst>
              </p:cNvPr>
              <p:cNvSpPr txBox="1"/>
              <p:nvPr/>
            </p:nvSpPr>
            <p:spPr>
              <a:xfrm>
                <a:off x="6159647" y="4046758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48E494B9-495A-4CD3-9BC4-101F77E2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647" y="4046758"/>
                <a:ext cx="409792" cy="276999"/>
              </a:xfrm>
              <a:prstGeom prst="rect">
                <a:avLst/>
              </a:prstGeom>
              <a:blipFill>
                <a:blip r:embed="rId15"/>
                <a:stretch>
                  <a:fillRect l="-14706" r="-11765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543398E4-3B4C-4C55-A9F8-BA8538A74CE2}"/>
                  </a:ext>
                </a:extLst>
              </p:cNvPr>
              <p:cNvSpPr txBox="1"/>
              <p:nvPr/>
            </p:nvSpPr>
            <p:spPr>
              <a:xfrm>
                <a:off x="5231179" y="3968929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543398E4-3B4C-4C55-A9F8-BA8538A74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179" y="3968929"/>
                <a:ext cx="409792" cy="276999"/>
              </a:xfrm>
              <a:prstGeom prst="rect">
                <a:avLst/>
              </a:prstGeom>
              <a:blipFill>
                <a:blip r:embed="rId16"/>
                <a:stretch>
                  <a:fillRect l="-14925" r="-4478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77879D80-549B-4A5E-AAF8-4CE8C22B3115}"/>
                  </a:ext>
                </a:extLst>
              </p:cNvPr>
              <p:cNvSpPr txBox="1"/>
              <p:nvPr/>
            </p:nvSpPr>
            <p:spPr>
              <a:xfrm>
                <a:off x="6802111" y="3278917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77879D80-549B-4A5E-AAF8-4CE8C22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11" y="3278917"/>
                <a:ext cx="409792" cy="276999"/>
              </a:xfrm>
              <a:prstGeom prst="rect">
                <a:avLst/>
              </a:prstGeom>
              <a:blipFill>
                <a:blip r:embed="rId17"/>
                <a:stretch>
                  <a:fillRect l="-14925" r="-11940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5DA17136-AA8A-431C-AD9D-3AEA77353D99}"/>
                  </a:ext>
                </a:extLst>
              </p:cNvPr>
              <p:cNvSpPr txBox="1"/>
              <p:nvPr/>
            </p:nvSpPr>
            <p:spPr>
              <a:xfrm>
                <a:off x="5825558" y="3182275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5DA17136-AA8A-431C-AD9D-3AEA77353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8" y="3182275"/>
                <a:ext cx="409792" cy="276999"/>
              </a:xfrm>
              <a:prstGeom prst="rect">
                <a:avLst/>
              </a:prstGeom>
              <a:blipFill>
                <a:blip r:embed="rId18"/>
                <a:stretch>
                  <a:fillRect l="-14925" r="-2985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98C9A2C7-93A3-4E97-8FF9-A768EF294896}"/>
              </a:ext>
            </a:extLst>
          </p:cNvPr>
          <p:cNvCxnSpPr>
            <a:cxnSpLocks/>
          </p:cNvCxnSpPr>
          <p:nvPr/>
        </p:nvCxnSpPr>
        <p:spPr>
          <a:xfrm>
            <a:off x="6117230" y="3849802"/>
            <a:ext cx="31545" cy="335455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EB813BC-C0DE-49B9-BF6D-35A29BD57E0D}"/>
              </a:ext>
            </a:extLst>
          </p:cNvPr>
          <p:cNvCxnSpPr>
            <a:cxnSpLocks/>
          </p:cNvCxnSpPr>
          <p:nvPr/>
        </p:nvCxnSpPr>
        <p:spPr>
          <a:xfrm>
            <a:off x="6201316" y="3053437"/>
            <a:ext cx="54805" cy="360409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F17528B6-1A74-45D2-88F0-23B27B9D3C2E}"/>
              </a:ext>
            </a:extLst>
          </p:cNvPr>
          <p:cNvCxnSpPr>
            <a:cxnSpLocks/>
          </p:cNvCxnSpPr>
          <p:nvPr/>
        </p:nvCxnSpPr>
        <p:spPr>
          <a:xfrm>
            <a:off x="5482708" y="3099907"/>
            <a:ext cx="43882" cy="326684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35FF936A-DD0E-464B-89CF-C6B085C9F035}"/>
              </a:ext>
            </a:extLst>
          </p:cNvPr>
          <p:cNvGrpSpPr/>
          <p:nvPr/>
        </p:nvGrpSpPr>
        <p:grpSpPr>
          <a:xfrm>
            <a:off x="7967367" y="2020444"/>
            <a:ext cx="2374711" cy="2784757"/>
            <a:chOff x="7941241" y="2168490"/>
            <a:chExt cx="2374711" cy="2784757"/>
          </a:xfrm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59F1BC2-81F0-4743-8F11-8A090C1475FB}"/>
                </a:ext>
              </a:extLst>
            </p:cNvPr>
            <p:cNvSpPr/>
            <p:nvPr/>
          </p:nvSpPr>
          <p:spPr>
            <a:xfrm>
              <a:off x="7941241" y="2687802"/>
              <a:ext cx="2374711" cy="226544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FF4C7D1-4CA8-40EC-B92B-2A9A40DBC101}"/>
                </a:ext>
              </a:extLst>
            </p:cNvPr>
            <p:cNvSpPr txBox="1"/>
            <p:nvPr/>
          </p:nvSpPr>
          <p:spPr>
            <a:xfrm>
              <a:off x="8331971" y="2168490"/>
              <a:ext cx="159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Sdt</a:t>
              </a:r>
              <a:r>
                <a:rPr lang="de-DE" dirty="0"/>
                <a:t>: </a:t>
              </a:r>
              <a:r>
                <a:rPr lang="de-DE" b="1" dirty="0"/>
                <a:t>- 183°C</a:t>
              </a:r>
            </a:p>
          </p:txBody>
        </p:sp>
      </p:grp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914DFAEE-2D26-49F6-A319-D279557DF0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996146"/>
              </p:ext>
            </p:extLst>
          </p:nvPr>
        </p:nvGraphicFramePr>
        <p:xfrm>
          <a:off x="8447314" y="3965528"/>
          <a:ext cx="794909" cy="433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" name="ChemSketch" r:id="rId19" imgW="299880" imgH="164160" progId="ACD.ChemSketch.20">
                  <p:embed/>
                </p:oleObj>
              </mc:Choice>
              <mc:Fallback>
                <p:oleObj name="ChemSketch" r:id="rId19" imgW="299880" imgH="1641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447314" y="3965528"/>
                        <a:ext cx="794909" cy="433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kt 47">
            <a:extLst>
              <a:ext uri="{FF2B5EF4-FFF2-40B4-BE49-F238E27FC236}">
                <a16:creationId xmlns:a16="http://schemas.microsoft.com/office/drawing/2014/main" id="{521A5B0D-EF18-451C-9E58-3369EDE0A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266504"/>
              </p:ext>
            </p:extLst>
          </p:nvPr>
        </p:nvGraphicFramePr>
        <p:xfrm>
          <a:off x="9242223" y="3411137"/>
          <a:ext cx="760450" cy="41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ChemSketch" r:id="rId21" imgW="299880" imgH="164160" progId="ACD.ChemSketch.20">
                  <p:embed/>
                </p:oleObj>
              </mc:Choice>
              <mc:Fallback>
                <p:oleObj name="ChemSketch" r:id="rId21" imgW="299880" imgH="164160" progId="ACD.ChemSketch.20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914DFAEE-2D26-49F6-A319-D279557DF0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242223" y="3411137"/>
                        <a:ext cx="760450" cy="414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kt 48">
            <a:extLst>
              <a:ext uri="{FF2B5EF4-FFF2-40B4-BE49-F238E27FC236}">
                <a16:creationId xmlns:a16="http://schemas.microsoft.com/office/drawing/2014/main" id="{4C9AD089-E724-41EF-BC12-2734B3F17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053181"/>
              </p:ext>
            </p:extLst>
          </p:nvPr>
        </p:nvGraphicFramePr>
        <p:xfrm>
          <a:off x="8321343" y="2948104"/>
          <a:ext cx="805044" cy="43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ChemSketch" r:id="rId22" imgW="299880" imgH="164160" progId="ACD.ChemSketch.20">
                  <p:embed/>
                </p:oleObj>
              </mc:Choice>
              <mc:Fallback>
                <p:oleObj name="ChemSketch" r:id="rId22" imgW="299880" imgH="164160" progId="ACD.ChemSketch.20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914DFAEE-2D26-49F6-A319-D279557DF0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21343" y="2948104"/>
                        <a:ext cx="805044" cy="43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068DF97C-4AFA-4364-9CF6-030D515D16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590390"/>
              </p:ext>
            </p:extLst>
          </p:nvPr>
        </p:nvGraphicFramePr>
        <p:xfrm>
          <a:off x="5384591" y="4170301"/>
          <a:ext cx="881934" cy="391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name="ChemSketch" r:id="rId23" imgW="335880" imgH="149760" progId="ACD.ChemSketch.20">
                  <p:embed/>
                </p:oleObj>
              </mc:Choice>
              <mc:Fallback>
                <p:oleObj name="ChemSketch" r:id="rId23" imgW="335880" imgH="1497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84591" y="4170301"/>
                        <a:ext cx="881934" cy="391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kt 49">
            <a:extLst>
              <a:ext uri="{FF2B5EF4-FFF2-40B4-BE49-F238E27FC236}">
                <a16:creationId xmlns:a16="http://schemas.microsoft.com/office/drawing/2014/main" id="{0C98E8C2-083D-4428-B3BE-0B21BB31A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040353"/>
              </p:ext>
            </p:extLst>
          </p:nvPr>
        </p:nvGraphicFramePr>
        <p:xfrm>
          <a:off x="5353416" y="2715046"/>
          <a:ext cx="881934" cy="391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ChemSketch" r:id="rId25" imgW="335880" imgH="149760" progId="ACD.ChemSketch.20">
                  <p:embed/>
                </p:oleObj>
              </mc:Choice>
              <mc:Fallback>
                <p:oleObj name="ChemSketch" r:id="rId25" imgW="335880" imgH="149760" progId="ACD.ChemSketch.20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068DF97C-4AFA-4364-9CF6-030D515D1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53416" y="2715046"/>
                        <a:ext cx="881934" cy="391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kt 51">
            <a:extLst>
              <a:ext uri="{FF2B5EF4-FFF2-40B4-BE49-F238E27FC236}">
                <a16:creationId xmlns:a16="http://schemas.microsoft.com/office/drawing/2014/main" id="{909A2810-E7D5-4294-A65E-267E737B5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909233"/>
              </p:ext>
            </p:extLst>
          </p:nvPr>
        </p:nvGraphicFramePr>
        <p:xfrm>
          <a:off x="6093351" y="3426073"/>
          <a:ext cx="881934" cy="391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ChemSketch" r:id="rId26" imgW="335880" imgH="149760" progId="ACD.ChemSketch.20">
                  <p:embed/>
                </p:oleObj>
              </mc:Choice>
              <mc:Fallback>
                <p:oleObj name="ChemSketch" r:id="rId26" imgW="335880" imgH="149760" progId="ACD.ChemSketch.20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068DF97C-4AFA-4364-9CF6-030D515D1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93351" y="3426073"/>
                        <a:ext cx="881934" cy="391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kt 53">
            <a:extLst>
              <a:ext uri="{FF2B5EF4-FFF2-40B4-BE49-F238E27FC236}">
                <a16:creationId xmlns:a16="http://schemas.microsoft.com/office/drawing/2014/main" id="{DADA051E-B163-41FA-92CC-1F1DCF16B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460136"/>
              </p:ext>
            </p:extLst>
          </p:nvPr>
        </p:nvGraphicFramePr>
        <p:xfrm>
          <a:off x="4782869" y="3343761"/>
          <a:ext cx="881934" cy="391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ChemSketch" r:id="rId27" imgW="335880" imgH="149760" progId="ACD.ChemSketch.20">
                  <p:embed/>
                </p:oleObj>
              </mc:Choice>
              <mc:Fallback>
                <p:oleObj name="ChemSketch" r:id="rId27" imgW="335880" imgH="149760" progId="ACD.ChemSketch.20">
                  <p:embed/>
                  <p:pic>
                    <p:nvPicPr>
                      <p:cNvPr id="52" name="Objekt 51">
                        <a:extLst>
                          <a:ext uri="{FF2B5EF4-FFF2-40B4-BE49-F238E27FC236}">
                            <a16:creationId xmlns:a16="http://schemas.microsoft.com/office/drawing/2014/main" id="{909A2810-E7D5-4294-A65E-267E737B5A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782869" y="3343761"/>
                        <a:ext cx="881934" cy="391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FF12F719-D0C8-4C54-966B-6E913C6F1FE2}"/>
                  </a:ext>
                </a:extLst>
              </p:cNvPr>
              <p:cNvSpPr txBox="1"/>
              <p:nvPr/>
            </p:nvSpPr>
            <p:spPr>
              <a:xfrm>
                <a:off x="5526590" y="3227063"/>
                <a:ext cx="3757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FF12F719-D0C8-4C54-966B-6E913C6F1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590" y="3227063"/>
                <a:ext cx="375758" cy="276999"/>
              </a:xfrm>
              <a:prstGeom prst="rect">
                <a:avLst/>
              </a:prstGeom>
              <a:blipFill>
                <a:blip r:embed="rId28"/>
                <a:stretch>
                  <a:fillRect l="-19672" r="-1803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47C9A949-BDF9-417B-8C11-B0DD696835FC}"/>
                  </a:ext>
                </a:extLst>
              </p:cNvPr>
              <p:cNvSpPr txBox="1"/>
              <p:nvPr/>
            </p:nvSpPr>
            <p:spPr>
              <a:xfrm>
                <a:off x="4688928" y="3125251"/>
                <a:ext cx="409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47C9A949-BDF9-417B-8C11-B0DD69683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28" y="3125251"/>
                <a:ext cx="409792" cy="276999"/>
              </a:xfrm>
              <a:prstGeom prst="rect">
                <a:avLst/>
              </a:prstGeom>
              <a:blipFill>
                <a:blip r:embed="rId29"/>
                <a:stretch>
                  <a:fillRect l="-14925" r="-4478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4263C98-494C-4E6C-8CEA-61B6D41892F0}"/>
              </a:ext>
            </a:extLst>
          </p:cNvPr>
          <p:cNvCxnSpPr>
            <a:cxnSpLocks/>
          </p:cNvCxnSpPr>
          <p:nvPr/>
        </p:nvCxnSpPr>
        <p:spPr>
          <a:xfrm flipH="1">
            <a:off x="5526590" y="3686655"/>
            <a:ext cx="22292" cy="462062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19DC8C6-87EB-4F27-BC71-7CF5C638C150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5714469" y="3504062"/>
            <a:ext cx="332178" cy="76183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C3B15498-4800-4E2B-B1BB-34DC67A10AFC}"/>
              </a:ext>
            </a:extLst>
          </p:cNvPr>
          <p:cNvCxnSpPr>
            <a:cxnSpLocks/>
          </p:cNvCxnSpPr>
          <p:nvPr/>
        </p:nvCxnSpPr>
        <p:spPr>
          <a:xfrm flipV="1">
            <a:off x="2342815" y="3372520"/>
            <a:ext cx="458607" cy="314135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7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8" grpId="0"/>
      <p:bldP spid="29" grpId="0"/>
      <p:bldP spid="1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3" grpId="0"/>
      <p:bldP spid="44" grpId="0"/>
      <p:bldP spid="45" grpId="0"/>
      <p:bldP spid="46" grpId="0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6A7ABFC-0BE0-40A8-8C71-8BB89416B2D0}"/>
              </a:ext>
            </a:extLst>
          </p:cNvPr>
          <p:cNvSpPr txBox="1"/>
          <p:nvPr/>
        </p:nvSpPr>
        <p:spPr>
          <a:xfrm>
            <a:off x="1217091" y="638108"/>
            <a:ext cx="771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/>
              <a:t>Sind </a:t>
            </a:r>
            <a:r>
              <a:rPr lang="de-DE" sz="2400" i="1" dirty="0" err="1"/>
              <a:t>Alkanmoleküle</a:t>
            </a:r>
            <a:r>
              <a:rPr lang="de-DE" sz="2400" i="1" dirty="0"/>
              <a:t> Dipolmoleküle oder unpolare </a:t>
            </a:r>
            <a:r>
              <a:rPr lang="de-DE" sz="2400" i="1" dirty="0" err="1"/>
              <a:t>Molelküle</a:t>
            </a:r>
            <a:r>
              <a:rPr lang="de-DE" sz="2400" i="1" dirty="0"/>
              <a:t>?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107FD835-0857-4B34-9A17-F004D0B01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484035"/>
              </p:ext>
            </p:extLst>
          </p:nvPr>
        </p:nvGraphicFramePr>
        <p:xfrm>
          <a:off x="1350606" y="2060109"/>
          <a:ext cx="1515423" cy="1621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ChemSketch" r:id="rId3" imgW="564480" imgH="605520" progId="ACD.ChemSketch.20">
                  <p:embed/>
                </p:oleObj>
              </mc:Choice>
              <mc:Fallback>
                <p:oleObj name="ChemSketch" r:id="rId3" imgW="564480" imgH="6055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0606" y="2060109"/>
                        <a:ext cx="1515423" cy="1621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6109312D-437E-468E-B1AA-CC52191497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13340"/>
              </p:ext>
            </p:extLst>
          </p:nvPr>
        </p:nvGraphicFramePr>
        <p:xfrm>
          <a:off x="4046868" y="2155435"/>
          <a:ext cx="1964034" cy="1431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ChemSketch" r:id="rId5" imgW="707760" imgH="516600" progId="ACD.ChemSketch.20">
                  <p:embed/>
                </p:oleObj>
              </mc:Choice>
              <mc:Fallback>
                <p:oleObj name="ChemSketch" r:id="rId5" imgW="707760" imgH="5166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6868" y="2155435"/>
                        <a:ext cx="1964034" cy="1431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F25E3E40-8F19-4171-95B0-82D4359130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575296"/>
              </p:ext>
            </p:extLst>
          </p:nvPr>
        </p:nvGraphicFramePr>
        <p:xfrm>
          <a:off x="6726167" y="2060109"/>
          <a:ext cx="4697877" cy="152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ChemSketch" r:id="rId7" imgW="1890720" imgH="614520" progId="ACD.ChemSketch.20">
                  <p:embed/>
                </p:oleObj>
              </mc:Choice>
              <mc:Fallback>
                <p:oleObj name="ChemSketch" r:id="rId7" imgW="1890720" imgH="6145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26167" y="2060109"/>
                        <a:ext cx="4697877" cy="1526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F27FBCCF-3D55-4AA6-8B26-9B73DD48C662}"/>
              </a:ext>
            </a:extLst>
          </p:cNvPr>
          <p:cNvSpPr txBox="1"/>
          <p:nvPr/>
        </p:nvSpPr>
        <p:spPr>
          <a:xfrm>
            <a:off x="1350606" y="4488064"/>
            <a:ext cx="967678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Die C-H-Bindung ist nur schwach polar (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i="1" dirty="0">
                <a:sym typeface="Wingdings" panose="05000000000000000000" pitchFamily="2" charset="2"/>
              </a:rPr>
              <a:t>geringe Elektronegativitätsdifferenz</a:t>
            </a:r>
            <a:r>
              <a:rPr lang="de-DE" sz="2000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Aber </a:t>
            </a:r>
            <a:r>
              <a:rPr lang="de-DE" sz="2000" i="1" dirty="0">
                <a:sym typeface="Wingdings" panose="05000000000000000000" pitchFamily="2" charset="2"/>
              </a:rPr>
              <a:t>die Teilladungen sind symmetrisch verteilt</a:t>
            </a:r>
            <a:r>
              <a:rPr lang="de-DE" sz="2000" dirty="0">
                <a:sym typeface="Wingdings" panose="05000000000000000000" pitchFamily="2" charset="2"/>
              </a:rPr>
              <a:t>, sie heben sich dann gegenseitig auf. Daher ist ein Alkan-Molekül insgesamt unpolar.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sym typeface="Wingdings" panose="05000000000000000000" pitchFamily="2" charset="2"/>
              </a:rPr>
              <a:t>       Merke: </a:t>
            </a:r>
            <a:r>
              <a:rPr lang="de-DE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Alkane sind unpolare Moleküle</a:t>
            </a:r>
            <a:endParaRPr lang="de-DE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936C943A-E8C7-442B-AD4C-60D098D177BD}"/>
                  </a:ext>
                </a:extLst>
              </p:cNvPr>
              <p:cNvSpPr/>
              <p:nvPr/>
            </p:nvSpPr>
            <p:spPr>
              <a:xfrm>
                <a:off x="1908070" y="1745365"/>
                <a:ext cx="596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  <m:r>
                        <a:rPr lang="de-DE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936C943A-E8C7-442B-AD4C-60D098D17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070" y="1745365"/>
                <a:ext cx="5966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699B14F8-0248-430A-9454-0848CE693D5A}"/>
                  </a:ext>
                </a:extLst>
              </p:cNvPr>
              <p:cNvSpPr/>
              <p:nvPr/>
            </p:nvSpPr>
            <p:spPr>
              <a:xfrm>
                <a:off x="2050863" y="2501698"/>
                <a:ext cx="596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  <m:r>
                        <a:rPr lang="de-DE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699B14F8-0248-430A-9454-0848CE693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63" y="2501698"/>
                <a:ext cx="5966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A99D98C2-272E-47BB-B35E-D87F2710530D}"/>
                  </a:ext>
                </a:extLst>
              </p:cNvPr>
              <p:cNvSpPr/>
              <p:nvPr/>
            </p:nvSpPr>
            <p:spPr>
              <a:xfrm>
                <a:off x="900108" y="2638314"/>
                <a:ext cx="596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  <m:r>
                        <a:rPr lang="de-DE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A99D98C2-272E-47BB-B35E-D87F27105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08" y="2638314"/>
                <a:ext cx="5966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B9CE057C-C291-475F-A93C-8497C907C051}"/>
                  </a:ext>
                </a:extLst>
              </p:cNvPr>
              <p:cNvSpPr/>
              <p:nvPr/>
            </p:nvSpPr>
            <p:spPr>
              <a:xfrm>
                <a:off x="2778416" y="2652271"/>
                <a:ext cx="596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  <m:r>
                        <a:rPr lang="de-DE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B9CE057C-C291-475F-A93C-8497C907C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416" y="2652271"/>
                <a:ext cx="59663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BA89A816-0B77-4DC4-A19F-0234E6AE094E}"/>
                  </a:ext>
                </a:extLst>
              </p:cNvPr>
              <p:cNvSpPr/>
              <p:nvPr/>
            </p:nvSpPr>
            <p:spPr>
              <a:xfrm>
                <a:off x="1809998" y="3685577"/>
                <a:ext cx="596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  <m:r>
                        <a:rPr lang="de-DE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BA89A816-0B77-4DC4-A19F-0234E6AE0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98" y="3685577"/>
                <a:ext cx="5966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15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642DBB4-D4B4-4AA1-BAD5-7A1B6951623C}"/>
              </a:ext>
            </a:extLst>
          </p:cNvPr>
          <p:cNvSpPr txBox="1"/>
          <p:nvPr/>
        </p:nvSpPr>
        <p:spPr>
          <a:xfrm>
            <a:off x="1635843" y="555202"/>
            <a:ext cx="779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These: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EE710C-74DD-4D57-B153-62E749BE2772}"/>
              </a:ext>
            </a:extLst>
          </p:cNvPr>
          <p:cNvSpPr txBox="1"/>
          <p:nvPr/>
        </p:nvSpPr>
        <p:spPr>
          <a:xfrm>
            <a:off x="1635843" y="1593502"/>
            <a:ext cx="85571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Auch zwischen den unpolaren </a:t>
            </a:r>
            <a:r>
              <a:rPr lang="de-DE" sz="2800" dirty="0" err="1"/>
              <a:t>Alkanmolekülen</a:t>
            </a:r>
            <a:r>
              <a:rPr lang="de-DE" sz="2800" dirty="0"/>
              <a:t> muss es Anziehungskräfte geben, die umso stärker werden, je länger die Kohlenstoffkette ist.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6F16188-96F5-4ED8-A7DD-66380836EFC9}"/>
              </a:ext>
            </a:extLst>
          </p:cNvPr>
          <p:cNvSpPr txBox="1"/>
          <p:nvPr/>
        </p:nvSpPr>
        <p:spPr>
          <a:xfrm>
            <a:off x="1635843" y="3879504"/>
            <a:ext cx="8715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/>
              <a:t>Aufgabe</a:t>
            </a:r>
            <a:r>
              <a:rPr lang="de-DE" sz="2400" dirty="0"/>
              <a:t>: </a:t>
            </a:r>
          </a:p>
          <a:p>
            <a:r>
              <a:rPr lang="de-DE" sz="2400" dirty="0" err="1"/>
              <a:t>Lies</a:t>
            </a:r>
            <a:r>
              <a:rPr lang="de-DE" sz="2400" dirty="0"/>
              <a:t> im Buch S. 276 (Van-der-Waals-Kräfte, Siedetemperaturen) und erkläre deiner Nachbarin / deinem Nachbarn das Zustandekommen von Anziehungskräften zwischen unpolaren Molekülen!</a:t>
            </a:r>
          </a:p>
        </p:txBody>
      </p:sp>
    </p:spTree>
    <p:extLst>
      <p:ext uri="{BB962C8B-B14F-4D97-AF65-F5344CB8AC3E}">
        <p14:creationId xmlns:p14="http://schemas.microsoft.com/office/powerpoint/2010/main" val="129853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D304656-BCD7-4F70-A8D8-E34D8553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65" y="1202741"/>
            <a:ext cx="2136321" cy="186647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1125C03A-9E01-43BD-A7F6-60A709F0651C}"/>
              </a:ext>
            </a:extLst>
          </p:cNvPr>
          <p:cNvCxnSpPr>
            <a:cxnSpLocks/>
          </p:cNvCxnSpPr>
          <p:nvPr/>
        </p:nvCxnSpPr>
        <p:spPr>
          <a:xfrm flipV="1">
            <a:off x="2129749" y="2153858"/>
            <a:ext cx="591830" cy="1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5A9BC11-3EE7-44D5-BBFA-2B4B8AFD064E}"/>
              </a:ext>
            </a:extLst>
          </p:cNvPr>
          <p:cNvCxnSpPr>
            <a:cxnSpLocks/>
          </p:cNvCxnSpPr>
          <p:nvPr/>
        </p:nvCxnSpPr>
        <p:spPr>
          <a:xfrm>
            <a:off x="1562666" y="1869243"/>
            <a:ext cx="172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EC66002D-E82A-4689-BE64-2BBF05E42D87}"/>
              </a:ext>
            </a:extLst>
          </p:cNvPr>
          <p:cNvSpPr/>
          <p:nvPr/>
        </p:nvSpPr>
        <p:spPr>
          <a:xfrm>
            <a:off x="850710" y="3014234"/>
            <a:ext cx="4212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Durch die Bewegung der Elektronen um einen oder mehrere Atomkerne kommt es zu </a:t>
            </a:r>
            <a:r>
              <a:rPr lang="de-DE" b="1" dirty="0">
                <a:latin typeface="Calibri,Bold"/>
              </a:rPr>
              <a:t>temporären </a:t>
            </a:r>
            <a:r>
              <a:rPr lang="de-DE" dirty="0">
                <a:latin typeface="Calibri" panose="020F0502020204030204" pitchFamily="34" charset="0"/>
              </a:rPr>
              <a:t>(=kurzfristigen) Ungleich-verteilungen der Ladungen im Molekül, es entstehen spontan </a:t>
            </a:r>
            <a:r>
              <a:rPr lang="de-DE" b="1" dirty="0">
                <a:latin typeface="Calibri,Bold"/>
              </a:rPr>
              <a:t>temporäre Dipole.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B1DF3C0-82F7-474A-A345-39FA4A3411CD}"/>
              </a:ext>
            </a:extLst>
          </p:cNvPr>
          <p:cNvSpPr/>
          <p:nvPr/>
        </p:nvSpPr>
        <p:spPr>
          <a:xfrm>
            <a:off x="6920731" y="3014234"/>
            <a:ext cx="46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Diese können im Nachbarmolekül eine Ungleichverteilung hervorrufen (=</a:t>
            </a:r>
            <a:r>
              <a:rPr lang="de-DE" b="1" dirty="0">
                <a:latin typeface="Calibri" panose="020F0502020204030204" pitchFamily="34" charset="0"/>
              </a:rPr>
              <a:t>induzieren</a:t>
            </a:r>
            <a:r>
              <a:rPr lang="de-DE" dirty="0">
                <a:latin typeface="Calibri" panose="020F0502020204030204" pitchFamily="34" charset="0"/>
              </a:rPr>
              <a:t>),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C3C885B-44CF-4088-91A1-CDD4B05C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858" y="1363152"/>
            <a:ext cx="3434261" cy="158141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15DAA37-3363-4C86-945B-E01584A83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26" y="4821004"/>
            <a:ext cx="4326105" cy="201810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E2C8584-15CD-4302-95AB-385AC2446B35}"/>
              </a:ext>
            </a:extLst>
          </p:cNvPr>
          <p:cNvSpPr txBox="1"/>
          <p:nvPr/>
        </p:nvSpPr>
        <p:spPr>
          <a:xfrm>
            <a:off x="8240016" y="5718412"/>
            <a:ext cx="3330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Dadurch kommt es zu einer </a:t>
            </a:r>
            <a:r>
              <a:rPr lang="de-DE" b="1" dirty="0"/>
              <a:t>kurzfristigen Anziehung </a:t>
            </a:r>
            <a:r>
              <a:rPr lang="de-DE" dirty="0"/>
              <a:t>der temporären Dipole 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CFFDAA54-E790-4151-88A8-966549E804FD}"/>
              </a:ext>
            </a:extLst>
          </p:cNvPr>
          <p:cNvSpPr/>
          <p:nvPr/>
        </p:nvSpPr>
        <p:spPr>
          <a:xfrm>
            <a:off x="5477301" y="4167167"/>
            <a:ext cx="313898" cy="60051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39B591-D6E8-431E-9873-9192E995551A}"/>
              </a:ext>
            </a:extLst>
          </p:cNvPr>
          <p:cNvSpPr txBox="1"/>
          <p:nvPr/>
        </p:nvSpPr>
        <p:spPr>
          <a:xfrm>
            <a:off x="508711" y="128920"/>
            <a:ext cx="1768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FF0000"/>
                </a:solidFill>
              </a:rPr>
              <a:t>Wdh</a:t>
            </a:r>
            <a:r>
              <a:rPr lang="de-DE" sz="2000" b="1" dirty="0">
                <a:solidFill>
                  <a:srgbClr val="FF0000"/>
                </a:solidFill>
              </a:rPr>
              <a:t> London-Kräfte</a:t>
            </a:r>
            <a:r>
              <a:rPr lang="de-DE" sz="20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50C1B3-123C-4BEA-8B17-DCF5E69CFAF4}"/>
              </a:ext>
            </a:extLst>
          </p:cNvPr>
          <p:cNvSpPr/>
          <p:nvPr/>
        </p:nvSpPr>
        <p:spPr>
          <a:xfrm>
            <a:off x="2129749" y="282808"/>
            <a:ext cx="93447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Die Ausbildung von </a:t>
            </a:r>
            <a:r>
              <a:rPr lang="de-DE" sz="2000" u="sng" dirty="0"/>
              <a:t>temporären Dipolen </a:t>
            </a:r>
            <a:r>
              <a:rPr lang="de-DE" sz="2000" dirty="0"/>
              <a:t>erzeugt Anziehungskräfte zwischen Molekülen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AE8C4A-5D63-4B46-9418-EDB382532591}"/>
              </a:ext>
            </a:extLst>
          </p:cNvPr>
          <p:cNvSpPr txBox="1"/>
          <p:nvPr/>
        </p:nvSpPr>
        <p:spPr>
          <a:xfrm>
            <a:off x="442412" y="1662058"/>
            <a:ext cx="119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Atomkern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9D2E9A-2F3C-41EC-80EE-65CFEB56F956}"/>
              </a:ext>
            </a:extLst>
          </p:cNvPr>
          <p:cNvSpPr txBox="1"/>
          <p:nvPr/>
        </p:nvSpPr>
        <p:spPr>
          <a:xfrm>
            <a:off x="1081932" y="2168869"/>
            <a:ext cx="119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Elektronen</a:t>
            </a:r>
          </a:p>
        </p:txBody>
      </p:sp>
    </p:spTree>
    <p:extLst>
      <p:ext uri="{BB962C8B-B14F-4D97-AF65-F5344CB8AC3E}">
        <p14:creationId xmlns:p14="http://schemas.microsoft.com/office/powerpoint/2010/main" val="43158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58E941B-0E79-4085-BAB2-392DD3C6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411" y="981644"/>
            <a:ext cx="7727434" cy="560340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F69FA08-C184-4A6F-9358-2887891DD90D}"/>
              </a:ext>
            </a:extLst>
          </p:cNvPr>
          <p:cNvSpPr txBox="1"/>
          <p:nvPr/>
        </p:nvSpPr>
        <p:spPr>
          <a:xfrm>
            <a:off x="5554639" y="6400379"/>
            <a:ext cx="266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(geradkettige Form)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2E8222-BDAD-462E-A579-D273692CCF3B}"/>
              </a:ext>
            </a:extLst>
          </p:cNvPr>
          <p:cNvSpPr txBox="1"/>
          <p:nvPr/>
        </p:nvSpPr>
        <p:spPr>
          <a:xfrm>
            <a:off x="1911113" y="272955"/>
            <a:ext cx="8369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/>
              <a:t>Wie ist der Anstieg der Siedetemperaturen von Alkanen mit zunehmender Zahl der Kohlenstoffatome zu erklären?</a:t>
            </a:r>
          </a:p>
        </p:txBody>
      </p:sp>
    </p:spTree>
    <p:extLst>
      <p:ext uri="{BB962C8B-B14F-4D97-AF65-F5344CB8AC3E}">
        <p14:creationId xmlns:p14="http://schemas.microsoft.com/office/powerpoint/2010/main" val="305771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C9773AA-FD71-44E5-8F8F-CE1E1CE1A2B4}"/>
              </a:ext>
            </a:extLst>
          </p:cNvPr>
          <p:cNvSpPr/>
          <p:nvPr/>
        </p:nvSpPr>
        <p:spPr>
          <a:xfrm>
            <a:off x="1171432" y="466823"/>
            <a:ext cx="982183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>
                <a:latin typeface="Calibri" panose="020F0502020204030204" pitchFamily="34" charset="0"/>
              </a:rPr>
              <a:t>Anziehungskräfte zwischen unpolaren Molekülen beruhen auf der </a:t>
            </a:r>
            <a:r>
              <a:rPr lang="de-DE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Ausbildung von temporären Dipolen</a:t>
            </a:r>
            <a:r>
              <a:rPr lang="de-DE" sz="2400" dirty="0">
                <a:latin typeface="Calibri" panose="020F0502020204030204" pitchFamily="34" charset="0"/>
              </a:rPr>
              <a:t> (London-Kräfte, früher: „van-der-Waals-Kräfte“).</a:t>
            </a:r>
          </a:p>
          <a:p>
            <a:r>
              <a:rPr lang="de-DE" sz="2400" dirty="0">
                <a:latin typeface="Calibri" panose="020F0502020204030204" pitchFamily="34" charset="0"/>
              </a:rPr>
              <a:t>Sie wirken nur auf </a:t>
            </a:r>
            <a:r>
              <a:rPr lang="de-DE" sz="2400" b="1" dirty="0">
                <a:latin typeface="Calibri" panose="020F0502020204030204" pitchFamily="34" charset="0"/>
              </a:rPr>
              <a:t>kurze Distanz </a:t>
            </a:r>
            <a:r>
              <a:rPr lang="de-DE" sz="2400" dirty="0">
                <a:latin typeface="Calibri" panose="020F0502020204030204" pitchFamily="34" charset="0"/>
              </a:rPr>
              <a:t>und sind </a:t>
            </a:r>
            <a:r>
              <a:rPr lang="de-DE" sz="2400" b="1" dirty="0">
                <a:latin typeface="Calibri" panose="020F0502020204030204" pitchFamily="34" charset="0"/>
              </a:rPr>
              <a:t>schwächer</a:t>
            </a:r>
            <a:r>
              <a:rPr lang="de-DE" sz="2400" dirty="0">
                <a:latin typeface="Calibri" panose="020F0502020204030204" pitchFamily="34" charset="0"/>
              </a:rPr>
              <a:t> als Anziehungskräfte zwischen permanenten Dipolen und Wasserstoffbrücken.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CDCD408-9829-43EA-A84F-8E769813E359}"/>
              </a:ext>
            </a:extLst>
          </p:cNvPr>
          <p:cNvSpPr/>
          <p:nvPr/>
        </p:nvSpPr>
        <p:spPr>
          <a:xfrm>
            <a:off x="1171432" y="3185232"/>
            <a:ext cx="9118980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>
                <a:latin typeface="Calibri" panose="020F0502020204030204" pitchFamily="34" charset="0"/>
              </a:rPr>
              <a:t>Je </a:t>
            </a:r>
            <a:r>
              <a:rPr lang="de-DE" sz="2400" b="1" dirty="0">
                <a:latin typeface="Calibri,Bold"/>
              </a:rPr>
              <a:t>größer das Molekül </a:t>
            </a:r>
            <a:r>
              <a:rPr lang="de-DE" sz="2400" dirty="0">
                <a:latin typeface="Calibri" panose="020F0502020204030204" pitchFamily="34" charset="0"/>
              </a:rPr>
              <a:t>(an der Molekülmasse abzuschätzen)</a:t>
            </a:r>
            <a:r>
              <a:rPr lang="de-DE" sz="2400" b="1" dirty="0">
                <a:latin typeface="Calibri,Bold"/>
              </a:rPr>
              <a:t> und seine Oberfläche </a:t>
            </a:r>
            <a:r>
              <a:rPr lang="de-DE" sz="2400" dirty="0">
                <a:latin typeface="Calibri" panose="020F0502020204030204" pitchFamily="34" charset="0"/>
              </a:rPr>
              <a:t>, desto einfacher ist es, temporäre Dipole zu induzieren und die Elektronen verteilen sich häufiger ungleichmäßig. </a:t>
            </a:r>
            <a:r>
              <a:rPr lang="de-DE" sz="2400">
                <a:latin typeface="Calibri" panose="020F0502020204030204" pitchFamily="34" charset="0"/>
              </a:rPr>
              <a:t>Die London-Wechselwirkungen </a:t>
            </a:r>
            <a:r>
              <a:rPr lang="de-DE" sz="2400" dirty="0">
                <a:latin typeface="Calibri" panose="020F0502020204030204" pitchFamily="34" charset="0"/>
              </a:rPr>
              <a:t>(Anziehungskräfte) summieren sich und werden stärker.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0859C23-BC9D-4BC9-8CF8-9B46310EE927}"/>
              </a:ext>
            </a:extLst>
          </p:cNvPr>
          <p:cNvSpPr txBox="1"/>
          <p:nvPr/>
        </p:nvSpPr>
        <p:spPr>
          <a:xfrm>
            <a:off x="1171432" y="27235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latin typeface="Calibri,Bold"/>
              </a:rPr>
              <a:t>Merke:</a:t>
            </a:r>
          </a:p>
        </p:txBody>
      </p:sp>
    </p:spTree>
    <p:extLst>
      <p:ext uri="{BB962C8B-B14F-4D97-AF65-F5344CB8AC3E}">
        <p14:creationId xmlns:p14="http://schemas.microsoft.com/office/powerpoint/2010/main" val="73315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37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6855E98-250D-462E-BCD9-7DFE13A39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590" y="628046"/>
            <a:ext cx="8993114" cy="390301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0FDE2E8-B5B8-4DF6-B837-7F25E61C2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347840"/>
            <a:ext cx="2041566" cy="227235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5763686-7406-42A5-8C57-10588888D45E}"/>
              </a:ext>
            </a:extLst>
          </p:cNvPr>
          <p:cNvSpPr/>
          <p:nvPr/>
        </p:nvSpPr>
        <p:spPr>
          <a:xfrm>
            <a:off x="1314733" y="5250851"/>
            <a:ext cx="99173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latin typeface="Calibri,Bold"/>
              </a:rPr>
              <a:t>Verzweigte Moleküle </a:t>
            </a:r>
            <a:r>
              <a:rPr lang="de-DE" sz="2400" dirty="0">
                <a:latin typeface="Calibri" panose="020F0502020204030204" pitchFamily="34" charset="0"/>
              </a:rPr>
              <a:t>können </a:t>
            </a:r>
            <a:r>
              <a:rPr lang="de-DE" sz="2400" b="1" dirty="0">
                <a:latin typeface="Calibri,Bold"/>
              </a:rPr>
              <a:t>weniger gut </a:t>
            </a:r>
            <a:r>
              <a:rPr lang="de-DE" sz="2400" dirty="0">
                <a:latin typeface="Calibri" panose="020F0502020204030204" pitchFamily="34" charset="0"/>
              </a:rPr>
              <a:t>Anziehungskräfte</a:t>
            </a:r>
            <a:r>
              <a:rPr lang="de-DE" sz="2400" b="1" dirty="0">
                <a:latin typeface="Calibri" panose="020F0502020204030204" pitchFamily="34" charset="0"/>
              </a:rPr>
              <a:t> </a:t>
            </a:r>
            <a:r>
              <a:rPr lang="de-DE" sz="2400" dirty="0">
                <a:latin typeface="Calibri" panose="020F0502020204030204" pitchFamily="34" charset="0"/>
              </a:rPr>
              <a:t>ausbilden, da sie sich nicht so gut aneinander annähern können und eine vergleichsweise kleinere Oberfläche haben.</a:t>
            </a:r>
            <a:endParaRPr lang="de-DE" sz="2400" dirty="0"/>
          </a:p>
        </p:txBody>
      </p:sp>
      <p:pic>
        <p:nvPicPr>
          <p:cNvPr id="8" name="Grafik 7" descr="Ein Bild, das Licht enthält.&#10;&#10;Automatisch generierte Beschreibung">
            <a:extLst>
              <a:ext uri="{FF2B5EF4-FFF2-40B4-BE49-F238E27FC236}">
                <a16:creationId xmlns:a16="http://schemas.microsoft.com/office/drawing/2014/main" id="{CCEEBCD3-550B-4543-8E00-F70438F4B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8" y="543960"/>
            <a:ext cx="2916072" cy="1686700"/>
          </a:xfrm>
          <a:prstGeom prst="rect">
            <a:avLst/>
          </a:prstGeom>
        </p:spPr>
      </p:pic>
      <p:pic>
        <p:nvPicPr>
          <p:cNvPr id="10" name="Grafik 9" descr="Ein Bild, das Ei, Licht enthält.&#10;&#10;Automatisch generierte Beschreibung">
            <a:extLst>
              <a:ext uri="{FF2B5EF4-FFF2-40B4-BE49-F238E27FC236}">
                <a16:creationId xmlns:a16="http://schemas.microsoft.com/office/drawing/2014/main" id="{CBDEFB31-9D54-4F51-8D28-8DA90B0FE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71" y="2407805"/>
            <a:ext cx="2486639" cy="24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Microsoft Office PowerPoint</Application>
  <PresentationFormat>Breitbild</PresentationFormat>
  <Paragraphs>258</Paragraphs>
  <Slides>14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Calibri,Bold</vt:lpstr>
      <vt:lpstr>Cambria Math</vt:lpstr>
      <vt:lpstr>Helvetica, Arial</vt:lpstr>
      <vt:lpstr>Wingdings</vt:lpstr>
      <vt:lpstr>Office</vt:lpstr>
      <vt:lpstr>ChemSketch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Brennbarkeit von Alkanen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</dc:creator>
  <cp:lastModifiedBy>Claudia Eysel</cp:lastModifiedBy>
  <cp:revision>23</cp:revision>
  <cp:lastPrinted>2021-12-20T17:46:58Z</cp:lastPrinted>
  <dcterms:created xsi:type="dcterms:W3CDTF">2017-10-05T17:03:33Z</dcterms:created>
  <dcterms:modified xsi:type="dcterms:W3CDTF">2021-12-20T17:53:47Z</dcterms:modified>
</cp:coreProperties>
</file>