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64" r:id="rId8"/>
    <p:sldId id="262" r:id="rId9"/>
    <p:sldId id="265" r:id="rId10"/>
    <p:sldId id="266" r:id="rId11"/>
  </p:sldIdLst>
  <p:sldSz cx="9144000" cy="6858000" type="screen4x3"/>
  <p:notesSz cx="6797675" cy="99250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62C2-53CC-47CF-BBF1-FEBE683BDBA3}" type="datetimeFigureOut">
              <a:rPr lang="de-DE" smtClean="0"/>
              <a:t>06.10.2021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26F0-62E5-40CA-8005-E373D4A078B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62C2-53CC-47CF-BBF1-FEBE683BDBA3}" type="datetimeFigureOut">
              <a:rPr lang="de-DE" smtClean="0"/>
              <a:t>06.10.2021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26F0-62E5-40CA-8005-E373D4A078B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62C2-53CC-47CF-BBF1-FEBE683BDBA3}" type="datetimeFigureOut">
              <a:rPr lang="de-DE" smtClean="0"/>
              <a:t>06.10.2021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26F0-62E5-40CA-8005-E373D4A078B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62C2-53CC-47CF-BBF1-FEBE683BDBA3}" type="datetimeFigureOut">
              <a:rPr lang="de-DE" smtClean="0"/>
              <a:t>06.10.2021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26F0-62E5-40CA-8005-E373D4A078B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62C2-53CC-47CF-BBF1-FEBE683BDBA3}" type="datetimeFigureOut">
              <a:rPr lang="de-DE" smtClean="0"/>
              <a:t>06.10.2021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26F0-62E5-40CA-8005-E373D4A078B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62C2-53CC-47CF-BBF1-FEBE683BDBA3}" type="datetimeFigureOut">
              <a:rPr lang="de-DE" smtClean="0"/>
              <a:t>06.10.2021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26F0-62E5-40CA-8005-E373D4A078B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62C2-53CC-47CF-BBF1-FEBE683BDBA3}" type="datetimeFigureOut">
              <a:rPr lang="de-DE" smtClean="0"/>
              <a:t>06.10.2021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26F0-62E5-40CA-8005-E373D4A078B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62C2-53CC-47CF-BBF1-FEBE683BDBA3}" type="datetimeFigureOut">
              <a:rPr lang="de-DE" smtClean="0"/>
              <a:t>06.10.2021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26F0-62E5-40CA-8005-E373D4A078B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62C2-53CC-47CF-BBF1-FEBE683BDBA3}" type="datetimeFigureOut">
              <a:rPr lang="de-DE" smtClean="0"/>
              <a:t>06.10.2021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26F0-62E5-40CA-8005-E373D4A078B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62C2-53CC-47CF-BBF1-FEBE683BDBA3}" type="datetimeFigureOut">
              <a:rPr lang="de-DE" smtClean="0"/>
              <a:t>06.10.2021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26F0-62E5-40CA-8005-E373D4A078B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62C2-53CC-47CF-BBF1-FEBE683BDBA3}" type="datetimeFigureOut">
              <a:rPr lang="de-DE" smtClean="0"/>
              <a:t>06.10.2021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26F0-62E5-40CA-8005-E373D4A078B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062C2-53CC-47CF-BBF1-FEBE683BDBA3}" type="datetimeFigureOut">
              <a:rPr lang="de-DE" smtClean="0"/>
              <a:t>06.10.2021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926F0-62E5-40CA-8005-E373D4A078B8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5.bin"/><Relationship Id="rId3" Type="http://schemas.openxmlformats.org/officeDocument/2006/relationships/image" Target="../media/image11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8.wmf"/><Relationship Id="rId4" Type="http://schemas.openxmlformats.org/officeDocument/2006/relationships/image" Target="../media/image12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556792"/>
            <a:ext cx="4468335" cy="368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feld 2"/>
          <p:cNvSpPr txBox="1"/>
          <p:nvPr/>
        </p:nvSpPr>
        <p:spPr>
          <a:xfrm>
            <a:off x="1835696" y="548680"/>
            <a:ext cx="5184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/>
              <a:t>Ammoniaksynthese: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763688" y="558924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/>
              <a:t>„der Griff in die Luft“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FF420EF-D9EB-463C-ACC2-BD6EAE848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8" y="314349"/>
            <a:ext cx="8963025" cy="6229302"/>
          </a:xfrm>
          <a:prstGeom prst="rect">
            <a:avLst/>
          </a:prstGeom>
          <a:noFill/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10C38ED6-9709-4909-9378-7D30CACA7714}"/>
              </a:ext>
            </a:extLst>
          </p:cNvPr>
          <p:cNvSpPr/>
          <p:nvPr/>
        </p:nvSpPr>
        <p:spPr>
          <a:xfrm>
            <a:off x="6516216" y="2276872"/>
            <a:ext cx="194421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E2A729-3AFE-41E3-95AC-26F2978B9CD6}"/>
              </a:ext>
            </a:extLst>
          </p:cNvPr>
          <p:cNvSpPr/>
          <p:nvPr/>
        </p:nvSpPr>
        <p:spPr>
          <a:xfrm>
            <a:off x="6372200" y="1196752"/>
            <a:ext cx="194421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3F4A31EE-759B-4D6C-9BDC-A482D84E4008}"/>
              </a:ext>
            </a:extLst>
          </p:cNvPr>
          <p:cNvCxnSpPr/>
          <p:nvPr/>
        </p:nvCxnSpPr>
        <p:spPr>
          <a:xfrm flipV="1">
            <a:off x="4067944" y="2528900"/>
            <a:ext cx="0" cy="126014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275D934-1822-4AA3-8DC4-774C2DF07C24}"/>
              </a:ext>
            </a:extLst>
          </p:cNvPr>
          <p:cNvCxnSpPr>
            <a:cxnSpLocks/>
          </p:cNvCxnSpPr>
          <p:nvPr/>
        </p:nvCxnSpPr>
        <p:spPr>
          <a:xfrm flipV="1">
            <a:off x="5356793" y="2708922"/>
            <a:ext cx="0" cy="57606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EC10DFC-1E12-44F5-AA62-C9328207EA49}"/>
              </a:ext>
            </a:extLst>
          </p:cNvPr>
          <p:cNvCxnSpPr>
            <a:cxnSpLocks/>
          </p:cNvCxnSpPr>
          <p:nvPr/>
        </p:nvCxnSpPr>
        <p:spPr>
          <a:xfrm flipV="1">
            <a:off x="4716016" y="1124744"/>
            <a:ext cx="0" cy="26642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3D76ED4-DC9A-4FBA-A63E-758CB134CA85}"/>
              </a:ext>
            </a:extLst>
          </p:cNvPr>
          <p:cNvCxnSpPr/>
          <p:nvPr/>
        </p:nvCxnSpPr>
        <p:spPr>
          <a:xfrm>
            <a:off x="2843808" y="3789040"/>
            <a:ext cx="302433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435CCD9-DEF7-4F8D-9399-F53666A91BB6}"/>
              </a:ext>
            </a:extLst>
          </p:cNvPr>
          <p:cNvCxnSpPr/>
          <p:nvPr/>
        </p:nvCxnSpPr>
        <p:spPr>
          <a:xfrm>
            <a:off x="4723013" y="3789040"/>
            <a:ext cx="0" cy="93610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7C9AE577-1B34-4323-BBDA-0ADABE1DDAFA}"/>
              </a:ext>
            </a:extLst>
          </p:cNvPr>
          <p:cNvSpPr txBox="1"/>
          <p:nvPr/>
        </p:nvSpPr>
        <p:spPr>
          <a:xfrm>
            <a:off x="1212458" y="544522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Aktivierungsenergie E</a:t>
            </a:r>
            <a:r>
              <a:rPr lang="de-DE" baseline="-25000" dirty="0"/>
              <a:t>A</a:t>
            </a:r>
            <a:r>
              <a:rPr lang="de-DE" dirty="0"/>
              <a:t> Reaktionswärme </a:t>
            </a:r>
            <a:r>
              <a:rPr lang="el-GR" dirty="0"/>
              <a:t>Δ</a:t>
            </a:r>
            <a:r>
              <a:rPr lang="de-DE" dirty="0"/>
              <a:t>H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C1FD4EB-B61C-4ED5-A27F-90CA1396CB2E}"/>
              </a:ext>
            </a:extLst>
          </p:cNvPr>
          <p:cNvSpPr/>
          <p:nvPr/>
        </p:nvSpPr>
        <p:spPr>
          <a:xfrm>
            <a:off x="3636626" y="2996953"/>
            <a:ext cx="462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de-DE" baseline="-25000" dirty="0">
                <a:solidFill>
                  <a:schemeClr val="accent6">
                    <a:lumMod val="75000"/>
                  </a:schemeClr>
                </a:solidFill>
              </a:rPr>
              <a:t>A1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5DA4A86-8A6E-481F-A9E1-A215BACF5538}"/>
              </a:ext>
            </a:extLst>
          </p:cNvPr>
          <p:cNvSpPr/>
          <p:nvPr/>
        </p:nvSpPr>
        <p:spPr>
          <a:xfrm>
            <a:off x="5368269" y="2903442"/>
            <a:ext cx="462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de-DE" baseline="-25000" dirty="0">
                <a:solidFill>
                  <a:schemeClr val="accent6">
                    <a:lumMod val="75000"/>
                  </a:schemeClr>
                </a:solidFill>
              </a:rPr>
              <a:t>A2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25B6CDB-58BD-4AC2-9C27-B08EDAB6456A}"/>
              </a:ext>
            </a:extLst>
          </p:cNvPr>
          <p:cNvSpPr/>
          <p:nvPr/>
        </p:nvSpPr>
        <p:spPr>
          <a:xfrm>
            <a:off x="4715864" y="2017843"/>
            <a:ext cx="384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E</a:t>
            </a:r>
            <a:r>
              <a:rPr lang="de-DE" baseline="-25000" dirty="0">
                <a:solidFill>
                  <a:schemeClr val="accent1"/>
                </a:solidFill>
              </a:rPr>
              <a:t>A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98411F2-6FA7-4246-A27F-8A50C02630DD}"/>
              </a:ext>
            </a:extLst>
          </p:cNvPr>
          <p:cNvSpPr/>
          <p:nvPr/>
        </p:nvSpPr>
        <p:spPr>
          <a:xfrm>
            <a:off x="4730010" y="4037269"/>
            <a:ext cx="45878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l-GR" dirty="0">
                <a:solidFill>
                  <a:srgbClr val="00B050"/>
                </a:solidFill>
              </a:rPr>
              <a:t>Δ</a:t>
            </a:r>
            <a:r>
              <a:rPr lang="de-DE" dirty="0">
                <a:solidFill>
                  <a:srgbClr val="00B050"/>
                </a:solidFill>
              </a:rPr>
              <a:t>H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3A7B53D1-59C8-4EB4-885D-C653C9BE327D}"/>
              </a:ext>
            </a:extLst>
          </p:cNvPr>
          <p:cNvCxnSpPr>
            <a:cxnSpLocks/>
          </p:cNvCxnSpPr>
          <p:nvPr/>
        </p:nvCxnSpPr>
        <p:spPr>
          <a:xfrm>
            <a:off x="2699792" y="4725144"/>
            <a:ext cx="416441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94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0" grpId="0"/>
      <p:bldP spid="21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00808"/>
            <a:ext cx="2160365" cy="1870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http://www.seilnacht.com/Chemie/ghs05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149080"/>
            <a:ext cx="1152128" cy="1152128"/>
          </a:xfrm>
          <a:prstGeom prst="rect">
            <a:avLst/>
          </a:prstGeom>
          <a:noFill/>
        </p:spPr>
      </p:pic>
      <p:pic>
        <p:nvPicPr>
          <p:cNvPr id="2054" name="Picture 6" descr="http://www.seilnacht.com/Chemie/ghs06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4149080"/>
            <a:ext cx="1224136" cy="1224136"/>
          </a:xfrm>
          <a:prstGeom prst="rect">
            <a:avLst/>
          </a:prstGeom>
          <a:noFill/>
        </p:spPr>
      </p:pic>
      <p:pic>
        <p:nvPicPr>
          <p:cNvPr id="2056" name="Picture 8" descr="http://www.seilnacht.com/Chemie/ghs09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7824" y="4149080"/>
            <a:ext cx="1224136" cy="1224136"/>
          </a:xfrm>
          <a:prstGeom prst="rect">
            <a:avLst/>
          </a:prstGeom>
          <a:noFill/>
        </p:spPr>
      </p:pic>
      <p:sp>
        <p:nvSpPr>
          <p:cNvPr id="6" name="Textfeld 5"/>
          <p:cNvSpPr txBox="1"/>
          <p:nvPr/>
        </p:nvSpPr>
        <p:spPr>
          <a:xfrm>
            <a:off x="2555776" y="548680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Stoffeigenschaften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572000" y="1556792"/>
            <a:ext cx="42839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Farbloses, stechend   </a:t>
            </a:r>
            <a:br>
              <a:rPr lang="de-DE" dirty="0"/>
            </a:br>
            <a:r>
              <a:rPr lang="de-DE" dirty="0"/>
              <a:t>riechendes Gas   </a:t>
            </a:r>
            <a:br>
              <a:rPr lang="de-DE" dirty="0"/>
            </a:br>
            <a:r>
              <a:rPr lang="de-DE" dirty="0"/>
              <a:t>    </a:t>
            </a:r>
            <a:br>
              <a:rPr lang="de-DE" dirty="0"/>
            </a:br>
            <a:r>
              <a:rPr lang="de-DE" b="1" dirty="0"/>
              <a:t>Vorkommen</a:t>
            </a:r>
            <a:r>
              <a:rPr lang="de-DE" dirty="0"/>
              <a:t>   </a:t>
            </a:r>
            <a:br>
              <a:rPr lang="de-DE" dirty="0"/>
            </a:br>
            <a:r>
              <a:rPr lang="de-DE" dirty="0"/>
              <a:t>im Harn als Abbauprodukt des Stoffwechsels</a:t>
            </a:r>
          </a:p>
          <a:p>
            <a:endParaRPr lang="de-DE" b="1" dirty="0"/>
          </a:p>
          <a:p>
            <a:r>
              <a:rPr lang="de-DE" b="1" dirty="0"/>
              <a:t>Dichte </a:t>
            </a:r>
            <a:r>
              <a:rPr lang="de-DE" dirty="0"/>
              <a:t> 0,7714 g/l (Gas, 0 °C, 1013 </a:t>
            </a:r>
            <a:r>
              <a:rPr lang="de-DE" dirty="0" err="1"/>
              <a:t>hPa</a:t>
            </a:r>
            <a:r>
              <a:rPr lang="de-DE" dirty="0"/>
              <a:t>) </a:t>
            </a:r>
          </a:p>
          <a:p>
            <a:endParaRPr lang="de-DE" b="1" dirty="0"/>
          </a:p>
          <a:p>
            <a:r>
              <a:rPr lang="de-DE" b="1" dirty="0"/>
              <a:t>Wasserlöslichkeit</a:t>
            </a:r>
            <a:r>
              <a:rPr lang="de-DE" dirty="0"/>
              <a:t>  </a:t>
            </a:r>
            <a:r>
              <a:rPr lang="de-DE" dirty="0" err="1"/>
              <a:t>Konz</a:t>
            </a:r>
            <a:r>
              <a:rPr lang="de-DE" dirty="0"/>
              <a:t>. bei 20°C 541 g/l </a:t>
            </a:r>
          </a:p>
          <a:p>
            <a:r>
              <a:rPr lang="de-DE" dirty="0"/>
              <a:t>(entspricht etwa 750L in 1L Wasser)   </a:t>
            </a:r>
          </a:p>
          <a:p>
            <a:endParaRPr lang="de-DE" dirty="0"/>
          </a:p>
          <a:p>
            <a:r>
              <a:rPr lang="de-DE" b="1" dirty="0"/>
              <a:t>Schmelzpunkt </a:t>
            </a:r>
            <a:r>
              <a:rPr lang="de-DE" dirty="0"/>
              <a:t> -77,73 °C    </a:t>
            </a:r>
            <a:br>
              <a:rPr lang="de-DE" dirty="0"/>
            </a:br>
            <a:r>
              <a:rPr lang="de-DE" b="1" dirty="0"/>
              <a:t>Siedepunkt </a:t>
            </a:r>
            <a:r>
              <a:rPr lang="de-DE" dirty="0"/>
              <a:t> -33,33 °C   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9552" y="5373216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Akute Toxizität </a:t>
            </a:r>
            <a:r>
              <a:rPr lang="de-DE" i="1" dirty="0" err="1"/>
              <a:t>inhalativ</a:t>
            </a:r>
            <a:r>
              <a:rPr lang="de-DE" i="1" dirty="0"/>
              <a:t> 3  </a:t>
            </a:r>
            <a:br>
              <a:rPr lang="de-DE" i="1" dirty="0"/>
            </a:br>
            <a:r>
              <a:rPr lang="de-DE" i="1" dirty="0"/>
              <a:t>Ätz/Reizwirkung auf die Haut 1B  </a:t>
            </a:r>
            <a:br>
              <a:rPr lang="de-DE" i="1" dirty="0"/>
            </a:br>
            <a:r>
              <a:rPr lang="de-DE" i="1" dirty="0"/>
              <a:t>Gewässergefährdend akut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755576" y="1700808"/>
            <a:ext cx="720080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spcAft>
                <a:spcPts val="600"/>
              </a:spcAft>
              <a:buFont typeface="Arial" pitchFamily="34" charset="0"/>
              <a:buChar char="•"/>
            </a:pPr>
            <a:r>
              <a:rPr lang="de-DE" sz="4000" dirty="0"/>
              <a:t>Bedeutung von Ammoniak</a:t>
            </a:r>
          </a:p>
          <a:p>
            <a:pPr marL="269875" indent="-269875">
              <a:spcAft>
                <a:spcPts val="600"/>
              </a:spcAft>
              <a:buFont typeface="Arial" pitchFamily="34" charset="0"/>
              <a:buChar char="•"/>
            </a:pPr>
            <a:r>
              <a:rPr lang="de-DE" sz="4000" dirty="0"/>
              <a:t>Wichtige Personen der Ammoniaksynthese</a:t>
            </a:r>
          </a:p>
          <a:p>
            <a:pPr marL="269875" indent="-269875">
              <a:spcAft>
                <a:spcPts val="600"/>
              </a:spcAft>
              <a:buFont typeface="Arial" pitchFamily="34" charset="0"/>
              <a:buChar char="•"/>
            </a:pPr>
            <a:r>
              <a:rPr lang="de-DE" sz="4000" dirty="0"/>
              <a:t>Das Haber-Bosch-Verfahren: Reaktion und Beeinflussung des Gleichgewichts</a:t>
            </a:r>
          </a:p>
          <a:p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827584" y="548680"/>
            <a:ext cx="7056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/>
              <a:t>Beobachtungsauftrag: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1124744"/>
            <a:ext cx="6084168" cy="5657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113" y="116632"/>
            <a:ext cx="3060727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7020272" y="1196752"/>
          <a:ext cx="1224136" cy="855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" name="ChemSketch" r:id="rId5" imgW="896040" imgH="624960" progId="ACD.ChemSketch.20">
                  <p:embed/>
                </p:oleObj>
              </mc:Choice>
              <mc:Fallback>
                <p:oleObj name="ChemSketch" r:id="rId5" imgW="896040" imgH="624960" progId="ACD.ChemSketch.20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1196752"/>
                        <a:ext cx="1224136" cy="8551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7740352" y="5589240"/>
          <a:ext cx="936104" cy="869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" name="ChemSketch" r:id="rId7" imgW="627840" imgH="582120" progId="ACD.ChemSketch.20">
                  <p:embed/>
                </p:oleObj>
              </mc:Choice>
              <mc:Fallback>
                <p:oleObj name="ChemSketch" r:id="rId7" imgW="627840" imgH="582120" progId="ACD.ChemSketch.20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352" y="5589240"/>
                        <a:ext cx="936104" cy="869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5076056" y="1484784"/>
          <a:ext cx="1656184" cy="866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0" name="ChemSketch" r:id="rId9" imgW="1182600" imgH="618840" progId="ACD.ChemSketch.20">
                  <p:embed/>
                </p:oleObj>
              </mc:Choice>
              <mc:Fallback>
                <p:oleObj name="ChemSketch" r:id="rId9" imgW="1182600" imgH="618840" progId="ACD.ChemSketch.20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1484784"/>
                        <a:ext cx="1656184" cy="8669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1979712" y="3429000"/>
          <a:ext cx="1008112" cy="994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1" name="ChemSketch" r:id="rId11" imgW="600480" imgH="591480" progId="ACD.ChemSketch.20">
                  <p:embed/>
                </p:oleObj>
              </mc:Choice>
              <mc:Fallback>
                <p:oleObj name="ChemSketch" r:id="rId11" imgW="600480" imgH="591480" progId="ACD.ChemSketch.20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429000"/>
                        <a:ext cx="1008112" cy="9947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1691680" y="4941168"/>
          <a:ext cx="1296144" cy="134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2" name="ChemSketch" r:id="rId13" imgW="1115640" imgH="1161360" progId="ACD.ChemSketch.20">
                  <p:embed/>
                </p:oleObj>
              </mc:Choice>
              <mc:Fallback>
                <p:oleObj name="ChemSketch" r:id="rId13" imgW="1115640" imgH="1161360" progId="ACD.ChemSketch.20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941168"/>
                        <a:ext cx="1296144" cy="134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0"/>
            <a:ext cx="2001788" cy="200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feld 2"/>
          <p:cNvSpPr txBox="1"/>
          <p:nvPr/>
        </p:nvSpPr>
        <p:spPr>
          <a:xfrm>
            <a:off x="827584" y="2060848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Justus von Liebig</a:t>
            </a:r>
          </a:p>
          <a:p>
            <a:r>
              <a:rPr lang="de-DE" dirty="0"/>
              <a:t>Chemiker 1803 – 1873</a:t>
            </a:r>
          </a:p>
          <a:p>
            <a:r>
              <a:rPr lang="de-DE" dirty="0"/>
              <a:t>Idee der Mineraldüngung durch Stickstoffverbindungen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511106"/>
            <a:ext cx="2016224" cy="2006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827584" y="5541039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Fritz Haber</a:t>
            </a:r>
          </a:p>
          <a:p>
            <a:r>
              <a:rPr lang="de-DE" dirty="0"/>
              <a:t>Chemiker 1868 – 1934</a:t>
            </a:r>
          </a:p>
          <a:p>
            <a:r>
              <a:rPr lang="de-DE" dirty="0"/>
              <a:t>Erste Ammoniaksynthese im Labor</a:t>
            </a:r>
          </a:p>
          <a:p>
            <a:r>
              <a:rPr lang="de-DE" dirty="0"/>
              <a:t>1918 Nobelpreis für Chemie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0"/>
            <a:ext cx="2059509" cy="2049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feld 6"/>
          <p:cNvSpPr txBox="1"/>
          <p:nvPr/>
        </p:nvSpPr>
        <p:spPr>
          <a:xfrm>
            <a:off x="5004048" y="2060848"/>
            <a:ext cx="4139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Carl Bosch</a:t>
            </a:r>
          </a:p>
          <a:p>
            <a:r>
              <a:rPr lang="de-DE" dirty="0"/>
              <a:t>Chemiker 1874 – 1940</a:t>
            </a:r>
          </a:p>
          <a:p>
            <a:r>
              <a:rPr lang="de-DE" dirty="0"/>
              <a:t>Entwicklung der großtechnischen Ammoniaksynthese in der BASF</a:t>
            </a:r>
          </a:p>
          <a:p>
            <a:r>
              <a:rPr lang="de-DE" dirty="0"/>
              <a:t>1931 Nobelpreis für Chemie</a:t>
            </a: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67262" y="3717032"/>
            <a:ext cx="1997026" cy="2000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feld 10"/>
          <p:cNvSpPr txBox="1"/>
          <p:nvPr/>
        </p:nvSpPr>
        <p:spPr>
          <a:xfrm>
            <a:off x="5112568" y="5733256"/>
            <a:ext cx="3923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Alwin </a:t>
            </a:r>
            <a:r>
              <a:rPr lang="de-DE" b="1" dirty="0" err="1"/>
              <a:t>Mittasch</a:t>
            </a:r>
            <a:endParaRPr lang="de-DE" b="1" dirty="0"/>
          </a:p>
          <a:p>
            <a:r>
              <a:rPr lang="de-DE" dirty="0"/>
              <a:t>Chemiker 1869 – 1953</a:t>
            </a:r>
          </a:p>
          <a:p>
            <a:r>
              <a:rPr lang="de-DE" dirty="0"/>
              <a:t>Entwicklung des Katalysators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332656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Gleichgewicht und Reaktionsbedingungen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11560" y="1700808"/>
            <a:ext cx="8100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 H</a:t>
            </a:r>
            <a:r>
              <a:rPr lang="de-DE" sz="3200" baseline="-25000" dirty="0"/>
              <a:t>2 (g)</a:t>
            </a:r>
            <a:r>
              <a:rPr lang="de-DE" sz="3200" dirty="0"/>
              <a:t>  +  N</a:t>
            </a:r>
            <a:r>
              <a:rPr lang="de-DE" sz="3200" baseline="-25000" dirty="0"/>
              <a:t>2 (g)</a:t>
            </a:r>
            <a:r>
              <a:rPr lang="de-DE" sz="3200" dirty="0"/>
              <a:t>  </a:t>
            </a:r>
            <a:r>
              <a:rPr lang="de-DE" sz="3200" dirty="0">
                <a:sym typeface="Wingdings 3"/>
              </a:rPr>
              <a:t>   2 NH</a:t>
            </a:r>
            <a:r>
              <a:rPr lang="de-DE" sz="3200" baseline="-25000" dirty="0">
                <a:sym typeface="Wingdings 3"/>
              </a:rPr>
              <a:t>3 (g)</a:t>
            </a:r>
            <a:r>
              <a:rPr lang="de-DE" sz="3200" dirty="0">
                <a:sym typeface="Wingdings 3"/>
              </a:rPr>
              <a:t>       </a:t>
            </a:r>
            <a:r>
              <a:rPr lang="el-GR" sz="3200" dirty="0">
                <a:sym typeface="Wingdings 3"/>
              </a:rPr>
              <a:t>Δ</a:t>
            </a:r>
            <a:r>
              <a:rPr lang="de-DE" sz="3200" dirty="0">
                <a:sym typeface="Wingdings 3"/>
              </a:rPr>
              <a:t>H = -92kJ/</a:t>
            </a:r>
            <a:r>
              <a:rPr lang="de-DE" sz="3200" dirty="0" err="1">
                <a:sym typeface="Wingdings 3"/>
              </a:rPr>
              <a:t>mol</a:t>
            </a:r>
            <a:endParaRPr lang="de-DE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DA46CF7-58DC-43D2-8684-AA93FC735AB7}"/>
              </a:ext>
            </a:extLst>
          </p:cNvPr>
          <p:cNvSpPr txBox="1"/>
          <p:nvPr/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de-DE" sz="2000" b="1" kern="1200" dirty="0">
                <a:latin typeface="+mj-lt"/>
                <a:ea typeface="+mj-ea"/>
                <a:cs typeface="+mj-cs"/>
              </a:rPr>
              <a:t>Hochdrucksynthese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de-DE" sz="2000" b="1" kern="1200" dirty="0">
                <a:latin typeface="+mj-lt"/>
                <a:ea typeface="+mj-ea"/>
                <a:cs typeface="+mj-cs"/>
              </a:rPr>
              <a:t>1920er Jahre</a:t>
            </a:r>
          </a:p>
        </p:txBody>
      </p:sp>
      <p:pic>
        <p:nvPicPr>
          <p:cNvPr id="3" name="Grafik 2" descr="Ein Bild, das draußen, Fabrik, Gebäude, Foto enthält.&#10;&#10;Automatisch generierte Beschreibung">
            <a:extLst>
              <a:ext uri="{FF2B5EF4-FFF2-40B4-BE49-F238E27FC236}">
                <a16:creationId xmlns:a16="http://schemas.microsoft.com/office/drawing/2014/main" id="{937C249D-A04E-43BB-91EB-359686BB7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193" y="502442"/>
            <a:ext cx="4565428" cy="5853113"/>
          </a:xfrm>
          <a:prstGeom prst="rect">
            <a:avLst/>
          </a:prstGeom>
          <a:noFill/>
        </p:spPr>
      </p:pic>
      <p:pic>
        <p:nvPicPr>
          <p:cNvPr id="6" name="Grafik 5" descr="Ein Bild, das draußen, Gebäude, Zug, Foto enthält.&#10;&#10;Automatisch generierte Beschreibung">
            <a:extLst>
              <a:ext uri="{FF2B5EF4-FFF2-40B4-BE49-F238E27FC236}">
                <a16:creationId xmlns:a16="http://schemas.microsoft.com/office/drawing/2014/main" id="{1812F131-20BC-4902-9BD7-27C89C5B9D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79" y="3428999"/>
            <a:ext cx="4283968" cy="288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0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16280"/>
            <a:ext cx="9144000" cy="5509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B4535A37-DCC4-42E3-9DD5-9B06A3267D7E}"/>
              </a:ext>
            </a:extLst>
          </p:cNvPr>
          <p:cNvSpPr/>
          <p:nvPr/>
        </p:nvSpPr>
        <p:spPr>
          <a:xfrm>
            <a:off x="323528" y="1016280"/>
            <a:ext cx="1584176" cy="612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9E2195C-E13A-4A7E-8671-F44AC767863C}"/>
              </a:ext>
            </a:extLst>
          </p:cNvPr>
          <p:cNvSpPr/>
          <p:nvPr/>
        </p:nvSpPr>
        <p:spPr>
          <a:xfrm>
            <a:off x="2536032" y="1016280"/>
            <a:ext cx="1584176" cy="612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68B3F0E-9CA3-4B14-9FC6-408276B43759}"/>
              </a:ext>
            </a:extLst>
          </p:cNvPr>
          <p:cNvSpPr/>
          <p:nvPr/>
        </p:nvSpPr>
        <p:spPr>
          <a:xfrm>
            <a:off x="5652120" y="1016280"/>
            <a:ext cx="3024336" cy="612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CFAF47E-329C-4744-A16C-9CB63D4F9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84784"/>
            <a:ext cx="7440827" cy="4464496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99E1A21-EB46-4610-8431-308B0A0A3414}"/>
              </a:ext>
            </a:extLst>
          </p:cNvPr>
          <p:cNvSpPr txBox="1"/>
          <p:nvPr/>
        </p:nvSpPr>
        <p:spPr>
          <a:xfrm>
            <a:off x="539552" y="404664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Wirkungsweise des Katalysators bei der Ammoniaksynthese: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DAD696C-199E-49D0-B431-C8104395F3F1}"/>
              </a:ext>
            </a:extLst>
          </p:cNvPr>
          <p:cNvSpPr/>
          <p:nvPr/>
        </p:nvSpPr>
        <p:spPr>
          <a:xfrm>
            <a:off x="1187624" y="6480439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100" dirty="0"/>
              <a:t>https://www.chemie-schule.de/KnowHow/Datei:Katalysator_export.png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8A05473-E765-4857-B860-C581FF4D8EBC}"/>
              </a:ext>
            </a:extLst>
          </p:cNvPr>
          <p:cNvSpPr txBox="1"/>
          <p:nvPr/>
        </p:nvSpPr>
        <p:spPr>
          <a:xfrm>
            <a:off x="4067944" y="1024971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Adsorption und Dissoziation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8ADF273-A2F6-4FC3-86FF-5FFFC5632259}"/>
              </a:ext>
            </a:extLst>
          </p:cNvPr>
          <p:cNvSpPr txBox="1"/>
          <p:nvPr/>
        </p:nvSpPr>
        <p:spPr>
          <a:xfrm>
            <a:off x="1259632" y="602604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Schrittweise Anlagerung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167A90D-AAE8-4674-9258-70C3270D84B0}"/>
              </a:ext>
            </a:extLst>
          </p:cNvPr>
          <p:cNvSpPr txBox="1"/>
          <p:nvPr/>
        </p:nvSpPr>
        <p:spPr>
          <a:xfrm>
            <a:off x="6034476" y="597665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Desorption</a:t>
            </a:r>
          </a:p>
        </p:txBody>
      </p:sp>
    </p:spTree>
    <p:extLst>
      <p:ext uri="{BB962C8B-B14F-4D97-AF65-F5344CB8AC3E}">
        <p14:creationId xmlns:p14="http://schemas.microsoft.com/office/powerpoint/2010/main" val="420401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Bildschirmpräsentation (4:3)</PresentationFormat>
  <Paragraphs>44</Paragraphs>
  <Slides>10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Larissa-Design</vt:lpstr>
      <vt:lpstr>ChemSketch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Claudia Eysel</dc:creator>
  <cp:lastModifiedBy>Claudia Eysel</cp:lastModifiedBy>
  <cp:revision>4</cp:revision>
  <dcterms:created xsi:type="dcterms:W3CDTF">2020-10-13T13:56:46Z</dcterms:created>
  <dcterms:modified xsi:type="dcterms:W3CDTF">2021-10-06T14:46:22Z</dcterms:modified>
</cp:coreProperties>
</file>