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\Documents\Schule\Chemie\Neigungskurs%201213\S&#228;uren_Basen\Titrationskurve_Propans&#228;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Titration von Propansäure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Tabelle1!$L$4:$L$26</c:f>
              <c:numCache>
                <c:formatCode>General</c:formatCode>
                <c:ptCount val="23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20</c:v>
                </c:pt>
                <c:pt idx="6">
                  <c:v>24</c:v>
                </c:pt>
                <c:pt idx="7">
                  <c:v>28</c:v>
                </c:pt>
                <c:pt idx="8">
                  <c:v>32</c:v>
                </c:pt>
                <c:pt idx="9">
                  <c:v>36</c:v>
                </c:pt>
                <c:pt idx="10">
                  <c:v>40</c:v>
                </c:pt>
                <c:pt idx="11">
                  <c:v>44</c:v>
                </c:pt>
                <c:pt idx="12">
                  <c:v>48</c:v>
                </c:pt>
                <c:pt idx="13">
                  <c:v>52</c:v>
                </c:pt>
                <c:pt idx="14">
                  <c:v>56</c:v>
                </c:pt>
                <c:pt idx="15">
                  <c:v>60</c:v>
                </c:pt>
                <c:pt idx="16">
                  <c:v>64</c:v>
                </c:pt>
                <c:pt idx="17">
                  <c:v>68</c:v>
                </c:pt>
                <c:pt idx="18">
                  <c:v>72</c:v>
                </c:pt>
                <c:pt idx="19">
                  <c:v>76</c:v>
                </c:pt>
                <c:pt idx="20">
                  <c:v>80</c:v>
                </c:pt>
                <c:pt idx="21">
                  <c:v>84</c:v>
                </c:pt>
                <c:pt idx="22">
                  <c:v>88</c:v>
                </c:pt>
              </c:numCache>
            </c:numRef>
          </c:cat>
          <c:val>
            <c:numRef>
              <c:f>Tabelle1!$M$4:$M$26</c:f>
              <c:numCache>
                <c:formatCode>General</c:formatCode>
                <c:ptCount val="23"/>
                <c:pt idx="0">
                  <c:v>2.9</c:v>
                </c:pt>
                <c:pt idx="1">
                  <c:v>3.6</c:v>
                </c:pt>
                <c:pt idx="2">
                  <c:v>4</c:v>
                </c:pt>
                <c:pt idx="3">
                  <c:v>4.4000000000000004</c:v>
                </c:pt>
                <c:pt idx="4">
                  <c:v>4.7</c:v>
                </c:pt>
                <c:pt idx="5">
                  <c:v>4.9000000000000004</c:v>
                </c:pt>
                <c:pt idx="6">
                  <c:v>5</c:v>
                </c:pt>
                <c:pt idx="7">
                  <c:v>5.2</c:v>
                </c:pt>
                <c:pt idx="8">
                  <c:v>5.3</c:v>
                </c:pt>
                <c:pt idx="9">
                  <c:v>6</c:v>
                </c:pt>
                <c:pt idx="10">
                  <c:v>8.8000000000000007</c:v>
                </c:pt>
                <c:pt idx="11">
                  <c:v>10.46</c:v>
                </c:pt>
                <c:pt idx="12">
                  <c:v>11.01</c:v>
                </c:pt>
                <c:pt idx="13">
                  <c:v>11.2</c:v>
                </c:pt>
                <c:pt idx="14">
                  <c:v>11.32</c:v>
                </c:pt>
                <c:pt idx="15">
                  <c:v>11.39</c:v>
                </c:pt>
                <c:pt idx="16">
                  <c:v>11.45</c:v>
                </c:pt>
                <c:pt idx="17">
                  <c:v>11.49</c:v>
                </c:pt>
                <c:pt idx="18">
                  <c:v>11.54</c:v>
                </c:pt>
                <c:pt idx="19">
                  <c:v>11.56</c:v>
                </c:pt>
                <c:pt idx="20">
                  <c:v>11.58</c:v>
                </c:pt>
                <c:pt idx="21">
                  <c:v>11.61</c:v>
                </c:pt>
                <c:pt idx="22">
                  <c:v>11.62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AC-44C9-8B56-8C4419AD01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5525871"/>
        <c:axId val="1165885647"/>
      </c:lineChart>
      <c:catAx>
        <c:axId val="1285525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Verbrauch NaOH in ml</a:t>
                </a:r>
              </a:p>
            </c:rich>
          </c:tx>
          <c:layout>
            <c:manualLayout>
              <c:xMode val="edge"/>
              <c:yMode val="edge"/>
              <c:x val="0.71290835520559925"/>
              <c:y val="0.892569262175561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5885647"/>
        <c:crosses val="autoZero"/>
        <c:auto val="1"/>
        <c:lblAlgn val="ctr"/>
        <c:lblOffset val="100"/>
        <c:noMultiLvlLbl val="0"/>
      </c:catAx>
      <c:valAx>
        <c:axId val="116588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pH-Wert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5525871"/>
        <c:crossesAt val="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88B48-571D-4EB5-88B8-D38F9C1C3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51C64-67BF-495A-857B-3D5CE2CC2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BD5ED-1F41-409E-A6FB-586B6A16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D0F6B-32E3-4E0E-BA20-622C18C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6BDBA3-A2CB-422D-918A-3B51AC07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2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1E814-555F-45E1-87FB-E30620D5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2535FB-E99C-4A6C-84CA-CE743C260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D1CF9A-013E-490A-8510-89D83BA3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9331A-4FA8-46EB-9403-E26727F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BE0C7-B1E8-4305-B6AE-976CBD50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0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ACEE5B-983B-4CFD-A8DB-5F1FE68A9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EAF154-57C9-4E68-8398-1249B11DD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AF3D7-7D3C-4567-B457-CB3E6078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6A8D6-7D19-4614-BF0E-1EF4CF47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67185-3519-4BC7-A395-EDC9A31E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4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ACCE7-B3BD-4E6E-9922-ABEDBDFB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AE8AD9-777C-4946-B462-C93C71733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D1C8C-29C0-40F6-A59F-4B7A74C4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E8BA5-97CB-4F4E-841F-1E37F0D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3C8CC8-69E3-4F41-A42C-6CDE65C6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3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12CDC-EFAC-425C-AF6D-D3CB07BF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DDC75-C912-4E15-98FE-0B4F98D8F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C4FA4-2198-4FED-9BAB-858D8086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B1180-C961-4F86-BD46-A22DB6F3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F9BEA-20AF-48E2-8146-F1F1FF46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88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D4390-1CC7-4DDE-9269-9F25DFA8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7B82FA-D2B2-4383-9AE3-4F50F3C7A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346869-1838-4C23-8300-C0D56630D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53232-2BB4-4015-9AFC-169A4353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C8F24A-6EEC-4EBC-B0CB-39250B22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14BCA9-7FC4-4B1E-B796-BB1977AF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69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79FE6-B363-4E1D-AC95-890BB1A4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4E2DC-52CF-4FE3-9616-109D440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2954D0-D289-4840-BBA9-446A72081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292028-B8EF-4449-A8E1-02F467C9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9E1C8A-9570-48F5-885A-13439D717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C889A6-8AAE-4479-B114-6603C0D7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F3CDB8C-7174-43A6-9C49-8839BC16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6EF043-8DD1-4C9F-A2A2-E69EFEE8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4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FFFA0-2D2F-4E04-BA44-0F469955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85EE48-1100-4569-817B-DEB6D722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B9DDCC-A828-4343-B867-BC3169D6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AE5812-6425-4FF3-BB90-F2C8910A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33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83720D-9F5A-4975-8710-F491B097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D0CE49-A913-44A6-A8BE-665C884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6F7D9D-C97A-4A1D-9CA6-71F0ADF9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14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6DF24-3C1C-4FF5-AA62-61DC8944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085B7-0EA9-45D8-82A8-FF98ED16D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75F555-BBFB-4188-82D7-E8EC9BED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60A682-96EA-4238-B320-B995C792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992EFC-D4ED-4013-855C-8496BB5F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769FD7-D3A6-4059-A41C-3F24E903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5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DD81A-F518-4D20-B25A-80A06935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DFA579-C15D-4895-8675-F0BAFF99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6A47A2-9DF8-44C6-93F8-F9B301483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30140-A163-40A1-936F-A64F3895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E3365D-D331-40AE-99D6-BB3043BB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672AAB-75C2-4873-A957-DA3AF567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4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D8D14A-2100-4B5C-942B-19B16576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6EF261-62DE-4A63-96C6-10A9E2BD6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BFAA02-C383-438C-918E-129662AA1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B0E9-0617-4779-8B32-A1648662C3A5}" type="datetimeFigureOut">
              <a:rPr lang="de-DE" smtClean="0"/>
              <a:t>02.12.2020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7EE99-61DF-43E0-B4C4-D2803CFEE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A144B-D43D-473B-B7C0-3B3C45145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1534-9661-4ABA-8B8C-538358FCBA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56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A5F4D-6E6D-43FA-8D0F-1F44451C0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Erstellen von Titrationskurven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02FD6E3-0576-44E6-9B77-5E5F2C389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88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58D7952-223C-4046-B08A-A1EE3779F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2075"/>
            <a:ext cx="2852738" cy="45591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F6D4E63-EC9C-4583-8FA3-0A8BE1C4EFCD}"/>
              </a:ext>
            </a:extLst>
          </p:cNvPr>
          <p:cNvSpPr txBox="1"/>
          <p:nvPr/>
        </p:nvSpPr>
        <p:spPr>
          <a:xfrm>
            <a:off x="647700" y="400050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Versuchsdurchführung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28C278-4474-4C8E-B8C2-B7485D19262B}"/>
              </a:ext>
            </a:extLst>
          </p:cNvPr>
          <p:cNvSpPr txBox="1"/>
          <p:nvPr/>
        </p:nvSpPr>
        <p:spPr>
          <a:xfrm>
            <a:off x="2857500" y="2419350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pH-Messgerät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B411EA-3CAD-4D9B-BB52-73E3B146705A}"/>
              </a:ext>
            </a:extLst>
          </p:cNvPr>
          <p:cNvSpPr txBox="1"/>
          <p:nvPr/>
        </p:nvSpPr>
        <p:spPr>
          <a:xfrm>
            <a:off x="3095625" y="4181475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100 ml Salzsäure c = 0,1 </a:t>
            </a:r>
            <a:r>
              <a:rPr lang="de-DE" dirty="0" err="1">
                <a:solidFill>
                  <a:schemeClr val="accent1"/>
                </a:solidFill>
              </a:rPr>
              <a:t>mol</a:t>
            </a:r>
            <a:r>
              <a:rPr lang="de-DE" dirty="0">
                <a:solidFill>
                  <a:schemeClr val="accent1"/>
                </a:solidFill>
              </a:rPr>
              <a:t>/l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79ADC87-6807-4B56-B024-B71FB346860A}"/>
              </a:ext>
            </a:extLst>
          </p:cNvPr>
          <p:cNvSpPr txBox="1"/>
          <p:nvPr/>
        </p:nvSpPr>
        <p:spPr>
          <a:xfrm>
            <a:off x="923925" y="117740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Bürette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7E6AA-7BE7-43F0-8565-001E708F7BE8}"/>
              </a:ext>
            </a:extLst>
          </p:cNvPr>
          <p:cNvSpPr txBox="1"/>
          <p:nvPr/>
        </p:nvSpPr>
        <p:spPr>
          <a:xfrm>
            <a:off x="3171825" y="5189859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Magnetrührer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D8FAD6F-42D1-4474-AC11-D3A60DB8DEB5}"/>
              </a:ext>
            </a:extLst>
          </p:cNvPr>
          <p:cNvSpPr txBox="1"/>
          <p:nvPr/>
        </p:nvSpPr>
        <p:spPr>
          <a:xfrm>
            <a:off x="85725" y="2693432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Natronlauge c = 1 </a:t>
            </a:r>
            <a:r>
              <a:rPr lang="de-DE" dirty="0" err="1">
                <a:solidFill>
                  <a:schemeClr val="accent1"/>
                </a:solidFill>
              </a:rPr>
              <a:t>mol</a:t>
            </a:r>
            <a:r>
              <a:rPr lang="de-DE" dirty="0">
                <a:solidFill>
                  <a:schemeClr val="accent1"/>
                </a:solidFill>
              </a:rPr>
              <a:t>/l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595485A-C09B-43D9-9DB9-4AA03112AFA0}"/>
              </a:ext>
            </a:extLst>
          </p:cNvPr>
          <p:cNvSpPr txBox="1"/>
          <p:nvPr/>
        </p:nvSpPr>
        <p:spPr>
          <a:xfrm>
            <a:off x="5710238" y="1787846"/>
            <a:ext cx="5172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wird jeweils 1 ml Natronlauge zur Säure gegeben und der pH-Wert bestimmt.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73E7D7-5CF6-4B16-8C24-917DE296A19F}"/>
              </a:ext>
            </a:extLst>
          </p:cNvPr>
          <p:cNvSpPr txBox="1"/>
          <p:nvPr/>
        </p:nvSpPr>
        <p:spPr>
          <a:xfrm>
            <a:off x="5789294" y="3339763"/>
            <a:ext cx="5093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Trage den gemessenen pH-Wert (y-Achse) gegen das zugegebene Volumen Natronlauge (x-Achse)* auf und erstelle aus den Werten eine Kurve.</a:t>
            </a:r>
          </a:p>
          <a:p>
            <a:r>
              <a:rPr lang="de-DE" sz="1600" i="1" dirty="0"/>
              <a:t>* </a:t>
            </a:r>
            <a:r>
              <a:rPr lang="de-DE" sz="1400" i="1" dirty="0"/>
              <a:t>1 ml = 1 cm, insgesamt 20 ml</a:t>
            </a:r>
            <a:endParaRPr lang="de-DE" sz="1600" i="1" dirty="0"/>
          </a:p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A58120-6CB3-48C3-801A-4A09768CE7BA}"/>
              </a:ext>
            </a:extLst>
          </p:cNvPr>
          <p:cNvSpPr txBox="1"/>
          <p:nvPr/>
        </p:nvSpPr>
        <p:spPr>
          <a:xfrm>
            <a:off x="5789293" y="4643140"/>
            <a:ext cx="527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Erstelle die Reaktionsgleichung für diese Reaktion.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9931F1A-1501-4569-8533-F306FDF23DD8}"/>
              </a:ext>
            </a:extLst>
          </p:cNvPr>
          <p:cNvSpPr txBox="1"/>
          <p:nvPr/>
        </p:nvSpPr>
        <p:spPr>
          <a:xfrm>
            <a:off x="5789293" y="5159464"/>
            <a:ext cx="453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Analysiere den Kurvenverlauf.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845B5E-61D0-4604-8406-CF963E9408C7}"/>
              </a:ext>
            </a:extLst>
          </p:cNvPr>
          <p:cNvSpPr txBox="1"/>
          <p:nvPr/>
        </p:nvSpPr>
        <p:spPr>
          <a:xfrm>
            <a:off x="5789293" y="2867108"/>
            <a:ext cx="116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Aufgaben:</a:t>
            </a:r>
          </a:p>
        </p:txBody>
      </p:sp>
    </p:spTree>
    <p:extLst>
      <p:ext uri="{BB962C8B-B14F-4D97-AF65-F5344CB8AC3E}">
        <p14:creationId xmlns:p14="http://schemas.microsoft.com/office/powerpoint/2010/main" val="328828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9C5B81-D38B-4E65-A26E-ADF41B741F33}"/>
              </a:ext>
            </a:extLst>
          </p:cNvPr>
          <p:cNvSpPr txBox="1"/>
          <p:nvPr/>
        </p:nvSpPr>
        <p:spPr>
          <a:xfrm>
            <a:off x="923109" y="627017"/>
            <a:ext cx="41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Ergebnis</a:t>
            </a:r>
          </a:p>
        </p:txBody>
      </p:sp>
      <p:pic>
        <p:nvPicPr>
          <p:cNvPr id="1026" name="Bild 4">
            <a:extLst>
              <a:ext uri="{FF2B5EF4-FFF2-40B4-BE49-F238E27FC236}">
                <a16:creationId xmlns:a16="http://schemas.microsoft.com/office/drawing/2014/main" id="{9B9AAE60-35E6-4001-B95C-E21C0E2EC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52" y="1510189"/>
            <a:ext cx="5326848" cy="383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ABC9FA5-307D-4A91-88A6-2EFC6030DC4A}"/>
              </a:ext>
            </a:extLst>
          </p:cNvPr>
          <p:cNvGrpSpPr/>
          <p:nvPr/>
        </p:nvGrpSpPr>
        <p:grpSpPr>
          <a:xfrm>
            <a:off x="3309257" y="3344091"/>
            <a:ext cx="200297" cy="156755"/>
            <a:chOff x="3309257" y="3344091"/>
            <a:chExt cx="200297" cy="156755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369744FE-194B-4664-B644-51547F61838D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91987100-22D4-4D83-BFDF-0F387631D656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3FC573D-85DA-4EE1-8FF7-A32F83CDBF49}"/>
              </a:ext>
            </a:extLst>
          </p:cNvPr>
          <p:cNvGrpSpPr/>
          <p:nvPr/>
        </p:nvGrpSpPr>
        <p:grpSpPr>
          <a:xfrm>
            <a:off x="923109" y="4994365"/>
            <a:ext cx="200297" cy="156755"/>
            <a:chOff x="3309257" y="3344091"/>
            <a:chExt cx="200297" cy="15675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C668D66-6E3D-484E-974C-4AEF6A880A55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73BF59E-6F52-407A-A037-D91C093D9CDE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B1BEC7DB-0865-4F60-8AD1-8E167C9CA64D}"/>
              </a:ext>
            </a:extLst>
          </p:cNvPr>
          <p:cNvSpPr txBox="1"/>
          <p:nvPr/>
        </p:nvSpPr>
        <p:spPr>
          <a:xfrm>
            <a:off x="1097281" y="4667794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65C74E4-C8BE-44A6-9D3B-91047F349B25}"/>
              </a:ext>
            </a:extLst>
          </p:cNvPr>
          <p:cNvSpPr txBox="1"/>
          <p:nvPr/>
        </p:nvSpPr>
        <p:spPr>
          <a:xfrm>
            <a:off x="3518263" y="3233448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018D7E-D72D-45CB-A955-0103A1D701DD}"/>
              </a:ext>
            </a:extLst>
          </p:cNvPr>
          <p:cNvSpPr txBox="1"/>
          <p:nvPr/>
        </p:nvSpPr>
        <p:spPr>
          <a:xfrm>
            <a:off x="3762104" y="3233448"/>
            <a:ext cx="18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Äquivalenzpunkt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6FC3EA-73AE-498A-A969-B06A08B2B179}"/>
              </a:ext>
            </a:extLst>
          </p:cNvPr>
          <p:cNvSpPr txBox="1"/>
          <p:nvPr/>
        </p:nvSpPr>
        <p:spPr>
          <a:xfrm>
            <a:off x="6615716" y="3116851"/>
            <a:ext cx="4075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Am </a:t>
            </a:r>
            <a:r>
              <a:rPr lang="de-DE" b="1" dirty="0">
                <a:solidFill>
                  <a:schemeClr val="accent1"/>
                </a:solidFill>
              </a:rPr>
              <a:t>Äquivalenzpunkt</a:t>
            </a:r>
            <a:r>
              <a:rPr lang="de-DE" dirty="0"/>
              <a:t> wurden genauso viele OH</a:t>
            </a:r>
            <a:r>
              <a:rPr lang="de-DE" baseline="30000" dirty="0"/>
              <a:t>-</a:t>
            </a:r>
            <a:r>
              <a:rPr lang="de-DE" dirty="0"/>
              <a:t> Ionen zugegeben, wie H</a:t>
            </a:r>
            <a:r>
              <a:rPr lang="de-DE" baseline="-25000" dirty="0"/>
              <a:t>3</a:t>
            </a:r>
            <a:r>
              <a:rPr lang="de-DE" dirty="0"/>
              <a:t>O</a:t>
            </a:r>
            <a:r>
              <a:rPr lang="de-DE" baseline="30000" dirty="0"/>
              <a:t>+</a:t>
            </a:r>
            <a:r>
              <a:rPr lang="de-DE" dirty="0"/>
              <a:t> Ionen in der Lösung waren:</a:t>
            </a:r>
          </a:p>
          <a:p>
            <a:r>
              <a:rPr lang="de-DE" dirty="0"/>
              <a:t>n(OH</a:t>
            </a:r>
            <a:r>
              <a:rPr lang="de-DE" baseline="30000" dirty="0"/>
              <a:t>-</a:t>
            </a:r>
            <a:r>
              <a:rPr lang="de-DE" dirty="0"/>
              <a:t>) = n(H</a:t>
            </a:r>
            <a:r>
              <a:rPr lang="de-DE" baseline="-25000" dirty="0"/>
              <a:t>3</a:t>
            </a:r>
            <a:r>
              <a:rPr lang="de-DE" dirty="0"/>
              <a:t>O</a:t>
            </a:r>
            <a:r>
              <a:rPr lang="de-DE" baseline="30000" dirty="0"/>
              <a:t>+</a:t>
            </a:r>
            <a:r>
              <a:rPr lang="de-DE" dirty="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1AAD187-47EB-466A-8B75-D418FD2E2AC0}"/>
              </a:ext>
            </a:extLst>
          </p:cNvPr>
          <p:cNvSpPr txBox="1"/>
          <p:nvPr/>
        </p:nvSpPr>
        <p:spPr>
          <a:xfrm>
            <a:off x="2566672" y="604497"/>
            <a:ext cx="5898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Cl</a:t>
            </a:r>
            <a:r>
              <a:rPr lang="de-DE" sz="2000" baseline="30000" dirty="0"/>
              <a:t>-</a:t>
            </a:r>
            <a:r>
              <a:rPr lang="de-DE" sz="2000" dirty="0"/>
              <a:t>  +  H</a:t>
            </a:r>
            <a:r>
              <a:rPr lang="de-DE" sz="2000" baseline="-25000" dirty="0"/>
              <a:t>3</a:t>
            </a:r>
            <a:r>
              <a:rPr lang="de-DE" sz="2000" dirty="0"/>
              <a:t>O</a:t>
            </a:r>
            <a:r>
              <a:rPr lang="de-DE" sz="2000" baseline="30000" dirty="0"/>
              <a:t>+  </a:t>
            </a:r>
            <a:r>
              <a:rPr lang="de-DE" sz="2000" dirty="0"/>
              <a:t> +  Na</a:t>
            </a:r>
            <a:r>
              <a:rPr lang="de-DE" sz="2000" baseline="30000" dirty="0"/>
              <a:t>+</a:t>
            </a:r>
            <a:r>
              <a:rPr lang="de-DE" sz="2000" dirty="0"/>
              <a:t>  + OH</a:t>
            </a:r>
            <a:r>
              <a:rPr lang="de-DE" sz="2000" baseline="30000" dirty="0"/>
              <a:t>-</a:t>
            </a:r>
            <a:r>
              <a:rPr lang="de-DE" sz="2000" dirty="0"/>
              <a:t>                2 H</a:t>
            </a:r>
            <a:r>
              <a:rPr lang="de-DE" sz="2000" baseline="-25000" dirty="0"/>
              <a:t>2</a:t>
            </a:r>
            <a:r>
              <a:rPr lang="de-DE" sz="2000" dirty="0"/>
              <a:t>O  +  Na</a:t>
            </a:r>
            <a:r>
              <a:rPr lang="de-DE" sz="2000" baseline="30000" dirty="0"/>
              <a:t>+ </a:t>
            </a:r>
            <a:r>
              <a:rPr lang="de-DE" sz="2000" dirty="0"/>
              <a:t> + Cl</a:t>
            </a:r>
            <a:r>
              <a:rPr lang="de-DE" sz="2000" baseline="30000" dirty="0"/>
              <a:t>-</a:t>
            </a:r>
            <a:r>
              <a:rPr lang="de-DE" sz="2000" dirty="0"/>
              <a:t> 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3F22FE6-0CAB-470D-8A4C-2B887B297DD2}"/>
              </a:ext>
            </a:extLst>
          </p:cNvPr>
          <p:cNvCxnSpPr/>
          <p:nvPr/>
        </p:nvCxnSpPr>
        <p:spPr>
          <a:xfrm>
            <a:off x="5399314" y="809897"/>
            <a:ext cx="487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E9A7294-411E-4897-9144-A3B7DCFF690F}"/>
              </a:ext>
            </a:extLst>
          </p:cNvPr>
          <p:cNvSpPr/>
          <p:nvPr/>
        </p:nvSpPr>
        <p:spPr>
          <a:xfrm>
            <a:off x="1097281" y="3204125"/>
            <a:ext cx="4763589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alpha val="0"/>
                </a:srgbClr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2B0241-7788-4C1D-AD7A-17493275E0E7}"/>
              </a:ext>
            </a:extLst>
          </p:cNvPr>
          <p:cNvSpPr txBox="1"/>
          <p:nvPr/>
        </p:nvSpPr>
        <p:spPr>
          <a:xfrm>
            <a:off x="6615716" y="4483128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Umschlagbereich</a:t>
            </a:r>
            <a:r>
              <a:rPr lang="de-DE" dirty="0"/>
              <a:t> des Indikators bei pH = 7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2C4EE93-3943-480C-9A52-F5B69AF786F6}"/>
              </a:ext>
            </a:extLst>
          </p:cNvPr>
          <p:cNvSpPr txBox="1"/>
          <p:nvPr/>
        </p:nvSpPr>
        <p:spPr>
          <a:xfrm>
            <a:off x="520882" y="5709067"/>
            <a:ext cx="146820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n(H</a:t>
            </a:r>
            <a:r>
              <a:rPr lang="de-DE" sz="1400" baseline="-25000" dirty="0"/>
              <a:t>3</a:t>
            </a:r>
            <a:r>
              <a:rPr lang="de-DE" sz="1400" dirty="0"/>
              <a:t>O</a:t>
            </a:r>
            <a:r>
              <a:rPr lang="de-DE" sz="1400" baseline="30000" dirty="0"/>
              <a:t>+</a:t>
            </a:r>
            <a:r>
              <a:rPr lang="de-DE" sz="1400" dirty="0"/>
              <a:t>) = n</a:t>
            </a:r>
            <a:r>
              <a:rPr lang="de-DE" sz="1400" baseline="-25000" dirty="0"/>
              <a:t>0</a:t>
            </a:r>
            <a:r>
              <a:rPr lang="de-DE" sz="1400" dirty="0"/>
              <a:t>(HCl) = 0,01 </a:t>
            </a:r>
            <a:r>
              <a:rPr lang="de-DE" sz="1400" dirty="0" err="1"/>
              <a:t>mol</a:t>
            </a:r>
            <a:r>
              <a:rPr lang="de-DE" sz="1400" dirty="0"/>
              <a:t>/l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24106D0-7930-4A8E-AFCF-8406D31A24DE}"/>
              </a:ext>
            </a:extLst>
          </p:cNvPr>
          <p:cNvCxnSpPr>
            <a:cxnSpLocks/>
          </p:cNvCxnSpPr>
          <p:nvPr/>
        </p:nvCxnSpPr>
        <p:spPr>
          <a:xfrm flipV="1">
            <a:off x="1027612" y="5232708"/>
            <a:ext cx="1" cy="44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446F228-0166-4752-8C7A-AF1C1EB3BA86}"/>
              </a:ext>
            </a:extLst>
          </p:cNvPr>
          <p:cNvSpPr txBox="1"/>
          <p:nvPr/>
        </p:nvSpPr>
        <p:spPr>
          <a:xfrm>
            <a:off x="2808512" y="5753285"/>
            <a:ext cx="146820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n(OH</a:t>
            </a:r>
            <a:r>
              <a:rPr lang="de-DE" sz="1400" baseline="30000" dirty="0"/>
              <a:t>-</a:t>
            </a:r>
            <a:r>
              <a:rPr lang="de-DE" sz="1400" dirty="0"/>
              <a:t>) = n(H</a:t>
            </a:r>
            <a:r>
              <a:rPr lang="de-DE" sz="1400" baseline="-25000" dirty="0"/>
              <a:t>3</a:t>
            </a:r>
            <a:r>
              <a:rPr lang="de-DE" sz="1400" dirty="0"/>
              <a:t>O</a:t>
            </a:r>
            <a:r>
              <a:rPr lang="de-DE" sz="1400" baseline="30000" dirty="0"/>
              <a:t>+</a:t>
            </a:r>
            <a:r>
              <a:rPr lang="de-DE" sz="1400" dirty="0"/>
              <a:t>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E7D4A15-00F2-4188-BA55-0CBD8C278664}"/>
              </a:ext>
            </a:extLst>
          </p:cNvPr>
          <p:cNvCxnSpPr>
            <a:cxnSpLocks/>
          </p:cNvCxnSpPr>
          <p:nvPr/>
        </p:nvCxnSpPr>
        <p:spPr>
          <a:xfrm flipV="1">
            <a:off x="3402600" y="5285376"/>
            <a:ext cx="1" cy="44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0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3" grpId="0" animBg="1"/>
      <p:bldP spid="5" grpId="0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F1F951-D6F8-487E-B31D-24E3F8E365BF}"/>
              </a:ext>
            </a:extLst>
          </p:cNvPr>
          <p:cNvSpPr txBox="1"/>
          <p:nvPr/>
        </p:nvSpPr>
        <p:spPr>
          <a:xfrm>
            <a:off x="896983" y="528094"/>
            <a:ext cx="549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Titration einer schwachen Säure mit Natronlauge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E9D58F-CA89-4C05-BF65-7647F4E2151A}"/>
              </a:ext>
            </a:extLst>
          </p:cNvPr>
          <p:cNvSpPr txBox="1"/>
          <p:nvPr/>
        </p:nvSpPr>
        <p:spPr>
          <a:xfrm>
            <a:off x="896983" y="897426"/>
            <a:ext cx="885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20ml Essigsäure (c=0,1mol/l) werden mit Natronlauge (c=0,1mol/l titriert.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4BF9D9-856C-4A62-9B56-DAF1B166F03D}"/>
              </a:ext>
            </a:extLst>
          </p:cNvPr>
          <p:cNvSpPr txBox="1"/>
          <p:nvPr/>
        </p:nvSpPr>
        <p:spPr>
          <a:xfrm>
            <a:off x="914400" y="1358537"/>
            <a:ext cx="132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Reaktion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9B1A1F-EB48-49C1-ADF9-0DA1B22A46BB}"/>
              </a:ext>
            </a:extLst>
          </p:cNvPr>
          <p:cNvSpPr txBox="1"/>
          <p:nvPr/>
        </p:nvSpPr>
        <p:spPr>
          <a:xfrm>
            <a:off x="2124891" y="1358537"/>
            <a:ext cx="66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</a:t>
            </a:r>
            <a:r>
              <a:rPr lang="de-DE" baseline="-25000" dirty="0"/>
              <a:t>3</a:t>
            </a:r>
            <a:r>
              <a:rPr lang="de-DE" dirty="0"/>
              <a:t>COOH  +  OH</a:t>
            </a:r>
            <a:r>
              <a:rPr lang="de-DE" baseline="30000" dirty="0"/>
              <a:t>-</a:t>
            </a:r>
            <a:r>
              <a:rPr lang="de-DE" dirty="0"/>
              <a:t>  		CH</a:t>
            </a:r>
            <a:r>
              <a:rPr lang="de-DE" baseline="-25000" dirty="0"/>
              <a:t>3</a:t>
            </a:r>
            <a:r>
              <a:rPr lang="de-DE" dirty="0"/>
              <a:t>COO</a:t>
            </a:r>
            <a:r>
              <a:rPr lang="de-DE" baseline="30000" dirty="0"/>
              <a:t>-</a:t>
            </a:r>
            <a:r>
              <a:rPr lang="de-DE" dirty="0"/>
              <a:t>  +  H</a:t>
            </a:r>
            <a:r>
              <a:rPr lang="de-DE" baseline="-25000" dirty="0"/>
              <a:t>2</a:t>
            </a:r>
            <a:r>
              <a:rPr lang="de-DE" dirty="0"/>
              <a:t>O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A2A5478-80BB-4996-AA26-4426922B938F}"/>
              </a:ext>
            </a:extLst>
          </p:cNvPr>
          <p:cNvCxnSpPr/>
          <p:nvPr/>
        </p:nvCxnSpPr>
        <p:spPr>
          <a:xfrm>
            <a:off x="4153988" y="1497874"/>
            <a:ext cx="513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FBF8E353-FC8B-420B-8635-5A02A2FC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08" y="1963000"/>
            <a:ext cx="5564777" cy="3562249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3FB7303-E11C-421E-B056-3229CE8E0A9F}"/>
              </a:ext>
            </a:extLst>
          </p:cNvPr>
          <p:cNvGrpSpPr/>
          <p:nvPr/>
        </p:nvGrpSpPr>
        <p:grpSpPr>
          <a:xfrm>
            <a:off x="4127863" y="3179695"/>
            <a:ext cx="200297" cy="156755"/>
            <a:chOff x="3309257" y="3344091"/>
            <a:chExt cx="200297" cy="156755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FF6B6C9-14B3-4029-A92F-41EFE4097474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B8B5E19-A595-49BD-BF4F-ECD602408EFD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9C71C1B-8EDA-48D9-8632-DFA1EABE725D}"/>
              </a:ext>
            </a:extLst>
          </p:cNvPr>
          <p:cNvGrpSpPr/>
          <p:nvPr/>
        </p:nvGrpSpPr>
        <p:grpSpPr>
          <a:xfrm>
            <a:off x="1902823" y="4359707"/>
            <a:ext cx="200297" cy="156755"/>
            <a:chOff x="3309257" y="3344091"/>
            <a:chExt cx="200297" cy="15675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3E7433AD-EDE2-4100-9D1C-49A4D192F6D4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16EC43C-F393-468B-98F4-912E02F40E35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74E69F72-6791-474F-A4BE-68A1D7EAC316}"/>
              </a:ext>
            </a:extLst>
          </p:cNvPr>
          <p:cNvSpPr/>
          <p:nvPr/>
        </p:nvSpPr>
        <p:spPr>
          <a:xfrm>
            <a:off x="2412268" y="3876388"/>
            <a:ext cx="1384663" cy="3309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BB95EBF-BD27-453F-B704-610FA3235DD9}"/>
              </a:ext>
            </a:extLst>
          </p:cNvPr>
          <p:cNvGrpSpPr/>
          <p:nvPr/>
        </p:nvGrpSpPr>
        <p:grpSpPr>
          <a:xfrm>
            <a:off x="3013154" y="3972182"/>
            <a:ext cx="200297" cy="156755"/>
            <a:chOff x="3309257" y="3344091"/>
            <a:chExt cx="200297" cy="15675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CD4B65A-55A8-44DD-A4CD-86B0195716E2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81EACCC2-72F4-453D-9471-FCC455D677BD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40AE810A-8DDB-4303-9019-551EFE64C6A4}"/>
              </a:ext>
            </a:extLst>
          </p:cNvPr>
          <p:cNvSpPr txBox="1"/>
          <p:nvPr/>
        </p:nvSpPr>
        <p:spPr>
          <a:xfrm>
            <a:off x="2111829" y="4249064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DA1E92-B87C-46C6-8DB4-C99FD215100C}"/>
              </a:ext>
            </a:extLst>
          </p:cNvPr>
          <p:cNvSpPr txBox="1"/>
          <p:nvPr/>
        </p:nvSpPr>
        <p:spPr>
          <a:xfrm>
            <a:off x="4336869" y="3069052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F9F1138-0907-4054-A56C-17AD8055F2A8}"/>
              </a:ext>
            </a:extLst>
          </p:cNvPr>
          <p:cNvSpPr txBox="1"/>
          <p:nvPr/>
        </p:nvSpPr>
        <p:spPr>
          <a:xfrm>
            <a:off x="6535782" y="3019655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Äquivalenzpunkt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54A2064-9D78-4011-9192-964A73B33578}"/>
              </a:ext>
            </a:extLst>
          </p:cNvPr>
          <p:cNvSpPr txBox="1"/>
          <p:nvPr/>
        </p:nvSpPr>
        <p:spPr>
          <a:xfrm>
            <a:off x="6535782" y="3825413"/>
            <a:ext cx="154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Pufferbereich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3639BF9-814A-462C-A640-4345C8D98277}"/>
                  </a:ext>
                </a:extLst>
              </p:cNvPr>
              <p:cNvSpPr txBox="1"/>
              <p:nvPr/>
            </p:nvSpPr>
            <p:spPr>
              <a:xfrm>
                <a:off x="8077199" y="3766439"/>
                <a:ext cx="2647406" cy="475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accent1"/>
                    </a:solidFill>
                  </a:rPr>
                  <a:t>optimal bei pH = pKs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num>
                      <m:den/>
                    </m:f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3639BF9-814A-462C-A640-4345C8D9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199" y="3766439"/>
                <a:ext cx="2647406" cy="475195"/>
              </a:xfrm>
              <a:prstGeom prst="rect">
                <a:avLst/>
              </a:prstGeom>
              <a:blipFill>
                <a:blip r:embed="rId3"/>
                <a:stretch>
                  <a:fillRect l="-1843" b="-76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9203AB14-92BF-4087-AE26-1F3E6BC51D62}"/>
              </a:ext>
            </a:extLst>
          </p:cNvPr>
          <p:cNvSpPr txBox="1"/>
          <p:nvPr/>
        </p:nvSpPr>
        <p:spPr>
          <a:xfrm>
            <a:off x="8321039" y="3012225"/>
            <a:ext cx="34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accent1"/>
                </a:solidFill>
              </a:rPr>
              <a:t>nicht bei pH=7, sondern bei 8,9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3B7A02-CAF3-4B5E-82D7-AC24B883720B}"/>
              </a:ext>
            </a:extLst>
          </p:cNvPr>
          <p:cNvSpPr txBox="1"/>
          <p:nvPr/>
        </p:nvSpPr>
        <p:spPr>
          <a:xfrm>
            <a:off x="2360020" y="1654386"/>
            <a:ext cx="101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1"/>
                </a:solidFill>
              </a:rPr>
              <a:t>Säure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471F58-D414-4CBB-8812-2F4D3E786010}"/>
              </a:ext>
            </a:extLst>
          </p:cNvPr>
          <p:cNvSpPr txBox="1"/>
          <p:nvPr/>
        </p:nvSpPr>
        <p:spPr>
          <a:xfrm>
            <a:off x="4915987" y="1631660"/>
            <a:ext cx="1018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accent1"/>
                </a:solidFill>
              </a:rPr>
              <a:t>konj.</a:t>
            </a:r>
            <a:r>
              <a:rPr lang="de-DE" sz="1600" dirty="0">
                <a:solidFill>
                  <a:schemeClr val="accent1"/>
                </a:solidFill>
              </a:rPr>
              <a:t> Base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1B54C5D-6ABA-42B1-AEE5-1BD37EB15E63}"/>
              </a:ext>
            </a:extLst>
          </p:cNvPr>
          <p:cNvCxnSpPr>
            <a:cxnSpLocks/>
          </p:cNvCxnSpPr>
          <p:nvPr/>
        </p:nvCxnSpPr>
        <p:spPr>
          <a:xfrm flipV="1">
            <a:off x="4214949" y="5226216"/>
            <a:ext cx="1" cy="453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5AECD68-2684-417C-B72D-D2AB2F80B5C6}"/>
              </a:ext>
            </a:extLst>
          </p:cNvPr>
          <p:cNvSpPr txBox="1"/>
          <p:nvPr/>
        </p:nvSpPr>
        <p:spPr>
          <a:xfrm>
            <a:off x="4207875" y="5660320"/>
            <a:ext cx="1915885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Alle Säuremoleküle haben reagiert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c(CH</a:t>
            </a:r>
            <a:r>
              <a:rPr lang="de-DE" sz="1400" baseline="-25000" dirty="0"/>
              <a:t>3</a:t>
            </a:r>
            <a:r>
              <a:rPr lang="de-DE" sz="1400" dirty="0"/>
              <a:t>COO</a:t>
            </a:r>
            <a:r>
              <a:rPr lang="de-DE" sz="1400" baseline="30000" dirty="0"/>
              <a:t>-</a:t>
            </a:r>
            <a:r>
              <a:rPr lang="de-DE" sz="1400" dirty="0"/>
              <a:t> ) = 0,1 </a:t>
            </a:r>
            <a:r>
              <a:rPr lang="de-DE" sz="1400" dirty="0" err="1"/>
              <a:t>mol</a:t>
            </a:r>
            <a:r>
              <a:rPr lang="de-DE" sz="1400" dirty="0"/>
              <a:t>/l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4E547A-0A00-4298-87A2-3FEC8CF28953}"/>
              </a:ext>
            </a:extLst>
          </p:cNvPr>
          <p:cNvSpPr txBox="1"/>
          <p:nvPr/>
        </p:nvSpPr>
        <p:spPr>
          <a:xfrm>
            <a:off x="673826" y="5620318"/>
            <a:ext cx="134983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c</a:t>
            </a:r>
            <a:r>
              <a:rPr lang="de-DE" sz="1400" baseline="-25000" dirty="0"/>
              <a:t>0</a:t>
            </a:r>
            <a:r>
              <a:rPr lang="de-DE" sz="1400" dirty="0"/>
              <a:t>(CH</a:t>
            </a:r>
            <a:r>
              <a:rPr lang="de-DE" sz="1400" baseline="-25000" dirty="0"/>
              <a:t>3</a:t>
            </a:r>
            <a:r>
              <a:rPr lang="de-DE" sz="1400" dirty="0"/>
              <a:t>COOH) = 0,1 </a:t>
            </a:r>
            <a:r>
              <a:rPr lang="de-DE" sz="1400" dirty="0" err="1"/>
              <a:t>mol</a:t>
            </a:r>
            <a:r>
              <a:rPr lang="de-DE" sz="1400" dirty="0"/>
              <a:t>/l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24F0F01-C576-4F84-80EC-7E2E43520B1C}"/>
              </a:ext>
            </a:extLst>
          </p:cNvPr>
          <p:cNvCxnSpPr>
            <a:cxnSpLocks/>
          </p:cNvCxnSpPr>
          <p:nvPr/>
        </p:nvCxnSpPr>
        <p:spPr>
          <a:xfrm flipV="1">
            <a:off x="2029096" y="5209464"/>
            <a:ext cx="1" cy="4416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DD3F8E5-F5CB-4965-AF16-FB0B6DC4D248}"/>
              </a:ext>
            </a:extLst>
          </p:cNvPr>
          <p:cNvSpPr txBox="1"/>
          <p:nvPr/>
        </p:nvSpPr>
        <p:spPr>
          <a:xfrm>
            <a:off x="2111829" y="5629752"/>
            <a:ext cx="2042159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Die Hälfte der Säuremoleküle hat reagiert 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c(CH</a:t>
            </a:r>
            <a:r>
              <a:rPr lang="de-DE" sz="1400" baseline="-25000" dirty="0"/>
              <a:t>3</a:t>
            </a:r>
            <a:r>
              <a:rPr lang="de-DE" sz="1400" dirty="0"/>
              <a:t>COOH) =  c(CH</a:t>
            </a:r>
            <a:r>
              <a:rPr lang="de-DE" sz="1400" baseline="-25000" dirty="0"/>
              <a:t>3</a:t>
            </a:r>
            <a:r>
              <a:rPr lang="de-DE" sz="1400" dirty="0"/>
              <a:t>COO</a:t>
            </a:r>
            <a:r>
              <a:rPr lang="de-DE" sz="1400" baseline="30000" dirty="0"/>
              <a:t>-</a:t>
            </a:r>
            <a:r>
              <a:rPr lang="de-DE" sz="1400" dirty="0"/>
              <a:t> ); </a:t>
            </a:r>
            <a:r>
              <a:rPr lang="de-DE" sz="1400" b="1" dirty="0"/>
              <a:t>pH = pKs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D1BEA65-8801-43FB-BBB7-A4D07A281162}"/>
              </a:ext>
            </a:extLst>
          </p:cNvPr>
          <p:cNvCxnSpPr>
            <a:cxnSpLocks/>
          </p:cNvCxnSpPr>
          <p:nvPr/>
        </p:nvCxnSpPr>
        <p:spPr>
          <a:xfrm flipV="1">
            <a:off x="3104605" y="5188559"/>
            <a:ext cx="1" cy="4625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8B867CDF-F84C-4119-A670-E9D5FC469498}"/>
              </a:ext>
            </a:extLst>
          </p:cNvPr>
          <p:cNvSpPr/>
          <p:nvPr/>
        </p:nvSpPr>
        <p:spPr>
          <a:xfrm>
            <a:off x="2023658" y="3035585"/>
            <a:ext cx="4368434" cy="36933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alpha val="0"/>
                </a:srgbClr>
              </a:gs>
              <a:gs pos="10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0910D06-D669-4D18-B0FF-B5184324CAAC}"/>
              </a:ext>
            </a:extLst>
          </p:cNvPr>
          <p:cNvSpPr txBox="1"/>
          <p:nvPr/>
        </p:nvSpPr>
        <p:spPr>
          <a:xfrm>
            <a:off x="6615716" y="4483128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Umschlagbereich</a:t>
            </a:r>
            <a:r>
              <a:rPr lang="de-DE" dirty="0"/>
              <a:t> des Indikators bei pH = 9</a:t>
            </a:r>
          </a:p>
        </p:txBody>
      </p:sp>
    </p:spTree>
    <p:extLst>
      <p:ext uri="{BB962C8B-B14F-4D97-AF65-F5344CB8AC3E}">
        <p14:creationId xmlns:p14="http://schemas.microsoft.com/office/powerpoint/2010/main" val="377582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22" grpId="0"/>
      <p:bldP spid="23" grpId="0"/>
      <p:bldP spid="24" grpId="0"/>
      <p:bldP spid="25" grpId="0"/>
      <p:bldP spid="26" grpId="0"/>
      <p:bldP spid="27" grpId="0"/>
      <p:bldP spid="8" grpId="0"/>
      <p:bldP spid="28" grpId="0"/>
      <p:bldP spid="30" grpId="0" animBg="1"/>
      <p:bldP spid="32" grpId="0" animBg="1"/>
      <p:bldP spid="34" grpId="0" animBg="1"/>
      <p:bldP spid="39" grpId="0" animBg="1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m 22">
            <a:extLst>
              <a:ext uri="{FF2B5EF4-FFF2-40B4-BE49-F238E27FC236}">
                <a16:creationId xmlns:a16="http://schemas.microsoft.com/office/drawing/2014/main" id="{47571431-30A9-4DDB-A40E-BCBCEDD81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820712"/>
              </p:ext>
            </p:extLst>
          </p:nvPr>
        </p:nvGraphicFramePr>
        <p:xfrm>
          <a:off x="2717074" y="1230828"/>
          <a:ext cx="660082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0CAB11-6E7C-43C4-A75B-40B674FA2615}"/>
              </a:ext>
            </a:extLst>
          </p:cNvPr>
          <p:cNvGrpSpPr/>
          <p:nvPr/>
        </p:nvGrpSpPr>
        <p:grpSpPr>
          <a:xfrm>
            <a:off x="4458792" y="3484334"/>
            <a:ext cx="200297" cy="156755"/>
            <a:chOff x="3309257" y="3344091"/>
            <a:chExt cx="200297" cy="156755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2922AB8C-B5E2-45C2-AFC7-97C129D743E5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A07562F4-2CB0-437A-99AF-8FACFC2A166A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46406CC-5723-475E-AE00-B9ADA18812DB}"/>
              </a:ext>
            </a:extLst>
          </p:cNvPr>
          <p:cNvGrpSpPr/>
          <p:nvPr/>
        </p:nvGrpSpPr>
        <p:grpSpPr>
          <a:xfrm>
            <a:off x="5791201" y="2770056"/>
            <a:ext cx="200297" cy="156755"/>
            <a:chOff x="3309257" y="3344091"/>
            <a:chExt cx="200297" cy="156755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3782BAFF-0D98-4E29-84B6-AC78A5864725}"/>
                </a:ext>
              </a:extLst>
            </p:cNvPr>
            <p:cNvCxnSpPr/>
            <p:nvPr/>
          </p:nvCxnSpPr>
          <p:spPr>
            <a:xfrm>
              <a:off x="3317966" y="3344091"/>
              <a:ext cx="191588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4D1C0FF1-3CD3-430E-A671-AEF35244D007}"/>
                </a:ext>
              </a:extLst>
            </p:cNvPr>
            <p:cNvCxnSpPr/>
            <p:nvPr/>
          </p:nvCxnSpPr>
          <p:spPr>
            <a:xfrm flipV="1">
              <a:off x="3309257" y="3352800"/>
              <a:ext cx="174172" cy="1480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C0947160-6C97-4540-ADF9-5C7EC0E92F9A}"/>
              </a:ext>
            </a:extLst>
          </p:cNvPr>
          <p:cNvSpPr txBox="1"/>
          <p:nvPr/>
        </p:nvSpPr>
        <p:spPr>
          <a:xfrm>
            <a:off x="2813420" y="5319395"/>
            <a:ext cx="106625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n</a:t>
            </a:r>
            <a:r>
              <a:rPr lang="de-DE" sz="1400" baseline="-25000" dirty="0"/>
              <a:t>0</a:t>
            </a:r>
            <a:r>
              <a:rPr lang="de-DE" sz="1400" dirty="0"/>
              <a:t>(</a:t>
            </a:r>
            <a:r>
              <a:rPr lang="de-DE" sz="1400" dirty="0" err="1"/>
              <a:t>HProp</a:t>
            </a:r>
            <a:r>
              <a:rPr lang="de-DE" sz="1400" dirty="0"/>
              <a:t>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6B7EDB0-A1D4-43F3-A770-542191E80D37}"/>
              </a:ext>
            </a:extLst>
          </p:cNvPr>
          <p:cNvCxnSpPr>
            <a:cxnSpLocks/>
          </p:cNvCxnSpPr>
          <p:nvPr/>
        </p:nvCxnSpPr>
        <p:spPr>
          <a:xfrm flipV="1">
            <a:off x="3288302" y="4492603"/>
            <a:ext cx="0" cy="833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35052CC-9DC9-417A-A7CD-A3D00429B92D}"/>
              </a:ext>
            </a:extLst>
          </p:cNvPr>
          <p:cNvCxnSpPr>
            <a:cxnSpLocks/>
          </p:cNvCxnSpPr>
          <p:nvPr/>
        </p:nvCxnSpPr>
        <p:spPr>
          <a:xfrm flipV="1">
            <a:off x="4577178" y="4478852"/>
            <a:ext cx="0" cy="122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3A2AE27-24A5-4917-9238-BBD304236926}"/>
              </a:ext>
            </a:extLst>
          </p:cNvPr>
          <p:cNvSpPr txBox="1"/>
          <p:nvPr/>
        </p:nvSpPr>
        <p:spPr>
          <a:xfrm>
            <a:off x="3698971" y="5697765"/>
            <a:ext cx="186798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Die Hälfte der Säuremoleküle hat reagiert </a:t>
            </a:r>
            <a:r>
              <a:rPr lang="de-DE" sz="1400" dirty="0">
                <a:sym typeface="Wingdings" panose="05000000000000000000" pitchFamily="2" charset="2"/>
              </a:rPr>
              <a:t> n</a:t>
            </a:r>
            <a:r>
              <a:rPr lang="de-DE" sz="1400" dirty="0"/>
              <a:t>(</a:t>
            </a:r>
            <a:r>
              <a:rPr lang="de-DE" sz="1400" dirty="0" err="1"/>
              <a:t>HProp</a:t>
            </a:r>
            <a:r>
              <a:rPr lang="de-DE" sz="1400" dirty="0"/>
              <a:t>) =  n(</a:t>
            </a:r>
            <a:r>
              <a:rPr lang="de-DE" sz="1400" dirty="0" err="1"/>
              <a:t>Prop</a:t>
            </a:r>
            <a:r>
              <a:rPr lang="de-DE" sz="1400" baseline="30000" dirty="0"/>
              <a:t>-</a:t>
            </a:r>
            <a:r>
              <a:rPr lang="de-DE" sz="1400" dirty="0"/>
              <a:t> )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5698130-7FC2-4E72-95BD-B96DE0C4E716}"/>
              </a:ext>
            </a:extLst>
          </p:cNvPr>
          <p:cNvCxnSpPr>
            <a:cxnSpLocks/>
          </p:cNvCxnSpPr>
          <p:nvPr/>
        </p:nvCxnSpPr>
        <p:spPr>
          <a:xfrm flipV="1">
            <a:off x="5895704" y="4484479"/>
            <a:ext cx="0" cy="1223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D66608D-3119-4334-B962-13B36022A486}"/>
              </a:ext>
            </a:extLst>
          </p:cNvPr>
          <p:cNvSpPr txBox="1"/>
          <p:nvPr/>
        </p:nvSpPr>
        <p:spPr>
          <a:xfrm>
            <a:off x="5723179" y="5697764"/>
            <a:ext cx="1537065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Alle Säuremoleküle haben reagiert </a:t>
            </a:r>
            <a:r>
              <a:rPr lang="de-DE" sz="1400" dirty="0">
                <a:sym typeface="Wingdings" panose="05000000000000000000" pitchFamily="2" charset="2"/>
              </a:rPr>
              <a:t></a:t>
            </a:r>
            <a:r>
              <a:rPr lang="de-DE" sz="1400" dirty="0"/>
              <a:t> n(OH</a:t>
            </a:r>
            <a:r>
              <a:rPr lang="de-DE" sz="1400" baseline="30000" dirty="0"/>
              <a:t>-</a:t>
            </a:r>
            <a:r>
              <a:rPr lang="de-DE" sz="1400" dirty="0"/>
              <a:t>) = n(</a:t>
            </a:r>
            <a:r>
              <a:rPr lang="de-DE" sz="1400" dirty="0" err="1"/>
              <a:t>Prop</a:t>
            </a:r>
            <a:r>
              <a:rPr lang="de-DE" sz="1400" baseline="30000" dirty="0"/>
              <a:t>-</a:t>
            </a:r>
            <a:r>
              <a:rPr lang="de-DE" sz="1400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6B119E-A195-412F-82CA-E03DD6742A81}"/>
              </a:ext>
            </a:extLst>
          </p:cNvPr>
          <p:cNvSpPr txBox="1"/>
          <p:nvPr/>
        </p:nvSpPr>
        <p:spPr>
          <a:xfrm>
            <a:off x="156753" y="304799"/>
            <a:ext cx="2303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Propansäure (</a:t>
            </a:r>
            <a:r>
              <a:rPr lang="de-DE" dirty="0" err="1"/>
              <a:t>HProp</a:t>
            </a:r>
            <a:r>
              <a:rPr lang="de-DE" dirty="0"/>
              <a:t>):</a:t>
            </a:r>
          </a:p>
        </p:txBody>
      </p:sp>
      <p:graphicFrame>
        <p:nvGraphicFramePr>
          <p:cNvPr id="19" name="Objekt 18">
            <a:extLst>
              <a:ext uri="{FF2B5EF4-FFF2-40B4-BE49-F238E27FC236}">
                <a16:creationId xmlns:a16="http://schemas.microsoft.com/office/drawing/2014/main" id="{236748A2-B27C-47E1-AD11-51EBC5089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119567"/>
              </p:ext>
            </p:extLst>
          </p:nvPr>
        </p:nvGraphicFramePr>
        <p:xfrm>
          <a:off x="439873" y="689612"/>
          <a:ext cx="1164782" cy="53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hemSketch" r:id="rId4" imgW="843120" imgH="385200" progId="ACD.ChemSketch.20">
                  <p:embed/>
                </p:oleObj>
              </mc:Choice>
              <mc:Fallback>
                <p:oleObj name="ChemSketch" r:id="rId4" imgW="843120" imgH="3852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873" y="689612"/>
                        <a:ext cx="1164782" cy="533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FC42B8F3-95E6-46FE-9EA9-44A133DAFADA}"/>
              </a:ext>
            </a:extLst>
          </p:cNvPr>
          <p:cNvSpPr txBox="1"/>
          <p:nvPr/>
        </p:nvSpPr>
        <p:spPr>
          <a:xfrm>
            <a:off x="2717074" y="304799"/>
            <a:ext cx="66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HProp</a:t>
            </a:r>
            <a:r>
              <a:rPr lang="de-DE" dirty="0"/>
              <a:t>  +  OH</a:t>
            </a:r>
            <a:r>
              <a:rPr lang="de-DE" baseline="30000" dirty="0"/>
              <a:t>-</a:t>
            </a:r>
            <a:r>
              <a:rPr lang="de-DE" dirty="0"/>
              <a:t>	     </a:t>
            </a:r>
            <a:r>
              <a:rPr lang="de-DE" dirty="0" err="1"/>
              <a:t>Prop</a:t>
            </a:r>
            <a:r>
              <a:rPr lang="de-DE" baseline="30000" dirty="0"/>
              <a:t>-</a:t>
            </a:r>
            <a:r>
              <a:rPr lang="de-DE" dirty="0"/>
              <a:t>  +  H</a:t>
            </a:r>
            <a:r>
              <a:rPr lang="de-DE" baseline="-25000" dirty="0"/>
              <a:t>2</a:t>
            </a:r>
            <a:r>
              <a:rPr lang="de-DE" dirty="0"/>
              <a:t>O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21A2444-9AD7-4837-9B0D-3CDD166C66CC}"/>
              </a:ext>
            </a:extLst>
          </p:cNvPr>
          <p:cNvCxnSpPr/>
          <p:nvPr/>
        </p:nvCxnSpPr>
        <p:spPr>
          <a:xfrm>
            <a:off x="4155894" y="505096"/>
            <a:ext cx="513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F269595-CE87-4C36-B986-1556285A2A28}"/>
              </a:ext>
            </a:extLst>
          </p:cNvPr>
          <p:cNvSpPr txBox="1"/>
          <p:nvPr/>
        </p:nvSpPr>
        <p:spPr>
          <a:xfrm>
            <a:off x="4040781" y="3050814"/>
            <a:ext cx="1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pH = pKs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F6AF5D9-5CE6-4DDD-B832-EE9D4F2927D0}"/>
              </a:ext>
            </a:extLst>
          </p:cNvPr>
          <p:cNvSpPr txBox="1"/>
          <p:nvPr/>
        </p:nvSpPr>
        <p:spPr>
          <a:xfrm>
            <a:off x="6094231" y="2681482"/>
            <a:ext cx="214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Äquivalenzpunkt</a:t>
            </a:r>
          </a:p>
        </p:txBody>
      </p:sp>
    </p:spTree>
    <p:extLst>
      <p:ext uri="{BB962C8B-B14F-4D97-AF65-F5344CB8AC3E}">
        <p14:creationId xmlns:p14="http://schemas.microsoft.com/office/powerpoint/2010/main" val="410236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  <p:bldP spid="21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458647-4A3C-4250-BF25-FE07D520D7D9}"/>
              </a:ext>
            </a:extLst>
          </p:cNvPr>
          <p:cNvSpPr txBox="1"/>
          <p:nvPr/>
        </p:nvSpPr>
        <p:spPr>
          <a:xfrm>
            <a:off x="1837509" y="295659"/>
            <a:ext cx="866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Durchführung einer Titration zur Bestimmung der Konzentration einer Säure oder Base in einer Lösung</a:t>
            </a:r>
          </a:p>
        </p:txBody>
      </p:sp>
      <p:grpSp>
        <p:nvGrpSpPr>
          <p:cNvPr id="87" name="Group 113">
            <a:extLst>
              <a:ext uri="{FF2B5EF4-FFF2-40B4-BE49-F238E27FC236}">
                <a16:creationId xmlns:a16="http://schemas.microsoft.com/office/drawing/2014/main" id="{449C1A80-A397-4E6E-A274-E6726043754F}"/>
              </a:ext>
            </a:extLst>
          </p:cNvPr>
          <p:cNvGrpSpPr>
            <a:grpSpLocks/>
          </p:cNvGrpSpPr>
          <p:nvPr/>
        </p:nvGrpSpPr>
        <p:grpSpPr bwMode="auto">
          <a:xfrm>
            <a:off x="2001519" y="1255097"/>
            <a:ext cx="2143760" cy="5067572"/>
            <a:chOff x="5817" y="2083"/>
            <a:chExt cx="4600" cy="9360"/>
          </a:xfrm>
        </p:grpSpPr>
        <p:sp>
          <p:nvSpPr>
            <p:cNvPr id="88" name="Freeform 208">
              <a:extLst>
                <a:ext uri="{FF2B5EF4-FFF2-40B4-BE49-F238E27FC236}">
                  <a16:creationId xmlns:a16="http://schemas.microsoft.com/office/drawing/2014/main" id="{0F6E45D7-8408-447F-B997-9134139FA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7" y="9740"/>
              <a:ext cx="1220" cy="360"/>
            </a:xfrm>
            <a:custGeom>
              <a:avLst/>
              <a:gdLst>
                <a:gd name="T0" fmla="*/ 29 w 488"/>
                <a:gd name="T1" fmla="*/ 0 h 98"/>
                <a:gd name="T2" fmla="*/ 0 w 488"/>
                <a:gd name="T3" fmla="*/ 69 h 98"/>
                <a:gd name="T4" fmla="*/ 11 w 488"/>
                <a:gd name="T5" fmla="*/ 98 h 98"/>
                <a:gd name="T6" fmla="*/ 470 w 488"/>
                <a:gd name="T7" fmla="*/ 93 h 98"/>
                <a:gd name="T8" fmla="*/ 488 w 488"/>
                <a:gd name="T9" fmla="*/ 69 h 98"/>
                <a:gd name="T10" fmla="*/ 459 w 488"/>
                <a:gd name="T11" fmla="*/ 0 h 98"/>
                <a:gd name="T12" fmla="*/ 29 w 488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8" h="98">
                  <a:moveTo>
                    <a:pt x="29" y="0"/>
                  </a:moveTo>
                  <a:lnTo>
                    <a:pt x="0" y="69"/>
                  </a:lnTo>
                  <a:lnTo>
                    <a:pt x="11" y="98"/>
                  </a:lnTo>
                  <a:lnTo>
                    <a:pt x="470" y="93"/>
                  </a:lnTo>
                  <a:lnTo>
                    <a:pt x="488" y="69"/>
                  </a:lnTo>
                  <a:lnTo>
                    <a:pt x="45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00">
                <a:alpha val="50000"/>
              </a:srgbClr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89" name="Group 114">
              <a:extLst>
                <a:ext uri="{FF2B5EF4-FFF2-40B4-BE49-F238E27FC236}">
                  <a16:creationId xmlns:a16="http://schemas.microsoft.com/office/drawing/2014/main" id="{23D615EE-456E-4208-BC71-89C689C1D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7" y="2083"/>
              <a:ext cx="4600" cy="9360"/>
              <a:chOff x="920" y="960"/>
              <a:chExt cx="4600" cy="9360"/>
            </a:xfrm>
          </p:grpSpPr>
          <p:grpSp>
            <p:nvGrpSpPr>
              <p:cNvPr id="90" name="Group 116">
                <a:extLst>
                  <a:ext uri="{FF2B5EF4-FFF2-40B4-BE49-F238E27FC236}">
                    <a16:creationId xmlns:a16="http://schemas.microsoft.com/office/drawing/2014/main" id="{C48982C5-6E54-4C9F-A8AA-DE41718882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0" y="960"/>
                <a:ext cx="4600" cy="9360"/>
                <a:chOff x="368" y="384"/>
                <a:chExt cx="1840" cy="3744"/>
              </a:xfrm>
            </p:grpSpPr>
            <p:sp>
              <p:nvSpPr>
                <p:cNvPr id="92" name="AutoShape 207">
                  <a:extLst>
                    <a:ext uri="{FF2B5EF4-FFF2-40B4-BE49-F238E27FC236}">
                      <a16:creationId xmlns:a16="http://schemas.microsoft.com/office/drawing/2014/main" id="{B8109754-95BE-4772-811C-B64489942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 flipH="1" flipV="1">
                  <a:off x="-687" y="2539"/>
                  <a:ext cx="3140" cy="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sp>
              <p:nvSpPr>
                <p:cNvPr id="93" name="AutoShape 206">
                  <a:extLst>
                    <a:ext uri="{FF2B5EF4-FFF2-40B4-BE49-F238E27FC236}">
                      <a16:creationId xmlns:a16="http://schemas.microsoft.com/office/drawing/2014/main" id="{81616A0F-0D84-4830-96BF-193A0CC48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 flipV="1">
                  <a:off x="368" y="4080"/>
                  <a:ext cx="777" cy="4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de-DE"/>
                </a:p>
              </p:txBody>
            </p:sp>
            <p:grpSp>
              <p:nvGrpSpPr>
                <p:cNvPr id="94" name="Group 133">
                  <a:extLst>
                    <a:ext uri="{FF2B5EF4-FFF2-40B4-BE49-F238E27FC236}">
                      <a16:creationId xmlns:a16="http://schemas.microsoft.com/office/drawing/2014/main" id="{2A3ECF57-3A06-4C9E-BDD1-EBB9245F91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384"/>
                  <a:ext cx="639" cy="2596"/>
                  <a:chOff x="1272" y="288"/>
                  <a:chExt cx="648" cy="2596"/>
                </a:xfrm>
              </p:grpSpPr>
              <p:sp>
                <p:nvSpPr>
                  <p:cNvPr id="110" name="Freeform 205">
                    <a:extLst>
                      <a:ext uri="{FF2B5EF4-FFF2-40B4-BE49-F238E27FC236}">
                        <a16:creationId xmlns:a16="http://schemas.microsoft.com/office/drawing/2014/main" id="{E03D669A-6889-46F2-AC46-954896A8B1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2" y="447"/>
                    <a:ext cx="415" cy="2319"/>
                  </a:xfrm>
                  <a:custGeom>
                    <a:avLst/>
                    <a:gdLst>
                      <a:gd name="T0" fmla="*/ 1 w 478"/>
                      <a:gd name="T1" fmla="*/ 0 h 2800"/>
                      <a:gd name="T2" fmla="*/ 13 w 478"/>
                      <a:gd name="T3" fmla="*/ 42 h 2800"/>
                      <a:gd name="T4" fmla="*/ 85 w 478"/>
                      <a:gd name="T5" fmla="*/ 42 h 2800"/>
                      <a:gd name="T6" fmla="*/ 97 w 478"/>
                      <a:gd name="T7" fmla="*/ 6 h 2800"/>
                      <a:gd name="T8" fmla="*/ 90 w 478"/>
                      <a:gd name="T9" fmla="*/ 2448 h 2800"/>
                      <a:gd name="T10" fmla="*/ 70 w 478"/>
                      <a:gd name="T11" fmla="*/ 2590 h 2800"/>
                      <a:gd name="T12" fmla="*/ 92 w 478"/>
                      <a:gd name="T13" fmla="*/ 2624 h 2800"/>
                      <a:gd name="T14" fmla="*/ 122 w 478"/>
                      <a:gd name="T15" fmla="*/ 2642 h 2800"/>
                      <a:gd name="T16" fmla="*/ 352 w 478"/>
                      <a:gd name="T17" fmla="*/ 2646 h 2800"/>
                      <a:gd name="T18" fmla="*/ 460 w 478"/>
                      <a:gd name="T19" fmla="*/ 2646 h 2800"/>
                      <a:gd name="T20" fmla="*/ 478 w 478"/>
                      <a:gd name="T21" fmla="*/ 2800 h 2800"/>
                      <a:gd name="T22" fmla="*/ 462 w 478"/>
                      <a:gd name="T23" fmla="*/ 2784 h 2800"/>
                      <a:gd name="T24" fmla="*/ 450 w 478"/>
                      <a:gd name="T25" fmla="*/ 2728 h 2800"/>
                      <a:gd name="T26" fmla="*/ 428 w 478"/>
                      <a:gd name="T27" fmla="*/ 2700 h 2800"/>
                      <a:gd name="T28" fmla="*/ 392 w 478"/>
                      <a:gd name="T29" fmla="*/ 2692 h 2800"/>
                      <a:gd name="T30" fmla="*/ 108 w 478"/>
                      <a:gd name="T31" fmla="*/ 2682 h 2800"/>
                      <a:gd name="T32" fmla="*/ 56 w 478"/>
                      <a:gd name="T33" fmla="*/ 2644 h 2800"/>
                      <a:gd name="T34" fmla="*/ 24 w 478"/>
                      <a:gd name="T35" fmla="*/ 2606 h 2800"/>
                      <a:gd name="T36" fmla="*/ 0 w 478"/>
                      <a:gd name="T37" fmla="*/ 2444 h 2800"/>
                      <a:gd name="T38" fmla="*/ 1 w 478"/>
                      <a:gd name="T39" fmla="*/ 0 h 2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78" h="2800">
                        <a:moveTo>
                          <a:pt x="1" y="0"/>
                        </a:moveTo>
                        <a:lnTo>
                          <a:pt x="13" y="42"/>
                        </a:lnTo>
                        <a:lnTo>
                          <a:pt x="85" y="42"/>
                        </a:lnTo>
                        <a:lnTo>
                          <a:pt x="97" y="6"/>
                        </a:lnTo>
                        <a:lnTo>
                          <a:pt x="90" y="2448"/>
                        </a:lnTo>
                        <a:lnTo>
                          <a:pt x="70" y="2590"/>
                        </a:lnTo>
                        <a:lnTo>
                          <a:pt x="92" y="2624"/>
                        </a:lnTo>
                        <a:lnTo>
                          <a:pt x="122" y="2642"/>
                        </a:lnTo>
                        <a:lnTo>
                          <a:pt x="352" y="2646"/>
                        </a:lnTo>
                        <a:lnTo>
                          <a:pt x="460" y="2646"/>
                        </a:lnTo>
                        <a:lnTo>
                          <a:pt x="478" y="2800"/>
                        </a:lnTo>
                        <a:lnTo>
                          <a:pt x="462" y="2784"/>
                        </a:lnTo>
                        <a:lnTo>
                          <a:pt x="450" y="2728"/>
                        </a:lnTo>
                        <a:lnTo>
                          <a:pt x="428" y="2700"/>
                        </a:lnTo>
                        <a:lnTo>
                          <a:pt x="392" y="2692"/>
                        </a:lnTo>
                        <a:lnTo>
                          <a:pt x="108" y="2682"/>
                        </a:lnTo>
                        <a:lnTo>
                          <a:pt x="56" y="2644"/>
                        </a:lnTo>
                        <a:lnTo>
                          <a:pt x="24" y="2606"/>
                        </a:lnTo>
                        <a:lnTo>
                          <a:pt x="0" y="2444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CCFFFF">
                      <a:alpha val="50000"/>
                    </a:srgbClr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1" name="Freeform 204">
                    <a:extLst>
                      <a:ext uri="{FF2B5EF4-FFF2-40B4-BE49-F238E27FC236}">
                        <a16:creationId xmlns:a16="http://schemas.microsoft.com/office/drawing/2014/main" id="{40A6B94D-BE8B-4D23-8C71-9CB25741BF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3" y="2680"/>
                    <a:ext cx="88" cy="83"/>
                  </a:xfrm>
                  <a:custGeom>
                    <a:avLst/>
                    <a:gdLst>
                      <a:gd name="T0" fmla="*/ 163 w 163"/>
                      <a:gd name="T1" fmla="*/ 100 h 100"/>
                      <a:gd name="T2" fmla="*/ 155 w 163"/>
                      <a:gd name="T3" fmla="*/ 61 h 100"/>
                      <a:gd name="T4" fmla="*/ 124 w 163"/>
                      <a:gd name="T5" fmla="*/ 14 h 100"/>
                      <a:gd name="T6" fmla="*/ 66 w 163"/>
                      <a:gd name="T7" fmla="*/ 4 h 100"/>
                      <a:gd name="T8" fmla="*/ 0 w 163"/>
                      <a:gd name="T9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3" h="100">
                        <a:moveTo>
                          <a:pt x="163" y="100"/>
                        </a:moveTo>
                        <a:lnTo>
                          <a:pt x="155" y="61"/>
                        </a:lnTo>
                        <a:lnTo>
                          <a:pt x="124" y="14"/>
                        </a:lnTo>
                        <a:lnTo>
                          <a:pt x="66" y="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2" name="Freeform 203">
                    <a:extLst>
                      <a:ext uri="{FF2B5EF4-FFF2-40B4-BE49-F238E27FC236}">
                        <a16:creationId xmlns:a16="http://schemas.microsoft.com/office/drawing/2014/main" id="{B1573A85-4BA5-45DE-8D8F-715B14066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03" y="2762"/>
                    <a:ext cx="20" cy="122"/>
                  </a:xfrm>
                  <a:custGeom>
                    <a:avLst/>
                    <a:gdLst>
                      <a:gd name="T0" fmla="*/ 0 w 23"/>
                      <a:gd name="T1" fmla="*/ 0 h 147"/>
                      <a:gd name="T2" fmla="*/ 23 w 23"/>
                      <a:gd name="T3" fmla="*/ 147 h 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23" h="147">
                        <a:moveTo>
                          <a:pt x="0" y="0"/>
                        </a:moveTo>
                        <a:lnTo>
                          <a:pt x="23" y="147"/>
                        </a:ln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3" name="Freeform 202">
                    <a:extLst>
                      <a:ext uri="{FF2B5EF4-FFF2-40B4-BE49-F238E27FC236}">
                        <a16:creationId xmlns:a16="http://schemas.microsoft.com/office/drawing/2014/main" id="{8D17C80B-8951-4057-9E1B-73C9999E3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7" y="2718"/>
                    <a:ext cx="8" cy="142"/>
                  </a:xfrm>
                  <a:custGeom>
                    <a:avLst/>
                    <a:gdLst>
                      <a:gd name="T0" fmla="*/ 9 w 9"/>
                      <a:gd name="T1" fmla="*/ 0 h 172"/>
                      <a:gd name="T2" fmla="*/ 0 w 9"/>
                      <a:gd name="T3" fmla="*/ 172 h 1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" h="172">
                        <a:moveTo>
                          <a:pt x="9" y="0"/>
                        </a:moveTo>
                        <a:lnTo>
                          <a:pt x="0" y="172"/>
                        </a:ln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4" name="Freeform 201">
                    <a:extLst>
                      <a:ext uri="{FF2B5EF4-FFF2-40B4-BE49-F238E27FC236}">
                        <a16:creationId xmlns:a16="http://schemas.microsoft.com/office/drawing/2014/main" id="{6C0B70D7-5FDE-48F0-B80B-AE4C73DEB1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6" y="2576"/>
                    <a:ext cx="251" cy="55"/>
                  </a:xfrm>
                  <a:custGeom>
                    <a:avLst/>
                    <a:gdLst>
                      <a:gd name="T0" fmla="*/ 0 w 289"/>
                      <a:gd name="T1" fmla="*/ 0 h 67"/>
                      <a:gd name="T2" fmla="*/ 8 w 289"/>
                      <a:gd name="T3" fmla="*/ 34 h 67"/>
                      <a:gd name="T4" fmla="*/ 31 w 289"/>
                      <a:gd name="T5" fmla="*/ 61 h 67"/>
                      <a:gd name="T6" fmla="*/ 63 w 289"/>
                      <a:gd name="T7" fmla="*/ 67 h 67"/>
                      <a:gd name="T8" fmla="*/ 289 w 289"/>
                      <a:gd name="T9" fmla="*/ 67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9" h="67">
                        <a:moveTo>
                          <a:pt x="0" y="0"/>
                        </a:moveTo>
                        <a:lnTo>
                          <a:pt x="8" y="34"/>
                        </a:lnTo>
                        <a:lnTo>
                          <a:pt x="31" y="61"/>
                        </a:lnTo>
                        <a:lnTo>
                          <a:pt x="63" y="67"/>
                        </a:lnTo>
                        <a:lnTo>
                          <a:pt x="289" y="67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5" name="Freeform 200">
                    <a:extLst>
                      <a:ext uri="{FF2B5EF4-FFF2-40B4-BE49-F238E27FC236}">
                        <a16:creationId xmlns:a16="http://schemas.microsoft.com/office/drawing/2014/main" id="{EDE46003-3BED-4F33-8DF7-A860D002D1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10" y="2568"/>
                    <a:ext cx="306" cy="111"/>
                  </a:xfrm>
                  <a:custGeom>
                    <a:avLst/>
                    <a:gdLst>
                      <a:gd name="T0" fmla="*/ 0 w 352"/>
                      <a:gd name="T1" fmla="*/ 0 h 134"/>
                      <a:gd name="T2" fmla="*/ 7 w 352"/>
                      <a:gd name="T3" fmla="*/ 36 h 134"/>
                      <a:gd name="T4" fmla="*/ 23 w 352"/>
                      <a:gd name="T5" fmla="*/ 69 h 134"/>
                      <a:gd name="T6" fmla="*/ 47 w 352"/>
                      <a:gd name="T7" fmla="*/ 96 h 134"/>
                      <a:gd name="T8" fmla="*/ 77 w 352"/>
                      <a:gd name="T9" fmla="*/ 118 h 134"/>
                      <a:gd name="T10" fmla="*/ 111 w 352"/>
                      <a:gd name="T11" fmla="*/ 131 h 134"/>
                      <a:gd name="T12" fmla="*/ 352 w 352"/>
                      <a:gd name="T13" fmla="*/ 134 h 1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2" h="134">
                        <a:moveTo>
                          <a:pt x="0" y="0"/>
                        </a:moveTo>
                        <a:lnTo>
                          <a:pt x="7" y="36"/>
                        </a:lnTo>
                        <a:lnTo>
                          <a:pt x="23" y="69"/>
                        </a:lnTo>
                        <a:lnTo>
                          <a:pt x="47" y="96"/>
                        </a:lnTo>
                        <a:lnTo>
                          <a:pt x="77" y="118"/>
                        </a:lnTo>
                        <a:lnTo>
                          <a:pt x="111" y="131"/>
                        </a:lnTo>
                        <a:lnTo>
                          <a:pt x="352" y="134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6" name="AutoShape 199">
                    <a:extLst>
                      <a:ext uri="{FF2B5EF4-FFF2-40B4-BE49-F238E27FC236}">
                        <a16:creationId xmlns:a16="http://schemas.microsoft.com/office/drawing/2014/main" id="{92A2DB79-09D1-4986-89AB-0371D1704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9" y="2512"/>
                    <a:ext cx="261" cy="50"/>
                  </a:xfrm>
                  <a:prstGeom prst="roundRect">
                    <a:avLst>
                      <a:gd name="adj" fmla="val 38542"/>
                    </a:avLst>
                  </a:prstGeom>
                  <a:solidFill>
                    <a:srgbClr val="000000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7" name="Freeform 198">
                    <a:extLst>
                      <a:ext uri="{FF2B5EF4-FFF2-40B4-BE49-F238E27FC236}">
                        <a16:creationId xmlns:a16="http://schemas.microsoft.com/office/drawing/2014/main" id="{C2BF21DF-6DC2-42B1-A8D7-37848F13DE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8" y="2561"/>
                    <a:ext cx="66" cy="210"/>
                  </a:xfrm>
                  <a:custGeom>
                    <a:avLst/>
                    <a:gdLst>
                      <a:gd name="T0" fmla="*/ 0 w 123"/>
                      <a:gd name="T1" fmla="*/ 0 h 403"/>
                      <a:gd name="T2" fmla="*/ 36 w 123"/>
                      <a:gd name="T3" fmla="*/ 339 h 403"/>
                      <a:gd name="T4" fmla="*/ 42 w 123"/>
                      <a:gd name="T5" fmla="*/ 403 h 403"/>
                      <a:gd name="T6" fmla="*/ 103 w 123"/>
                      <a:gd name="T7" fmla="*/ 402 h 403"/>
                      <a:gd name="T8" fmla="*/ 123 w 123"/>
                      <a:gd name="T9" fmla="*/ 0 h 403"/>
                      <a:gd name="T10" fmla="*/ 0 w 123"/>
                      <a:gd name="T11" fmla="*/ 0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3" h="403">
                        <a:moveTo>
                          <a:pt x="0" y="0"/>
                        </a:moveTo>
                        <a:lnTo>
                          <a:pt x="36" y="339"/>
                        </a:lnTo>
                        <a:lnTo>
                          <a:pt x="42" y="403"/>
                        </a:lnTo>
                        <a:lnTo>
                          <a:pt x="103" y="402"/>
                        </a:lnTo>
                        <a:lnTo>
                          <a:pt x="1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50000"/>
                    </a:srgbClr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8" name="Freeform 197">
                    <a:extLst>
                      <a:ext uri="{FF2B5EF4-FFF2-40B4-BE49-F238E27FC236}">
                        <a16:creationId xmlns:a16="http://schemas.microsoft.com/office/drawing/2014/main" id="{73C0E5F7-D721-4964-9C30-C5EB6BE974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13" y="2593"/>
                    <a:ext cx="153" cy="137"/>
                  </a:xfrm>
                  <a:custGeom>
                    <a:avLst/>
                    <a:gdLst>
                      <a:gd name="T0" fmla="*/ 277 w 282"/>
                      <a:gd name="T1" fmla="*/ 165 h 165"/>
                      <a:gd name="T2" fmla="*/ 279 w 282"/>
                      <a:gd name="T3" fmla="*/ 105 h 165"/>
                      <a:gd name="T4" fmla="*/ 282 w 282"/>
                      <a:gd name="T5" fmla="*/ 55 h 165"/>
                      <a:gd name="T6" fmla="*/ 267 w 282"/>
                      <a:gd name="T7" fmla="*/ 1 h 165"/>
                      <a:gd name="T8" fmla="*/ 160 w 282"/>
                      <a:gd name="T9" fmla="*/ 0 h 165"/>
                      <a:gd name="T10" fmla="*/ 147 w 282"/>
                      <a:gd name="T11" fmla="*/ 54 h 165"/>
                      <a:gd name="T12" fmla="*/ 84 w 282"/>
                      <a:gd name="T13" fmla="*/ 49 h 165"/>
                      <a:gd name="T14" fmla="*/ 26 w 282"/>
                      <a:gd name="T15" fmla="*/ 45 h 165"/>
                      <a:gd name="T16" fmla="*/ 0 w 282"/>
                      <a:gd name="T17" fmla="*/ 44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82" h="165">
                        <a:moveTo>
                          <a:pt x="277" y="165"/>
                        </a:moveTo>
                        <a:lnTo>
                          <a:pt x="279" y="105"/>
                        </a:lnTo>
                        <a:lnTo>
                          <a:pt x="282" y="55"/>
                        </a:lnTo>
                        <a:lnTo>
                          <a:pt x="267" y="1"/>
                        </a:lnTo>
                        <a:lnTo>
                          <a:pt x="160" y="0"/>
                        </a:lnTo>
                        <a:lnTo>
                          <a:pt x="147" y="54"/>
                        </a:lnTo>
                        <a:lnTo>
                          <a:pt x="84" y="49"/>
                        </a:lnTo>
                        <a:lnTo>
                          <a:pt x="26" y="45"/>
                        </a:lnTo>
                        <a:lnTo>
                          <a:pt x="0" y="44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19" name="Freeform 196">
                    <a:extLst>
                      <a:ext uri="{FF2B5EF4-FFF2-40B4-BE49-F238E27FC236}">
                        <a16:creationId xmlns:a16="http://schemas.microsoft.com/office/drawing/2014/main" id="{D0618C95-2D66-4DF5-B6C5-14F39FBDEE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21" y="2854"/>
                    <a:ext cx="36" cy="28"/>
                  </a:xfrm>
                  <a:custGeom>
                    <a:avLst/>
                    <a:gdLst>
                      <a:gd name="T0" fmla="*/ 0 w 41"/>
                      <a:gd name="T1" fmla="*/ 34 h 34"/>
                      <a:gd name="T2" fmla="*/ 41 w 41"/>
                      <a:gd name="T3" fmla="*/ 0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1" h="34">
                        <a:moveTo>
                          <a:pt x="0" y="34"/>
                        </a:moveTo>
                        <a:lnTo>
                          <a:pt x="41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0" name="Freeform 195">
                    <a:extLst>
                      <a:ext uri="{FF2B5EF4-FFF2-40B4-BE49-F238E27FC236}">
                        <a16:creationId xmlns:a16="http://schemas.microsoft.com/office/drawing/2014/main" id="{3B934076-CDA3-4FF6-BFCD-B7D6E70373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4" y="288"/>
                    <a:ext cx="20" cy="2289"/>
                  </a:xfrm>
                  <a:custGeom>
                    <a:avLst/>
                    <a:gdLst>
                      <a:gd name="T0" fmla="*/ 23 w 23"/>
                      <a:gd name="T1" fmla="*/ 2764 h 2764"/>
                      <a:gd name="T2" fmla="*/ 13 w 23"/>
                      <a:gd name="T3" fmla="*/ 2728 h 2764"/>
                      <a:gd name="T4" fmla="*/ 2 w 23"/>
                      <a:gd name="T5" fmla="*/ 2656 h 2764"/>
                      <a:gd name="T6" fmla="*/ 0 w 23"/>
                      <a:gd name="T7" fmla="*/ 0 h 27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3" h="2764">
                        <a:moveTo>
                          <a:pt x="23" y="2764"/>
                        </a:moveTo>
                        <a:lnTo>
                          <a:pt x="13" y="2728"/>
                        </a:lnTo>
                        <a:lnTo>
                          <a:pt x="2" y="265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1" name="Freeform 194">
                    <a:extLst>
                      <a:ext uri="{FF2B5EF4-FFF2-40B4-BE49-F238E27FC236}">
                        <a16:creationId xmlns:a16="http://schemas.microsoft.com/office/drawing/2014/main" id="{DAA8EF63-853F-4DA3-8B6C-E456C90C04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67" y="288"/>
                    <a:ext cx="21" cy="2290"/>
                  </a:xfrm>
                  <a:custGeom>
                    <a:avLst/>
                    <a:gdLst>
                      <a:gd name="T0" fmla="*/ 0 w 24"/>
                      <a:gd name="T1" fmla="*/ 2766 h 2766"/>
                      <a:gd name="T2" fmla="*/ 9 w 24"/>
                      <a:gd name="T3" fmla="*/ 2719 h 2766"/>
                      <a:gd name="T4" fmla="*/ 23 w 24"/>
                      <a:gd name="T5" fmla="*/ 2649 h 2766"/>
                      <a:gd name="T6" fmla="*/ 24 w 24"/>
                      <a:gd name="T7" fmla="*/ 0 h 27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4" h="2766">
                        <a:moveTo>
                          <a:pt x="0" y="2766"/>
                        </a:moveTo>
                        <a:lnTo>
                          <a:pt x="9" y="2719"/>
                        </a:lnTo>
                        <a:lnTo>
                          <a:pt x="23" y="2649"/>
                        </a:lnTo>
                        <a:lnTo>
                          <a:pt x="24" y="0"/>
                        </a:ln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grpSp>
                <p:nvGrpSpPr>
                  <p:cNvPr id="122" name="Group 137">
                    <a:extLst>
                      <a:ext uri="{FF2B5EF4-FFF2-40B4-BE49-F238E27FC236}">
                        <a16:creationId xmlns:a16="http://schemas.microsoft.com/office/drawing/2014/main" id="{F738764A-9A35-4152-837E-759CD4BB79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5" y="485"/>
                    <a:ext cx="42" cy="1987"/>
                    <a:chOff x="382" y="273"/>
                    <a:chExt cx="181" cy="2099"/>
                  </a:xfrm>
                </p:grpSpPr>
                <p:sp>
                  <p:nvSpPr>
                    <p:cNvPr id="126" name="Line 193">
                      <a:extLst>
                        <a:ext uri="{FF2B5EF4-FFF2-40B4-BE49-F238E27FC236}">
                          <a16:creationId xmlns:a16="http://schemas.microsoft.com/office/drawing/2014/main" id="{01F4DAEF-2364-4140-9827-0DF0D93F6C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" cy="263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" name="Line 192">
                      <a:extLst>
                        <a:ext uri="{FF2B5EF4-FFF2-40B4-BE49-F238E27FC236}">
                          <a16:creationId xmlns:a16="http://schemas.microsoft.com/office/drawing/2014/main" id="{57ACB8B1-B085-432B-9D0B-4923A816A88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31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6" name="Line 191">
                      <a:extLst>
                        <a:ext uri="{FF2B5EF4-FFF2-40B4-BE49-F238E27FC236}">
                          <a16:creationId xmlns:a16="http://schemas.microsoft.com/office/drawing/2014/main" id="{9BE55244-A303-4922-B65A-A5E4A7D566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26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7" name="Line 190">
                      <a:extLst>
                        <a:ext uri="{FF2B5EF4-FFF2-40B4-BE49-F238E27FC236}">
                          <a16:creationId xmlns:a16="http://schemas.microsoft.com/office/drawing/2014/main" id="{06E71D89-268B-42CF-9D60-977F62AC4E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21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8" name="Line 189">
                      <a:extLst>
                        <a:ext uri="{FF2B5EF4-FFF2-40B4-BE49-F238E27FC236}">
                          <a16:creationId xmlns:a16="http://schemas.microsoft.com/office/drawing/2014/main" id="{BF8698C1-29CA-4B19-A3EF-5B94F5BCDB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6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79" name="Line 188">
                      <a:extLst>
                        <a:ext uri="{FF2B5EF4-FFF2-40B4-BE49-F238E27FC236}">
                          <a16:creationId xmlns:a16="http://schemas.microsoft.com/office/drawing/2014/main" id="{8C06762E-FFB0-40B4-9115-1EF206EFB2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1" name="Line 187">
                      <a:extLst>
                        <a:ext uri="{FF2B5EF4-FFF2-40B4-BE49-F238E27FC236}">
                          <a16:creationId xmlns:a16="http://schemas.microsoft.com/office/drawing/2014/main" id="{F79ECAB1-B2F2-4F9F-840E-72F80690AF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371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2" name="Line 186">
                      <a:extLst>
                        <a:ext uri="{FF2B5EF4-FFF2-40B4-BE49-F238E27FC236}">
                          <a16:creationId xmlns:a16="http://schemas.microsoft.com/office/drawing/2014/main" id="{2CE20F13-1751-4259-8277-1CB3323215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3" name="Line 185">
                      <a:extLst>
                        <a:ext uri="{FF2B5EF4-FFF2-40B4-BE49-F238E27FC236}">
                          <a16:creationId xmlns:a16="http://schemas.microsoft.com/office/drawing/2014/main" id="{61CC145E-08CB-420C-8F04-9F3D320A05E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05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4" name="Line 184">
                      <a:extLst>
                        <a:ext uri="{FF2B5EF4-FFF2-40B4-BE49-F238E27FC236}">
                          <a16:creationId xmlns:a16="http://schemas.microsoft.com/office/drawing/2014/main" id="{0999BF51-6656-493B-AD65-0E15B11FC1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00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5" name="Line 183">
                      <a:extLst>
                        <a:ext uri="{FF2B5EF4-FFF2-40B4-BE49-F238E27FC236}">
                          <a16:creationId xmlns:a16="http://schemas.microsoft.com/office/drawing/2014/main" id="{724AC378-8A35-4247-9CEE-EC8ACB5374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95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6" name="Line 182">
                      <a:extLst>
                        <a:ext uri="{FF2B5EF4-FFF2-40B4-BE49-F238E27FC236}">
                          <a16:creationId xmlns:a16="http://schemas.microsoft.com/office/drawing/2014/main" id="{BCCEB2F1-5E7F-4C64-8CD6-2F171EE49B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9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7" name="Line 181">
                      <a:extLst>
                        <a:ext uri="{FF2B5EF4-FFF2-40B4-BE49-F238E27FC236}">
                          <a16:creationId xmlns:a16="http://schemas.microsoft.com/office/drawing/2014/main" id="{055DEBFB-D44A-4A1B-BDF3-B4834B9437A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8" name="Line 180">
                      <a:extLst>
                        <a:ext uri="{FF2B5EF4-FFF2-40B4-BE49-F238E27FC236}">
                          <a16:creationId xmlns:a16="http://schemas.microsoft.com/office/drawing/2014/main" id="{5322FB03-EDFB-43C6-95B1-EAD9D3B619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108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89" name="Line 179">
                      <a:extLst>
                        <a:ext uri="{FF2B5EF4-FFF2-40B4-BE49-F238E27FC236}">
                          <a16:creationId xmlns:a16="http://schemas.microsoft.com/office/drawing/2014/main" id="{8B0A0ED3-D504-42E7-89E7-329EE5BE1D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0" name="Line 178">
                      <a:extLst>
                        <a:ext uri="{FF2B5EF4-FFF2-40B4-BE49-F238E27FC236}">
                          <a16:creationId xmlns:a16="http://schemas.microsoft.com/office/drawing/2014/main" id="{D024A631-892D-45FE-94AE-D83DEF8DA1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79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1" name="Line 177">
                      <a:extLst>
                        <a:ext uri="{FF2B5EF4-FFF2-40B4-BE49-F238E27FC236}">
                          <a16:creationId xmlns:a16="http://schemas.microsoft.com/office/drawing/2014/main" id="{A431F2CF-3DE2-4634-B8BB-368BE9E5659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741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2" name="Line 176">
                      <a:extLst>
                        <a:ext uri="{FF2B5EF4-FFF2-40B4-BE49-F238E27FC236}">
                          <a16:creationId xmlns:a16="http://schemas.microsoft.com/office/drawing/2014/main" id="{F4084126-3D60-4E69-8434-518B2C60495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68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3" name="Line 175">
                      <a:extLst>
                        <a:ext uri="{FF2B5EF4-FFF2-40B4-BE49-F238E27FC236}">
                          <a16:creationId xmlns:a16="http://schemas.microsoft.com/office/drawing/2014/main" id="{D91C1BDA-BED7-41E2-A6CD-CD1EE514F1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636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4" name="Line 174">
                      <a:extLst>
                        <a:ext uri="{FF2B5EF4-FFF2-40B4-BE49-F238E27FC236}">
                          <a16:creationId xmlns:a16="http://schemas.microsoft.com/office/drawing/2014/main" id="{6F4B2EC7-FDF9-4EDE-9389-CA02E07E51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5" name="Line 173">
                      <a:extLst>
                        <a:ext uri="{FF2B5EF4-FFF2-40B4-BE49-F238E27FC236}">
                          <a16:creationId xmlns:a16="http://schemas.microsoft.com/office/drawing/2014/main" id="{9BEC9C70-A6A1-4651-BC5F-99BDE8624C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846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6" name="Line 172">
                      <a:extLst>
                        <a:ext uri="{FF2B5EF4-FFF2-40B4-BE49-F238E27FC236}">
                          <a16:creationId xmlns:a16="http://schemas.microsoft.com/office/drawing/2014/main" id="{11BD878D-94EE-4019-9DE2-D83AB508E7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7" name="Line 171">
                      <a:extLst>
                        <a:ext uri="{FF2B5EF4-FFF2-40B4-BE49-F238E27FC236}">
                          <a16:creationId xmlns:a16="http://schemas.microsoft.com/office/drawing/2014/main" id="{B2995AE6-4DDD-48C6-9520-500AB3BA89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3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8" name="Line 170">
                      <a:extLst>
                        <a:ext uri="{FF2B5EF4-FFF2-40B4-BE49-F238E27FC236}">
                          <a16:creationId xmlns:a16="http://schemas.microsoft.com/office/drawing/2014/main" id="{5D9FE296-0A53-47B4-AC52-0A195515816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47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199" name="Line 169">
                      <a:extLst>
                        <a:ext uri="{FF2B5EF4-FFF2-40B4-BE49-F238E27FC236}">
                          <a16:creationId xmlns:a16="http://schemas.microsoft.com/office/drawing/2014/main" id="{938D694C-3D82-43B3-A5B3-C7B3418637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42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0" name="Line 168">
                      <a:extLst>
                        <a:ext uri="{FF2B5EF4-FFF2-40B4-BE49-F238E27FC236}">
                          <a16:creationId xmlns:a16="http://schemas.microsoft.com/office/drawing/2014/main" id="{ACFB2DD8-4361-40EF-97DD-732748472B3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7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1" name="Line 167">
                      <a:extLst>
                        <a:ext uri="{FF2B5EF4-FFF2-40B4-BE49-F238E27FC236}">
                          <a16:creationId xmlns:a16="http://schemas.microsoft.com/office/drawing/2014/main" id="{BFC487AB-3828-4440-AED9-C30CEA1C62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2" name="Line 166">
                      <a:extLst>
                        <a:ext uri="{FF2B5EF4-FFF2-40B4-BE49-F238E27FC236}">
                          <a16:creationId xmlns:a16="http://schemas.microsoft.com/office/drawing/2014/main" id="{07ABC83A-F52E-4CA6-AF45-B55C1A91C3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584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3" name="Line 165">
                      <a:extLst>
                        <a:ext uri="{FF2B5EF4-FFF2-40B4-BE49-F238E27FC236}">
                          <a16:creationId xmlns:a16="http://schemas.microsoft.com/office/drawing/2014/main" id="{639891F6-D98D-4529-8728-F886EE569C2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4" name="Line 164">
                      <a:extLst>
                        <a:ext uri="{FF2B5EF4-FFF2-40B4-BE49-F238E27FC236}">
                          <a16:creationId xmlns:a16="http://schemas.microsoft.com/office/drawing/2014/main" id="{26331ABD-37C2-42A4-B25E-87482EC044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269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5" name="Line 163">
                      <a:extLst>
                        <a:ext uri="{FF2B5EF4-FFF2-40B4-BE49-F238E27FC236}">
                          <a16:creationId xmlns:a16="http://schemas.microsoft.com/office/drawing/2014/main" id="{B37CD8FA-0098-451D-B4BA-B5FD9EAAD6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21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6" name="Line 162">
                      <a:extLst>
                        <a:ext uri="{FF2B5EF4-FFF2-40B4-BE49-F238E27FC236}">
                          <a16:creationId xmlns:a16="http://schemas.microsoft.com/office/drawing/2014/main" id="{FFF474A0-D1DA-4EF2-A6CD-03BC93CB8E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164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7" name="Line 161">
                      <a:extLst>
                        <a:ext uri="{FF2B5EF4-FFF2-40B4-BE49-F238E27FC236}">
                          <a16:creationId xmlns:a16="http://schemas.microsoft.com/office/drawing/2014/main" id="{321B6E64-2223-459C-952C-9CDEA8BD61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11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8" name="Line 160">
                      <a:extLst>
                        <a:ext uri="{FF2B5EF4-FFF2-40B4-BE49-F238E27FC236}">
                          <a16:creationId xmlns:a16="http://schemas.microsoft.com/office/drawing/2014/main" id="{8DFBC3CE-CD11-4537-958D-EFB16728055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09" name="Line 159">
                      <a:extLst>
                        <a:ext uri="{FF2B5EF4-FFF2-40B4-BE49-F238E27FC236}">
                          <a16:creationId xmlns:a16="http://schemas.microsoft.com/office/drawing/2014/main" id="{B76CF866-6F99-488C-9A7E-A226B546BC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322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0" name="Line 158">
                      <a:extLst>
                        <a:ext uri="{FF2B5EF4-FFF2-40B4-BE49-F238E27FC236}">
                          <a16:creationId xmlns:a16="http://schemas.microsoft.com/office/drawing/2014/main" id="{BD872AEA-DF90-40BE-924D-73D95898E74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" cy="263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1" name="Line 157">
                      <a:extLst>
                        <a:ext uri="{FF2B5EF4-FFF2-40B4-BE49-F238E27FC236}">
                          <a16:creationId xmlns:a16="http://schemas.microsoft.com/office/drawing/2014/main" id="{2599EA88-9D28-4980-8283-5B662056E6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07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2" name="Line 156">
                      <a:extLst>
                        <a:ext uri="{FF2B5EF4-FFF2-40B4-BE49-F238E27FC236}">
                          <a16:creationId xmlns:a16="http://schemas.microsoft.com/office/drawing/2014/main" id="{E2BC978E-E48B-497C-83C5-F1B4DA7FDAE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95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3" name="Line 155">
                      <a:extLst>
                        <a:ext uri="{FF2B5EF4-FFF2-40B4-BE49-F238E27FC236}">
                          <a16:creationId xmlns:a16="http://schemas.microsoft.com/office/drawing/2014/main" id="{FE6D3931-0DC3-4200-A96B-40037CFBCC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902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4" name="Line 154">
                      <a:extLst>
                        <a:ext uri="{FF2B5EF4-FFF2-40B4-BE49-F238E27FC236}">
                          <a16:creationId xmlns:a16="http://schemas.microsoft.com/office/drawing/2014/main" id="{77883854-2EF0-4151-95FF-D5EB28A8B6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85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5" name="Line 153">
                      <a:extLst>
                        <a:ext uri="{FF2B5EF4-FFF2-40B4-BE49-F238E27FC236}">
                          <a16:creationId xmlns:a16="http://schemas.microsoft.com/office/drawing/2014/main" id="{53CB0C02-B239-4ECF-807A-28BAF10CB7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6" name="Line 152">
                      <a:extLst>
                        <a:ext uri="{FF2B5EF4-FFF2-40B4-BE49-F238E27FC236}">
                          <a16:creationId xmlns:a16="http://schemas.microsoft.com/office/drawing/2014/main" id="{9930A2B4-D90A-4A74-ACDA-077FA29385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1060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7" name="Line 151">
                      <a:extLst>
                        <a:ext uri="{FF2B5EF4-FFF2-40B4-BE49-F238E27FC236}">
                          <a16:creationId xmlns:a16="http://schemas.microsoft.com/office/drawing/2014/main" id="{5E9A34C4-2E18-4BB1-83B4-FAAE6520B5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8" name="Line 150">
                      <a:extLst>
                        <a:ext uri="{FF2B5EF4-FFF2-40B4-BE49-F238E27FC236}">
                          <a16:creationId xmlns:a16="http://schemas.microsoft.com/office/drawing/2014/main" id="{B74B0C99-F300-4227-A9A9-EADB789FA62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4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19" name="Line 149">
                      <a:extLst>
                        <a:ext uri="{FF2B5EF4-FFF2-40B4-BE49-F238E27FC236}">
                          <a16:creationId xmlns:a16="http://schemas.microsoft.com/office/drawing/2014/main" id="{EA13E25B-98B5-4313-9259-88DA896E65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69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0" name="Line 148">
                      <a:extLst>
                        <a:ext uri="{FF2B5EF4-FFF2-40B4-BE49-F238E27FC236}">
                          <a16:creationId xmlns:a16="http://schemas.microsoft.com/office/drawing/2014/main" id="{FDB21BD3-DD18-4FDF-B8A5-29F7E3E6116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64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1" name="Line 147">
                      <a:extLst>
                        <a:ext uri="{FF2B5EF4-FFF2-40B4-BE49-F238E27FC236}">
                          <a16:creationId xmlns:a16="http://schemas.microsoft.com/office/drawing/2014/main" id="{D70DED21-D1C6-4160-8E22-36A0635C83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8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2" name="Line 146">
                      <a:extLst>
                        <a:ext uri="{FF2B5EF4-FFF2-40B4-BE49-F238E27FC236}">
                          <a16:creationId xmlns:a16="http://schemas.microsoft.com/office/drawing/2014/main" id="{8FD6A7DF-8B3E-4EFA-A14E-62914DF81C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3" name="Line 145">
                      <a:extLst>
                        <a:ext uri="{FF2B5EF4-FFF2-40B4-BE49-F238E27FC236}">
                          <a16:creationId xmlns:a16="http://schemas.microsoft.com/office/drawing/2014/main" id="{7CEC7813-4EA0-4939-8957-40A7BEC136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797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4" name="Line 144">
                      <a:extLst>
                        <a:ext uri="{FF2B5EF4-FFF2-40B4-BE49-F238E27FC236}">
                          <a16:creationId xmlns:a16="http://schemas.microsoft.com/office/drawing/2014/main" id="{0498DED3-D609-40EB-B7F6-5A47C4B298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73"/>
                      <a:ext cx="1" cy="262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5" name="Line 143">
                      <a:extLst>
                        <a:ext uri="{FF2B5EF4-FFF2-40B4-BE49-F238E27FC236}">
                          <a16:creationId xmlns:a16="http://schemas.microsoft.com/office/drawing/2014/main" id="{D28F1069-5B60-445A-9A6A-FCD8233D9A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483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6" name="Line 142">
                      <a:extLst>
                        <a:ext uri="{FF2B5EF4-FFF2-40B4-BE49-F238E27FC236}">
                          <a16:creationId xmlns:a16="http://schemas.microsoft.com/office/drawing/2014/main" id="{F9C5DC12-9725-4CCA-8995-9A926878E9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430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7" name="Line 141">
                      <a:extLst>
                        <a:ext uri="{FF2B5EF4-FFF2-40B4-BE49-F238E27FC236}">
                          <a16:creationId xmlns:a16="http://schemas.microsoft.com/office/drawing/2014/main" id="{2ED9C4FA-9589-43CC-966B-3850533C74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378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8" name="Line 140">
                      <a:extLst>
                        <a:ext uri="{FF2B5EF4-FFF2-40B4-BE49-F238E27FC236}">
                          <a16:creationId xmlns:a16="http://schemas.microsoft.com/office/drawing/2014/main" id="{D9E75C8F-E941-4FDC-8B5E-8EC6090D25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325"/>
                      <a:ext cx="109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29" name="Line 139">
                      <a:extLst>
                        <a:ext uri="{FF2B5EF4-FFF2-40B4-BE49-F238E27FC236}">
                          <a16:creationId xmlns:a16="http://schemas.microsoft.com/office/drawing/2014/main" id="{1FEA409B-A248-4D57-8542-F58DB32013A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273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sp>
                  <p:nvSpPr>
                    <p:cNvPr id="2230" name="Line 138">
                      <a:extLst>
                        <a:ext uri="{FF2B5EF4-FFF2-40B4-BE49-F238E27FC236}">
                          <a16:creationId xmlns:a16="http://schemas.microsoft.com/office/drawing/2014/main" id="{63807774-43A8-4854-AC25-AE368C5D058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" y="535"/>
                      <a:ext cx="181" cy="1"/>
                    </a:xfrm>
                    <a:prstGeom prst="line">
                      <a:avLst/>
                    </a:prstGeom>
                    <a:noFill/>
                    <a:ln w="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</p:grpSp>
              <p:sp>
                <p:nvSpPr>
                  <p:cNvPr id="123" name="Freeform 136">
                    <a:extLst>
                      <a:ext uri="{FF2B5EF4-FFF2-40B4-BE49-F238E27FC236}">
                        <a16:creationId xmlns:a16="http://schemas.microsoft.com/office/drawing/2014/main" id="{A306FC99-A4DF-4372-A7B7-2952F9737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2" y="289"/>
                    <a:ext cx="22" cy="34"/>
                  </a:xfrm>
                  <a:custGeom>
                    <a:avLst/>
                    <a:gdLst>
                      <a:gd name="T0" fmla="*/ 25 w 25"/>
                      <a:gd name="T1" fmla="*/ 0 h 41"/>
                      <a:gd name="T2" fmla="*/ 0 w 25"/>
                      <a:gd name="T3" fmla="*/ 2 h 41"/>
                      <a:gd name="T4" fmla="*/ 7 w 25"/>
                      <a:gd name="T5" fmla="*/ 32 h 41"/>
                      <a:gd name="T6" fmla="*/ 25 w 25"/>
                      <a:gd name="T7" fmla="*/ 41 h 41"/>
                      <a:gd name="T8" fmla="*/ 25 w 25"/>
                      <a:gd name="T9" fmla="*/ 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" h="41">
                        <a:moveTo>
                          <a:pt x="25" y="0"/>
                        </a:moveTo>
                        <a:lnTo>
                          <a:pt x="0" y="2"/>
                        </a:lnTo>
                        <a:lnTo>
                          <a:pt x="7" y="32"/>
                        </a:lnTo>
                        <a:lnTo>
                          <a:pt x="25" y="41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4" name="Freeform 135">
                    <a:extLst>
                      <a:ext uri="{FF2B5EF4-FFF2-40B4-BE49-F238E27FC236}">
                        <a16:creationId xmlns:a16="http://schemas.microsoft.com/office/drawing/2014/main" id="{8E84E342-DB69-42CA-A57F-8B3C41F903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88" y="289"/>
                    <a:ext cx="23" cy="35"/>
                  </a:xfrm>
                  <a:custGeom>
                    <a:avLst/>
                    <a:gdLst>
                      <a:gd name="T0" fmla="*/ 0 w 27"/>
                      <a:gd name="T1" fmla="*/ 0 h 42"/>
                      <a:gd name="T2" fmla="*/ 27 w 27"/>
                      <a:gd name="T3" fmla="*/ 0 h 42"/>
                      <a:gd name="T4" fmla="*/ 20 w 27"/>
                      <a:gd name="T5" fmla="*/ 30 h 42"/>
                      <a:gd name="T6" fmla="*/ 0 w 27"/>
                      <a:gd name="T7" fmla="*/ 42 h 42"/>
                      <a:gd name="T8" fmla="*/ 0 w 27"/>
                      <a:gd name="T9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7" h="42">
                        <a:moveTo>
                          <a:pt x="0" y="0"/>
                        </a:moveTo>
                        <a:lnTo>
                          <a:pt x="27" y="0"/>
                        </a:lnTo>
                        <a:lnTo>
                          <a:pt x="20" y="30"/>
                        </a:lnTo>
                        <a:lnTo>
                          <a:pt x="0" y="4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  <p:sp>
                <p:nvSpPr>
                  <p:cNvPr id="125" name="Freeform 134">
                    <a:extLst>
                      <a:ext uri="{FF2B5EF4-FFF2-40B4-BE49-F238E27FC236}">
                        <a16:creationId xmlns:a16="http://schemas.microsoft.com/office/drawing/2014/main" id="{AFCFF8AF-24A5-4DEA-B556-4BE06AAF05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90" y="288"/>
                    <a:ext cx="104" cy="1"/>
                  </a:xfrm>
                  <a:custGeom>
                    <a:avLst/>
                    <a:gdLst>
                      <a:gd name="T0" fmla="*/ 0 w 121"/>
                      <a:gd name="T1" fmla="*/ 0 h 1"/>
                      <a:gd name="T2" fmla="*/ 121 w 121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21" h="1">
                        <a:moveTo>
                          <a:pt x="0" y="0"/>
                        </a:moveTo>
                        <a:lnTo>
                          <a:pt x="121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de-DE"/>
                  </a:p>
                </p:txBody>
              </p:sp>
            </p:grpSp>
            <p:pic>
              <p:nvPicPr>
                <p:cNvPr id="2180" name="Picture 132">
                  <a:extLst>
                    <a:ext uri="{FF2B5EF4-FFF2-40B4-BE49-F238E27FC236}">
                      <a16:creationId xmlns:a16="http://schemas.microsoft.com/office/drawing/2014/main" id="{8612CBA8-12C9-4AB6-89DB-D60402A959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0" y="3494"/>
                  <a:ext cx="988" cy="6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DFD6C3"/>
                      </a:solidFill>
                    </a14:hiddenFill>
                  </a:ext>
                </a:extLst>
              </p:spPr>
            </p:pic>
            <p:grpSp>
              <p:nvGrpSpPr>
                <p:cNvPr id="95" name="Group 117">
                  <a:extLst>
                    <a:ext uri="{FF2B5EF4-FFF2-40B4-BE49-F238E27FC236}">
                      <a16:creationId xmlns:a16="http://schemas.microsoft.com/office/drawing/2014/main" id="{68F4727B-8396-4B34-9C85-B6036CB64D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69" y="2157"/>
                  <a:ext cx="739" cy="196"/>
                  <a:chOff x="689" y="2157"/>
                  <a:chExt cx="750" cy="196"/>
                </a:xfrm>
              </p:grpSpPr>
              <p:grpSp>
                <p:nvGrpSpPr>
                  <p:cNvPr id="96" name="Group 123">
                    <a:extLst>
                      <a:ext uri="{FF2B5EF4-FFF2-40B4-BE49-F238E27FC236}">
                        <a16:creationId xmlns:a16="http://schemas.microsoft.com/office/drawing/2014/main" id="{63BBC2FC-6242-4C3C-A01F-617AF0F63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9" y="2157"/>
                    <a:ext cx="750" cy="196"/>
                    <a:chOff x="2304" y="2400"/>
                    <a:chExt cx="1638" cy="288"/>
                  </a:xfrm>
                </p:grpSpPr>
                <p:sp>
                  <p:nvSpPr>
                    <p:cNvPr id="102" name="AutoShape 131">
                      <a:extLst>
                        <a:ext uri="{FF2B5EF4-FFF2-40B4-BE49-F238E27FC236}">
                          <a16:creationId xmlns:a16="http://schemas.microsoft.com/office/drawing/2014/main" id="{7128A1A0-7F8B-4C05-BAB3-D7B4AEEAAC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 flipV="1">
                      <a:off x="2304" y="2508"/>
                      <a:ext cx="989" cy="4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103" name="Group 124">
                      <a:extLst>
                        <a:ext uri="{FF2B5EF4-FFF2-40B4-BE49-F238E27FC236}">
                          <a16:creationId xmlns:a16="http://schemas.microsoft.com/office/drawing/2014/main" id="{09E7C62F-CA9D-4F88-820E-79A9BCEFDD8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8" y="2400"/>
                      <a:ext cx="774" cy="288"/>
                      <a:chOff x="1680" y="1680"/>
                      <a:chExt cx="774" cy="336"/>
                    </a:xfrm>
                  </p:grpSpPr>
                  <p:sp>
                    <p:nvSpPr>
                      <p:cNvPr id="104" name="AutoShape 130">
                        <a:extLst>
                          <a:ext uri="{FF2B5EF4-FFF2-40B4-BE49-F238E27FC236}">
                            <a16:creationId xmlns:a16="http://schemas.microsoft.com/office/drawing/2014/main" id="{238B55AD-14AB-4F1B-93AA-5F5014C338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1968" y="1728"/>
                        <a:ext cx="338" cy="205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666600">
                              <a:gamma/>
                              <a:shade val="17647"/>
                              <a:invGamma/>
                            </a:srgbClr>
                          </a:gs>
                          <a:gs pos="50000">
                            <a:srgbClr val="666600"/>
                          </a:gs>
                          <a:gs pos="100000">
                            <a:srgbClr val="666600">
                              <a:gamma/>
                              <a:shade val="17647"/>
                              <a:invGamma/>
                            </a:srgbClr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5" name="AutoShape 129">
                        <a:extLst>
                          <a:ext uri="{FF2B5EF4-FFF2-40B4-BE49-F238E27FC236}">
                            <a16:creationId xmlns:a16="http://schemas.microsoft.com/office/drawing/2014/main" id="{58ED5E96-99F1-447C-B29E-35B9CBD5410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2105" y="1866"/>
                        <a:ext cx="342" cy="7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DDDDDD">
                              <a:gamma/>
                              <a:shade val="14118"/>
                              <a:invGamma/>
                            </a:srgbClr>
                          </a:gs>
                          <a:gs pos="100000">
                            <a:srgbClr val="DDDDDD"/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6" name="Freeform 128">
                        <a:extLst>
                          <a:ext uri="{FF2B5EF4-FFF2-40B4-BE49-F238E27FC236}">
                            <a16:creationId xmlns:a16="http://schemas.microsoft.com/office/drawing/2014/main" id="{918F070A-CAF8-49E1-9254-995854DB26E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1680" y="1742"/>
                        <a:ext cx="360" cy="186"/>
                      </a:xfrm>
                      <a:custGeom>
                        <a:avLst/>
                        <a:gdLst>
                          <a:gd name="T0" fmla="*/ 0 w 360"/>
                          <a:gd name="T1" fmla="*/ 216 h 216"/>
                          <a:gd name="T2" fmla="*/ 8 w 360"/>
                          <a:gd name="T3" fmla="*/ 0 h 216"/>
                          <a:gd name="T4" fmla="*/ 360 w 360"/>
                          <a:gd name="T5" fmla="*/ 80 h 216"/>
                          <a:gd name="T6" fmla="*/ 360 w 360"/>
                          <a:gd name="T7" fmla="*/ 128 h 216"/>
                          <a:gd name="T8" fmla="*/ 0 w 360"/>
                          <a:gd name="T9" fmla="*/ 216 h 2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60" h="216">
                            <a:moveTo>
                              <a:pt x="0" y="216"/>
                            </a:moveTo>
                            <a:cubicBezTo>
                              <a:pt x="20" y="118"/>
                              <a:pt x="8" y="190"/>
                              <a:pt x="8" y="0"/>
                            </a:cubicBezTo>
                            <a:lnTo>
                              <a:pt x="360" y="80"/>
                            </a:lnTo>
                            <a:lnTo>
                              <a:pt x="360" y="128"/>
                            </a:lnTo>
                            <a:lnTo>
                              <a:pt x="0" y="216"/>
                            </a:lnTo>
                            <a:close/>
                          </a:path>
                        </a:pathLst>
                      </a:custGeom>
                      <a:solidFill>
                        <a:srgbClr val="6666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7" name="Oval 127">
                        <a:extLst>
                          <a:ext uri="{FF2B5EF4-FFF2-40B4-BE49-F238E27FC236}">
                            <a16:creationId xmlns:a16="http://schemas.microsoft.com/office/drawing/2014/main" id="{29D1A138-51C2-4A14-A8AA-6D3ABDA3378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flipH="1">
                        <a:off x="1872" y="1824"/>
                        <a:ext cx="48" cy="48"/>
                      </a:xfrm>
                      <a:prstGeom prst="ellipse">
                        <a:avLst/>
                      </a:prstGeom>
                      <a:solidFill>
                        <a:srgbClr val="DFD6C3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8" name="Line 126">
                        <a:extLst>
                          <a:ext uri="{FF2B5EF4-FFF2-40B4-BE49-F238E27FC236}">
                            <a16:creationId xmlns:a16="http://schemas.microsoft.com/office/drawing/2014/main" id="{4587D908-CAD5-4962-B162-59E67E6691A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76" y="1680"/>
                        <a:ext cx="240" cy="3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9" name="AutoShape 125">
                        <a:extLst>
                          <a:ext uri="{FF2B5EF4-FFF2-40B4-BE49-F238E27FC236}">
                            <a16:creationId xmlns:a16="http://schemas.microsoft.com/office/drawing/2014/main" id="{EBF8D7B1-B116-4CCD-9171-2A588F2C58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1527714" flipV="1">
                        <a:off x="2112" y="1728"/>
                        <a:ext cx="342" cy="70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0">
                        <a:gsLst>
                          <a:gs pos="0">
                            <a:srgbClr val="DDDDDD">
                              <a:gamma/>
                              <a:shade val="14118"/>
                              <a:invGamma/>
                            </a:srgbClr>
                          </a:gs>
                          <a:gs pos="100000">
                            <a:srgbClr val="DDDDDD"/>
                          </a:gs>
                        </a:gsLst>
                        <a:lin ang="0" scaled="1"/>
                      </a:gra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</p:grpSp>
              </p:grpSp>
              <p:grpSp>
                <p:nvGrpSpPr>
                  <p:cNvPr id="97" name="Group 118">
                    <a:extLst>
                      <a:ext uri="{FF2B5EF4-FFF2-40B4-BE49-F238E27FC236}">
                        <a16:creationId xmlns:a16="http://schemas.microsoft.com/office/drawing/2014/main" id="{FED02C2C-003C-45E7-A6A6-E52D5A0328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57" y="2196"/>
                    <a:ext cx="161" cy="102"/>
                    <a:chOff x="672" y="1620"/>
                    <a:chExt cx="206" cy="150"/>
                  </a:xfrm>
                </p:grpSpPr>
                <p:sp>
                  <p:nvSpPr>
                    <p:cNvPr id="98" name="AutoShape 122">
                      <a:extLst>
                        <a:ext uri="{FF2B5EF4-FFF2-40B4-BE49-F238E27FC236}">
                          <a16:creationId xmlns:a16="http://schemas.microsoft.com/office/drawing/2014/main" id="{82A10E56-3DCE-45AB-835A-E07DEC805C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H="1" flipV="1">
                      <a:off x="672" y="1620"/>
                      <a:ext cx="206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de-DE"/>
                    </a:p>
                  </p:txBody>
                </p:sp>
                <p:grpSp>
                  <p:nvGrpSpPr>
                    <p:cNvPr id="99" name="Group 119">
                      <a:extLst>
                        <a:ext uri="{FF2B5EF4-FFF2-40B4-BE49-F238E27FC236}">
                          <a16:creationId xmlns:a16="http://schemas.microsoft.com/office/drawing/2014/main" id="{BF5811BD-B58C-4050-846B-C54E55AAA0E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672" y="1662"/>
                      <a:ext cx="123" cy="108"/>
                      <a:chOff x="3646" y="2640"/>
                      <a:chExt cx="246" cy="278"/>
                    </a:xfrm>
                  </p:grpSpPr>
                  <p:sp>
                    <p:nvSpPr>
                      <p:cNvPr id="100" name="Line 121">
                        <a:extLst>
                          <a:ext uri="{FF2B5EF4-FFF2-40B4-BE49-F238E27FC236}">
                            <a16:creationId xmlns:a16="http://schemas.microsoft.com/office/drawing/2014/main" id="{DA33F492-AA4B-4D71-B38C-9A7D403B85D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1203202">
                        <a:off x="3646" y="2706"/>
                        <a:ext cx="110" cy="14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  <p:sp>
                    <p:nvSpPr>
                      <p:cNvPr id="101" name="Oval 120">
                        <a:extLst>
                          <a:ext uri="{FF2B5EF4-FFF2-40B4-BE49-F238E27FC236}">
                            <a16:creationId xmlns:a16="http://schemas.microsoft.com/office/drawing/2014/main" id="{923ABA19-5139-4497-8BA0-69304043C8C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2224078">
                        <a:off x="3744" y="2640"/>
                        <a:ext cx="148" cy="278"/>
                      </a:xfrm>
                      <a:prstGeom prst="ellipse">
                        <a:avLst/>
                      </a:prstGeom>
                      <a:solidFill>
                        <a:srgbClr val="6666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de-DE"/>
                      </a:p>
                    </p:txBody>
                  </p:sp>
                </p:grpSp>
              </p:grpSp>
            </p:grpSp>
          </p:grpSp>
          <p:sp>
            <p:nvSpPr>
              <p:cNvPr id="91" name="Freeform 115">
                <a:extLst>
                  <a:ext uri="{FF2B5EF4-FFF2-40B4-BE49-F238E27FC236}">
                    <a16:creationId xmlns:a16="http://schemas.microsoft.com/office/drawing/2014/main" id="{3A53E102-4CC0-4543-B647-89B7A31B1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" y="7200"/>
                <a:ext cx="1293" cy="1700"/>
              </a:xfrm>
              <a:custGeom>
                <a:avLst/>
                <a:gdLst>
                  <a:gd name="T0" fmla="*/ 0 w 960"/>
                  <a:gd name="T1" fmla="*/ 1184 h 1296"/>
                  <a:gd name="T2" fmla="*/ 7 w 960"/>
                  <a:gd name="T3" fmla="*/ 1242 h 1296"/>
                  <a:gd name="T4" fmla="*/ 63 w 960"/>
                  <a:gd name="T5" fmla="*/ 1296 h 1296"/>
                  <a:gd name="T6" fmla="*/ 887 w 960"/>
                  <a:gd name="T7" fmla="*/ 1296 h 1296"/>
                  <a:gd name="T8" fmla="*/ 950 w 960"/>
                  <a:gd name="T9" fmla="*/ 1238 h 1296"/>
                  <a:gd name="T10" fmla="*/ 960 w 960"/>
                  <a:gd name="T11" fmla="*/ 1173 h 1296"/>
                  <a:gd name="T12" fmla="*/ 635 w 960"/>
                  <a:gd name="T13" fmla="*/ 336 h 1296"/>
                  <a:gd name="T14" fmla="*/ 635 w 960"/>
                  <a:gd name="T15" fmla="*/ 50 h 1296"/>
                  <a:gd name="T16" fmla="*/ 653 w 960"/>
                  <a:gd name="T17" fmla="*/ 23 h 1296"/>
                  <a:gd name="T18" fmla="*/ 646 w 960"/>
                  <a:gd name="T19" fmla="*/ 0 h 1296"/>
                  <a:gd name="T20" fmla="*/ 618 w 960"/>
                  <a:gd name="T21" fmla="*/ 0 h 1296"/>
                  <a:gd name="T22" fmla="*/ 596 w 960"/>
                  <a:gd name="T23" fmla="*/ 0 h 1296"/>
                  <a:gd name="T24" fmla="*/ 596 w 960"/>
                  <a:gd name="T25" fmla="*/ 336 h 1296"/>
                  <a:gd name="T26" fmla="*/ 918 w 960"/>
                  <a:gd name="T27" fmla="*/ 1192 h 1296"/>
                  <a:gd name="T28" fmla="*/ 887 w 960"/>
                  <a:gd name="T29" fmla="*/ 1242 h 1296"/>
                  <a:gd name="T30" fmla="*/ 66 w 960"/>
                  <a:gd name="T31" fmla="*/ 1242 h 1296"/>
                  <a:gd name="T32" fmla="*/ 42 w 960"/>
                  <a:gd name="T33" fmla="*/ 1192 h 1296"/>
                  <a:gd name="T34" fmla="*/ 335 w 960"/>
                  <a:gd name="T35" fmla="*/ 336 h 1296"/>
                  <a:gd name="T36" fmla="*/ 335 w 960"/>
                  <a:gd name="T37" fmla="*/ 0 h 1296"/>
                  <a:gd name="T38" fmla="*/ 635 w 960"/>
                  <a:gd name="T39" fmla="*/ 0 h 1296"/>
                  <a:gd name="T40" fmla="*/ 279 w 960"/>
                  <a:gd name="T41" fmla="*/ 0 h 1296"/>
                  <a:gd name="T42" fmla="*/ 272 w 960"/>
                  <a:gd name="T43" fmla="*/ 23 h 1296"/>
                  <a:gd name="T44" fmla="*/ 293 w 960"/>
                  <a:gd name="T45" fmla="*/ 59 h 1296"/>
                  <a:gd name="T46" fmla="*/ 293 w 960"/>
                  <a:gd name="T47" fmla="*/ 336 h 1296"/>
                  <a:gd name="T48" fmla="*/ 0 w 960"/>
                  <a:gd name="T49" fmla="*/ 1184 h 1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60" h="1296">
                    <a:moveTo>
                      <a:pt x="0" y="1184"/>
                    </a:moveTo>
                    <a:lnTo>
                      <a:pt x="7" y="1242"/>
                    </a:lnTo>
                    <a:lnTo>
                      <a:pt x="63" y="1296"/>
                    </a:lnTo>
                    <a:lnTo>
                      <a:pt x="887" y="1296"/>
                    </a:lnTo>
                    <a:lnTo>
                      <a:pt x="950" y="1238"/>
                    </a:lnTo>
                    <a:lnTo>
                      <a:pt x="960" y="1173"/>
                    </a:lnTo>
                    <a:lnTo>
                      <a:pt x="635" y="336"/>
                    </a:lnTo>
                    <a:lnTo>
                      <a:pt x="635" y="50"/>
                    </a:lnTo>
                    <a:lnTo>
                      <a:pt x="653" y="23"/>
                    </a:lnTo>
                    <a:lnTo>
                      <a:pt x="646" y="0"/>
                    </a:lnTo>
                    <a:lnTo>
                      <a:pt x="618" y="0"/>
                    </a:lnTo>
                    <a:lnTo>
                      <a:pt x="596" y="0"/>
                    </a:lnTo>
                    <a:lnTo>
                      <a:pt x="596" y="336"/>
                    </a:lnTo>
                    <a:lnTo>
                      <a:pt x="918" y="1192"/>
                    </a:lnTo>
                    <a:lnTo>
                      <a:pt x="887" y="1242"/>
                    </a:lnTo>
                    <a:lnTo>
                      <a:pt x="66" y="1242"/>
                    </a:lnTo>
                    <a:lnTo>
                      <a:pt x="42" y="1192"/>
                    </a:lnTo>
                    <a:lnTo>
                      <a:pt x="335" y="336"/>
                    </a:lnTo>
                    <a:lnTo>
                      <a:pt x="335" y="0"/>
                    </a:lnTo>
                    <a:lnTo>
                      <a:pt x="635" y="0"/>
                    </a:lnTo>
                    <a:lnTo>
                      <a:pt x="279" y="0"/>
                    </a:lnTo>
                    <a:lnTo>
                      <a:pt x="272" y="23"/>
                    </a:lnTo>
                    <a:lnTo>
                      <a:pt x="293" y="59"/>
                    </a:lnTo>
                    <a:lnTo>
                      <a:pt x="293" y="336"/>
                    </a:lnTo>
                    <a:lnTo>
                      <a:pt x="0" y="118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</p:grpSp>
      <p:sp>
        <p:nvSpPr>
          <p:cNvPr id="2231" name="Text Box 112">
            <a:extLst>
              <a:ext uri="{FF2B5EF4-FFF2-40B4-BE49-F238E27FC236}">
                <a16:creationId xmlns:a16="http://schemas.microsoft.com/office/drawing/2014/main" id="{57F698A1-1819-4B99-A8FB-BA6D3703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477" y="2892630"/>
            <a:ext cx="1639832" cy="389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Bürette mit Maßlösung bekannter Konzentration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2" name="Line 111">
            <a:extLst>
              <a:ext uri="{FF2B5EF4-FFF2-40B4-BE49-F238E27FC236}">
                <a16:creationId xmlns:a16="http://schemas.microsoft.com/office/drawing/2014/main" id="{21817394-A944-4633-A49E-EF2CB66B1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3997" y="3188343"/>
            <a:ext cx="503318" cy="974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41" name="Text Box 4">
            <a:extLst>
              <a:ext uri="{FF2B5EF4-FFF2-40B4-BE49-F238E27FC236}">
                <a16:creationId xmlns:a16="http://schemas.microsoft.com/office/drawing/2014/main" id="{ABBEA3D6-B950-4DA1-94D7-51793495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841" y="5302197"/>
            <a:ext cx="1926040" cy="2571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Rührfisch und geeigneter Indikator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2" name="Line 3">
            <a:extLst>
              <a:ext uri="{FF2B5EF4-FFF2-40B4-BE49-F238E27FC236}">
                <a16:creationId xmlns:a16="http://schemas.microsoft.com/office/drawing/2014/main" id="{685D04A8-3118-4D66-8999-AE94D0143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4187" y="5441098"/>
            <a:ext cx="687520" cy="351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57" name="Text Box 14">
            <a:extLst>
              <a:ext uri="{FF2B5EF4-FFF2-40B4-BE49-F238E27FC236}">
                <a16:creationId xmlns:a16="http://schemas.microsoft.com/office/drawing/2014/main" id="{9DA7853E-6145-4216-BC37-827725AE5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314" y="7888606"/>
            <a:ext cx="922749" cy="25716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Magnetrührer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8" name="Line 13">
            <a:extLst>
              <a:ext uri="{FF2B5EF4-FFF2-40B4-BE49-F238E27FC236}">
                <a16:creationId xmlns:a16="http://schemas.microsoft.com/office/drawing/2014/main" id="{31FBEDEC-3A8A-4BBA-AFC2-530B6C012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7814" y="7650480"/>
            <a:ext cx="0" cy="1949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59" name="Rectangle 209">
            <a:extLst>
              <a:ext uri="{FF2B5EF4-FFF2-40B4-BE49-F238E27FC236}">
                <a16:creationId xmlns:a16="http://schemas.microsoft.com/office/drawing/2014/main" id="{910FCC14-9183-48FF-AD4F-58987467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86" y="640080"/>
            <a:ext cx="8947868" cy="38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2261" name="Rectangle 217">
            <a:extLst>
              <a:ext uri="{FF2B5EF4-FFF2-40B4-BE49-F238E27FC236}">
                <a16:creationId xmlns:a16="http://schemas.microsoft.com/office/drawing/2014/main" id="{510E5B8F-4BD0-4B6C-AE9E-A4633C18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86" y="1226167"/>
            <a:ext cx="894786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2" name="Rectangle 218">
            <a:extLst>
              <a:ext uri="{FF2B5EF4-FFF2-40B4-BE49-F238E27FC236}">
                <a16:creationId xmlns:a16="http://schemas.microsoft.com/office/drawing/2014/main" id="{1DC79CAD-E135-4686-8D30-B73FB290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86" y="1711373"/>
            <a:ext cx="89478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Text Box 112">
            <a:extLst>
              <a:ext uri="{FF2B5EF4-FFF2-40B4-BE49-F238E27FC236}">
                <a16:creationId xmlns:a16="http://schemas.microsoft.com/office/drawing/2014/main" id="{43946AC0-1BEF-4320-A089-92882C4A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156" y="4403616"/>
            <a:ext cx="2026017" cy="3898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Erlenmeyerkolben mit Probelösung unbekannter Konzentration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Line 111">
            <a:extLst>
              <a:ext uri="{FF2B5EF4-FFF2-40B4-BE49-F238E27FC236}">
                <a16:creationId xmlns:a16="http://schemas.microsoft.com/office/drawing/2014/main" id="{598E75BE-6B0D-4A9D-B733-57B3C2254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6433" y="4700605"/>
            <a:ext cx="481453" cy="6066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63" name="Textfeld 2262">
            <a:extLst>
              <a:ext uri="{FF2B5EF4-FFF2-40B4-BE49-F238E27FC236}">
                <a16:creationId xmlns:a16="http://schemas.microsoft.com/office/drawing/2014/main" id="{46C14F77-6B6A-4934-975A-11163E75FED6}"/>
              </a:ext>
            </a:extLst>
          </p:cNvPr>
          <p:cNvSpPr txBox="1"/>
          <p:nvPr/>
        </p:nvSpPr>
        <p:spPr>
          <a:xfrm>
            <a:off x="4355581" y="5953983"/>
            <a:ext cx="2116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Magnetrührer</a:t>
            </a:r>
          </a:p>
        </p:txBody>
      </p:sp>
      <p:sp>
        <p:nvSpPr>
          <p:cNvPr id="2264" name="Textfeld 2263">
            <a:extLst>
              <a:ext uri="{FF2B5EF4-FFF2-40B4-BE49-F238E27FC236}">
                <a16:creationId xmlns:a16="http://schemas.microsoft.com/office/drawing/2014/main" id="{88D28053-AF77-4DFF-9067-D8CD1AFE16BE}"/>
              </a:ext>
            </a:extLst>
          </p:cNvPr>
          <p:cNvSpPr txBox="1"/>
          <p:nvPr/>
        </p:nvSpPr>
        <p:spPr>
          <a:xfrm>
            <a:off x="7034557" y="1922085"/>
            <a:ext cx="4809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Aufgabe</a:t>
            </a:r>
            <a:r>
              <a:rPr lang="de-DE" dirty="0"/>
              <a:t>:</a:t>
            </a:r>
          </a:p>
          <a:p>
            <a:r>
              <a:rPr lang="de-DE" dirty="0"/>
              <a:t>Bestimme die Konzentration von Natronlauge mittels Titration. </a:t>
            </a:r>
          </a:p>
        </p:txBody>
      </p:sp>
    </p:spTree>
    <p:extLst>
      <p:ext uri="{BB962C8B-B14F-4D97-AF65-F5344CB8AC3E}">
        <p14:creationId xmlns:p14="http://schemas.microsoft.com/office/powerpoint/2010/main" val="145795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Breitbild</PresentationFormat>
  <Paragraphs>59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ChemSketch</vt:lpstr>
      <vt:lpstr>Erstellen von Titrationskurven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Erstellen von Titrationskurven</dc:title>
  <dc:creator>Claudia Eysel</dc:creator>
  <cp:lastModifiedBy>Claudia Eysel</cp:lastModifiedBy>
  <cp:revision>16</cp:revision>
  <cp:lastPrinted>2020-11-30T17:45:45Z</cp:lastPrinted>
  <dcterms:created xsi:type="dcterms:W3CDTF">2020-11-20T15:44:45Z</dcterms:created>
  <dcterms:modified xsi:type="dcterms:W3CDTF">2020-12-02T16:01:00Z</dcterms:modified>
</cp:coreProperties>
</file>