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7E893-6829-46C6-AD58-847974EF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486DA-7DCD-4EC7-819C-4C90683D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A0514-BFB1-47A2-8DDE-F0FBF72D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18694-F91C-4EDB-9724-47D5806F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F0BE8-0134-46E9-98F0-12D7C23F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B7BFB-0379-4DF6-B092-0F428F49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9AB94-EE3D-4AB1-9CB2-2E91A2E4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624E9-05C1-4865-8B0C-18C9E032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5B33C-53B5-4207-9124-3CEECD9C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D5702-62CC-4220-AF8D-577027FB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DB84EF-A778-4017-928B-714B6E6C1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05B840-AF6E-4E43-952A-6C17279A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23B47-7EEA-4CA4-B786-5C345510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D5559-50F3-4248-9DC1-FA37330F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231D1-CF4B-4C95-9DC1-0B114EA6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66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C6306-1A0B-40F8-A561-0CB7CAE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97044-6C19-4178-8897-E77AE1AA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7AA47-18A6-4FD4-8094-C05ED1E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E12B3-2694-4E40-AEA1-FB1F8957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14E11-0958-4F6D-8302-815B2C4D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BF592-C1EA-444C-89F0-2422BAA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99DAF-560F-48F9-B418-256CADC3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11A6D-5143-43FB-A303-95446584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86FD4-29CB-4D12-BFB5-6593B4BB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9A46F-0B30-4D83-AD86-8879412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7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F29-E974-47E8-937A-9A6B22E0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2ED8E-CA4C-428D-8303-8484CE443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5C65A0-20B5-43E5-84F5-653F3C43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A7656B-14BD-47FC-8B26-9F16BB72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E35F0-0060-4683-92BD-E78F75E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A55DE-562E-4E7B-BAC6-CDC08D42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9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6E35D-A933-48E6-A042-A92E9D8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FBCC4-33FC-4C63-9712-237323E6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E22701-73F4-46BE-A0A8-2E861E3C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95CE48-49B5-4608-8B26-929FE328C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C09688-729A-43A4-ADE8-440E67F9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93A1E5-3641-4BC9-BCBC-606A08C0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3C80F1-87F1-45BA-9152-7A10B25C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7D9D3-1BA0-4A47-A526-2A061CFE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5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DB069-648B-45F7-859C-0CA224E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A4B22-EBF9-46D3-B071-BE183861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7E2D38-918D-4CF3-9EE2-6BC3FC17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EBA293-3CFD-4845-86D1-C5662689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3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0BFE32-8E49-494C-B744-7CBD2AA3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2CD1AD-B54B-4410-A257-E1445306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7F6DB5-65A1-4CCD-AF4B-94F1E08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1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5908-7A81-47E5-AE34-6DEBC309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9F82E-7276-41FE-9F80-F88CA9A1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7023CF-2E13-4F00-8CB2-B539E10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393F3B-AF7E-45FB-9B9E-3E64D20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4F77F-C83F-4177-BFB5-63D2C2AC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4C502-050A-4251-8C7B-E6E7C4F8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F7B41-1994-4570-A0C0-11B88CF5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23E81-6E05-4776-907B-10B07F9B8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49E6DB-110A-4291-9842-76DED77F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5C0081-F091-45D5-AB8C-4ACD864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293A5-CED4-48AB-AE98-D065A5A1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3C091-89E7-4947-9EB0-278F84F7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3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AB58A-34FD-4E0C-9865-48F4029D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AE4AC-9FDB-4AA3-AC15-CC6DD55F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19FD1-446B-4E50-953D-3BB3AAFD9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D42F-F88C-4303-B396-E2E29C29107D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95D96-50C8-4447-89C0-11B7B602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518F4-0F25-44C9-AC5C-8B67BA57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B238-8A7B-41AC-AC40-1C0C9CD3D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3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8F31669-3BB9-4C22-9C2A-250088E707BE}"/>
              </a:ext>
            </a:extLst>
          </p:cNvPr>
          <p:cNvSpPr txBox="1"/>
          <p:nvPr/>
        </p:nvSpPr>
        <p:spPr>
          <a:xfrm>
            <a:off x="990600" y="419100"/>
            <a:ext cx="84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Die Entwicklung des Säure-Base-Begriffs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B07370-9A06-417C-95F3-525104EAB98E}"/>
              </a:ext>
            </a:extLst>
          </p:cNvPr>
          <p:cNvSpPr txBox="1"/>
          <p:nvPr/>
        </p:nvSpPr>
        <p:spPr>
          <a:xfrm>
            <a:off x="990600" y="857279"/>
            <a:ext cx="890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Aufgabe:</a:t>
            </a:r>
          </a:p>
          <a:p>
            <a:r>
              <a:rPr lang="de-DE" i="1" dirty="0" err="1"/>
              <a:t>Lies</a:t>
            </a:r>
            <a:r>
              <a:rPr lang="de-DE" i="1" dirty="0"/>
              <a:t> S. 84/85 und stelle die Definitionen auf einem Zeitstrahl dar.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0F5BC4B-9440-4523-877C-D986028220F6}"/>
              </a:ext>
            </a:extLst>
          </p:cNvPr>
          <p:cNvSpPr/>
          <p:nvPr/>
        </p:nvSpPr>
        <p:spPr>
          <a:xfrm>
            <a:off x="600620" y="2877077"/>
            <a:ext cx="10520226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8D248A4-DAD0-4F4F-91C3-46573723CE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0620" y="3091390"/>
            <a:ext cx="0" cy="30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262BA0A-5A78-4BCC-BE13-BCC396A842FA}"/>
              </a:ext>
            </a:extLst>
          </p:cNvPr>
          <p:cNvSpPr txBox="1"/>
          <p:nvPr/>
        </p:nvSpPr>
        <p:spPr>
          <a:xfrm>
            <a:off x="357802" y="3359534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1600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531B5E4-E60F-412B-9298-B573B89D54AB}"/>
              </a:ext>
            </a:extLst>
          </p:cNvPr>
          <p:cNvCxnSpPr>
            <a:cxnSpLocks/>
          </p:cNvCxnSpPr>
          <p:nvPr/>
        </p:nvCxnSpPr>
        <p:spPr>
          <a:xfrm flipV="1">
            <a:off x="3522346" y="3042165"/>
            <a:ext cx="0" cy="35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3B1E7F5-D4E4-4B93-BBE1-125B0A0B7808}"/>
              </a:ext>
            </a:extLst>
          </p:cNvPr>
          <p:cNvSpPr txBox="1"/>
          <p:nvPr/>
        </p:nvSpPr>
        <p:spPr>
          <a:xfrm>
            <a:off x="3226527" y="3400679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1700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81F3A72-EBF4-4A96-BD8F-F814EF33E2E8}"/>
              </a:ext>
            </a:extLst>
          </p:cNvPr>
          <p:cNvCxnSpPr>
            <a:cxnSpLocks/>
          </p:cNvCxnSpPr>
          <p:nvPr/>
        </p:nvCxnSpPr>
        <p:spPr>
          <a:xfrm flipV="1">
            <a:off x="6312899" y="3042165"/>
            <a:ext cx="0" cy="30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CB70338-12C9-40B0-B1E7-3A399D2F683F}"/>
              </a:ext>
            </a:extLst>
          </p:cNvPr>
          <p:cNvSpPr txBox="1"/>
          <p:nvPr/>
        </p:nvSpPr>
        <p:spPr>
          <a:xfrm>
            <a:off x="6017080" y="3351454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1800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C2385AE-79E1-4E3A-A5B7-8865568277B3}"/>
              </a:ext>
            </a:extLst>
          </p:cNvPr>
          <p:cNvCxnSpPr>
            <a:cxnSpLocks/>
          </p:cNvCxnSpPr>
          <p:nvPr/>
        </p:nvCxnSpPr>
        <p:spPr>
          <a:xfrm flipV="1">
            <a:off x="8955677" y="3042165"/>
            <a:ext cx="0" cy="30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EC5FEEF-0125-443C-BC63-BBE579097E02}"/>
              </a:ext>
            </a:extLst>
          </p:cNvPr>
          <p:cNvSpPr txBox="1"/>
          <p:nvPr/>
        </p:nvSpPr>
        <p:spPr>
          <a:xfrm>
            <a:off x="8653464" y="3351454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1900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0C2851-0C74-410A-B5B1-A1A5E5A6783E}"/>
              </a:ext>
            </a:extLst>
          </p:cNvPr>
          <p:cNvSpPr txBox="1"/>
          <p:nvPr/>
        </p:nvSpPr>
        <p:spPr>
          <a:xfrm>
            <a:off x="1036663" y="3687721"/>
            <a:ext cx="2321105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 Säuren und Basen färben bestimmte Pflanzenfarbstoffe rot, bzw. blau. Die Wirkung von Säuren und Basen heben sich beim Zusammengeben auf. Es bilden sich Salze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272B09-D2E2-4728-A25F-35C0DD334296}"/>
              </a:ext>
            </a:extLst>
          </p:cNvPr>
          <p:cNvSpPr txBox="1"/>
          <p:nvPr/>
        </p:nvSpPr>
        <p:spPr>
          <a:xfrm>
            <a:off x="1604079" y="2205097"/>
            <a:ext cx="1611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Robert Boyle</a:t>
            </a:r>
          </a:p>
          <a:p>
            <a:r>
              <a:rPr lang="de-DE" dirty="0"/>
              <a:t>(1627-1691)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C2F33-8E2A-4BE5-9E3D-400045075919}"/>
              </a:ext>
            </a:extLst>
          </p:cNvPr>
          <p:cNvSpPr txBox="1"/>
          <p:nvPr/>
        </p:nvSpPr>
        <p:spPr>
          <a:xfrm>
            <a:off x="4553904" y="2241971"/>
            <a:ext cx="1611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A.L. Lavoisier</a:t>
            </a:r>
          </a:p>
          <a:p>
            <a:pPr algn="ctr"/>
            <a:r>
              <a:rPr lang="de-DE" dirty="0"/>
              <a:t>(1743-1794)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E8A3AF4-3D4B-4B85-8A8D-85F30E6D3185}"/>
              </a:ext>
            </a:extLst>
          </p:cNvPr>
          <p:cNvSpPr txBox="1"/>
          <p:nvPr/>
        </p:nvSpPr>
        <p:spPr>
          <a:xfrm>
            <a:off x="4121739" y="3683843"/>
            <a:ext cx="21989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 Alle Säuren enthalten Sauerstoff; Nichtmetalloxide bilden mit Wasser saure Lösungen, Metalloxide bilden mit Wasser alkalische Lösungen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339AAF-D7D4-4040-BA39-4FAABBA3511E}"/>
              </a:ext>
            </a:extLst>
          </p:cNvPr>
          <p:cNvSpPr txBox="1"/>
          <p:nvPr/>
        </p:nvSpPr>
        <p:spPr>
          <a:xfrm>
            <a:off x="6043749" y="1676837"/>
            <a:ext cx="1611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J. v. Liebig</a:t>
            </a:r>
          </a:p>
          <a:p>
            <a:pPr algn="ctr"/>
            <a:r>
              <a:rPr lang="de-DE" dirty="0"/>
              <a:t>(1803-1873)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54B404-3764-4566-BC21-8A4C90914D58}"/>
              </a:ext>
            </a:extLst>
          </p:cNvPr>
          <p:cNvSpPr txBox="1"/>
          <p:nvPr/>
        </p:nvSpPr>
        <p:spPr>
          <a:xfrm>
            <a:off x="7417250" y="2273045"/>
            <a:ext cx="1611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S. Arrhenius</a:t>
            </a:r>
          </a:p>
          <a:p>
            <a:pPr algn="ctr"/>
            <a:r>
              <a:rPr lang="de-DE" dirty="0"/>
              <a:t>(1859-1927)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3169B8B-D91E-478C-944A-A441B709BD4F}"/>
              </a:ext>
            </a:extLst>
          </p:cNvPr>
          <p:cNvSpPr txBox="1"/>
          <p:nvPr/>
        </p:nvSpPr>
        <p:spPr>
          <a:xfrm>
            <a:off x="9059637" y="2020352"/>
            <a:ext cx="1611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J. N. </a:t>
            </a:r>
            <a:r>
              <a:rPr lang="de-DE" dirty="0" err="1"/>
              <a:t>Brønsted</a:t>
            </a:r>
            <a:endParaRPr lang="de-DE" dirty="0"/>
          </a:p>
          <a:p>
            <a:pPr algn="ctr"/>
            <a:r>
              <a:rPr lang="de-DE" dirty="0"/>
              <a:t>(1879-1947)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CBCFD45-DF3D-4BF8-9E26-847D96A5EBB7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409622" y="2851428"/>
            <a:ext cx="8374" cy="832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D49284-83FD-46C5-8A74-C7587E970A12}"/>
              </a:ext>
            </a:extLst>
          </p:cNvPr>
          <p:cNvCxnSpPr>
            <a:cxnSpLocks/>
          </p:cNvCxnSpPr>
          <p:nvPr/>
        </p:nvCxnSpPr>
        <p:spPr>
          <a:xfrm flipV="1">
            <a:off x="5486128" y="2839114"/>
            <a:ext cx="0" cy="844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5093402-B87C-4C0F-A69B-1CDB6FDF91D0}"/>
              </a:ext>
            </a:extLst>
          </p:cNvPr>
          <p:cNvCxnSpPr>
            <a:cxnSpLocks/>
          </p:cNvCxnSpPr>
          <p:nvPr/>
        </p:nvCxnSpPr>
        <p:spPr>
          <a:xfrm flipV="1">
            <a:off x="7145111" y="2377134"/>
            <a:ext cx="0" cy="314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C2FA090-CCF7-4E25-A665-5101CC34F981}"/>
              </a:ext>
            </a:extLst>
          </p:cNvPr>
          <p:cNvSpPr txBox="1"/>
          <p:nvPr/>
        </p:nvSpPr>
        <p:spPr>
          <a:xfrm>
            <a:off x="6378486" y="5526030"/>
            <a:ext cx="219891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 Säuren sind Wasser-</a:t>
            </a:r>
            <a:r>
              <a:rPr lang="de-DE" sz="1600" dirty="0" err="1"/>
              <a:t>stoffverbindungen</a:t>
            </a:r>
            <a:r>
              <a:rPr lang="de-DE" sz="1600" dirty="0"/>
              <a:t>, die mit unedlen Metallen zu Wasserstoff und Salzen reagieren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A690C8E-5F1A-4DF1-A6C7-844712277B6A}"/>
              </a:ext>
            </a:extLst>
          </p:cNvPr>
          <p:cNvCxnSpPr>
            <a:cxnSpLocks/>
          </p:cNvCxnSpPr>
          <p:nvPr/>
        </p:nvCxnSpPr>
        <p:spPr>
          <a:xfrm flipV="1">
            <a:off x="8226875" y="2839113"/>
            <a:ext cx="0" cy="844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A52AEDF-5B5D-4A6F-947B-4F618E64052E}"/>
              </a:ext>
            </a:extLst>
          </p:cNvPr>
          <p:cNvSpPr txBox="1"/>
          <p:nvPr/>
        </p:nvSpPr>
        <p:spPr>
          <a:xfrm>
            <a:off x="7358607" y="3685440"/>
            <a:ext cx="21989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 Säuren spalten in Wasser Wasserstoff-</a:t>
            </a:r>
            <a:r>
              <a:rPr lang="de-DE" sz="1600" dirty="0" err="1"/>
              <a:t>ionen</a:t>
            </a:r>
            <a:r>
              <a:rPr lang="de-DE" sz="1600" dirty="0"/>
              <a:t> und Basen Hydroxidionen ab. Bei der Neutralisation </a:t>
            </a:r>
            <a:r>
              <a:rPr lang="de-DE" sz="1600" dirty="0" err="1"/>
              <a:t>ver</a:t>
            </a:r>
            <a:r>
              <a:rPr lang="de-DE" sz="1600" dirty="0"/>
              <a:t>-einigen sich H</a:t>
            </a:r>
            <a:r>
              <a:rPr lang="de-DE" sz="1600" baseline="30000" dirty="0"/>
              <a:t>+</a:t>
            </a:r>
            <a:r>
              <a:rPr lang="de-DE" sz="1600" dirty="0"/>
              <a:t> und OH</a:t>
            </a:r>
            <a:r>
              <a:rPr lang="de-DE" sz="1600" baseline="30000" dirty="0"/>
              <a:t>-</a:t>
            </a:r>
            <a:r>
              <a:rPr lang="de-DE" sz="1600" dirty="0"/>
              <a:t> zu Wasser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7504AB-4055-454C-A6E5-2A8B31A8B391}"/>
              </a:ext>
            </a:extLst>
          </p:cNvPr>
          <p:cNvCxnSpPr>
            <a:cxnSpLocks/>
          </p:cNvCxnSpPr>
          <p:nvPr/>
        </p:nvCxnSpPr>
        <p:spPr>
          <a:xfrm flipV="1">
            <a:off x="9896475" y="2691391"/>
            <a:ext cx="0" cy="844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8AAD17E-F8C8-4484-B56E-96DC8A60FF46}"/>
              </a:ext>
            </a:extLst>
          </p:cNvPr>
          <p:cNvSpPr txBox="1"/>
          <p:nvPr/>
        </p:nvSpPr>
        <p:spPr>
          <a:xfrm>
            <a:off x="9735228" y="3536120"/>
            <a:ext cx="219891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 Säuren reagieren als </a:t>
            </a:r>
            <a:r>
              <a:rPr lang="de-DE" sz="1600" b="1" dirty="0"/>
              <a:t>Protonendonatoren</a:t>
            </a:r>
            <a:r>
              <a:rPr lang="de-DE" sz="1600" dirty="0"/>
              <a:t> und Basen reagieren als </a:t>
            </a:r>
            <a:r>
              <a:rPr lang="de-DE" sz="1600" b="1" dirty="0"/>
              <a:t>Protonenakzeptoren</a:t>
            </a:r>
          </a:p>
        </p:txBody>
      </p:sp>
    </p:spTree>
    <p:extLst>
      <p:ext uri="{BB962C8B-B14F-4D97-AF65-F5344CB8AC3E}">
        <p14:creationId xmlns:p14="http://schemas.microsoft.com/office/powerpoint/2010/main" val="37208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2" grpId="0"/>
      <p:bldP spid="23" grpId="0" animBg="1"/>
      <p:bldP spid="26" grpId="0"/>
      <p:bldP spid="27" grpId="0"/>
      <p:bldP spid="28" grpId="0"/>
      <p:bldP spid="38" grpId="0" animBg="1"/>
      <p:bldP spid="42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6DB93-C1D6-4585-A5BF-F80971F5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46606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/>
              <a:t>Säure-Base-Reaktionen: Protonenübertragungsreaktionen (Protolysen)</a:t>
            </a:r>
          </a:p>
        </p:txBody>
      </p:sp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A3A0479D-F205-457E-9222-542A8BF2B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10999"/>
              </p:ext>
            </p:extLst>
          </p:nvPr>
        </p:nvGraphicFramePr>
        <p:xfrm>
          <a:off x="1803127" y="2513765"/>
          <a:ext cx="905693" cy="43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ChemSketch" r:id="rId3" imgW="357120" imgH="171360" progId="ACD.ChemSketch.20">
                  <p:embed/>
                </p:oleObj>
              </mc:Choice>
              <mc:Fallback>
                <p:oleObj name="ChemSketch" r:id="rId3" imgW="357120" imgH="171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127" y="2513765"/>
                        <a:ext cx="905693" cy="434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4DE901A-753A-4D89-B768-51CC72F0820A}"/>
              </a:ext>
            </a:extLst>
          </p:cNvPr>
          <p:cNvSpPr txBox="1"/>
          <p:nvPr/>
        </p:nvSpPr>
        <p:spPr>
          <a:xfrm>
            <a:off x="3122476" y="2496559"/>
            <a:ext cx="33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+</a:t>
            </a:r>
          </a:p>
        </p:txBody>
      </p:sp>
      <p:graphicFrame>
        <p:nvGraphicFramePr>
          <p:cNvPr id="25" name="Objekt 24">
            <a:extLst>
              <a:ext uri="{FF2B5EF4-FFF2-40B4-BE49-F238E27FC236}">
                <a16:creationId xmlns:a16="http://schemas.microsoft.com/office/drawing/2014/main" id="{0D97F325-22E7-4CDE-8FFA-09EA683CB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90987"/>
              </p:ext>
            </p:extLst>
          </p:nvPr>
        </p:nvGraphicFramePr>
        <p:xfrm>
          <a:off x="3875766" y="2362650"/>
          <a:ext cx="1073331" cy="81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hemSketch" r:id="rId5" imgW="457200" imgH="349560" progId="ACD.ChemSketch.20">
                  <p:embed/>
                </p:oleObj>
              </mc:Choice>
              <mc:Fallback>
                <p:oleObj name="ChemSketch" r:id="rId5" imgW="457200" imgH="3495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5766" y="2362650"/>
                        <a:ext cx="1073331" cy="81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3D8A0BC-711D-4C3C-91A4-6B8A87E7F84A}"/>
              </a:ext>
            </a:extLst>
          </p:cNvPr>
          <p:cNvCxnSpPr/>
          <p:nvPr/>
        </p:nvCxnSpPr>
        <p:spPr>
          <a:xfrm>
            <a:off x="5434602" y="2630982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537275B-F861-4143-A6F0-E03A89E6F079}"/>
              </a:ext>
            </a:extLst>
          </p:cNvPr>
          <p:cNvCxnSpPr>
            <a:cxnSpLocks/>
          </p:cNvCxnSpPr>
          <p:nvPr/>
        </p:nvCxnSpPr>
        <p:spPr>
          <a:xfrm flipH="1">
            <a:off x="5434602" y="2731131"/>
            <a:ext cx="46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3FC701C0-1609-46D9-AA98-6672900BF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755" y="2362650"/>
            <a:ext cx="695325" cy="590550"/>
          </a:xfrm>
          <a:prstGeom prst="rect">
            <a:avLst/>
          </a:prstGeom>
        </p:spPr>
      </p:pic>
      <p:graphicFrame>
        <p:nvGraphicFramePr>
          <p:cNvPr id="34" name="Objekt 33">
            <a:extLst>
              <a:ext uri="{FF2B5EF4-FFF2-40B4-BE49-F238E27FC236}">
                <a16:creationId xmlns:a16="http://schemas.microsoft.com/office/drawing/2014/main" id="{000CBA1F-41BF-41C0-B4CF-2FEFE0EA2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95219"/>
              </p:ext>
            </p:extLst>
          </p:nvPr>
        </p:nvGraphicFramePr>
        <p:xfrm>
          <a:off x="6734490" y="2224778"/>
          <a:ext cx="988153" cy="97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ChemSketch" r:id="rId8" imgW="464400" imgH="456480" progId="ACD.ChemSketch.20">
                  <p:embed/>
                </p:oleObj>
              </mc:Choice>
              <mc:Fallback>
                <p:oleObj name="ChemSketch" r:id="rId8" imgW="46440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4490" y="2224778"/>
                        <a:ext cx="988153" cy="971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4E713EC3-3C15-476C-A0E0-F7BC0DC9F002}"/>
              </a:ext>
            </a:extLst>
          </p:cNvPr>
          <p:cNvSpPr txBox="1"/>
          <p:nvPr/>
        </p:nvSpPr>
        <p:spPr>
          <a:xfrm>
            <a:off x="8055882" y="2496559"/>
            <a:ext cx="33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+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CDEB22-3E7F-43C0-BD05-912CD99BFBBB}"/>
              </a:ext>
            </a:extLst>
          </p:cNvPr>
          <p:cNvSpPr txBox="1"/>
          <p:nvPr/>
        </p:nvSpPr>
        <p:spPr>
          <a:xfrm>
            <a:off x="1642018" y="3214771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Chlorwasserstoff</a:t>
            </a:r>
          </a:p>
          <a:p>
            <a:r>
              <a:rPr lang="de-DE" sz="1400" dirty="0">
                <a:solidFill>
                  <a:schemeClr val="accent1"/>
                </a:solidFill>
              </a:rPr>
              <a:t>Protonendonator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6AAE756-67C0-44E1-90F0-E023AC84FF87}"/>
              </a:ext>
            </a:extLst>
          </p:cNvPr>
          <p:cNvSpPr txBox="1"/>
          <p:nvPr/>
        </p:nvSpPr>
        <p:spPr>
          <a:xfrm>
            <a:off x="3719552" y="3228211"/>
            <a:ext cx="15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Ammoniak</a:t>
            </a:r>
          </a:p>
          <a:p>
            <a:r>
              <a:rPr lang="de-DE" sz="1400" dirty="0">
                <a:solidFill>
                  <a:srgbClr val="FF0000"/>
                </a:solidFill>
              </a:rPr>
              <a:t>Protonenakzeptor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B54D8C-7362-4B32-84D4-685F7973B69F}"/>
              </a:ext>
            </a:extLst>
          </p:cNvPr>
          <p:cNvSpPr txBox="1"/>
          <p:nvPr/>
        </p:nvSpPr>
        <p:spPr>
          <a:xfrm>
            <a:off x="6575424" y="3228211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Ammonium-Ion</a:t>
            </a:r>
          </a:p>
          <a:p>
            <a:r>
              <a:rPr lang="de-DE" sz="1400" dirty="0">
                <a:solidFill>
                  <a:srgbClr val="FF0000"/>
                </a:solidFill>
              </a:rPr>
              <a:t>Protonendonator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FC6B087-0B4C-4D12-A4A5-5C83AC46B492}"/>
              </a:ext>
            </a:extLst>
          </p:cNvPr>
          <p:cNvSpPr txBox="1"/>
          <p:nvPr/>
        </p:nvSpPr>
        <p:spPr>
          <a:xfrm>
            <a:off x="8519068" y="3219562"/>
            <a:ext cx="15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Chlorid-Ion</a:t>
            </a:r>
          </a:p>
          <a:p>
            <a:r>
              <a:rPr lang="de-DE" sz="1400" dirty="0">
                <a:solidFill>
                  <a:schemeClr val="accent1"/>
                </a:solidFill>
              </a:rPr>
              <a:t>Protonenakzeptor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BA372272-77E9-44A3-A773-6730DF980116}"/>
              </a:ext>
            </a:extLst>
          </p:cNvPr>
          <p:cNvCxnSpPr>
            <a:cxnSpLocks/>
            <a:stCxn id="37" idx="2"/>
            <a:endCxn id="40" idx="2"/>
          </p:cNvCxnSpPr>
          <p:nvPr/>
        </p:nvCxnSpPr>
        <p:spPr>
          <a:xfrm rot="16200000" flipH="1">
            <a:off x="5844911" y="275326"/>
            <a:ext cx="4791" cy="6930119"/>
          </a:xfrm>
          <a:prstGeom prst="bentConnector3">
            <a:avLst>
              <a:gd name="adj1" fmla="val 4871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FB3652EB-48EE-40A5-AC2D-39C6EDE7569A}"/>
              </a:ext>
            </a:extLst>
          </p:cNvPr>
          <p:cNvCxnSpPr>
            <a:cxnSpLocks/>
            <a:endCxn id="34" idx="0"/>
          </p:cNvCxnSpPr>
          <p:nvPr/>
        </p:nvCxnSpPr>
        <p:spPr>
          <a:xfrm flipV="1">
            <a:off x="4412431" y="2224778"/>
            <a:ext cx="2816135" cy="62898"/>
          </a:xfrm>
          <a:prstGeom prst="bentConnector4">
            <a:avLst>
              <a:gd name="adj1" fmla="val 99"/>
              <a:gd name="adj2" fmla="val 46344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1C988D-DB8F-4A0F-A771-6EA6686C7879}"/>
              </a:ext>
            </a:extLst>
          </p:cNvPr>
          <p:cNvSpPr txBox="1"/>
          <p:nvPr/>
        </p:nvSpPr>
        <p:spPr>
          <a:xfrm>
            <a:off x="923108" y="406914"/>
            <a:ext cx="230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Allgemeines Schema: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A2D424-D5C7-432C-896D-780A125D72EC}"/>
              </a:ext>
            </a:extLst>
          </p:cNvPr>
          <p:cNvSpPr txBox="1"/>
          <p:nvPr/>
        </p:nvSpPr>
        <p:spPr>
          <a:xfrm>
            <a:off x="1397089" y="1649165"/>
            <a:ext cx="9056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Säure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65ABA5-C714-418C-B190-BCD7935B7853}"/>
              </a:ext>
            </a:extLst>
          </p:cNvPr>
          <p:cNvSpPr txBox="1"/>
          <p:nvPr/>
        </p:nvSpPr>
        <p:spPr>
          <a:xfrm>
            <a:off x="6380703" y="1649165"/>
            <a:ext cx="9056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Säure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FEC70A-20E8-423D-BCEA-D16ADDC4C6BC}"/>
              </a:ext>
            </a:extLst>
          </p:cNvPr>
          <p:cNvSpPr txBox="1"/>
          <p:nvPr/>
        </p:nvSpPr>
        <p:spPr>
          <a:xfrm>
            <a:off x="3631923" y="1649165"/>
            <a:ext cx="9056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Base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DC6BB0-088A-4FCA-B8CE-A7C86AC65725}"/>
              </a:ext>
            </a:extLst>
          </p:cNvPr>
          <p:cNvSpPr txBox="1"/>
          <p:nvPr/>
        </p:nvSpPr>
        <p:spPr>
          <a:xfrm>
            <a:off x="8287199" y="1649165"/>
            <a:ext cx="9056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Base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54785F-CB67-4582-8D8E-0D31629F0F34}"/>
              </a:ext>
            </a:extLst>
          </p:cNvPr>
          <p:cNvSpPr txBox="1"/>
          <p:nvPr/>
        </p:nvSpPr>
        <p:spPr>
          <a:xfrm>
            <a:off x="7602422" y="1654169"/>
            <a:ext cx="33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7F197D-9402-4301-BB3E-CD36AC9262A8}"/>
              </a:ext>
            </a:extLst>
          </p:cNvPr>
          <p:cNvSpPr txBox="1"/>
          <p:nvPr/>
        </p:nvSpPr>
        <p:spPr>
          <a:xfrm>
            <a:off x="2764813" y="1618387"/>
            <a:ext cx="33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+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CAC361F-708A-4A20-BD4D-4743B5728478}"/>
              </a:ext>
            </a:extLst>
          </p:cNvPr>
          <p:cNvCxnSpPr/>
          <p:nvPr/>
        </p:nvCxnSpPr>
        <p:spPr>
          <a:xfrm>
            <a:off x="5125447" y="1754075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2E784A-62E6-46F3-BEDC-F46A59AF4643}"/>
              </a:ext>
            </a:extLst>
          </p:cNvPr>
          <p:cNvCxnSpPr>
            <a:cxnSpLocks/>
          </p:cNvCxnSpPr>
          <p:nvPr/>
        </p:nvCxnSpPr>
        <p:spPr>
          <a:xfrm flipH="1">
            <a:off x="5125447" y="1854224"/>
            <a:ext cx="46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FC9C655A-BD57-441C-8878-71E450F9EA10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16200000" flipH="1">
            <a:off x="5294991" y="-1426558"/>
            <a:ext cx="12700" cy="6890110"/>
          </a:xfrm>
          <a:prstGeom prst="bentConnector3">
            <a:avLst>
              <a:gd name="adj1" fmla="val 42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7CCBA01-000A-45EB-A52E-FE83F473155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5459160" y="274775"/>
            <a:ext cx="12700" cy="274878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5D7B206-AECE-450B-83D8-4C6414E918F1}"/>
              </a:ext>
            </a:extLst>
          </p:cNvPr>
          <p:cNvSpPr txBox="1"/>
          <p:nvPr/>
        </p:nvSpPr>
        <p:spPr>
          <a:xfrm>
            <a:off x="4437719" y="1016207"/>
            <a:ext cx="189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korrespondierend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BD526E2-5420-42CE-B2A4-14F4A56E4EC6}"/>
              </a:ext>
            </a:extLst>
          </p:cNvPr>
          <p:cNvSpPr txBox="1"/>
          <p:nvPr/>
        </p:nvSpPr>
        <p:spPr>
          <a:xfrm>
            <a:off x="4541722" y="2554548"/>
            <a:ext cx="189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accent1"/>
                </a:solidFill>
              </a:rPr>
              <a:t>korrespondierend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9B36D4-DA11-4122-B7FD-4DE28D7067D5}"/>
              </a:ext>
            </a:extLst>
          </p:cNvPr>
          <p:cNvSpPr txBox="1"/>
          <p:nvPr/>
        </p:nvSpPr>
        <p:spPr>
          <a:xfrm>
            <a:off x="923108" y="3556199"/>
            <a:ext cx="105722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Eine Säure und die aus ihr durch Abgabe eines Protons hervorgehende Base bilden ein korrespondierendes Säure-Base-Paar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567032-1367-4562-AE46-C528ED775430}"/>
              </a:ext>
            </a:extLst>
          </p:cNvPr>
          <p:cNvSpPr txBox="1"/>
          <p:nvPr/>
        </p:nvSpPr>
        <p:spPr>
          <a:xfrm>
            <a:off x="923108" y="4363022"/>
            <a:ext cx="105722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Eine Base und die aus ihr durch Aufnahme eines Protons hervorgehende Säure bilden ein korrespondierendes Säure-Base-Paar</a:t>
            </a:r>
          </a:p>
        </p:txBody>
      </p:sp>
    </p:spTree>
    <p:extLst>
      <p:ext uri="{BB962C8B-B14F-4D97-AF65-F5344CB8AC3E}">
        <p14:creationId xmlns:p14="http://schemas.microsoft.com/office/powerpoint/2010/main" val="406601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4FF10B-3E42-4D64-976C-8DFFEB535F54}"/>
              </a:ext>
            </a:extLst>
          </p:cNvPr>
          <p:cNvSpPr txBox="1"/>
          <p:nvPr/>
        </p:nvSpPr>
        <p:spPr>
          <a:xfrm>
            <a:off x="984069" y="827314"/>
            <a:ext cx="89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Reaktionen von Säuren und Basen mit Wasser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FF0F6D-1D38-4962-A61C-F7FE8DECC3B5}"/>
              </a:ext>
            </a:extLst>
          </p:cNvPr>
          <p:cNvSpPr txBox="1"/>
          <p:nvPr/>
        </p:nvSpPr>
        <p:spPr>
          <a:xfrm>
            <a:off x="984069" y="1471749"/>
            <a:ext cx="9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Säure gibt Protonen an Wassermoleküle ab, es entsteht eine </a:t>
            </a:r>
            <a:r>
              <a:rPr lang="de-DE" b="1" u="sng" dirty="0"/>
              <a:t>saure Lösung</a:t>
            </a:r>
            <a:r>
              <a:rPr lang="de-DE" dirty="0"/>
              <a:t>, die </a:t>
            </a:r>
            <a:r>
              <a:rPr lang="de-DE" b="1" u="sng" dirty="0"/>
              <a:t>Oxoniumionen</a:t>
            </a:r>
            <a:r>
              <a:rPr lang="de-DE" dirty="0"/>
              <a:t> und </a:t>
            </a:r>
            <a:r>
              <a:rPr lang="de-DE" dirty="0" err="1"/>
              <a:t>Säurerestionen</a:t>
            </a:r>
            <a:r>
              <a:rPr lang="de-DE" dirty="0"/>
              <a:t> enthält.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9A6592C-4771-4EA8-AAE1-E965BB496B46}"/>
              </a:ext>
            </a:extLst>
          </p:cNvPr>
          <p:cNvSpPr txBox="1"/>
          <p:nvPr/>
        </p:nvSpPr>
        <p:spPr>
          <a:xfrm>
            <a:off x="984069" y="3105834"/>
            <a:ext cx="1022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Base nimmt Protonen von Wassermoleküle auf, es entsteht eine </a:t>
            </a:r>
            <a:r>
              <a:rPr lang="de-DE" b="1" u="sng" dirty="0"/>
              <a:t>alkalische Lösung</a:t>
            </a:r>
            <a:r>
              <a:rPr lang="de-DE" dirty="0"/>
              <a:t>, die </a:t>
            </a:r>
            <a:r>
              <a:rPr lang="de-DE" b="1" u="sng" dirty="0"/>
              <a:t>Hydroxidionen</a:t>
            </a:r>
            <a:r>
              <a:rPr lang="de-DE" dirty="0"/>
              <a:t> und </a:t>
            </a:r>
            <a:r>
              <a:rPr lang="de-DE" dirty="0" err="1"/>
              <a:t>Basenrestionen</a:t>
            </a:r>
            <a:r>
              <a:rPr lang="de-DE" dirty="0"/>
              <a:t> enthält. 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AF73BE8-D830-4343-BDF0-AA098CC92F0F}"/>
              </a:ext>
            </a:extLst>
          </p:cNvPr>
          <p:cNvSpPr txBox="1"/>
          <p:nvPr/>
        </p:nvSpPr>
        <p:spPr>
          <a:xfrm>
            <a:off x="1045029" y="5063085"/>
            <a:ext cx="96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Teilchen, die je nach Reaktionspartner als Säure oder Base reagieren können, bezeichnet man als </a:t>
            </a:r>
            <a:r>
              <a:rPr lang="de-DE" b="1" u="sng" dirty="0"/>
              <a:t>Ampholyte</a:t>
            </a:r>
            <a:r>
              <a:rPr lang="de-DE" dirty="0"/>
              <a:t> (Beispiel: Wasser)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41FC36B-24F8-4EE0-8FA5-01B8F804FB73}"/>
              </a:ext>
            </a:extLst>
          </p:cNvPr>
          <p:cNvSpPr txBox="1"/>
          <p:nvPr/>
        </p:nvSpPr>
        <p:spPr>
          <a:xfrm>
            <a:off x="1891475" y="2236337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HCl</a:t>
            </a:r>
            <a:r>
              <a:rPr lang="de-DE" sz="2800" dirty="0"/>
              <a:t>    +     H</a:t>
            </a:r>
            <a:r>
              <a:rPr lang="de-DE" sz="2800" baseline="-25000" dirty="0"/>
              <a:t>2</a:t>
            </a:r>
            <a:r>
              <a:rPr lang="de-DE" sz="2800" dirty="0"/>
              <a:t>O		Cl</a:t>
            </a:r>
            <a:r>
              <a:rPr lang="de-DE" sz="2800" baseline="30000" dirty="0"/>
              <a:t>-</a:t>
            </a:r>
            <a:r>
              <a:rPr lang="de-DE" sz="28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aq</a:t>
            </a:r>
            <a:r>
              <a:rPr lang="de-DE" sz="1100" dirty="0"/>
              <a:t>)   </a:t>
            </a:r>
            <a:r>
              <a:rPr lang="de-DE" sz="2800" dirty="0"/>
              <a:t>+   H</a:t>
            </a:r>
            <a:r>
              <a:rPr lang="de-DE" sz="2800" baseline="-25000" dirty="0"/>
              <a:t>3</a:t>
            </a:r>
            <a:r>
              <a:rPr lang="de-DE" sz="2800" dirty="0"/>
              <a:t>O</a:t>
            </a:r>
            <a:r>
              <a:rPr lang="de-DE" sz="2800" baseline="30000" dirty="0"/>
              <a:t>+</a:t>
            </a:r>
            <a:r>
              <a:rPr lang="de-DE" sz="28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aq</a:t>
            </a:r>
            <a:r>
              <a:rPr lang="de-DE" sz="1100" dirty="0"/>
              <a:t>)    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6900021-06C4-4CD3-B64B-F79044C1F0D2}"/>
              </a:ext>
            </a:extLst>
          </p:cNvPr>
          <p:cNvCxnSpPr/>
          <p:nvPr/>
        </p:nvCxnSpPr>
        <p:spPr>
          <a:xfrm>
            <a:off x="4507158" y="25156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95395AE-C5F8-4FD7-AFF5-F76296BE4F93}"/>
              </a:ext>
            </a:extLst>
          </p:cNvPr>
          <p:cNvSpPr txBox="1"/>
          <p:nvPr/>
        </p:nvSpPr>
        <p:spPr>
          <a:xfrm>
            <a:off x="1900429" y="395875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NH</a:t>
            </a:r>
            <a:r>
              <a:rPr lang="de-DE" sz="2800" baseline="-25000" dirty="0"/>
              <a:t>3</a:t>
            </a:r>
            <a:r>
              <a:rPr lang="de-DE" sz="2800" dirty="0"/>
              <a:t>    +     H</a:t>
            </a:r>
            <a:r>
              <a:rPr lang="de-DE" sz="2800" baseline="-25000" dirty="0"/>
              <a:t>2</a:t>
            </a:r>
            <a:r>
              <a:rPr lang="de-DE" sz="2800" dirty="0"/>
              <a:t>O		NH</a:t>
            </a:r>
            <a:r>
              <a:rPr lang="de-DE" sz="2800" baseline="-25000" dirty="0"/>
              <a:t>4</a:t>
            </a:r>
            <a:r>
              <a:rPr lang="de-DE" sz="2800" baseline="30000" dirty="0"/>
              <a:t>+</a:t>
            </a:r>
            <a:r>
              <a:rPr lang="de-DE" sz="28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aq</a:t>
            </a:r>
            <a:r>
              <a:rPr lang="de-DE" sz="1100" dirty="0"/>
              <a:t>)   </a:t>
            </a:r>
            <a:r>
              <a:rPr lang="de-DE" sz="2800" dirty="0"/>
              <a:t>+   OH</a:t>
            </a:r>
            <a:r>
              <a:rPr lang="de-DE" sz="2800" baseline="30000" dirty="0"/>
              <a:t>-</a:t>
            </a:r>
            <a:r>
              <a:rPr lang="de-DE" sz="28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aq</a:t>
            </a:r>
            <a:r>
              <a:rPr lang="de-DE" sz="1100" dirty="0"/>
              <a:t>)    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561B673-8280-4774-B8FA-0E715C94D7B6}"/>
              </a:ext>
            </a:extLst>
          </p:cNvPr>
          <p:cNvSpPr/>
          <p:nvPr/>
        </p:nvSpPr>
        <p:spPr>
          <a:xfrm>
            <a:off x="792480" y="627017"/>
            <a:ext cx="10415451" cy="5403669"/>
          </a:xfrm>
          <a:custGeom>
            <a:avLst/>
            <a:gdLst>
              <a:gd name="connsiteX0" fmla="*/ 0 w 10415451"/>
              <a:gd name="connsiteY0" fmla="*/ 0 h 5403669"/>
              <a:gd name="connsiteX1" fmla="*/ 381900 w 10415451"/>
              <a:gd name="connsiteY1" fmla="*/ 0 h 5403669"/>
              <a:gd name="connsiteX2" fmla="*/ 972109 w 10415451"/>
              <a:gd name="connsiteY2" fmla="*/ 0 h 5403669"/>
              <a:gd name="connsiteX3" fmla="*/ 1874781 w 10415451"/>
              <a:gd name="connsiteY3" fmla="*/ 0 h 5403669"/>
              <a:gd name="connsiteX4" fmla="*/ 2256681 w 10415451"/>
              <a:gd name="connsiteY4" fmla="*/ 0 h 5403669"/>
              <a:gd name="connsiteX5" fmla="*/ 2742735 w 10415451"/>
              <a:gd name="connsiteY5" fmla="*/ 0 h 5403669"/>
              <a:gd name="connsiteX6" fmla="*/ 3228790 w 10415451"/>
              <a:gd name="connsiteY6" fmla="*/ 0 h 5403669"/>
              <a:gd name="connsiteX7" fmla="*/ 4131462 w 10415451"/>
              <a:gd name="connsiteY7" fmla="*/ 0 h 5403669"/>
              <a:gd name="connsiteX8" fmla="*/ 4721671 w 10415451"/>
              <a:gd name="connsiteY8" fmla="*/ 0 h 5403669"/>
              <a:gd name="connsiteX9" fmla="*/ 5520189 w 10415451"/>
              <a:gd name="connsiteY9" fmla="*/ 0 h 5403669"/>
              <a:gd name="connsiteX10" fmla="*/ 6214552 w 10415451"/>
              <a:gd name="connsiteY10" fmla="*/ 0 h 5403669"/>
              <a:gd name="connsiteX11" fmla="*/ 6596452 w 10415451"/>
              <a:gd name="connsiteY11" fmla="*/ 0 h 5403669"/>
              <a:gd name="connsiteX12" fmla="*/ 6978352 w 10415451"/>
              <a:gd name="connsiteY12" fmla="*/ 0 h 5403669"/>
              <a:gd name="connsiteX13" fmla="*/ 7464407 w 10415451"/>
              <a:gd name="connsiteY13" fmla="*/ 0 h 5403669"/>
              <a:gd name="connsiteX14" fmla="*/ 7846306 w 10415451"/>
              <a:gd name="connsiteY14" fmla="*/ 0 h 5403669"/>
              <a:gd name="connsiteX15" fmla="*/ 8228206 w 10415451"/>
              <a:gd name="connsiteY15" fmla="*/ 0 h 5403669"/>
              <a:gd name="connsiteX16" fmla="*/ 8922570 w 10415451"/>
              <a:gd name="connsiteY16" fmla="*/ 0 h 5403669"/>
              <a:gd name="connsiteX17" fmla="*/ 9512779 w 10415451"/>
              <a:gd name="connsiteY17" fmla="*/ 0 h 5403669"/>
              <a:gd name="connsiteX18" fmla="*/ 10415451 w 10415451"/>
              <a:gd name="connsiteY18" fmla="*/ 0 h 5403669"/>
              <a:gd name="connsiteX19" fmla="*/ 10415451 w 10415451"/>
              <a:gd name="connsiteY19" fmla="*/ 783532 h 5403669"/>
              <a:gd name="connsiteX20" fmla="*/ 10415451 w 10415451"/>
              <a:gd name="connsiteY20" fmla="*/ 1513027 h 5403669"/>
              <a:gd name="connsiteX21" fmla="*/ 10415451 w 10415451"/>
              <a:gd name="connsiteY21" fmla="*/ 2242523 h 5403669"/>
              <a:gd name="connsiteX22" fmla="*/ 10415451 w 10415451"/>
              <a:gd name="connsiteY22" fmla="*/ 2917981 h 5403669"/>
              <a:gd name="connsiteX23" fmla="*/ 10415451 w 10415451"/>
              <a:gd name="connsiteY23" fmla="*/ 3701513 h 5403669"/>
              <a:gd name="connsiteX24" fmla="*/ 10415451 w 10415451"/>
              <a:gd name="connsiteY24" fmla="*/ 4376972 h 5403669"/>
              <a:gd name="connsiteX25" fmla="*/ 10415451 w 10415451"/>
              <a:gd name="connsiteY25" fmla="*/ 5403669 h 5403669"/>
              <a:gd name="connsiteX26" fmla="*/ 9825242 w 10415451"/>
              <a:gd name="connsiteY26" fmla="*/ 5403669 h 5403669"/>
              <a:gd name="connsiteX27" fmla="*/ 9026724 w 10415451"/>
              <a:gd name="connsiteY27" fmla="*/ 5403669 h 5403669"/>
              <a:gd name="connsiteX28" fmla="*/ 8332361 w 10415451"/>
              <a:gd name="connsiteY28" fmla="*/ 5403669 h 5403669"/>
              <a:gd name="connsiteX29" fmla="*/ 7429688 w 10415451"/>
              <a:gd name="connsiteY29" fmla="*/ 5403669 h 5403669"/>
              <a:gd name="connsiteX30" fmla="*/ 7047789 w 10415451"/>
              <a:gd name="connsiteY30" fmla="*/ 5403669 h 5403669"/>
              <a:gd name="connsiteX31" fmla="*/ 6561734 w 10415451"/>
              <a:gd name="connsiteY31" fmla="*/ 5403669 h 5403669"/>
              <a:gd name="connsiteX32" fmla="*/ 5867371 w 10415451"/>
              <a:gd name="connsiteY32" fmla="*/ 5403669 h 5403669"/>
              <a:gd name="connsiteX33" fmla="*/ 5381316 w 10415451"/>
              <a:gd name="connsiteY33" fmla="*/ 5403669 h 5403669"/>
              <a:gd name="connsiteX34" fmla="*/ 4582798 w 10415451"/>
              <a:gd name="connsiteY34" fmla="*/ 5403669 h 5403669"/>
              <a:gd name="connsiteX35" fmla="*/ 4096744 w 10415451"/>
              <a:gd name="connsiteY35" fmla="*/ 5403669 h 5403669"/>
              <a:gd name="connsiteX36" fmla="*/ 3194072 w 10415451"/>
              <a:gd name="connsiteY36" fmla="*/ 5403669 h 5403669"/>
              <a:gd name="connsiteX37" fmla="*/ 2603863 w 10415451"/>
              <a:gd name="connsiteY37" fmla="*/ 5403669 h 5403669"/>
              <a:gd name="connsiteX38" fmla="*/ 1909499 w 10415451"/>
              <a:gd name="connsiteY38" fmla="*/ 5403669 h 5403669"/>
              <a:gd name="connsiteX39" fmla="*/ 1527599 w 10415451"/>
              <a:gd name="connsiteY39" fmla="*/ 5403669 h 5403669"/>
              <a:gd name="connsiteX40" fmla="*/ 937391 w 10415451"/>
              <a:gd name="connsiteY40" fmla="*/ 5403669 h 5403669"/>
              <a:gd name="connsiteX41" fmla="*/ 0 w 10415451"/>
              <a:gd name="connsiteY41" fmla="*/ 5403669 h 5403669"/>
              <a:gd name="connsiteX42" fmla="*/ 0 w 10415451"/>
              <a:gd name="connsiteY42" fmla="*/ 4890320 h 5403669"/>
              <a:gd name="connsiteX43" fmla="*/ 0 w 10415451"/>
              <a:gd name="connsiteY43" fmla="*/ 4268899 h 5403669"/>
              <a:gd name="connsiteX44" fmla="*/ 0 w 10415451"/>
              <a:gd name="connsiteY44" fmla="*/ 3593440 h 5403669"/>
              <a:gd name="connsiteX45" fmla="*/ 0 w 10415451"/>
              <a:gd name="connsiteY45" fmla="*/ 2972018 h 5403669"/>
              <a:gd name="connsiteX46" fmla="*/ 0 w 10415451"/>
              <a:gd name="connsiteY46" fmla="*/ 2242523 h 5403669"/>
              <a:gd name="connsiteX47" fmla="*/ 0 w 10415451"/>
              <a:gd name="connsiteY47" fmla="*/ 1729174 h 5403669"/>
              <a:gd name="connsiteX48" fmla="*/ 0 w 10415451"/>
              <a:gd name="connsiteY48" fmla="*/ 1215826 h 5403669"/>
              <a:gd name="connsiteX49" fmla="*/ 0 w 10415451"/>
              <a:gd name="connsiteY49" fmla="*/ 702477 h 5403669"/>
              <a:gd name="connsiteX50" fmla="*/ 0 w 10415451"/>
              <a:gd name="connsiteY50" fmla="*/ 0 h 540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415451" h="5403669" extrusionOk="0">
                <a:moveTo>
                  <a:pt x="0" y="0"/>
                </a:moveTo>
                <a:cubicBezTo>
                  <a:pt x="164478" y="-1688"/>
                  <a:pt x="214848" y="3211"/>
                  <a:pt x="381900" y="0"/>
                </a:cubicBezTo>
                <a:cubicBezTo>
                  <a:pt x="548952" y="-3211"/>
                  <a:pt x="720423" y="16754"/>
                  <a:pt x="972109" y="0"/>
                </a:cubicBezTo>
                <a:cubicBezTo>
                  <a:pt x="1223795" y="-16754"/>
                  <a:pt x="1555061" y="8293"/>
                  <a:pt x="1874781" y="0"/>
                </a:cubicBezTo>
                <a:cubicBezTo>
                  <a:pt x="2194501" y="-8293"/>
                  <a:pt x="2079604" y="-15089"/>
                  <a:pt x="2256681" y="0"/>
                </a:cubicBezTo>
                <a:cubicBezTo>
                  <a:pt x="2433758" y="15089"/>
                  <a:pt x="2533496" y="-32"/>
                  <a:pt x="2742735" y="0"/>
                </a:cubicBezTo>
                <a:cubicBezTo>
                  <a:pt x="2951974" y="32"/>
                  <a:pt x="3116168" y="22882"/>
                  <a:pt x="3228790" y="0"/>
                </a:cubicBezTo>
                <a:cubicBezTo>
                  <a:pt x="3341413" y="-22882"/>
                  <a:pt x="3868765" y="-2302"/>
                  <a:pt x="4131462" y="0"/>
                </a:cubicBezTo>
                <a:cubicBezTo>
                  <a:pt x="4394159" y="2302"/>
                  <a:pt x="4593669" y="9589"/>
                  <a:pt x="4721671" y="0"/>
                </a:cubicBezTo>
                <a:cubicBezTo>
                  <a:pt x="4849673" y="-9589"/>
                  <a:pt x="5344612" y="-39451"/>
                  <a:pt x="5520189" y="0"/>
                </a:cubicBezTo>
                <a:cubicBezTo>
                  <a:pt x="5695766" y="39451"/>
                  <a:pt x="6025337" y="-33414"/>
                  <a:pt x="6214552" y="0"/>
                </a:cubicBezTo>
                <a:cubicBezTo>
                  <a:pt x="6403767" y="33414"/>
                  <a:pt x="6509030" y="6083"/>
                  <a:pt x="6596452" y="0"/>
                </a:cubicBezTo>
                <a:cubicBezTo>
                  <a:pt x="6683874" y="-6083"/>
                  <a:pt x="6794238" y="9886"/>
                  <a:pt x="6978352" y="0"/>
                </a:cubicBezTo>
                <a:cubicBezTo>
                  <a:pt x="7162466" y="-9886"/>
                  <a:pt x="7331876" y="-702"/>
                  <a:pt x="7464407" y="0"/>
                </a:cubicBezTo>
                <a:cubicBezTo>
                  <a:pt x="7596939" y="702"/>
                  <a:pt x="7765236" y="-14111"/>
                  <a:pt x="7846306" y="0"/>
                </a:cubicBezTo>
                <a:cubicBezTo>
                  <a:pt x="7927376" y="14111"/>
                  <a:pt x="8084290" y="-4819"/>
                  <a:pt x="8228206" y="0"/>
                </a:cubicBezTo>
                <a:cubicBezTo>
                  <a:pt x="8372122" y="4819"/>
                  <a:pt x="8687036" y="25800"/>
                  <a:pt x="8922570" y="0"/>
                </a:cubicBezTo>
                <a:cubicBezTo>
                  <a:pt x="9158104" y="-25800"/>
                  <a:pt x="9285000" y="10234"/>
                  <a:pt x="9512779" y="0"/>
                </a:cubicBezTo>
                <a:cubicBezTo>
                  <a:pt x="9740558" y="-10234"/>
                  <a:pt x="9977757" y="-29222"/>
                  <a:pt x="10415451" y="0"/>
                </a:cubicBezTo>
                <a:cubicBezTo>
                  <a:pt x="10398104" y="253642"/>
                  <a:pt x="10441919" y="566238"/>
                  <a:pt x="10415451" y="783532"/>
                </a:cubicBezTo>
                <a:cubicBezTo>
                  <a:pt x="10388983" y="1000826"/>
                  <a:pt x="10448003" y="1230659"/>
                  <a:pt x="10415451" y="1513027"/>
                </a:cubicBezTo>
                <a:cubicBezTo>
                  <a:pt x="10382899" y="1795395"/>
                  <a:pt x="10409946" y="1954643"/>
                  <a:pt x="10415451" y="2242523"/>
                </a:cubicBezTo>
                <a:cubicBezTo>
                  <a:pt x="10420956" y="2530403"/>
                  <a:pt x="10424347" y="2612975"/>
                  <a:pt x="10415451" y="2917981"/>
                </a:cubicBezTo>
                <a:cubicBezTo>
                  <a:pt x="10406555" y="3222987"/>
                  <a:pt x="10379721" y="3507078"/>
                  <a:pt x="10415451" y="3701513"/>
                </a:cubicBezTo>
                <a:cubicBezTo>
                  <a:pt x="10451181" y="3895948"/>
                  <a:pt x="10407290" y="4180973"/>
                  <a:pt x="10415451" y="4376972"/>
                </a:cubicBezTo>
                <a:cubicBezTo>
                  <a:pt x="10423612" y="4572971"/>
                  <a:pt x="10421536" y="5147443"/>
                  <a:pt x="10415451" y="5403669"/>
                </a:cubicBezTo>
                <a:cubicBezTo>
                  <a:pt x="10190885" y="5388752"/>
                  <a:pt x="9991538" y="5377913"/>
                  <a:pt x="9825242" y="5403669"/>
                </a:cubicBezTo>
                <a:cubicBezTo>
                  <a:pt x="9658946" y="5429425"/>
                  <a:pt x="9296577" y="5423967"/>
                  <a:pt x="9026724" y="5403669"/>
                </a:cubicBezTo>
                <a:cubicBezTo>
                  <a:pt x="8756871" y="5383371"/>
                  <a:pt x="8656793" y="5400555"/>
                  <a:pt x="8332361" y="5403669"/>
                </a:cubicBezTo>
                <a:cubicBezTo>
                  <a:pt x="8007929" y="5406783"/>
                  <a:pt x="7619578" y="5373017"/>
                  <a:pt x="7429688" y="5403669"/>
                </a:cubicBezTo>
                <a:cubicBezTo>
                  <a:pt x="7239798" y="5434321"/>
                  <a:pt x="7159649" y="5413984"/>
                  <a:pt x="7047789" y="5403669"/>
                </a:cubicBezTo>
                <a:cubicBezTo>
                  <a:pt x="6935929" y="5393354"/>
                  <a:pt x="6767613" y="5384411"/>
                  <a:pt x="6561734" y="5403669"/>
                </a:cubicBezTo>
                <a:cubicBezTo>
                  <a:pt x="6355856" y="5422927"/>
                  <a:pt x="6051444" y="5377133"/>
                  <a:pt x="5867371" y="5403669"/>
                </a:cubicBezTo>
                <a:cubicBezTo>
                  <a:pt x="5683298" y="5430205"/>
                  <a:pt x="5608325" y="5393472"/>
                  <a:pt x="5381316" y="5403669"/>
                </a:cubicBezTo>
                <a:cubicBezTo>
                  <a:pt x="5154308" y="5413866"/>
                  <a:pt x="4778586" y="5376010"/>
                  <a:pt x="4582798" y="5403669"/>
                </a:cubicBezTo>
                <a:cubicBezTo>
                  <a:pt x="4387010" y="5431328"/>
                  <a:pt x="4318853" y="5403588"/>
                  <a:pt x="4096744" y="5403669"/>
                </a:cubicBezTo>
                <a:cubicBezTo>
                  <a:pt x="3874635" y="5403750"/>
                  <a:pt x="3610199" y="5431381"/>
                  <a:pt x="3194072" y="5403669"/>
                </a:cubicBezTo>
                <a:cubicBezTo>
                  <a:pt x="2777945" y="5375957"/>
                  <a:pt x="2832030" y="5410574"/>
                  <a:pt x="2603863" y="5403669"/>
                </a:cubicBezTo>
                <a:cubicBezTo>
                  <a:pt x="2375696" y="5396764"/>
                  <a:pt x="2092333" y="5375563"/>
                  <a:pt x="1909499" y="5403669"/>
                </a:cubicBezTo>
                <a:cubicBezTo>
                  <a:pt x="1726665" y="5431775"/>
                  <a:pt x="1638529" y="5401800"/>
                  <a:pt x="1527599" y="5403669"/>
                </a:cubicBezTo>
                <a:cubicBezTo>
                  <a:pt x="1416669" y="5405538"/>
                  <a:pt x="1159542" y="5396650"/>
                  <a:pt x="937391" y="5403669"/>
                </a:cubicBezTo>
                <a:cubicBezTo>
                  <a:pt x="715240" y="5410688"/>
                  <a:pt x="202156" y="5430453"/>
                  <a:pt x="0" y="5403669"/>
                </a:cubicBezTo>
                <a:cubicBezTo>
                  <a:pt x="-4103" y="5157284"/>
                  <a:pt x="-15373" y="5114025"/>
                  <a:pt x="0" y="4890320"/>
                </a:cubicBezTo>
                <a:cubicBezTo>
                  <a:pt x="15373" y="4666615"/>
                  <a:pt x="-12685" y="4577295"/>
                  <a:pt x="0" y="4268899"/>
                </a:cubicBezTo>
                <a:cubicBezTo>
                  <a:pt x="12685" y="3960503"/>
                  <a:pt x="23157" y="3813527"/>
                  <a:pt x="0" y="3593440"/>
                </a:cubicBezTo>
                <a:cubicBezTo>
                  <a:pt x="-23157" y="3373353"/>
                  <a:pt x="-1265" y="3174259"/>
                  <a:pt x="0" y="2972018"/>
                </a:cubicBezTo>
                <a:cubicBezTo>
                  <a:pt x="1265" y="2769777"/>
                  <a:pt x="-23595" y="2574682"/>
                  <a:pt x="0" y="2242523"/>
                </a:cubicBezTo>
                <a:cubicBezTo>
                  <a:pt x="23595" y="1910365"/>
                  <a:pt x="-17387" y="1884144"/>
                  <a:pt x="0" y="1729174"/>
                </a:cubicBezTo>
                <a:cubicBezTo>
                  <a:pt x="17387" y="1574204"/>
                  <a:pt x="9198" y="1345431"/>
                  <a:pt x="0" y="1215826"/>
                </a:cubicBezTo>
                <a:cubicBezTo>
                  <a:pt x="-9198" y="1086221"/>
                  <a:pt x="-13677" y="943289"/>
                  <a:pt x="0" y="702477"/>
                </a:cubicBezTo>
                <a:cubicBezTo>
                  <a:pt x="13677" y="461665"/>
                  <a:pt x="-13869" y="25960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2471655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C960872-36FB-4ED9-A69C-E9E0EEB4CEC0}"/>
              </a:ext>
            </a:extLst>
          </p:cNvPr>
          <p:cNvCxnSpPr/>
          <p:nvPr/>
        </p:nvCxnSpPr>
        <p:spPr>
          <a:xfrm>
            <a:off x="4507158" y="41920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696A43E5-CE5E-4FEB-A34D-9B3C9572BEDD}"/>
              </a:ext>
            </a:extLst>
          </p:cNvPr>
          <p:cNvSpPr/>
          <p:nvPr/>
        </p:nvSpPr>
        <p:spPr>
          <a:xfrm>
            <a:off x="3213463" y="2236337"/>
            <a:ext cx="914400" cy="548223"/>
          </a:xfrm>
          <a:custGeom>
            <a:avLst/>
            <a:gdLst>
              <a:gd name="connsiteX0" fmla="*/ 0 w 914400"/>
              <a:gd name="connsiteY0" fmla="*/ 274112 h 548223"/>
              <a:gd name="connsiteX1" fmla="*/ 457200 w 914400"/>
              <a:gd name="connsiteY1" fmla="*/ 0 h 548223"/>
              <a:gd name="connsiteX2" fmla="*/ 914400 w 914400"/>
              <a:gd name="connsiteY2" fmla="*/ 274112 h 548223"/>
              <a:gd name="connsiteX3" fmla="*/ 457200 w 914400"/>
              <a:gd name="connsiteY3" fmla="*/ 548224 h 548223"/>
              <a:gd name="connsiteX4" fmla="*/ 0 w 914400"/>
              <a:gd name="connsiteY4" fmla="*/ 274112 h 54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48223" extrusionOk="0">
                <a:moveTo>
                  <a:pt x="0" y="274112"/>
                </a:moveTo>
                <a:cubicBezTo>
                  <a:pt x="-30376" y="124023"/>
                  <a:pt x="246703" y="41301"/>
                  <a:pt x="457200" y="0"/>
                </a:cubicBezTo>
                <a:cubicBezTo>
                  <a:pt x="725308" y="32023"/>
                  <a:pt x="915273" y="149378"/>
                  <a:pt x="914400" y="274112"/>
                </a:cubicBezTo>
                <a:cubicBezTo>
                  <a:pt x="883462" y="378824"/>
                  <a:pt x="718806" y="559227"/>
                  <a:pt x="457200" y="548224"/>
                </a:cubicBezTo>
                <a:cubicBezTo>
                  <a:pt x="209559" y="530133"/>
                  <a:pt x="4222" y="433371"/>
                  <a:pt x="0" y="274112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142A4AA-4D17-4CFC-8875-8DF537CCF87E}"/>
              </a:ext>
            </a:extLst>
          </p:cNvPr>
          <p:cNvSpPr/>
          <p:nvPr/>
        </p:nvSpPr>
        <p:spPr>
          <a:xfrm>
            <a:off x="3296194" y="3941750"/>
            <a:ext cx="914400" cy="548223"/>
          </a:xfrm>
          <a:custGeom>
            <a:avLst/>
            <a:gdLst>
              <a:gd name="connsiteX0" fmla="*/ 0 w 914400"/>
              <a:gd name="connsiteY0" fmla="*/ 274112 h 548223"/>
              <a:gd name="connsiteX1" fmla="*/ 457200 w 914400"/>
              <a:gd name="connsiteY1" fmla="*/ 0 h 548223"/>
              <a:gd name="connsiteX2" fmla="*/ 914400 w 914400"/>
              <a:gd name="connsiteY2" fmla="*/ 274112 h 548223"/>
              <a:gd name="connsiteX3" fmla="*/ 457200 w 914400"/>
              <a:gd name="connsiteY3" fmla="*/ 548224 h 548223"/>
              <a:gd name="connsiteX4" fmla="*/ 0 w 914400"/>
              <a:gd name="connsiteY4" fmla="*/ 274112 h 54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48223" extrusionOk="0">
                <a:moveTo>
                  <a:pt x="0" y="274112"/>
                </a:moveTo>
                <a:cubicBezTo>
                  <a:pt x="-30376" y="124023"/>
                  <a:pt x="246703" y="41301"/>
                  <a:pt x="457200" y="0"/>
                </a:cubicBezTo>
                <a:cubicBezTo>
                  <a:pt x="725308" y="32023"/>
                  <a:pt x="915273" y="149378"/>
                  <a:pt x="914400" y="274112"/>
                </a:cubicBezTo>
                <a:cubicBezTo>
                  <a:pt x="883462" y="378824"/>
                  <a:pt x="718806" y="559227"/>
                  <a:pt x="457200" y="548224"/>
                </a:cubicBezTo>
                <a:cubicBezTo>
                  <a:pt x="209559" y="530133"/>
                  <a:pt x="4222" y="433371"/>
                  <a:pt x="0" y="274112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56EB63-D1D3-450C-AAB3-279A5FCAC80A}"/>
              </a:ext>
            </a:extLst>
          </p:cNvPr>
          <p:cNvSpPr txBox="1"/>
          <p:nvPr/>
        </p:nvSpPr>
        <p:spPr>
          <a:xfrm>
            <a:off x="2040876" y="2799457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1C0776-D7A0-456C-876F-1FA6909BB3EA}"/>
              </a:ext>
            </a:extLst>
          </p:cNvPr>
          <p:cNvSpPr txBox="1"/>
          <p:nvPr/>
        </p:nvSpPr>
        <p:spPr>
          <a:xfrm>
            <a:off x="3422469" y="2799457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B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1794A-6017-46DF-8EFC-41A40F63F307}"/>
              </a:ext>
            </a:extLst>
          </p:cNvPr>
          <p:cNvSpPr txBox="1"/>
          <p:nvPr/>
        </p:nvSpPr>
        <p:spPr>
          <a:xfrm>
            <a:off x="6917178" y="2749294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48B54A-DBAA-49E9-895D-391413F07F12}"/>
              </a:ext>
            </a:extLst>
          </p:cNvPr>
          <p:cNvSpPr txBox="1"/>
          <p:nvPr/>
        </p:nvSpPr>
        <p:spPr>
          <a:xfrm>
            <a:off x="5612675" y="2748030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B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47863C-C50C-47E4-8A4D-88CA82B9348B}"/>
              </a:ext>
            </a:extLst>
          </p:cNvPr>
          <p:cNvSpPr txBox="1"/>
          <p:nvPr/>
        </p:nvSpPr>
        <p:spPr>
          <a:xfrm>
            <a:off x="2141025" y="4555320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B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C52635-E7DC-448F-B66E-D414CA6FBA99}"/>
              </a:ext>
            </a:extLst>
          </p:cNvPr>
          <p:cNvSpPr txBox="1"/>
          <p:nvPr/>
        </p:nvSpPr>
        <p:spPr>
          <a:xfrm>
            <a:off x="3522618" y="4555320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A65EE3-B38B-4DEA-80B0-87F421474C60}"/>
              </a:ext>
            </a:extLst>
          </p:cNvPr>
          <p:cNvSpPr txBox="1"/>
          <p:nvPr/>
        </p:nvSpPr>
        <p:spPr>
          <a:xfrm>
            <a:off x="7165372" y="4503893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B 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5A6DBC-55F0-4FA9-9021-51CD0FE374D1}"/>
              </a:ext>
            </a:extLst>
          </p:cNvPr>
          <p:cNvSpPr txBox="1"/>
          <p:nvPr/>
        </p:nvSpPr>
        <p:spPr>
          <a:xfrm>
            <a:off x="5712824" y="4503893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 1</a:t>
            </a:r>
          </a:p>
        </p:txBody>
      </p:sp>
    </p:spTree>
    <p:extLst>
      <p:ext uri="{BB962C8B-B14F-4D97-AF65-F5344CB8AC3E}">
        <p14:creationId xmlns:p14="http://schemas.microsoft.com/office/powerpoint/2010/main" val="39476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5" grpId="0"/>
      <p:bldP spid="46" grpId="0" animBg="1"/>
      <p:bldP spid="3" grpId="0" animBg="1"/>
      <p:bldP spid="12" grpId="0" animBg="1"/>
      <p:bldP spid="4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B145EE5-D632-4579-A322-8E2B15F40A10}"/>
              </a:ext>
            </a:extLst>
          </p:cNvPr>
          <p:cNvSpPr txBox="1"/>
          <p:nvPr/>
        </p:nvSpPr>
        <p:spPr>
          <a:xfrm>
            <a:off x="867307" y="1339667"/>
            <a:ext cx="9199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 	+    H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  </a:t>
            </a:r>
            <a:r>
              <a:rPr lang="de-DE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 3" panose="05040102010807070707" pitchFamily="18" charset="2"/>
              </a:rPr>
              <a:t>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H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it-IT" sz="2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it-IT" sz="2800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aq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 OH</a:t>
            </a:r>
            <a:r>
              <a:rPr lang="it-IT" sz="2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it-IT" sz="2800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aq</a:t>
            </a:r>
            <a:r>
              <a:rPr lang="it-IT" sz="2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it-IT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lang="de-D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S 1        </a:t>
            </a:r>
            <a:r>
              <a:rPr lang="de-DE" dirty="0">
                <a:latin typeface="Arial" panose="020B0604020202020204" pitchFamily="34" charset="0"/>
                <a:ea typeface="Times New Roman" panose="02020603050405020304" pitchFamily="18" charset="0"/>
              </a:rPr>
              <a:t>           </a:t>
            </a:r>
            <a:r>
              <a:rPr lang="de-DE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 2          </a:t>
            </a:r>
            <a:r>
              <a:rPr lang="de-DE" dirty="0"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lang="de-DE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 2	         B 1</a:t>
            </a:r>
            <a:endParaRPr lang="de-D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10FBEF2-2014-4AA4-876B-771D7253EE63}"/>
              </a:ext>
            </a:extLst>
          </p:cNvPr>
          <p:cNvGrpSpPr/>
          <p:nvPr/>
        </p:nvGrpSpPr>
        <p:grpSpPr>
          <a:xfrm>
            <a:off x="8316227" y="1223395"/>
            <a:ext cx="2788430" cy="1445342"/>
            <a:chOff x="8386916" y="1703700"/>
            <a:chExt cx="2788430" cy="144534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2277ABE-70C9-438D-859D-AA3452A773E4}"/>
                </a:ext>
              </a:extLst>
            </p:cNvPr>
            <p:cNvSpPr txBox="1"/>
            <p:nvPr/>
          </p:nvSpPr>
          <p:spPr>
            <a:xfrm>
              <a:off x="8775291" y="1964706"/>
              <a:ext cx="2192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Geringe elektrische Leitfähigkeit auch von reinem Wasser!</a:t>
              </a:r>
            </a:p>
          </p:txBody>
        </p:sp>
        <p:sp>
          <p:nvSpPr>
            <p:cNvPr id="5" name="Denkblase: wolkenförmig 4">
              <a:extLst>
                <a:ext uri="{FF2B5EF4-FFF2-40B4-BE49-F238E27FC236}">
                  <a16:creationId xmlns:a16="http://schemas.microsoft.com/office/drawing/2014/main" id="{75ED8F0C-B7BF-4DCA-9C05-CED04A041899}"/>
                </a:ext>
              </a:extLst>
            </p:cNvPr>
            <p:cNvSpPr/>
            <p:nvPr/>
          </p:nvSpPr>
          <p:spPr>
            <a:xfrm>
              <a:off x="8386916" y="1703700"/>
              <a:ext cx="2788430" cy="1445342"/>
            </a:xfrm>
            <a:prstGeom prst="cloudCallout">
              <a:avLst>
                <a:gd name="adj1" fmla="val -99617"/>
                <a:gd name="adj2" fmla="val 399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B5041F2-8A72-4181-9C2E-E04F23ADF147}"/>
                  </a:ext>
                </a:extLst>
              </p:cNvPr>
              <p:cNvSpPr txBox="1"/>
              <p:nvPr/>
            </p:nvSpPr>
            <p:spPr>
              <a:xfrm>
                <a:off x="2262985" y="3026496"/>
                <a:ext cx="4111850" cy="789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dirty="0"/>
                  <a:t>K</a:t>
                </a:r>
                <a:r>
                  <a:rPr lang="de-DE" sz="2800" baseline="-25000" dirty="0" err="1"/>
                  <a:t>c</a:t>
                </a:r>
                <a:r>
                  <a:rPr lang="de-DE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800" b="0" i="0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de-DE" sz="2800" b="0" i="0" baseline="20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de-DE" sz="28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2800" b="0" i="0" baseline="2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e-DE" sz="2800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800" b="1" i="0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8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2800" i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B5041F2-8A72-4181-9C2E-E04F23AD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85" y="3026496"/>
                <a:ext cx="4111850" cy="789832"/>
              </a:xfrm>
              <a:prstGeom prst="rect">
                <a:avLst/>
              </a:prstGeom>
              <a:blipFill>
                <a:blip r:embed="rId2"/>
                <a:stretch>
                  <a:fillRect l="-2963" b="-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A024C06-29E8-45AA-975D-816CFC8E0D07}"/>
              </a:ext>
            </a:extLst>
          </p:cNvPr>
          <p:cNvSpPr txBox="1"/>
          <p:nvPr/>
        </p:nvSpPr>
        <p:spPr>
          <a:xfrm>
            <a:off x="595390" y="3290318"/>
            <a:ext cx="99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MWG: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80DCF3E-9922-46AF-8C20-543279FE47B2}"/>
                  </a:ext>
                </a:extLst>
              </p:cNvPr>
              <p:cNvSpPr txBox="1"/>
              <p:nvPr/>
            </p:nvSpPr>
            <p:spPr>
              <a:xfrm>
                <a:off x="6546420" y="2969312"/>
                <a:ext cx="7039897" cy="90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Bei 25°C: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b="0" i="0" baseline="2000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m:rPr>
                        <m:nor/>
                      </m:rPr>
                      <a:rPr lang="de-DE" b="0" i="0" baseline="2000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de-DE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0" baseline="2000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</a:t>
                </a:r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b="1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-7</a:t>
                </a:r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𝒎𝒐𝒍</m:t>
                        </m:r>
                      </m:num>
                      <m:den>
                        <m:r>
                          <a:rPr lang="de-DE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den>
                    </m:f>
                  </m:oMath>
                </a14:m>
                <a:endParaRPr lang="de-DE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und</a:t>
                </a:r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55,3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𝒎𝒐𝒍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den>
                    </m:f>
                  </m:oMath>
                </a14:m>
                <a:r>
                  <a:rPr lang="de-DE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gilt als konstant!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80DCF3E-9922-46AF-8C20-543279FE4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20" y="2969312"/>
                <a:ext cx="7039897" cy="900888"/>
              </a:xfrm>
              <a:prstGeom prst="rect">
                <a:avLst/>
              </a:prstGeom>
              <a:blipFill>
                <a:blip r:embed="rId3"/>
                <a:stretch>
                  <a:fillRect l="-779" b="-3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FF3106B-6E5E-456F-9B61-91F9566D1256}"/>
              </a:ext>
            </a:extLst>
          </p:cNvPr>
          <p:cNvSpPr txBox="1"/>
          <p:nvPr/>
        </p:nvSpPr>
        <p:spPr>
          <a:xfrm>
            <a:off x="867307" y="190039"/>
            <a:ext cx="93775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 err="1">
                <a:effectLst/>
                <a:ea typeface="Times New Roman" panose="02020603050405020304" pitchFamily="18" charset="0"/>
              </a:rPr>
              <a:t>Autoprotolyse</a:t>
            </a:r>
            <a:r>
              <a:rPr lang="it-IT" sz="2400" b="1" dirty="0">
                <a:effectLst/>
                <a:ea typeface="Times New Roman" panose="02020603050405020304" pitchFamily="18" charset="0"/>
              </a:rPr>
              <a:t> von </a:t>
            </a:r>
            <a:r>
              <a:rPr lang="it-IT" sz="2400" b="1" dirty="0" err="1">
                <a:effectLst/>
                <a:ea typeface="Times New Roman" panose="02020603050405020304" pitchFamily="18" charset="0"/>
              </a:rPr>
              <a:t>Wasser</a:t>
            </a:r>
            <a:endParaRPr lang="de-DE" sz="2400" dirty="0">
              <a:effectLst/>
              <a:ea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ea typeface="Times New Roman" panose="02020603050405020304" pitchFamily="18" charset="0"/>
              </a:rPr>
              <a:t>Wassermoleküle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reagieren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auch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mit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sich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selbst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in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einer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Protolysereaktion</a:t>
            </a:r>
            <a:r>
              <a:rPr lang="it-IT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3981BA2-FA8A-4A1E-9FAA-BCB48A72CC72}"/>
                  </a:ext>
                </a:extLst>
              </p:cNvPr>
              <p:cNvSpPr txBox="1"/>
              <p:nvPr/>
            </p:nvSpPr>
            <p:spPr>
              <a:xfrm>
                <a:off x="1107406" y="4254770"/>
                <a:ext cx="61479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400" dirty="0" smtClean="0"/>
                      <m:t>K</m:t>
                    </m:r>
                    <m:r>
                      <m:rPr>
                        <m:nor/>
                      </m:rPr>
                      <a:rPr lang="de-DE" sz="2400" baseline="-25000" dirty="0" smtClean="0"/>
                      <m:t>c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·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sz="2400" b="1" i="0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de-DE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400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2400" baseline="2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400" baseline="2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3981BA2-FA8A-4A1E-9FAA-BCB48A72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06" y="4254770"/>
                <a:ext cx="6147969" cy="461665"/>
              </a:xfrm>
              <a:prstGeom prst="rect">
                <a:avLst/>
              </a:prstGeom>
              <a:blipFill>
                <a:blip r:embed="rId4"/>
                <a:stretch>
                  <a:fillRect l="-198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9E3EC043-157B-4ED5-ACA1-57B07BF6C33F}"/>
              </a:ext>
            </a:extLst>
          </p:cNvPr>
          <p:cNvSpPr/>
          <p:nvPr/>
        </p:nvSpPr>
        <p:spPr>
          <a:xfrm>
            <a:off x="2703870" y="3621507"/>
            <a:ext cx="865633" cy="103102"/>
          </a:xfrm>
          <a:custGeom>
            <a:avLst/>
            <a:gdLst>
              <a:gd name="connsiteX0" fmla="*/ 1199758 w 1199758"/>
              <a:gd name="connsiteY0" fmla="*/ 157316 h 177916"/>
              <a:gd name="connsiteX1" fmla="*/ 1042442 w 1199758"/>
              <a:gd name="connsiteY1" fmla="*/ 176981 h 177916"/>
              <a:gd name="connsiteX2" fmla="*/ 462338 w 1199758"/>
              <a:gd name="connsiteY2" fmla="*/ 157316 h 177916"/>
              <a:gd name="connsiteX3" fmla="*/ 295190 w 1199758"/>
              <a:gd name="connsiteY3" fmla="*/ 117987 h 177916"/>
              <a:gd name="connsiteX4" fmla="*/ 206700 w 1199758"/>
              <a:gd name="connsiteY4" fmla="*/ 98323 h 177916"/>
              <a:gd name="connsiteX5" fmla="*/ 88713 w 1199758"/>
              <a:gd name="connsiteY5" fmla="*/ 68826 h 177916"/>
              <a:gd name="connsiteX6" fmla="*/ 29719 w 1199758"/>
              <a:gd name="connsiteY6" fmla="*/ 39329 h 177916"/>
              <a:gd name="connsiteX7" fmla="*/ 222 w 1199758"/>
              <a:gd name="connsiteY7" fmla="*/ 19665 h 177916"/>
              <a:gd name="connsiteX8" fmla="*/ 19887 w 1199758"/>
              <a:gd name="connsiteY8" fmla="*/ 0 h 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9758" h="177916">
                <a:moveTo>
                  <a:pt x="1199758" y="157316"/>
                </a:moveTo>
                <a:cubicBezTo>
                  <a:pt x="1147319" y="163871"/>
                  <a:pt x="1095283" y="176180"/>
                  <a:pt x="1042442" y="176981"/>
                </a:cubicBezTo>
                <a:cubicBezTo>
                  <a:pt x="1002405" y="177588"/>
                  <a:pt x="626589" y="183250"/>
                  <a:pt x="462338" y="157316"/>
                </a:cubicBezTo>
                <a:cubicBezTo>
                  <a:pt x="341413" y="138223"/>
                  <a:pt x="395586" y="143086"/>
                  <a:pt x="295190" y="117987"/>
                </a:cubicBezTo>
                <a:cubicBezTo>
                  <a:pt x="265876" y="110659"/>
                  <a:pt x="236094" y="105322"/>
                  <a:pt x="206700" y="98323"/>
                </a:cubicBezTo>
                <a:cubicBezTo>
                  <a:pt x="167263" y="88933"/>
                  <a:pt x="88713" y="68826"/>
                  <a:pt x="88713" y="68826"/>
                </a:cubicBezTo>
                <a:cubicBezTo>
                  <a:pt x="69048" y="58994"/>
                  <a:pt x="48938" y="50006"/>
                  <a:pt x="29719" y="39329"/>
                </a:cubicBezTo>
                <a:cubicBezTo>
                  <a:pt x="19389" y="33590"/>
                  <a:pt x="3088" y="31129"/>
                  <a:pt x="222" y="19665"/>
                </a:cubicBezTo>
                <a:cubicBezTo>
                  <a:pt x="-2026" y="10672"/>
                  <a:pt x="13332" y="6555"/>
                  <a:pt x="19887" y="0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5D839E0-7958-4329-BC7D-07E57E80D016}"/>
              </a:ext>
            </a:extLst>
          </p:cNvPr>
          <p:cNvSpPr/>
          <p:nvPr/>
        </p:nvSpPr>
        <p:spPr>
          <a:xfrm>
            <a:off x="867307" y="4038541"/>
            <a:ext cx="1964327" cy="896624"/>
          </a:xfrm>
          <a:custGeom>
            <a:avLst/>
            <a:gdLst>
              <a:gd name="connsiteX0" fmla="*/ 0 w 1964327"/>
              <a:gd name="connsiteY0" fmla="*/ 448312 h 896624"/>
              <a:gd name="connsiteX1" fmla="*/ 982164 w 1964327"/>
              <a:gd name="connsiteY1" fmla="*/ 0 h 896624"/>
              <a:gd name="connsiteX2" fmla="*/ 1964328 w 1964327"/>
              <a:gd name="connsiteY2" fmla="*/ 448312 h 896624"/>
              <a:gd name="connsiteX3" fmla="*/ 982164 w 1964327"/>
              <a:gd name="connsiteY3" fmla="*/ 896624 h 896624"/>
              <a:gd name="connsiteX4" fmla="*/ 0 w 1964327"/>
              <a:gd name="connsiteY4" fmla="*/ 448312 h 8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4327" h="896624" extrusionOk="0">
                <a:moveTo>
                  <a:pt x="0" y="448312"/>
                </a:moveTo>
                <a:cubicBezTo>
                  <a:pt x="-36501" y="202277"/>
                  <a:pt x="453556" y="13593"/>
                  <a:pt x="982164" y="0"/>
                </a:cubicBezTo>
                <a:cubicBezTo>
                  <a:pt x="1545193" y="42268"/>
                  <a:pt x="1965681" y="241994"/>
                  <a:pt x="1964328" y="448312"/>
                </a:cubicBezTo>
                <a:cubicBezTo>
                  <a:pt x="1922315" y="632523"/>
                  <a:pt x="1563877" y="944116"/>
                  <a:pt x="982164" y="896624"/>
                </a:cubicBezTo>
                <a:cubicBezTo>
                  <a:pt x="450646" y="856023"/>
                  <a:pt x="10647" y="715759"/>
                  <a:pt x="0" y="448312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160F9FC-B50D-4C11-8D7C-29D002FBAF9D}"/>
                  </a:ext>
                </a:extLst>
              </p:cNvPr>
              <p:cNvSpPr txBox="1"/>
              <p:nvPr/>
            </p:nvSpPr>
            <p:spPr>
              <a:xfrm>
                <a:off x="2369746" y="5262215"/>
                <a:ext cx="4603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dirty="0" smtClean="0">
                        <a:solidFill>
                          <a:srgbClr val="00B0F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de-DE" sz="2800" b="0" i="0" baseline="-25000" dirty="0" smtClean="0">
                        <a:solidFill>
                          <a:srgbClr val="00B0F0"/>
                        </a:solidFill>
                      </a:rPr>
                      <m:t>w</m:t>
                    </m:r>
                  </m:oMath>
                </a14:m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800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2800" baseline="2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de-DE" sz="28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OH</m:t>
                        </m:r>
                        <m:r>
                          <a:rPr lang="de-DE" sz="2800" baseline="2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160F9FC-B50D-4C11-8D7C-29D002FB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746" y="5262215"/>
                <a:ext cx="46031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91752C2-67E6-4D91-AA86-509926E6BFD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849471" y="4935165"/>
            <a:ext cx="596926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D32D1F0-740C-4C1D-A07B-C69E9E8ADF98}"/>
              </a:ext>
            </a:extLst>
          </p:cNvPr>
          <p:cNvSpPr txBox="1"/>
          <p:nvPr/>
        </p:nvSpPr>
        <p:spPr>
          <a:xfrm>
            <a:off x="7042139" y="5325223"/>
            <a:ext cx="349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Ionenprodukt des Wassers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C5D4BE1-A47E-46CD-8F9B-B46BEC9A6D48}"/>
              </a:ext>
            </a:extLst>
          </p:cNvPr>
          <p:cNvSpPr/>
          <p:nvPr/>
        </p:nvSpPr>
        <p:spPr>
          <a:xfrm>
            <a:off x="2325232" y="5207543"/>
            <a:ext cx="8828623" cy="621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9A734EF-2C5F-41F6-82B0-6273E70AB845}"/>
              </a:ext>
            </a:extLst>
          </p:cNvPr>
          <p:cNvSpPr txBox="1"/>
          <p:nvPr/>
        </p:nvSpPr>
        <p:spPr>
          <a:xfrm>
            <a:off x="1038145" y="4982117"/>
            <a:ext cx="123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F0"/>
                </a:solidFill>
              </a:rPr>
              <a:t>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613C3CC-CB64-411B-9864-319298FC2038}"/>
                  </a:ext>
                </a:extLst>
              </p:cNvPr>
              <p:cNvSpPr txBox="1"/>
              <p:nvPr/>
            </p:nvSpPr>
            <p:spPr>
              <a:xfrm>
                <a:off x="2446397" y="6035620"/>
                <a:ext cx="5869830" cy="656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400" dirty="0" smtClean="0"/>
                      <m:t>K</m:t>
                    </m:r>
                    <m:r>
                      <m:rPr>
                        <m:nor/>
                      </m:rPr>
                      <a:rPr lang="de-DE" sz="2400" b="0" i="0" baseline="-25000" dirty="0" smtClean="0"/>
                      <m:t>w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 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-7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de-DE" sz="24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−7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400" dirty="0"/>
                  <a:t>  =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de-DE" sz="24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de-DE" sz="2400" baseline="30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14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²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613C3CC-CB64-411B-9864-319298FC2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97" y="6035620"/>
                <a:ext cx="5869830" cy="656526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5ED19BE7-3BED-46CF-8C35-4165E4DA227E}"/>
              </a:ext>
            </a:extLst>
          </p:cNvPr>
          <p:cNvSpPr txBox="1"/>
          <p:nvPr/>
        </p:nvSpPr>
        <p:spPr>
          <a:xfrm>
            <a:off x="7595002" y="6194606"/>
            <a:ext cx="423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(Konzentrationen von reinem Wasser bei 25°C) </a:t>
            </a:r>
          </a:p>
        </p:txBody>
      </p:sp>
    </p:spTree>
    <p:extLst>
      <p:ext uri="{BB962C8B-B14F-4D97-AF65-F5344CB8AC3E}">
        <p14:creationId xmlns:p14="http://schemas.microsoft.com/office/powerpoint/2010/main" val="2406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4" grpId="0"/>
      <p:bldP spid="16" grpId="0" animBg="1"/>
      <p:bldP spid="17" grpId="0" animBg="1"/>
      <p:bldP spid="18" grpId="0"/>
      <p:bldP spid="22" grpId="0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684C36-D82F-4B89-A460-46B07DA0C784}"/>
              </a:ext>
            </a:extLst>
          </p:cNvPr>
          <p:cNvSpPr txBox="1"/>
          <p:nvPr/>
        </p:nvSpPr>
        <p:spPr>
          <a:xfrm>
            <a:off x="464133" y="162042"/>
            <a:ext cx="1126373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>
                <a:effectLst/>
                <a:ea typeface="Times New Roman" panose="02020603050405020304" pitchFamily="18" charset="0"/>
              </a:rPr>
              <a:t>Der pH-Wert</a:t>
            </a:r>
            <a:endParaRPr lang="de-DE" sz="2400" dirty="0">
              <a:effectLst/>
              <a:ea typeface="Times New Roman" panose="02020603050405020304" pitchFamily="18" charset="0"/>
            </a:endParaRPr>
          </a:p>
          <a:p>
            <a:r>
              <a:rPr lang="it-IT" sz="2000" dirty="0" err="1">
                <a:effectLst/>
                <a:ea typeface="Times New Roman" panose="02020603050405020304" pitchFamily="18" charset="0"/>
              </a:rPr>
              <a:t>Der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pH-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Wert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(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potentia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hydrogenii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)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ist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ein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Maß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für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die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Konzentration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der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Oxoniumionen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in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einer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ea typeface="Times New Roman" panose="02020603050405020304" pitchFamily="18" charset="0"/>
              </a:rPr>
              <a:t>Lösung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it-IT" sz="2000" dirty="0" err="1">
                <a:ea typeface="Times New Roman" panose="02020603050405020304" pitchFamily="18" charset="0"/>
              </a:rPr>
              <a:t>Er</a:t>
            </a:r>
            <a:r>
              <a:rPr lang="it-IT" sz="2000" dirty="0"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a typeface="Times New Roman" panose="02020603050405020304" pitchFamily="18" charset="0"/>
              </a:rPr>
              <a:t>ist</a:t>
            </a:r>
            <a:r>
              <a:rPr lang="it-IT" sz="2000" dirty="0">
                <a:ea typeface="Times New Roman" panose="02020603050405020304" pitchFamily="18" charset="0"/>
              </a:rPr>
              <a:t> </a:t>
            </a:r>
            <a:r>
              <a:rPr lang="it-IT" sz="2000" dirty="0" err="1">
                <a:ea typeface="Times New Roman" panose="02020603050405020304" pitchFamily="18" charset="0"/>
              </a:rPr>
              <a:t>der</a:t>
            </a:r>
            <a:r>
              <a:rPr lang="it-IT" sz="2000" dirty="0">
                <a:ea typeface="Times New Roman" panose="02020603050405020304" pitchFamily="18" charset="0"/>
              </a:rPr>
              <a:t> </a:t>
            </a:r>
            <a:r>
              <a:rPr lang="it-IT" sz="2000" b="1" dirty="0">
                <a:ea typeface="Times New Roman" panose="02020603050405020304" pitchFamily="18" charset="0"/>
              </a:rPr>
              <a:t>negative </a:t>
            </a:r>
            <a:r>
              <a:rPr lang="it-IT" sz="2000" b="1" dirty="0" err="1">
                <a:ea typeface="Times New Roman" panose="02020603050405020304" pitchFamily="18" charset="0"/>
              </a:rPr>
              <a:t>dekadische</a:t>
            </a:r>
            <a:r>
              <a:rPr lang="it-IT" sz="2000" b="1" dirty="0">
                <a:ea typeface="Times New Roman" panose="02020603050405020304" pitchFamily="18" charset="0"/>
              </a:rPr>
              <a:t> </a:t>
            </a:r>
            <a:r>
              <a:rPr lang="it-IT" sz="2000" b="1" dirty="0" err="1">
                <a:ea typeface="Times New Roman" panose="02020603050405020304" pitchFamily="18" charset="0"/>
              </a:rPr>
              <a:t>Logarithmus</a:t>
            </a:r>
            <a:r>
              <a:rPr lang="it-IT" sz="2000" b="1" dirty="0">
                <a:ea typeface="Times New Roman" panose="02020603050405020304" pitchFamily="18" charset="0"/>
              </a:rPr>
              <a:t> </a:t>
            </a:r>
            <a:r>
              <a:rPr lang="it-IT" sz="2000" b="1" dirty="0" err="1">
                <a:ea typeface="Times New Roman" panose="02020603050405020304" pitchFamily="18" charset="0"/>
              </a:rPr>
              <a:t>der</a:t>
            </a:r>
            <a:r>
              <a:rPr lang="it-IT" sz="2000" b="1" dirty="0">
                <a:ea typeface="Times New Roman" panose="02020603050405020304" pitchFamily="18" charset="0"/>
              </a:rPr>
              <a:t> </a:t>
            </a:r>
            <a:r>
              <a:rPr lang="it-IT" sz="2000" b="1" dirty="0" err="1">
                <a:ea typeface="Times New Roman" panose="02020603050405020304" pitchFamily="18" charset="0"/>
              </a:rPr>
              <a:t>Oxoniumionenkonzentration</a:t>
            </a:r>
            <a:r>
              <a:rPr lang="it-IT" sz="2000" dirty="0">
                <a:ea typeface="Times New Roman" panose="02020603050405020304" pitchFamily="18" charset="0"/>
              </a:rPr>
              <a:t>:</a:t>
            </a:r>
            <a:r>
              <a:rPr lang="it-IT" sz="2000" dirty="0">
                <a:effectLst/>
                <a:ea typeface="Times New Roman" panose="02020603050405020304" pitchFamily="18" charset="0"/>
              </a:rPr>
              <a:t> </a:t>
            </a:r>
            <a:endParaRPr lang="it-IT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2A31349-0C76-4FB4-956E-ACFDC2E34601}"/>
                  </a:ext>
                </a:extLst>
              </p:cNvPr>
              <p:cNvSpPr txBox="1"/>
              <p:nvPr/>
            </p:nvSpPr>
            <p:spPr>
              <a:xfrm>
                <a:off x="892699" y="1716525"/>
                <a:ext cx="3280229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pH = - log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800" b="0" i="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2800" b="0" i="0" baseline="300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2A31349-0C76-4FB4-956E-ACFDC2E3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9" y="1716525"/>
                <a:ext cx="3280229" cy="523220"/>
              </a:xfrm>
              <a:prstGeom prst="rect">
                <a:avLst/>
              </a:prstGeom>
              <a:blipFill>
                <a:blip r:embed="rId2"/>
                <a:stretch>
                  <a:fillRect l="-3512" t="-10345" b="-3218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6B6242A-FF07-4065-981F-BCFED1216C90}"/>
                  </a:ext>
                </a:extLst>
              </p:cNvPr>
              <p:cNvSpPr txBox="1"/>
              <p:nvPr/>
            </p:nvSpPr>
            <p:spPr>
              <a:xfrm>
                <a:off x="892699" y="2569985"/>
                <a:ext cx="3280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800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de-DE" sz="2800" baseline="2000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de-DE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sz="2800" b="0" i="0" baseline="20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800" b="0" i="0" baseline="38000" dirty="0" smtClean="0">
                          <a:latin typeface="Cambria Math" panose="02040503050406030204" pitchFamily="18" charset="0"/>
                        </a:rPr>
                        <m:t>pH</m:t>
                      </m:r>
                    </m:oMath>
                  </m:oMathPara>
                </a14:m>
                <a:endParaRPr lang="de-DE" sz="2800" baseline="38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6B6242A-FF07-4065-981F-BCFED121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9" y="2569985"/>
                <a:ext cx="32802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F6BB675-64E0-4BB6-87DB-159800895134}"/>
              </a:ext>
            </a:extLst>
          </p:cNvPr>
          <p:cNvSpPr txBox="1"/>
          <p:nvPr/>
        </p:nvSpPr>
        <p:spPr>
          <a:xfrm>
            <a:off x="892699" y="3289417"/>
            <a:ext cx="371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pH-Wert von reinem Wasser bei 25°C:</a:t>
            </a:r>
          </a:p>
          <a:p>
            <a:r>
              <a:rPr lang="de-DE" sz="1800" dirty="0"/>
              <a:t>pH = - log (10</a:t>
            </a:r>
            <a:r>
              <a:rPr lang="de-DE" sz="1800" baseline="30000" dirty="0"/>
              <a:t>-7</a:t>
            </a:r>
            <a:r>
              <a:rPr lang="de-DE" sz="1800" dirty="0"/>
              <a:t>) = 7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B6E6278-D9DE-4FB3-8F20-CCA33FC8DF51}"/>
                  </a:ext>
                </a:extLst>
              </p:cNvPr>
              <p:cNvSpPr txBox="1"/>
              <p:nvPr/>
            </p:nvSpPr>
            <p:spPr>
              <a:xfrm>
                <a:off x="6636002" y="1716525"/>
                <a:ext cx="3624217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pOH = - log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OH</m:t>
                        </m:r>
                        <m:r>
                          <a:rPr lang="de-DE" sz="2800" b="0" i="0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B6E6278-D9DE-4FB3-8F20-CCA33FC8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02" y="1716525"/>
                <a:ext cx="3624217" cy="523220"/>
              </a:xfrm>
              <a:prstGeom prst="rect">
                <a:avLst/>
              </a:prstGeom>
              <a:blipFill>
                <a:blip r:embed="rId4"/>
                <a:stretch>
                  <a:fillRect l="-3356" t="-10345" b="-3218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C729BB-C642-486A-BD3D-8961A074DAC3}"/>
                  </a:ext>
                </a:extLst>
              </p:cNvPr>
              <p:cNvSpPr txBox="1"/>
              <p:nvPr/>
            </p:nvSpPr>
            <p:spPr>
              <a:xfrm>
                <a:off x="6538757" y="2569985"/>
                <a:ext cx="3280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OH</m:t>
                          </m:r>
                          <m:r>
                            <a:rPr lang="de-DE" sz="2800" b="0" i="0" baseline="2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DE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sz="2800" b="0" i="0" baseline="200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800" b="0" i="0" baseline="38000" dirty="0" smtClean="0">
                          <a:latin typeface="Cambria Math" panose="02040503050406030204" pitchFamily="18" charset="0"/>
                        </a:rPr>
                        <m:t>pOH</m:t>
                      </m:r>
                    </m:oMath>
                  </m:oMathPara>
                </a14:m>
                <a:endParaRPr lang="de-DE" sz="2800" baseline="38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C729BB-C642-486A-BD3D-8961A074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57" y="2569985"/>
                <a:ext cx="32802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7FCF52B-2E0D-4BAE-8E98-6468789C171B}"/>
              </a:ext>
            </a:extLst>
          </p:cNvPr>
          <p:cNvSpPr txBox="1"/>
          <p:nvPr/>
        </p:nvSpPr>
        <p:spPr>
          <a:xfrm>
            <a:off x="6538757" y="3229680"/>
            <a:ext cx="40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pOH</a:t>
            </a:r>
            <a:r>
              <a:rPr lang="de-DE" dirty="0"/>
              <a:t>-Wert von reinem Wasser bei 25°C:</a:t>
            </a:r>
          </a:p>
          <a:p>
            <a:r>
              <a:rPr lang="de-DE" sz="1800" dirty="0" err="1"/>
              <a:t>pOH</a:t>
            </a:r>
            <a:r>
              <a:rPr lang="de-DE" sz="1800" dirty="0"/>
              <a:t> = - log (10</a:t>
            </a:r>
            <a:r>
              <a:rPr lang="de-DE" sz="1800" baseline="30000" dirty="0"/>
              <a:t>-7</a:t>
            </a:r>
            <a:r>
              <a:rPr lang="de-DE" sz="1800" dirty="0"/>
              <a:t>) = 7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D41E907-6F67-4D3B-BE71-58E0E163CA10}"/>
                  </a:ext>
                </a:extLst>
              </p:cNvPr>
              <p:cNvSpPr txBox="1"/>
              <p:nvPr/>
            </p:nvSpPr>
            <p:spPr>
              <a:xfrm>
                <a:off x="3938937" y="4986559"/>
                <a:ext cx="3692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pH   +   </a:t>
                </a:r>
                <a:r>
                  <a:rPr lang="de-DE" sz="2400" dirty="0" err="1"/>
                  <a:t>pOH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 pK</a:t>
                </a:r>
                <a:r>
                  <a:rPr lang="de-DE" sz="2400" baseline="-25000" dirty="0"/>
                  <a:t>w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14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D41E907-6F67-4D3B-BE71-58E0E163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37" y="4986559"/>
                <a:ext cx="3692688" cy="461665"/>
              </a:xfrm>
              <a:prstGeom prst="rect">
                <a:avLst/>
              </a:prstGeom>
              <a:blipFill>
                <a:blip r:embed="rId6"/>
                <a:stretch>
                  <a:fillRect l="-2475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F2EC4AF-EF30-452E-BCD5-6D8E5E1AEEE0}"/>
                  </a:ext>
                </a:extLst>
              </p:cNvPr>
              <p:cNvSpPr txBox="1"/>
              <p:nvPr/>
            </p:nvSpPr>
            <p:spPr>
              <a:xfrm>
                <a:off x="3048740" y="4242795"/>
                <a:ext cx="6094520" cy="65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400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2400" baseline="2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OH</m:t>
                        </m:r>
                        <m:r>
                          <a:rPr lang="de-DE" sz="2400" baseline="2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sz="2400" dirty="0"/>
                      <m:t>K</m:t>
                    </m:r>
                    <m:r>
                      <m:rPr>
                        <m:nor/>
                      </m:rPr>
                      <a:rPr lang="de-DE" sz="2400" baseline="-25000" dirty="0"/>
                      <m:t>w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de-DE" sz="24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−14</m:t>
                    </m:r>
                    <m:r>
                      <m:rPr>
                        <m:nor/>
                      </m:rPr>
                      <a:rPr lang="de-DE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  <m:r>
                          <a:rPr lang="de-DE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²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  <m:r>
                          <a:rPr lang="de-DE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²</m:t>
                        </m:r>
                      </m:den>
                    </m:f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F2EC4AF-EF30-452E-BCD5-6D8E5E1A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4242795"/>
                <a:ext cx="6094520" cy="656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394174F3-A733-478B-8C68-ECC0A50F5944}"/>
              </a:ext>
            </a:extLst>
          </p:cNvPr>
          <p:cNvSpPr/>
          <p:nvPr/>
        </p:nvSpPr>
        <p:spPr>
          <a:xfrm>
            <a:off x="3048740" y="4242795"/>
            <a:ext cx="4998149" cy="1342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01A3FA4-AC52-42BF-8E45-5D7A5373FABB}"/>
                  </a:ext>
                </a:extLst>
              </p:cNvPr>
              <p:cNvSpPr txBox="1"/>
              <p:nvPr/>
            </p:nvSpPr>
            <p:spPr>
              <a:xfrm>
                <a:off x="3048740" y="5712543"/>
                <a:ext cx="4731022" cy="774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800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1800" baseline="2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de-DE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de-DE" baseline="30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baseline="30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7</m:t>
                    </m:r>
                    <m:r>
                      <m:rPr>
                        <m:nor/>
                      </m:rPr>
                      <a:rPr lang="de-DE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dirty="0"/>
                  <a:t>  </a:t>
                </a:r>
                <a:r>
                  <a:rPr lang="de-DE" dirty="0">
                    <a:sym typeface="Wingdings" panose="05000000000000000000" pitchFamily="2" charset="2"/>
                  </a:rPr>
                  <a:t> pH &lt; 7    saure Lösung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01A3FA4-AC52-42BF-8E45-5D7A5373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5712543"/>
                <a:ext cx="4731022" cy="7741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2654056-C8B6-4A6F-BD57-566BD5EBF373}"/>
                  </a:ext>
                </a:extLst>
              </p:cNvPr>
              <p:cNvSpPr txBox="1"/>
              <p:nvPr/>
            </p:nvSpPr>
            <p:spPr>
              <a:xfrm>
                <a:off x="3048739" y="6228998"/>
                <a:ext cx="5216371" cy="497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800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de-DE" sz="1800" baseline="2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de-DE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10</m:t>
                    </m:r>
                    <m:r>
                      <m:rPr>
                        <m:nor/>
                      </m:rPr>
                      <a:rPr lang="de-DE" baseline="30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baseline="30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7</m:t>
                    </m:r>
                    <m:r>
                      <m:rPr>
                        <m:nor/>
                      </m:rPr>
                      <a:rPr lang="de-DE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dirty="0"/>
                  <a:t>  </a:t>
                </a:r>
                <a:r>
                  <a:rPr lang="de-DE" dirty="0">
                    <a:sym typeface="Wingdings" panose="05000000000000000000" pitchFamily="2" charset="2"/>
                  </a:rPr>
                  <a:t> pH &gt; 7    alkalische Lösung</a:t>
                </a:r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2654056-C8B6-4A6F-BD57-566BD5EBF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39" y="6228998"/>
                <a:ext cx="5216371" cy="497187"/>
              </a:xfrm>
              <a:prstGeom prst="rect">
                <a:avLst/>
              </a:prstGeom>
              <a:blipFill>
                <a:blip r:embed="rId9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8BCCA3B-C685-4233-BDC9-221CB2780AA4}"/>
              </a:ext>
            </a:extLst>
          </p:cNvPr>
          <p:cNvSpPr txBox="1"/>
          <p:nvPr/>
        </p:nvSpPr>
        <p:spPr>
          <a:xfrm>
            <a:off x="1162256" y="440867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Ionenprodukt: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1BD4C3E-3DAB-4CEB-A0E1-0EDAD64D6F82}"/>
              </a:ext>
            </a:extLst>
          </p:cNvPr>
          <p:cNvSpPr txBox="1"/>
          <p:nvPr/>
        </p:nvSpPr>
        <p:spPr>
          <a:xfrm>
            <a:off x="5414251" y="1796900"/>
            <a:ext cx="9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analog:</a:t>
            </a:r>
          </a:p>
        </p:txBody>
      </p:sp>
    </p:spTree>
    <p:extLst>
      <p:ext uri="{BB962C8B-B14F-4D97-AF65-F5344CB8AC3E}">
        <p14:creationId xmlns:p14="http://schemas.microsoft.com/office/powerpoint/2010/main" val="17140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/>
      <p:bldP spid="7" grpId="0" animBg="1"/>
      <p:bldP spid="8" grpId="0"/>
      <p:bldP spid="9" grpId="0"/>
      <p:bldP spid="5" grpId="0"/>
      <p:bldP spid="12" grpId="0"/>
      <p:bldP spid="13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Breitbild</PresentationFormat>
  <Paragraphs>90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</vt:lpstr>
      <vt:lpstr>ChemSketch</vt:lpstr>
      <vt:lpstr>PowerPoint-Präsentation</vt:lpstr>
      <vt:lpstr>Säure-Base-Reaktionen: Protonenübertragungsreaktionen (Protolysen)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13</cp:revision>
  <dcterms:created xsi:type="dcterms:W3CDTF">2021-10-24T15:36:50Z</dcterms:created>
  <dcterms:modified xsi:type="dcterms:W3CDTF">2021-11-04T09:19:01Z</dcterms:modified>
</cp:coreProperties>
</file>