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98D54-E384-4F05-9CF4-FFE337A6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62C7DC-E44C-43DD-8426-4E83E332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9FA40-3B75-40E1-9943-D252BC6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360F7-4D76-4326-8A9C-B175EE3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ED9F9-6A7B-4196-A901-8D20FF17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1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53E35-FEE7-4E9E-A78F-9A75573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494B3D-C263-4B9C-8C1D-B23DA954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C0A91-A6BF-4275-9488-C3AB9029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6EC0A-AC58-4A2A-BC9D-BAD81066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04068-A094-418C-8F4C-255B4A26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6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52EB-00B3-449D-9E71-AD27BD11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AB7090-D715-44DD-8778-D3CDE09B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7DC8D-E56C-43B0-A832-E88C65A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8D6A5-5D04-4FDB-9EA5-F83A9085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F4CF7-2685-4E6D-84A2-AA63067D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1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E56ED-8862-4296-A8C4-55A74CCC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98FE51-2551-42AA-BF7A-5F69FB9D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60B4C-AEC1-4F28-9068-56D804B0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C783B-5A95-45B8-851D-DC600F97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753BE-BB15-468E-8345-FC9381E1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5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B4A1F-D0F5-4C67-9877-7B6B44C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B3444-0D99-4AF1-B012-FC416E33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9B6FD-1B8F-4594-B213-1700F6B5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5B9C6-8F2F-41C9-B221-74139F38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5BF7E-0183-42C1-BCD1-375138F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4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1DEB-A461-43D3-BDA5-BEA6703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75FD21-E4B4-48F9-83DA-B79105CC3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E69C28-533B-43B9-B062-AE15475A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B6043-447F-4C31-987D-55A59EE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C2E7F2-21EF-4561-950A-01EB6A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1508D-7726-4EF4-AFA6-36B8E9DE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5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E36D1-2226-4F3E-AC58-44EAE50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129FB0-DBB3-4FCE-AD85-0416BF9C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1844-201F-499A-9C4A-F27D54F7E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1B87D9-43A0-43F2-8AFC-B3D17BED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A0ABDF-958D-4250-A4DD-9C72CB1B0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34DEF3-5D21-4A98-A34E-38000BB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8EA9FF-3ADB-4286-A316-968569AA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5B663D-12C7-4083-9DBA-1F0122E4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6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0CF97-2131-451D-BC03-41CB298D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BAE2B7-1983-41EA-A930-DD43FF71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76A10-CB65-4547-8C93-0726E382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D93214-451C-460B-B4E7-D33EA4D5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23EA4A-BD16-4EB4-A2C5-7773854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7E1B0-7CD3-4D80-B136-B2AB8724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C7476C-4042-410C-BE60-81D66294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D23A-2720-4E6A-964E-5CEB2D5C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DE5CBF-69A6-4D59-B4D6-977903A9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180EBD-5531-4491-BAA0-7BE843DD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8D3F7-2BE2-4A37-9A5D-68F55E9E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2DCB76-C385-4766-B73D-E631F381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05029-83EC-4F07-BEAE-100E86D3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34B93-9393-4217-8D4D-910A95D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9D42CE-CFE6-4E1F-A1B9-770065F9D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AB277-BEB2-4A31-8346-F198B13B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F25E24-12B6-4DBB-9735-45F76099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4833B-37F2-47B6-B27B-1456B274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7C1F59-529D-43CD-8CFF-2F197CD0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1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CA256-3CA3-47CC-B506-DA70621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C15D2-EB73-445F-BF69-41B1C3B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DA45C-1C8F-4271-AD76-00F7B7D4A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D9B8-8205-444A-8254-458BFF3EE306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E64A3-1275-44BB-A603-6290A83A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6DF9D-9896-42E8-B457-649AF758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7AE4-D7F4-45E9-B2FD-B0106A6CF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684C36-D82F-4B89-A460-46B07DA0C784}"/>
              </a:ext>
            </a:extLst>
          </p:cNvPr>
          <p:cNvSpPr txBox="1"/>
          <p:nvPr/>
        </p:nvSpPr>
        <p:spPr>
          <a:xfrm>
            <a:off x="583474" y="229456"/>
            <a:ext cx="449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>
                <a:effectLst/>
                <a:ea typeface="Times New Roman" panose="02020603050405020304" pitchFamily="18" charset="0"/>
              </a:rPr>
              <a:t>Die Stärke von Säuren und Basen</a:t>
            </a:r>
            <a:endParaRPr lang="de-DE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177456-1396-47A4-A108-BCBC5DC1C10D}"/>
              </a:ext>
            </a:extLst>
          </p:cNvPr>
          <p:cNvSpPr txBox="1"/>
          <p:nvPr/>
        </p:nvSpPr>
        <p:spPr>
          <a:xfrm>
            <a:off x="583474" y="1403925"/>
            <a:ext cx="998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stärker eine Säure, desto stärker liegt ihr </a:t>
            </a:r>
            <a:r>
              <a:rPr lang="de-DE" dirty="0" err="1"/>
              <a:t>Protolysegleichgewicht</a:t>
            </a:r>
            <a:r>
              <a:rPr lang="de-DE" dirty="0"/>
              <a:t> auf der Seite der Produkte: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167390-4264-469B-BF50-EA93C519CBBA}"/>
              </a:ext>
            </a:extLst>
          </p:cNvPr>
          <p:cNvSpPr txBox="1"/>
          <p:nvPr/>
        </p:nvSpPr>
        <p:spPr>
          <a:xfrm>
            <a:off x="583474" y="2277261"/>
            <a:ext cx="379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HCl  +  H</a:t>
            </a:r>
            <a:r>
              <a:rPr lang="de-DE" sz="2400" baseline="-25000" dirty="0"/>
              <a:t>2</a:t>
            </a:r>
            <a:r>
              <a:rPr lang="de-DE" sz="2400" dirty="0"/>
              <a:t>O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Cl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 +  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2913D-8246-44BD-962B-241D9EC51170}"/>
              </a:ext>
            </a:extLst>
          </p:cNvPr>
          <p:cNvSpPr txBox="1"/>
          <p:nvPr/>
        </p:nvSpPr>
        <p:spPr>
          <a:xfrm>
            <a:off x="5669734" y="2274028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CH</a:t>
            </a:r>
            <a:r>
              <a:rPr lang="de-DE" sz="2400" baseline="-25000" dirty="0"/>
              <a:t>3</a:t>
            </a:r>
            <a:r>
              <a:rPr lang="de-DE" sz="2400" dirty="0"/>
              <a:t>COOH  +  H</a:t>
            </a:r>
            <a:r>
              <a:rPr lang="de-DE" sz="2400" baseline="-25000" dirty="0"/>
              <a:t>2</a:t>
            </a:r>
            <a:r>
              <a:rPr lang="de-DE" sz="2400" dirty="0"/>
              <a:t>O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COO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 +  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535CE6-5AAC-4506-93A5-A0F7AD43F45E}"/>
              </a:ext>
            </a:extLst>
          </p:cNvPr>
          <p:cNvSpPr txBox="1"/>
          <p:nvPr/>
        </p:nvSpPr>
        <p:spPr>
          <a:xfrm>
            <a:off x="583474" y="1871635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Starke Säure: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704E2B-DE3D-4F52-BA4E-5806A42DA859}"/>
              </a:ext>
            </a:extLst>
          </p:cNvPr>
          <p:cNvSpPr txBox="1"/>
          <p:nvPr/>
        </p:nvSpPr>
        <p:spPr>
          <a:xfrm>
            <a:off x="5656924" y="1902213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Schwache Säure</a:t>
            </a:r>
            <a:r>
              <a:rPr lang="de-DE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12BACE-8651-4B39-8024-29F3CD9B72F8}"/>
              </a:ext>
            </a:extLst>
          </p:cNvPr>
          <p:cNvSpPr txBox="1"/>
          <p:nvPr/>
        </p:nvSpPr>
        <p:spPr>
          <a:xfrm>
            <a:off x="548640" y="2859124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GG liegt rechts, d.h. alle Säuremoleküle sind deprotoniert (dissoziiert)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F1AFF1E-2461-4F9B-AC11-16F53DF356DD}"/>
              </a:ext>
            </a:extLst>
          </p:cNvPr>
          <p:cNvSpPr txBox="1"/>
          <p:nvPr/>
        </p:nvSpPr>
        <p:spPr>
          <a:xfrm>
            <a:off x="5669734" y="2859124"/>
            <a:ext cx="56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GG liegt links, d.h. nur ein geringer Teil der Säuremoleküle sind deprotoniert (dissoziiert)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28D4AA-A7B6-4E70-BA8C-3D6E3ABCE212}"/>
              </a:ext>
            </a:extLst>
          </p:cNvPr>
          <p:cNvSpPr txBox="1"/>
          <p:nvPr/>
        </p:nvSpPr>
        <p:spPr>
          <a:xfrm>
            <a:off x="583474" y="4002793"/>
            <a:ext cx="10119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sz="2000" dirty="0" err="1">
                <a:solidFill>
                  <a:srgbClr val="FF0000"/>
                </a:solidFill>
              </a:rPr>
              <a:t>K</a:t>
            </a:r>
            <a:r>
              <a:rPr lang="de-DE" sz="2000" baseline="-25000" dirty="0" err="1">
                <a:solidFill>
                  <a:srgbClr val="FF0000"/>
                </a:solidFill>
              </a:rPr>
              <a:t>s</a:t>
            </a:r>
            <a:r>
              <a:rPr lang="de-DE" sz="2000" dirty="0">
                <a:solidFill>
                  <a:srgbClr val="FF0000"/>
                </a:solidFill>
              </a:rPr>
              <a:t>-</a:t>
            </a:r>
            <a:r>
              <a:rPr lang="de-DE" dirty="0"/>
              <a:t> / </a:t>
            </a:r>
            <a:r>
              <a:rPr lang="de-DE" sz="2000" dirty="0">
                <a:solidFill>
                  <a:srgbClr val="FF0000"/>
                </a:solidFill>
              </a:rPr>
              <a:t>pK</a:t>
            </a:r>
            <a:r>
              <a:rPr lang="de-DE" sz="2000" baseline="-25000" dirty="0">
                <a:solidFill>
                  <a:srgbClr val="FF0000"/>
                </a:solidFill>
              </a:rPr>
              <a:t>s</a:t>
            </a:r>
            <a:r>
              <a:rPr lang="de-DE" sz="2000" dirty="0">
                <a:solidFill>
                  <a:srgbClr val="FF0000"/>
                </a:solidFill>
              </a:rPr>
              <a:t>-Wert</a:t>
            </a:r>
            <a:r>
              <a:rPr lang="de-DE" sz="1800" baseline="-25000" dirty="0">
                <a:solidFill>
                  <a:srgbClr val="FF0000"/>
                </a:solidFill>
              </a:rPr>
              <a:t> </a:t>
            </a:r>
            <a:r>
              <a:rPr lang="de-DE" dirty="0"/>
              <a:t>ist ein Maß für die Stärke einer Säure. Je größer der </a:t>
            </a:r>
            <a:r>
              <a:rPr lang="de-DE" dirty="0" err="1"/>
              <a:t>Ks</a:t>
            </a:r>
            <a:r>
              <a:rPr lang="de-DE" dirty="0"/>
              <a:t>-Wert / je kleiner der pKs, desto stärker ist die Säure: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3F7C86-A319-4AC9-A561-F66AD2539532}"/>
                  </a:ext>
                </a:extLst>
              </p:cNvPr>
              <p:cNvSpPr txBox="1"/>
              <p:nvPr/>
            </p:nvSpPr>
            <p:spPr>
              <a:xfrm>
                <a:off x="660606" y="4772555"/>
                <a:ext cx="4416489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K</a:t>
                </a:r>
                <a:r>
                  <a:rPr lang="de-DE" sz="2400" baseline="-25000" dirty="0">
                    <a:solidFill>
                      <a:srgbClr val="FF0000"/>
                    </a:solidFill>
                  </a:rPr>
                  <a:t>S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400" b="0" i="0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de-DE" sz="2400" b="0" i="0" baseline="20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de-DE" sz="2400" b="0" i="0" baseline="2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HCl</m:t>
                        </m:r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800" dirty="0"/>
                  <a:t> &gt; </a:t>
                </a:r>
                <a:r>
                  <a:rPr lang="de-DE" sz="2000" dirty="0"/>
                  <a:t>55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1" smtClean="0"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1" i="0" smtClean="0">
                            <a:cs typeface="Calibri" panose="020F0502020204030204" pitchFamily="34" charset="0"/>
                          </a:rPr>
                          <m:t>𝐦𝐨𝐥</m:t>
                        </m:r>
                      </m:num>
                      <m:den>
                        <m:r>
                          <a:rPr lang="de-DE" sz="2000" b="1" i="0" smtClean="0">
                            <a:cs typeface="Calibri" panose="020F0502020204030204" pitchFamily="34" charset="0"/>
                          </a:rPr>
                          <m:t>𝐥</m:t>
                        </m:r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3F7C86-A319-4AC9-A561-F66AD253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06" y="4772555"/>
                <a:ext cx="4416489" cy="690382"/>
              </a:xfrm>
              <a:prstGeom prst="rect">
                <a:avLst/>
              </a:prstGeom>
              <a:blipFill>
                <a:blip r:embed="rId2"/>
                <a:stretch>
                  <a:fillRect l="-2069" t="-885" b="-88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0FADFCC-E7FD-4C91-B4ED-0AFD44B884D6}"/>
                  </a:ext>
                </a:extLst>
              </p:cNvPr>
              <p:cNvSpPr txBox="1"/>
              <p:nvPr/>
            </p:nvSpPr>
            <p:spPr>
              <a:xfrm>
                <a:off x="5765074" y="4772555"/>
                <a:ext cx="5616575" cy="624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K</a:t>
                </a:r>
                <a:r>
                  <a:rPr lang="de-DE" sz="2400" baseline="-25000" dirty="0">
                    <a:solidFill>
                      <a:srgbClr val="FF0000"/>
                    </a:solidFill>
                  </a:rPr>
                  <a:t>S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000" b="0" i="0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de-DE" sz="2000" b="0" i="0" baseline="20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de-DE" sz="2000" b="0" i="0" baseline="2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0"/>
                          <m:t>·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i="0"/>
                          <m:t>c</m:t>
                        </m:r>
                        <m:d>
                          <m:dPr>
                            <m:ctrlPr>
                              <a:rPr lang="de-DE" sz="2000" i="1"/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000" dirty="0" smtClean="0">
                                <a:effectLst/>
                                <a:ea typeface="Times New Roman" panose="02020603050405020304" pitchFamily="18" charset="0"/>
                              </a:rPr>
                              <m:t>CH</m:t>
                            </m:r>
                            <m:r>
                              <m:rPr>
                                <m:nor/>
                              </m:rPr>
                              <a:rPr lang="de-DE" sz="2000" baseline="-25000" dirty="0" smtClean="0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de-DE" sz="2000" dirty="0" smtClean="0">
                                <a:effectLst/>
                                <a:ea typeface="Times New Roman" panose="02020603050405020304" pitchFamily="18" charset="0"/>
                              </a:rPr>
                              <m:t>COO</m:t>
                            </m:r>
                            <m:r>
                              <a:rPr lang="de-DE" sz="2000" b="0" i="0" baseline="20000" smtClean="0"/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e-DE" sz="2000" i="0"/>
                          <m:t>c</m:t>
                        </m:r>
                        <m:r>
                          <a:rPr lang="de-DE" sz="2000" i="0"/>
                          <m:t>(</m:t>
                        </m:r>
                        <m:r>
                          <m:rPr>
                            <m:nor/>
                          </m:rPr>
                          <a:rPr lang="de-DE" sz="2000" dirty="0" smtClean="0"/>
                          <m:t>CH</m:t>
                        </m:r>
                        <m:r>
                          <m:rPr>
                            <m:nor/>
                          </m:rPr>
                          <a:rPr lang="de-DE" sz="2000" baseline="-25000" dirty="0" smtClean="0"/>
                          <m:t>3</m:t>
                        </m:r>
                        <m:r>
                          <m:rPr>
                            <m:nor/>
                          </m:rPr>
                          <a:rPr lang="de-DE" sz="2000" dirty="0" smtClean="0"/>
                          <m:t>COOH</m:t>
                        </m:r>
                        <m:r>
                          <a:rPr lang="de-DE" sz="2000" i="0"/>
                          <m:t>)</m:t>
                        </m:r>
                      </m:den>
                    </m:f>
                  </m:oMath>
                </a14:m>
                <a:r>
                  <a:rPr lang="de-DE" sz="2800" dirty="0"/>
                  <a:t> =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  <m:r>
                      <a:rPr lang="de-DE" b="0" i="0" baseline="2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de-DE" b="0" i="0" baseline="16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75 </m:t>
                    </m:r>
                    <m:f>
                      <m:fPr>
                        <m:ctrlPr>
                          <a:rPr lang="de-DE" b="1" smtClean="0"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b="1" i="0" smtClean="0">
                            <a:cs typeface="Calibri" panose="020F0502020204030204" pitchFamily="34" charset="0"/>
                          </a:rPr>
                          <m:t>𝐦𝐨𝐥</m:t>
                        </m:r>
                      </m:num>
                      <m:den>
                        <m:r>
                          <a:rPr lang="de-DE" b="1" i="0" smtClean="0">
                            <a:cs typeface="Calibri" panose="020F0502020204030204" pitchFamily="34" charset="0"/>
                          </a:rPr>
                          <m:t>𝐥</m:t>
                        </m:r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0FADFCC-E7FD-4C91-B4ED-0AFD44B8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4" y="4772555"/>
                <a:ext cx="5616575" cy="624723"/>
              </a:xfrm>
              <a:prstGeom prst="rect">
                <a:avLst/>
              </a:prstGeom>
              <a:blipFill>
                <a:blip r:embed="rId3"/>
                <a:stretch>
                  <a:fillRect l="-1737" t="-5882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E0C0A72-2E83-4A0A-824C-23151C310F53}"/>
              </a:ext>
            </a:extLst>
          </p:cNvPr>
          <p:cNvSpPr txBox="1"/>
          <p:nvPr/>
        </p:nvSpPr>
        <p:spPr>
          <a:xfrm>
            <a:off x="939280" y="5734991"/>
            <a:ext cx="296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pK</a:t>
            </a:r>
            <a:r>
              <a:rPr lang="de-DE" sz="2000" baseline="-25000" dirty="0">
                <a:solidFill>
                  <a:srgbClr val="FF0000"/>
                </a:solidFill>
              </a:rPr>
              <a:t>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/>
              <a:t>&lt; - log 55 &lt; 1,74 </a:t>
            </a:r>
            <a:endParaRPr lang="de-DE" sz="2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B8140A0-940A-4A29-8AAD-E3FDA4C339AD}"/>
                  </a:ext>
                </a:extLst>
              </p:cNvPr>
              <p:cNvSpPr txBox="1"/>
              <p:nvPr/>
            </p:nvSpPr>
            <p:spPr>
              <a:xfrm>
                <a:off x="5890103" y="5734991"/>
                <a:ext cx="52224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>
                    <a:solidFill>
                      <a:srgbClr val="FF0000"/>
                    </a:solidFill>
                  </a:rPr>
                  <a:t>pK</a:t>
                </a:r>
                <a:r>
                  <a:rPr lang="de-DE" sz="2000" baseline="-25000" dirty="0">
                    <a:solidFill>
                      <a:srgbClr val="FF0000"/>
                    </a:solidFill>
                  </a:rPr>
                  <a:t>s</a:t>
                </a:r>
                <a:r>
                  <a:rPr lang="de-DE" sz="2000" dirty="0"/>
                  <a:t> = - log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  <m:r>
                      <a:rPr lang="de-DE" b="0" i="0" baseline="20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de-DE" b="0" i="0" baseline="16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75</m:t>
                    </m:r>
                  </m:oMath>
                </a14:m>
                <a:r>
                  <a:rPr lang="de-DE" dirty="0"/>
                  <a:t> </a:t>
                </a:r>
                <a:r>
                  <a:rPr lang="de-DE" sz="2000" dirty="0"/>
                  <a:t>= 4,75 </a:t>
                </a:r>
                <a:endParaRPr lang="de-DE" sz="2000" baseline="-250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B8140A0-940A-4A29-8AAD-E3FDA4C33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03" y="5734991"/>
                <a:ext cx="5222488" cy="400110"/>
              </a:xfrm>
              <a:prstGeom prst="rect">
                <a:avLst/>
              </a:prstGeom>
              <a:blipFill>
                <a:blip r:embed="rId4"/>
                <a:stretch>
                  <a:fillRect l="-1167"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F55A0852-3DB9-4178-A17A-F789D7BA05FE}"/>
              </a:ext>
            </a:extLst>
          </p:cNvPr>
          <p:cNvSpPr txBox="1"/>
          <p:nvPr/>
        </p:nvSpPr>
        <p:spPr>
          <a:xfrm>
            <a:off x="583474" y="847468"/>
            <a:ext cx="681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Säurekonstante und </a:t>
            </a:r>
            <a:r>
              <a:rPr lang="de-DE" sz="2000" b="1" u="sng" dirty="0" err="1"/>
              <a:t>pK</a:t>
            </a:r>
            <a:r>
              <a:rPr lang="de-DE" sz="2000" b="1" u="sng" baseline="-25000" dirty="0" err="1"/>
              <a:t>S</a:t>
            </a:r>
            <a:r>
              <a:rPr lang="de-DE" sz="2000" b="1" u="sng" dirty="0"/>
              <a:t>-Wert</a:t>
            </a:r>
          </a:p>
        </p:txBody>
      </p:sp>
    </p:spTree>
    <p:extLst>
      <p:ext uri="{BB962C8B-B14F-4D97-AF65-F5344CB8AC3E}">
        <p14:creationId xmlns:p14="http://schemas.microsoft.com/office/powerpoint/2010/main" val="17140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30177456-1396-47A4-A108-BCBC5DC1C10D}"/>
              </a:ext>
            </a:extLst>
          </p:cNvPr>
          <p:cNvSpPr txBox="1"/>
          <p:nvPr/>
        </p:nvSpPr>
        <p:spPr>
          <a:xfrm>
            <a:off x="635726" y="1057980"/>
            <a:ext cx="998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stärker eine Base, desto stärker liegt ihr </a:t>
            </a:r>
            <a:r>
              <a:rPr lang="de-DE" dirty="0" err="1"/>
              <a:t>Protolysegleichgewicht</a:t>
            </a:r>
            <a:r>
              <a:rPr lang="de-DE" dirty="0"/>
              <a:t> auf der Seite der Produkte: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167390-4264-469B-BF50-EA93C519CBBA}"/>
              </a:ext>
            </a:extLst>
          </p:cNvPr>
          <p:cNvSpPr txBox="1"/>
          <p:nvPr/>
        </p:nvSpPr>
        <p:spPr>
          <a:xfrm>
            <a:off x="635726" y="1931316"/>
            <a:ext cx="379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</a:t>
            </a:r>
            <a:r>
              <a:rPr lang="de-DE" sz="2400" baseline="30000" dirty="0"/>
              <a:t>2-</a:t>
            </a:r>
            <a:r>
              <a:rPr lang="de-DE" sz="2400" dirty="0"/>
              <a:t>  +  H</a:t>
            </a:r>
            <a:r>
              <a:rPr lang="de-DE" sz="2400" baseline="-25000" dirty="0"/>
              <a:t>2</a:t>
            </a:r>
            <a:r>
              <a:rPr lang="de-DE" sz="2400" dirty="0"/>
              <a:t>O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HS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 +  OH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endParaRPr lang="de-DE" sz="2400" baseline="30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22913D-8246-44BD-962B-241D9EC51170}"/>
              </a:ext>
            </a:extLst>
          </p:cNvPr>
          <p:cNvSpPr txBox="1"/>
          <p:nvPr/>
        </p:nvSpPr>
        <p:spPr>
          <a:xfrm>
            <a:off x="5721986" y="1928083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NH</a:t>
            </a:r>
            <a:r>
              <a:rPr lang="de-DE" sz="2400" baseline="-25000" dirty="0"/>
              <a:t>3</a:t>
            </a:r>
            <a:r>
              <a:rPr lang="de-DE" sz="2400" dirty="0"/>
              <a:t>  +  H</a:t>
            </a:r>
            <a:r>
              <a:rPr lang="de-DE" sz="2400" baseline="-25000" dirty="0"/>
              <a:t>2</a:t>
            </a:r>
            <a:r>
              <a:rPr lang="de-DE" sz="2400" dirty="0"/>
              <a:t>O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NH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4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+  OH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endParaRPr lang="de-DE" sz="2400" baseline="30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535CE6-5AAC-4506-93A5-A0F7AD43F45E}"/>
              </a:ext>
            </a:extLst>
          </p:cNvPr>
          <p:cNvSpPr txBox="1"/>
          <p:nvPr/>
        </p:nvSpPr>
        <p:spPr>
          <a:xfrm>
            <a:off x="635726" y="1525690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Starke Base: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704E2B-DE3D-4F52-BA4E-5806A42DA859}"/>
              </a:ext>
            </a:extLst>
          </p:cNvPr>
          <p:cNvSpPr txBox="1"/>
          <p:nvPr/>
        </p:nvSpPr>
        <p:spPr>
          <a:xfrm>
            <a:off x="5709176" y="1556268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Schwache Base</a:t>
            </a:r>
            <a:r>
              <a:rPr lang="de-DE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12BACE-8651-4B39-8024-29F3CD9B72F8}"/>
              </a:ext>
            </a:extLst>
          </p:cNvPr>
          <p:cNvSpPr txBox="1"/>
          <p:nvPr/>
        </p:nvSpPr>
        <p:spPr>
          <a:xfrm>
            <a:off x="600891" y="2513179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GG liegt rechts, d.h. fast alle Basenmoleküle sind protoniert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F1AFF1E-2461-4F9B-AC11-16F53DF356DD}"/>
              </a:ext>
            </a:extLst>
          </p:cNvPr>
          <p:cNvSpPr txBox="1"/>
          <p:nvPr/>
        </p:nvSpPr>
        <p:spPr>
          <a:xfrm>
            <a:off x="5721986" y="2513179"/>
            <a:ext cx="56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GG liegt links, d.h. nur ein geringer Teil der Basenmoleküle sind protoniert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28D4AA-A7B6-4E70-BA8C-3D6E3ABCE212}"/>
              </a:ext>
            </a:extLst>
          </p:cNvPr>
          <p:cNvSpPr txBox="1"/>
          <p:nvPr/>
        </p:nvSpPr>
        <p:spPr>
          <a:xfrm>
            <a:off x="635726" y="3656848"/>
            <a:ext cx="10119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sz="2000" dirty="0">
                <a:solidFill>
                  <a:srgbClr val="FF0000"/>
                </a:solidFill>
              </a:rPr>
              <a:t>K</a:t>
            </a:r>
            <a:r>
              <a:rPr lang="de-DE" sz="2000" baseline="-25000" dirty="0">
                <a:solidFill>
                  <a:srgbClr val="FF0000"/>
                </a:solidFill>
              </a:rPr>
              <a:t>B</a:t>
            </a:r>
            <a:r>
              <a:rPr lang="de-DE" sz="2000" dirty="0">
                <a:solidFill>
                  <a:srgbClr val="FF0000"/>
                </a:solidFill>
              </a:rPr>
              <a:t>-</a:t>
            </a:r>
            <a:r>
              <a:rPr lang="de-DE" dirty="0"/>
              <a:t> / </a:t>
            </a:r>
            <a:r>
              <a:rPr lang="de-DE" sz="2000" dirty="0" err="1">
                <a:solidFill>
                  <a:srgbClr val="FF0000"/>
                </a:solidFill>
              </a:rPr>
              <a:t>pK</a:t>
            </a:r>
            <a:r>
              <a:rPr lang="de-DE" sz="2000" baseline="-25000" dirty="0" err="1">
                <a:solidFill>
                  <a:srgbClr val="FF0000"/>
                </a:solidFill>
              </a:rPr>
              <a:t>B</a:t>
            </a:r>
            <a:r>
              <a:rPr lang="de-DE" sz="2000" dirty="0">
                <a:solidFill>
                  <a:srgbClr val="FF0000"/>
                </a:solidFill>
              </a:rPr>
              <a:t>-Wert</a:t>
            </a:r>
            <a:r>
              <a:rPr lang="de-DE" sz="1800" baseline="-25000" dirty="0">
                <a:solidFill>
                  <a:srgbClr val="FF0000"/>
                </a:solidFill>
              </a:rPr>
              <a:t> </a:t>
            </a:r>
            <a:r>
              <a:rPr lang="de-DE" dirty="0"/>
              <a:t>ist ein Maß für die Stärke einer Base. Je größer der K</a:t>
            </a:r>
            <a:r>
              <a:rPr lang="de-DE" baseline="-25000" dirty="0"/>
              <a:t>B</a:t>
            </a:r>
            <a:r>
              <a:rPr lang="de-DE" dirty="0"/>
              <a:t>-Wert / je kleiner der </a:t>
            </a:r>
            <a:r>
              <a:rPr lang="de-DE" dirty="0" err="1"/>
              <a:t>pK</a:t>
            </a:r>
            <a:r>
              <a:rPr lang="de-DE" baseline="-25000" dirty="0" err="1"/>
              <a:t>B</a:t>
            </a:r>
            <a:r>
              <a:rPr lang="de-DE" dirty="0"/>
              <a:t>, desto stärker ist die Base: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3F7C86-A319-4AC9-A561-F66AD2539532}"/>
                  </a:ext>
                </a:extLst>
              </p:cNvPr>
              <p:cNvSpPr txBox="1"/>
              <p:nvPr/>
            </p:nvSpPr>
            <p:spPr>
              <a:xfrm>
                <a:off x="712858" y="4426610"/>
                <a:ext cx="4416489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K</a:t>
                </a:r>
                <a:r>
                  <a:rPr lang="de-DE" sz="2400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de-DE" sz="2400" b="0" i="0" baseline="2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400" b="0" i="0" baseline="2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400" dirty="0" smtClean="0"/>
                          <m:t>S</m:t>
                        </m:r>
                        <m:r>
                          <m:rPr>
                            <m:nor/>
                          </m:rPr>
                          <a:rPr lang="de-DE" sz="2400" baseline="30000" dirty="0" smtClean="0"/>
                          <m:t>2-</m:t>
                        </m:r>
                        <m:r>
                          <a:rPr lang="de-DE" sz="2400" i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800" dirty="0"/>
                  <a:t> = </a:t>
                </a:r>
                <a:r>
                  <a:rPr lang="de-DE" sz="2000" dirty="0"/>
                  <a:t>10</a:t>
                </a:r>
                <a:r>
                  <a:rPr lang="de-DE" sz="2000" baseline="44000" dirty="0"/>
                  <a:t>-0,2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𝐦𝐨𝐥</m:t>
                        </m:r>
                      </m:num>
                      <m:den>
                        <m:r>
                          <a:rPr lang="de-DE" sz="20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𝐥</m:t>
                        </m:r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63F7C86-A319-4AC9-A561-F66AD253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8" y="4426610"/>
                <a:ext cx="4416489" cy="690382"/>
              </a:xfrm>
              <a:prstGeom prst="rect">
                <a:avLst/>
              </a:prstGeom>
              <a:blipFill>
                <a:blip r:embed="rId2"/>
                <a:stretch>
                  <a:fillRect l="-2210" b="-88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0FADFCC-E7FD-4C91-B4ED-0AFD44B884D6}"/>
                  </a:ext>
                </a:extLst>
              </p:cNvPr>
              <p:cNvSpPr txBox="1"/>
              <p:nvPr/>
            </p:nvSpPr>
            <p:spPr>
              <a:xfrm>
                <a:off x="5817326" y="4426610"/>
                <a:ext cx="5616575" cy="624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K</a:t>
                </a:r>
                <a:r>
                  <a:rPr lang="de-DE" sz="2400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000" b="0" i="0" baseline="-2500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2000" b="0" i="0" baseline="20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de-DE" sz="2000" b="0" i="0" baseline="2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000" dirty="0" smtClean="0">
                                <a:effectLst/>
                                <a:ea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de-DE" sz="2000" b="0" i="0" dirty="0" smtClean="0">
                                <a:effectLst/>
                                <a:ea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de-DE" sz="2000" b="0" i="0" baseline="2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e-DE" sz="2000" dirty="0" smtClean="0"/>
                          <m:t>H</m:t>
                        </m:r>
                        <m:r>
                          <m:rPr>
                            <m:nor/>
                          </m:rPr>
                          <a:rPr lang="de-DE" sz="2000" baseline="-25000" dirty="0" smtClean="0"/>
                          <m:t>3</m:t>
                        </m:r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800" dirty="0"/>
                  <a:t> =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  <m:r>
                      <a:rPr lang="de-DE" b="0" i="0" baseline="2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de-DE" b="0" i="0" baseline="16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75 </m:t>
                    </m:r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𝐦𝐨𝐥</m:t>
                        </m:r>
                      </m:num>
                      <m:den>
                        <m:r>
                          <a:rPr lang="de-DE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𝐥</m:t>
                        </m:r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0FADFCC-E7FD-4C91-B4ED-0AFD44B8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26" y="4426610"/>
                <a:ext cx="5616575" cy="624723"/>
              </a:xfrm>
              <a:prstGeom prst="rect">
                <a:avLst/>
              </a:prstGeom>
              <a:blipFill>
                <a:blip r:embed="rId3"/>
                <a:stretch>
                  <a:fillRect l="-1627" t="-4854" b="-14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E0C0A72-2E83-4A0A-824C-23151C310F53}"/>
                  </a:ext>
                </a:extLst>
              </p:cNvPr>
              <p:cNvSpPr txBox="1"/>
              <p:nvPr/>
            </p:nvSpPr>
            <p:spPr>
              <a:xfrm>
                <a:off x="765110" y="5332310"/>
                <a:ext cx="35630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>
                    <a:solidFill>
                      <a:srgbClr val="FF0000"/>
                    </a:solidFill>
                  </a:rPr>
                  <a:t>pK</a:t>
                </a:r>
                <a:r>
                  <a:rPr lang="de-DE" sz="20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/>
                  <a:t>= </a:t>
                </a:r>
                <a:r>
                  <a:rPr lang="de-DE" sz="2400" dirty="0"/>
                  <a:t>- </a:t>
                </a:r>
                <a:r>
                  <a:rPr lang="de-DE" sz="2000" dirty="0"/>
                  <a:t>log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  <m:r>
                      <a:rPr lang="de-DE" b="0" i="0" baseline="20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de-DE" b="0" i="0" baseline="2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de-DE" sz="2000" dirty="0"/>
                  <a:t> = 0,2</a:t>
                </a:r>
                <a:endParaRPr lang="de-DE" sz="2000" baseline="-250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E0C0A72-2E83-4A0A-824C-23151C310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0" y="5332310"/>
                <a:ext cx="3563051" cy="461665"/>
              </a:xfrm>
              <a:prstGeom prst="rect">
                <a:avLst/>
              </a:prstGeom>
              <a:blipFill>
                <a:blip r:embed="rId4"/>
                <a:stretch>
                  <a:fillRect l="-1884" t="-10667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B8140A0-940A-4A29-8AAD-E3FDA4C339AD}"/>
                  </a:ext>
                </a:extLst>
              </p:cNvPr>
              <p:cNvSpPr txBox="1"/>
              <p:nvPr/>
            </p:nvSpPr>
            <p:spPr>
              <a:xfrm>
                <a:off x="5942355" y="5389046"/>
                <a:ext cx="52224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 err="1">
                    <a:solidFill>
                      <a:srgbClr val="FF0000"/>
                    </a:solidFill>
                  </a:rPr>
                  <a:t>pK</a:t>
                </a:r>
                <a:r>
                  <a:rPr lang="de-DE" sz="20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de-DE" sz="2000" dirty="0"/>
                  <a:t> = - log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  <m:r>
                      <a:rPr lang="de-DE" b="0" i="0" baseline="20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de-DE" b="0" i="0" baseline="16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0" baseline="42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75</m:t>
                    </m:r>
                  </m:oMath>
                </a14:m>
                <a:r>
                  <a:rPr lang="de-DE" dirty="0"/>
                  <a:t> </a:t>
                </a:r>
                <a:r>
                  <a:rPr lang="de-DE" sz="2000" dirty="0"/>
                  <a:t>= 4,75 </a:t>
                </a:r>
                <a:endParaRPr lang="de-DE" sz="2000" baseline="-250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B8140A0-940A-4A29-8AAD-E3FDA4C33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5" y="5389046"/>
                <a:ext cx="5222488" cy="400110"/>
              </a:xfrm>
              <a:prstGeom prst="rect">
                <a:avLst/>
              </a:prstGeom>
              <a:blipFill>
                <a:blip r:embed="rId5"/>
                <a:stretch>
                  <a:fillRect l="-128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75DDA5B-F8BB-43D7-A35A-0FCA26B06621}"/>
              </a:ext>
            </a:extLst>
          </p:cNvPr>
          <p:cNvSpPr txBox="1"/>
          <p:nvPr/>
        </p:nvSpPr>
        <p:spPr>
          <a:xfrm>
            <a:off x="712858" y="6241275"/>
            <a:ext cx="86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ym typeface="Wingdings" panose="05000000000000000000" pitchFamily="2" charset="2"/>
              </a:rPr>
              <a:t> </a:t>
            </a:r>
            <a:r>
              <a:rPr lang="de-DE" i="1" dirty="0"/>
              <a:t>Tabelle mit pKs/</a:t>
            </a:r>
            <a:r>
              <a:rPr lang="de-DE" i="1" dirty="0" err="1"/>
              <a:t>pK</a:t>
            </a:r>
            <a:r>
              <a:rPr lang="de-DE" i="1" baseline="-25000" dirty="0" err="1"/>
              <a:t>B</a:t>
            </a:r>
            <a:r>
              <a:rPr lang="de-DE" i="1" dirty="0"/>
              <a:t>-Werten auf S. 92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62355D-D998-439F-99AB-C514C0D69DD5}"/>
              </a:ext>
            </a:extLst>
          </p:cNvPr>
          <p:cNvSpPr txBox="1"/>
          <p:nvPr/>
        </p:nvSpPr>
        <p:spPr>
          <a:xfrm>
            <a:off x="635726" y="434468"/>
            <a:ext cx="681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Basenkonstante und </a:t>
            </a:r>
            <a:r>
              <a:rPr lang="de-DE" sz="2000" b="1" u="sng" dirty="0" err="1"/>
              <a:t>pK</a:t>
            </a:r>
            <a:r>
              <a:rPr lang="de-DE" sz="2000" b="1" u="sng" baseline="-25000" dirty="0" err="1"/>
              <a:t>B</a:t>
            </a:r>
            <a:r>
              <a:rPr lang="de-DE" sz="2000" b="1" u="sng" dirty="0"/>
              <a:t>-Wert</a:t>
            </a:r>
          </a:p>
        </p:txBody>
      </p:sp>
    </p:spTree>
    <p:extLst>
      <p:ext uri="{BB962C8B-B14F-4D97-AF65-F5344CB8AC3E}">
        <p14:creationId xmlns:p14="http://schemas.microsoft.com/office/powerpoint/2010/main" val="20408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E80905D-E919-4547-8F4B-550611564775}"/>
              </a:ext>
            </a:extLst>
          </p:cNvPr>
          <p:cNvSpPr txBox="1"/>
          <p:nvPr/>
        </p:nvSpPr>
        <p:spPr>
          <a:xfrm>
            <a:off x="696686" y="714103"/>
            <a:ext cx="95010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u="sng" dirty="0"/>
              <a:t>Für korrespondierende Säure-Base-Paare gilt: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Je stärker die Säure, desto schwächer ist ihre korrespondierende Base.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Je stärker die Base, desto schwächer ist ihre korrespondierende Säure.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pKs + </a:t>
            </a:r>
            <a:r>
              <a:rPr lang="de-DE" sz="2000" dirty="0" err="1"/>
              <a:t>pK</a:t>
            </a:r>
            <a:r>
              <a:rPr lang="de-DE" sz="2000" baseline="-25000" dirty="0" err="1"/>
              <a:t>B</a:t>
            </a:r>
            <a:r>
              <a:rPr lang="de-DE" sz="2000" dirty="0"/>
              <a:t> = 14</a:t>
            </a:r>
          </a:p>
        </p:txBody>
      </p:sp>
    </p:spTree>
    <p:extLst>
      <p:ext uri="{BB962C8B-B14F-4D97-AF65-F5344CB8AC3E}">
        <p14:creationId xmlns:p14="http://schemas.microsoft.com/office/powerpoint/2010/main" val="92661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FEDD4C-4BFD-44F1-A05A-32F5CCAFEAFE}"/>
              </a:ext>
            </a:extLst>
          </p:cNvPr>
          <p:cNvSpPr txBox="1"/>
          <p:nvPr/>
        </p:nvSpPr>
        <p:spPr>
          <a:xfrm>
            <a:off x="635726" y="542890"/>
            <a:ext cx="1115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Anwendung der </a:t>
            </a:r>
            <a:r>
              <a:rPr lang="de-DE" sz="2000" u="sng" dirty="0" err="1"/>
              <a:t>pks</a:t>
            </a:r>
            <a:r>
              <a:rPr lang="de-DE" sz="2000" u="sng" dirty="0"/>
              <a:t>- und </a:t>
            </a:r>
            <a:r>
              <a:rPr lang="de-DE" sz="2000" u="sng" dirty="0" err="1"/>
              <a:t>pK</a:t>
            </a:r>
            <a:r>
              <a:rPr lang="de-DE" sz="2000" u="sng" baseline="-25000" dirty="0" err="1"/>
              <a:t>B</a:t>
            </a:r>
            <a:r>
              <a:rPr lang="de-DE" sz="2000" u="sng" dirty="0"/>
              <a:t>-Werte zur Vorhersage der Gleichgewichtslage in </a:t>
            </a:r>
            <a:r>
              <a:rPr lang="de-DE" sz="2000" u="sng" dirty="0" err="1"/>
              <a:t>Protolysegleichgewichten</a:t>
            </a:r>
            <a:r>
              <a:rPr lang="de-DE" sz="2000" u="sng" dirty="0"/>
              <a:t>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7FE399-EFEB-402D-B592-74AD90060F85}"/>
              </a:ext>
            </a:extLst>
          </p:cNvPr>
          <p:cNvSpPr txBox="1"/>
          <p:nvPr/>
        </p:nvSpPr>
        <p:spPr>
          <a:xfrm>
            <a:off x="696686" y="1828801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18DA40-5153-4D6C-9645-0BDC9A0A8D77}"/>
              </a:ext>
            </a:extLst>
          </p:cNvPr>
          <p:cNvSpPr txBox="1"/>
          <p:nvPr/>
        </p:nvSpPr>
        <p:spPr>
          <a:xfrm>
            <a:off x="2090511" y="1828801"/>
            <a:ext cx="61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CH</a:t>
            </a:r>
            <a:r>
              <a:rPr lang="de-DE" sz="2400" baseline="-25000" dirty="0"/>
              <a:t>3</a:t>
            </a:r>
            <a:r>
              <a:rPr lang="de-DE" sz="2400" dirty="0"/>
              <a:t>COOH   +   H</a:t>
            </a:r>
            <a:r>
              <a:rPr lang="de-DE" sz="2400" baseline="-25000" dirty="0"/>
              <a:t>2</a:t>
            </a:r>
            <a:r>
              <a:rPr lang="de-DE" sz="2400" dirty="0"/>
              <a:t>O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COO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  +   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B5BD74-47B5-4787-972B-B9AF6A74DBA9}"/>
              </a:ext>
            </a:extLst>
          </p:cNvPr>
          <p:cNvSpPr txBox="1"/>
          <p:nvPr/>
        </p:nvSpPr>
        <p:spPr>
          <a:xfrm>
            <a:off x="2281645" y="261636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pKs 4,75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2030C3-F91C-463C-8FBF-A25AFA8EB52F}"/>
              </a:ext>
            </a:extLst>
          </p:cNvPr>
          <p:cNvSpPr txBox="1"/>
          <p:nvPr/>
        </p:nvSpPr>
        <p:spPr>
          <a:xfrm>
            <a:off x="5164410" y="261636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pK</a:t>
            </a:r>
            <a:r>
              <a:rPr lang="de-DE" baseline="-25000" dirty="0" err="1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0000"/>
                </a:solidFill>
              </a:rPr>
              <a:t> 9,25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E39F8B-EAB0-4E77-BDDE-6C47235F154B}"/>
              </a:ext>
            </a:extLst>
          </p:cNvPr>
          <p:cNvSpPr txBox="1"/>
          <p:nvPr/>
        </p:nvSpPr>
        <p:spPr>
          <a:xfrm>
            <a:off x="3744799" y="261636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pK</a:t>
            </a:r>
            <a:r>
              <a:rPr lang="de-DE" baseline="-25000" dirty="0" err="1">
                <a:solidFill>
                  <a:srgbClr val="0070C0"/>
                </a:solidFill>
              </a:rPr>
              <a:t>B</a:t>
            </a:r>
            <a:r>
              <a:rPr lang="de-DE" dirty="0">
                <a:solidFill>
                  <a:srgbClr val="0070C0"/>
                </a:solidFill>
              </a:rPr>
              <a:t> 15,74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F8F20B-6A28-4F5F-8F67-A630055DB25B}"/>
              </a:ext>
            </a:extLst>
          </p:cNvPr>
          <p:cNvSpPr txBox="1"/>
          <p:nvPr/>
        </p:nvSpPr>
        <p:spPr>
          <a:xfrm>
            <a:off x="6479404" y="261636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pKs -1,75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3488B2-CEDF-47A7-8629-5148863B7D9E}"/>
              </a:ext>
            </a:extLst>
          </p:cNvPr>
          <p:cNvSpPr txBox="1"/>
          <p:nvPr/>
        </p:nvSpPr>
        <p:spPr>
          <a:xfrm>
            <a:off x="2512423" y="2273049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13E053-EEC0-4B80-B026-61982B0D827F}"/>
              </a:ext>
            </a:extLst>
          </p:cNvPr>
          <p:cNvSpPr txBox="1"/>
          <p:nvPr/>
        </p:nvSpPr>
        <p:spPr>
          <a:xfrm>
            <a:off x="3993050" y="2275056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B2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F5A018-06C5-4B27-9465-71A377CB856E}"/>
              </a:ext>
            </a:extLst>
          </p:cNvPr>
          <p:cNvSpPr txBox="1"/>
          <p:nvPr/>
        </p:nvSpPr>
        <p:spPr>
          <a:xfrm>
            <a:off x="6775439" y="2247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S2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69D64E-D1C8-4A84-8A0C-92AB855E5C50}"/>
              </a:ext>
            </a:extLst>
          </p:cNvPr>
          <p:cNvSpPr txBox="1"/>
          <p:nvPr/>
        </p:nvSpPr>
        <p:spPr>
          <a:xfrm>
            <a:off x="5390748" y="2277609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A1B6912-B257-499C-93E3-A5C1480B42FC}"/>
              </a:ext>
            </a:extLst>
          </p:cNvPr>
          <p:cNvSpPr txBox="1"/>
          <p:nvPr/>
        </p:nvSpPr>
        <p:spPr>
          <a:xfrm>
            <a:off x="635726" y="1039577"/>
            <a:ext cx="836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Merke</a:t>
            </a:r>
            <a:r>
              <a:rPr lang="de-DE" dirty="0"/>
              <a:t>: Das Gleichgewicht liegt immer auf der Seite der schwächeren Säure und Base!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B56681-39C6-4980-846F-2C0FF1F488EC}"/>
              </a:ext>
            </a:extLst>
          </p:cNvPr>
          <p:cNvSpPr txBox="1"/>
          <p:nvPr/>
        </p:nvSpPr>
        <p:spPr>
          <a:xfrm>
            <a:off x="2090511" y="3204754"/>
            <a:ext cx="73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GG liegt auf der linken Seite, da dort die schwächere Säure und Base ist.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397493-D089-4584-AF90-BBBD5CA2E3D0}"/>
              </a:ext>
            </a:extLst>
          </p:cNvPr>
          <p:cNvSpPr txBox="1"/>
          <p:nvPr/>
        </p:nvSpPr>
        <p:spPr>
          <a:xfrm>
            <a:off x="731520" y="4167053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837EF2-6D89-446D-9BF7-546D8842AF64}"/>
              </a:ext>
            </a:extLst>
          </p:cNvPr>
          <p:cNvSpPr txBox="1"/>
          <p:nvPr/>
        </p:nvSpPr>
        <p:spPr>
          <a:xfrm>
            <a:off x="2125345" y="4167053"/>
            <a:ext cx="61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</a:t>
            </a:r>
            <a:r>
              <a:rPr lang="de-DE" sz="2400" baseline="-25000" dirty="0"/>
              <a:t>3</a:t>
            </a:r>
            <a:r>
              <a:rPr lang="de-DE" sz="2400" dirty="0"/>
              <a:t>PO</a:t>
            </a:r>
            <a:r>
              <a:rPr lang="de-DE" sz="2400" baseline="-25000" dirty="0"/>
              <a:t>4</a:t>
            </a:r>
            <a:r>
              <a:rPr lang="de-DE" sz="2400" dirty="0"/>
              <a:t>    +     NH</a:t>
            </a:r>
            <a:r>
              <a:rPr lang="de-DE" sz="2400" baseline="-25000" dirty="0"/>
              <a:t>3</a:t>
            </a:r>
            <a:r>
              <a:rPr lang="de-DE" sz="2400" dirty="0"/>
              <a:t>  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2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PO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4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  +    NH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4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69B6F1A-3154-438B-B759-BAE8FD31788D}"/>
              </a:ext>
            </a:extLst>
          </p:cNvPr>
          <p:cNvSpPr txBox="1"/>
          <p:nvPr/>
        </p:nvSpPr>
        <p:spPr>
          <a:xfrm>
            <a:off x="2212403" y="495461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pKs 2,135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8CCAB1-BFAF-4BE3-B65C-8F272B3FF427}"/>
              </a:ext>
            </a:extLst>
          </p:cNvPr>
          <p:cNvSpPr txBox="1"/>
          <p:nvPr/>
        </p:nvSpPr>
        <p:spPr>
          <a:xfrm>
            <a:off x="5147621" y="495461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pK</a:t>
            </a:r>
            <a:r>
              <a:rPr lang="de-DE" baseline="-25000" dirty="0" err="1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0000"/>
                </a:solidFill>
              </a:rPr>
              <a:t> 11,87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E09490-CB56-4D3D-A25C-46D9318842E9}"/>
              </a:ext>
            </a:extLst>
          </p:cNvPr>
          <p:cNvSpPr txBox="1"/>
          <p:nvPr/>
        </p:nvSpPr>
        <p:spPr>
          <a:xfrm>
            <a:off x="3677721" y="495461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pK</a:t>
            </a:r>
            <a:r>
              <a:rPr lang="de-DE" baseline="-25000" dirty="0" err="1">
                <a:solidFill>
                  <a:srgbClr val="0070C0"/>
                </a:solidFill>
              </a:rPr>
              <a:t>B</a:t>
            </a:r>
            <a:r>
              <a:rPr lang="de-DE" dirty="0">
                <a:solidFill>
                  <a:srgbClr val="0070C0"/>
                </a:solidFill>
              </a:rPr>
              <a:t> 4,75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54E821-CDE6-40AA-A043-140652AB7975}"/>
              </a:ext>
            </a:extLst>
          </p:cNvPr>
          <p:cNvSpPr txBox="1"/>
          <p:nvPr/>
        </p:nvSpPr>
        <p:spPr>
          <a:xfrm>
            <a:off x="6479404" y="495461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pKs 9,25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B84743-2962-4924-A85B-4BED5717F3B3}"/>
              </a:ext>
            </a:extLst>
          </p:cNvPr>
          <p:cNvSpPr txBox="1"/>
          <p:nvPr/>
        </p:nvSpPr>
        <p:spPr>
          <a:xfrm>
            <a:off x="2486382" y="462134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5A7E05D-F326-4F8A-B05A-C16B5BC53931}"/>
              </a:ext>
            </a:extLst>
          </p:cNvPr>
          <p:cNvSpPr txBox="1"/>
          <p:nvPr/>
        </p:nvSpPr>
        <p:spPr>
          <a:xfrm>
            <a:off x="3829779" y="463271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B2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D1DB8-B381-4AF9-AD1D-54CEBA9E8B47}"/>
              </a:ext>
            </a:extLst>
          </p:cNvPr>
          <p:cNvSpPr txBox="1"/>
          <p:nvPr/>
        </p:nvSpPr>
        <p:spPr>
          <a:xfrm>
            <a:off x="6673270" y="458528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S2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16CB210-BFA2-4B86-8CD5-F5A940934D10}"/>
              </a:ext>
            </a:extLst>
          </p:cNvPr>
          <p:cNvSpPr txBox="1"/>
          <p:nvPr/>
        </p:nvSpPr>
        <p:spPr>
          <a:xfrm>
            <a:off x="5329873" y="461586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CAEAEE3-80BF-4775-936D-E0D28B4B8A34}"/>
              </a:ext>
            </a:extLst>
          </p:cNvPr>
          <p:cNvSpPr txBox="1"/>
          <p:nvPr/>
        </p:nvSpPr>
        <p:spPr>
          <a:xfrm>
            <a:off x="2125345" y="5543006"/>
            <a:ext cx="92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GG liegt auf der rechten Seite, da dort die schwächere Säure und die schwächere Base ist.</a:t>
            </a:r>
          </a:p>
        </p:txBody>
      </p:sp>
    </p:spTree>
    <p:extLst>
      <p:ext uri="{BB962C8B-B14F-4D97-AF65-F5344CB8AC3E}">
        <p14:creationId xmlns:p14="http://schemas.microsoft.com/office/powerpoint/2010/main" val="30755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DF90C6-1CBC-4EAD-8927-5C6DF234DBAE}"/>
              </a:ext>
            </a:extLst>
          </p:cNvPr>
          <p:cNvSpPr txBox="1"/>
          <p:nvPr/>
        </p:nvSpPr>
        <p:spPr>
          <a:xfrm>
            <a:off x="592182" y="58760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790AA-86B7-4950-872D-4C1869A4568E}"/>
              </a:ext>
            </a:extLst>
          </p:cNvPr>
          <p:cNvSpPr txBox="1"/>
          <p:nvPr/>
        </p:nvSpPr>
        <p:spPr>
          <a:xfrm>
            <a:off x="2086124" y="1169265"/>
            <a:ext cx="11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</a:t>
            </a:r>
            <a:r>
              <a:rPr lang="de-DE" sz="2400" baseline="-25000" dirty="0"/>
              <a:t>2</a:t>
            </a:r>
            <a:r>
              <a:rPr lang="de-DE" sz="2400" dirty="0"/>
              <a:t>PO</a:t>
            </a:r>
            <a:r>
              <a:rPr lang="de-DE" sz="2400" baseline="-25000" dirty="0"/>
              <a:t>4</a:t>
            </a:r>
            <a:r>
              <a:rPr lang="de-DE" sz="2400" baseline="30000" dirty="0"/>
              <a:t>-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C6FBCA-57D6-4AB9-945E-1A423ACE7816}"/>
              </a:ext>
            </a:extLst>
          </p:cNvPr>
          <p:cNvSpPr txBox="1"/>
          <p:nvPr/>
        </p:nvSpPr>
        <p:spPr>
          <a:xfrm>
            <a:off x="3418535" y="233395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pKs 7,2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C6AFB1-9DB9-40C3-B3DF-7F928D226217}"/>
              </a:ext>
            </a:extLst>
          </p:cNvPr>
          <p:cNvSpPr txBox="1"/>
          <p:nvPr/>
        </p:nvSpPr>
        <p:spPr>
          <a:xfrm>
            <a:off x="3431499" y="383654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pK</a:t>
            </a:r>
            <a:r>
              <a:rPr lang="de-DE" baseline="-25000" dirty="0" err="1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0000"/>
                </a:solidFill>
              </a:rPr>
              <a:t> 11,87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96ABB9-854E-4649-AC48-C94CA11477D2}"/>
              </a:ext>
            </a:extLst>
          </p:cNvPr>
          <p:cNvSpPr txBox="1"/>
          <p:nvPr/>
        </p:nvSpPr>
        <p:spPr>
          <a:xfrm>
            <a:off x="2020840" y="587607"/>
            <a:ext cx="83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Wie reagieren Ampholyte</a:t>
            </a:r>
            <a:r>
              <a:rPr lang="de-DE" dirty="0"/>
              <a:t>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018FA7-15DF-480F-A49A-97D84A95157C}"/>
              </a:ext>
            </a:extLst>
          </p:cNvPr>
          <p:cNvSpPr txBox="1"/>
          <p:nvPr/>
        </p:nvSpPr>
        <p:spPr>
          <a:xfrm>
            <a:off x="3418535" y="1921218"/>
            <a:ext cx="51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</a:t>
            </a:r>
            <a:r>
              <a:rPr lang="de-DE" sz="2400" baseline="-25000" dirty="0"/>
              <a:t>2</a:t>
            </a:r>
            <a:r>
              <a:rPr lang="de-DE" sz="2400" dirty="0"/>
              <a:t>PO</a:t>
            </a:r>
            <a:r>
              <a:rPr lang="de-DE" sz="2400" baseline="-25000" dirty="0"/>
              <a:t>4</a:t>
            </a:r>
            <a:r>
              <a:rPr lang="de-DE" sz="2400" baseline="30000" dirty="0"/>
              <a:t>- </a:t>
            </a:r>
            <a:r>
              <a:rPr lang="de-DE" sz="2400" dirty="0"/>
              <a:t>   +   H</a:t>
            </a:r>
            <a:r>
              <a:rPr lang="de-DE" sz="2400" baseline="-25000" dirty="0"/>
              <a:t>2</a:t>
            </a:r>
            <a:r>
              <a:rPr lang="de-DE" sz="2400" dirty="0"/>
              <a:t>O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de-DE" sz="2400" dirty="0"/>
              <a:t>HPO</a:t>
            </a:r>
            <a:r>
              <a:rPr lang="de-DE" sz="2400" baseline="-25000" dirty="0"/>
              <a:t>4</a:t>
            </a:r>
            <a:r>
              <a:rPr lang="de-DE" sz="2400" baseline="30000" dirty="0"/>
              <a:t>2-    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+   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E42C7C8-7393-44F7-9C52-C1AFDE9B0B59}"/>
              </a:ext>
            </a:extLst>
          </p:cNvPr>
          <p:cNvSpPr txBox="1"/>
          <p:nvPr/>
        </p:nvSpPr>
        <p:spPr>
          <a:xfrm>
            <a:off x="3431499" y="3393387"/>
            <a:ext cx="51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</a:t>
            </a:r>
            <a:r>
              <a:rPr lang="de-DE" sz="2400" baseline="-25000" dirty="0"/>
              <a:t>2</a:t>
            </a:r>
            <a:r>
              <a:rPr lang="de-DE" sz="2400" dirty="0"/>
              <a:t>PO</a:t>
            </a:r>
            <a:r>
              <a:rPr lang="de-DE" sz="2400" baseline="-25000" dirty="0"/>
              <a:t>4</a:t>
            </a:r>
            <a:r>
              <a:rPr lang="de-DE" sz="2400" baseline="30000" dirty="0"/>
              <a:t>-   </a:t>
            </a:r>
            <a:r>
              <a:rPr lang="de-DE" sz="2400" dirty="0"/>
              <a:t>+   H</a:t>
            </a:r>
            <a:r>
              <a:rPr lang="de-DE" sz="2400" baseline="-25000" dirty="0"/>
              <a:t>2</a:t>
            </a:r>
            <a:r>
              <a:rPr lang="de-DE" sz="2400" dirty="0"/>
              <a:t>O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de-DE" sz="2400" dirty="0"/>
              <a:t>H</a:t>
            </a:r>
            <a:r>
              <a:rPr lang="de-DE" sz="2400" baseline="-25000" dirty="0"/>
              <a:t>3</a:t>
            </a:r>
            <a:r>
              <a:rPr lang="de-DE" sz="2400" dirty="0"/>
              <a:t>PO</a:t>
            </a:r>
            <a:r>
              <a:rPr lang="de-DE" sz="2400" baseline="-25000" dirty="0"/>
              <a:t>4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+   OH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endParaRPr lang="de-DE" sz="2400" baseline="30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8A8D78A-9192-4C2E-8130-C199FC198012}"/>
              </a:ext>
            </a:extLst>
          </p:cNvPr>
          <p:cNvSpPr txBox="1"/>
          <p:nvPr/>
        </p:nvSpPr>
        <p:spPr>
          <a:xfrm>
            <a:off x="3431499" y="2746746"/>
            <a:ext cx="49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Reagiert als schwache Säure, da hoher pKs-Wert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B97E89-F302-41DC-A9F3-8E95AEDD0BC0}"/>
              </a:ext>
            </a:extLst>
          </p:cNvPr>
          <p:cNvSpPr txBox="1"/>
          <p:nvPr/>
        </p:nvSpPr>
        <p:spPr>
          <a:xfrm>
            <a:off x="3418535" y="4279705"/>
            <a:ext cx="72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Reagiert kaum als Base, da sehr hoher </a:t>
            </a:r>
            <a:r>
              <a:rPr lang="de-DE" dirty="0" err="1"/>
              <a:t>pK</a:t>
            </a:r>
            <a:r>
              <a:rPr lang="de-DE" baseline="-25000" dirty="0" err="1"/>
              <a:t>B</a:t>
            </a:r>
            <a:r>
              <a:rPr lang="de-DE" dirty="0"/>
              <a:t>-Wert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6C593B-B342-4B8F-B420-FA673E766362}"/>
              </a:ext>
            </a:extLst>
          </p:cNvPr>
          <p:cNvSpPr txBox="1"/>
          <p:nvPr/>
        </p:nvSpPr>
        <p:spPr>
          <a:xfrm>
            <a:off x="3091373" y="1185009"/>
            <a:ext cx="64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Kann sowohl Protonen aufnehmen als auch abgeben: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205A22-64C4-4B76-A304-34879D3EB0FF}"/>
              </a:ext>
            </a:extLst>
          </p:cNvPr>
          <p:cNvSpPr txBox="1"/>
          <p:nvPr/>
        </p:nvSpPr>
        <p:spPr>
          <a:xfrm>
            <a:off x="1419497" y="1980422"/>
            <a:ext cx="213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 als Säure: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57E504-55E3-427A-A6C1-8729C9111A4D}"/>
              </a:ext>
            </a:extLst>
          </p:cNvPr>
          <p:cNvSpPr txBox="1"/>
          <p:nvPr/>
        </p:nvSpPr>
        <p:spPr>
          <a:xfrm>
            <a:off x="1453137" y="3429000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 als Base: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F361A-BDAB-4DB6-A470-DD82A4FF1245}"/>
              </a:ext>
            </a:extLst>
          </p:cNvPr>
          <p:cNvSpPr txBox="1"/>
          <p:nvPr/>
        </p:nvSpPr>
        <p:spPr>
          <a:xfrm>
            <a:off x="696685" y="5015914"/>
            <a:ext cx="1079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>
                <a:sym typeface="Wingdings" panose="05000000000000000000" pitchFamily="2" charset="2"/>
              </a:rPr>
              <a:t> Da der pKs-Wert kleiner als der </a:t>
            </a:r>
            <a:r>
              <a:rPr lang="de-DE" dirty="0" err="1">
                <a:sym typeface="Wingdings" panose="05000000000000000000" pitchFamily="2" charset="2"/>
              </a:rPr>
              <a:t>pK</a:t>
            </a:r>
            <a:r>
              <a:rPr lang="de-DE" baseline="-25000" dirty="0" err="1">
                <a:sym typeface="Wingdings" panose="05000000000000000000" pitchFamily="2" charset="2"/>
              </a:rPr>
              <a:t>B</a:t>
            </a:r>
            <a:r>
              <a:rPr lang="de-DE" dirty="0">
                <a:sym typeface="Wingdings" panose="05000000000000000000" pitchFamily="2" charset="2"/>
              </a:rPr>
              <a:t>-Wert ist, wird </a:t>
            </a:r>
            <a:r>
              <a:rPr lang="de-DE" sz="1800" dirty="0"/>
              <a:t>H</a:t>
            </a:r>
            <a:r>
              <a:rPr lang="de-DE" sz="1800" baseline="-25000" dirty="0"/>
              <a:t>2</a:t>
            </a:r>
            <a:r>
              <a:rPr lang="de-DE" sz="1800" dirty="0"/>
              <a:t>PO</a:t>
            </a:r>
            <a:r>
              <a:rPr lang="de-DE" sz="1800" baseline="-25000" dirty="0"/>
              <a:t>4</a:t>
            </a:r>
            <a:r>
              <a:rPr lang="de-DE" sz="1800" baseline="30000" dirty="0"/>
              <a:t>-</a:t>
            </a:r>
            <a:r>
              <a:rPr lang="de-DE" sz="1800" baseline="-25000" dirty="0"/>
              <a:t>  </a:t>
            </a:r>
            <a:r>
              <a:rPr lang="de-DE" sz="1800" dirty="0"/>
              <a:t> in Wasser als schwache Säure reagieren. Der pH-Wert ist damit &lt; 7.</a:t>
            </a:r>
            <a:endParaRPr lang="de-DE" sz="1800" baseline="30000" dirty="0"/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2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DF90C6-1CBC-4EAD-8927-5C6DF234DBAE}"/>
              </a:ext>
            </a:extLst>
          </p:cNvPr>
          <p:cNvSpPr txBox="1"/>
          <p:nvPr/>
        </p:nvSpPr>
        <p:spPr>
          <a:xfrm>
            <a:off x="592182" y="58760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790AA-86B7-4950-872D-4C1869A4568E}"/>
              </a:ext>
            </a:extLst>
          </p:cNvPr>
          <p:cNvSpPr txBox="1"/>
          <p:nvPr/>
        </p:nvSpPr>
        <p:spPr>
          <a:xfrm>
            <a:off x="2086124" y="1169265"/>
            <a:ext cx="11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HCO</a:t>
            </a:r>
            <a:r>
              <a:rPr lang="de-DE" sz="2400" baseline="-25000" dirty="0"/>
              <a:t>3</a:t>
            </a:r>
            <a:r>
              <a:rPr lang="de-DE" sz="2400" baseline="30000" dirty="0"/>
              <a:t>-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C6FBCA-57D6-4AB9-945E-1A423ACE7816}"/>
              </a:ext>
            </a:extLst>
          </p:cNvPr>
          <p:cNvSpPr txBox="1"/>
          <p:nvPr/>
        </p:nvSpPr>
        <p:spPr>
          <a:xfrm>
            <a:off x="3418535" y="233395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pKs 10,4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C6AFB1-9DB9-40C3-B3DF-7F928D226217}"/>
              </a:ext>
            </a:extLst>
          </p:cNvPr>
          <p:cNvSpPr txBox="1"/>
          <p:nvPr/>
        </p:nvSpPr>
        <p:spPr>
          <a:xfrm>
            <a:off x="3431499" y="383654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pK</a:t>
            </a:r>
            <a:r>
              <a:rPr lang="de-DE" baseline="-25000" dirty="0" err="1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0000"/>
                </a:solidFill>
              </a:rPr>
              <a:t> 7,48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96ABB9-854E-4649-AC48-C94CA11477D2}"/>
              </a:ext>
            </a:extLst>
          </p:cNvPr>
          <p:cNvSpPr txBox="1"/>
          <p:nvPr/>
        </p:nvSpPr>
        <p:spPr>
          <a:xfrm>
            <a:off x="2020840" y="587607"/>
            <a:ext cx="83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Wie reagieren Ampholyte</a:t>
            </a:r>
            <a:r>
              <a:rPr lang="de-DE" dirty="0"/>
              <a:t>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018FA7-15DF-480F-A49A-97D84A95157C}"/>
              </a:ext>
            </a:extLst>
          </p:cNvPr>
          <p:cNvSpPr txBox="1"/>
          <p:nvPr/>
        </p:nvSpPr>
        <p:spPr>
          <a:xfrm>
            <a:off x="3418535" y="1921218"/>
            <a:ext cx="51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HCO</a:t>
            </a:r>
            <a:r>
              <a:rPr lang="de-DE" sz="2400" baseline="-25000" dirty="0"/>
              <a:t>3</a:t>
            </a:r>
            <a:r>
              <a:rPr lang="de-DE" sz="2400" baseline="30000" dirty="0"/>
              <a:t>- </a:t>
            </a:r>
            <a:r>
              <a:rPr lang="de-DE" sz="2400" dirty="0"/>
              <a:t>   +   H</a:t>
            </a:r>
            <a:r>
              <a:rPr lang="de-DE" sz="2400" baseline="-25000" dirty="0"/>
              <a:t>2</a:t>
            </a:r>
            <a:r>
              <a:rPr lang="de-DE" sz="2400" dirty="0"/>
              <a:t>O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C</a:t>
            </a:r>
            <a:r>
              <a:rPr lang="de-DE" sz="2400" dirty="0"/>
              <a:t>O</a:t>
            </a:r>
            <a:r>
              <a:rPr lang="de-DE" sz="2400" baseline="-25000" dirty="0"/>
              <a:t>3</a:t>
            </a:r>
            <a:r>
              <a:rPr lang="de-DE" sz="2400" baseline="30000" dirty="0"/>
              <a:t>2-     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+   H</a:t>
            </a:r>
            <a:r>
              <a:rPr lang="de-DE" sz="2400" baseline="-25000" dirty="0">
                <a:effectLst/>
                <a:ea typeface="Times New Roman" panose="02020603050405020304" pitchFamily="18" charset="0"/>
              </a:rPr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O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+</a:t>
            </a:r>
            <a:endParaRPr lang="de-DE" sz="2400" baseline="30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E42C7C8-7393-44F7-9C52-C1AFDE9B0B59}"/>
              </a:ext>
            </a:extLst>
          </p:cNvPr>
          <p:cNvSpPr txBox="1"/>
          <p:nvPr/>
        </p:nvSpPr>
        <p:spPr>
          <a:xfrm>
            <a:off x="3431499" y="3393387"/>
            <a:ext cx="51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HCO</a:t>
            </a:r>
            <a:r>
              <a:rPr lang="de-DE" sz="2400" baseline="-25000" dirty="0"/>
              <a:t>3</a:t>
            </a:r>
            <a:r>
              <a:rPr lang="de-DE" sz="2400" baseline="30000" dirty="0"/>
              <a:t>-   </a:t>
            </a:r>
            <a:r>
              <a:rPr lang="de-DE" sz="2400" dirty="0"/>
              <a:t>+   H</a:t>
            </a:r>
            <a:r>
              <a:rPr lang="de-DE" sz="2400" baseline="-25000" dirty="0"/>
              <a:t>2</a:t>
            </a:r>
            <a:r>
              <a:rPr lang="de-DE" sz="2400" dirty="0"/>
              <a:t>O   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de-D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de-DE" sz="2400" dirty="0"/>
              <a:t>H</a:t>
            </a:r>
            <a:r>
              <a:rPr lang="de-DE" sz="2400" baseline="-25000" dirty="0"/>
              <a:t>2</a:t>
            </a:r>
            <a:r>
              <a:rPr lang="de-DE" sz="2400" dirty="0"/>
              <a:t>CO</a:t>
            </a:r>
            <a:r>
              <a:rPr lang="de-DE" sz="2400" baseline="-25000" dirty="0"/>
              <a:t>3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+   OH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-</a:t>
            </a:r>
            <a:endParaRPr lang="de-DE" sz="2400" baseline="30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8A8D78A-9192-4C2E-8130-C199FC198012}"/>
              </a:ext>
            </a:extLst>
          </p:cNvPr>
          <p:cNvSpPr txBox="1"/>
          <p:nvPr/>
        </p:nvSpPr>
        <p:spPr>
          <a:xfrm>
            <a:off x="3431499" y="2746746"/>
            <a:ext cx="49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Reagiert kaum als Säure, da sehr hoher pKs-Wert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B97E89-F302-41DC-A9F3-8E95AEDD0BC0}"/>
              </a:ext>
            </a:extLst>
          </p:cNvPr>
          <p:cNvSpPr txBox="1"/>
          <p:nvPr/>
        </p:nvSpPr>
        <p:spPr>
          <a:xfrm>
            <a:off x="3418535" y="4279705"/>
            <a:ext cx="72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Reagiert als schwache Base, da hoher </a:t>
            </a:r>
            <a:r>
              <a:rPr lang="de-DE" dirty="0" err="1"/>
              <a:t>pK</a:t>
            </a:r>
            <a:r>
              <a:rPr lang="de-DE" baseline="-25000" dirty="0" err="1"/>
              <a:t>B</a:t>
            </a:r>
            <a:r>
              <a:rPr lang="de-DE" dirty="0"/>
              <a:t>-Wert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6C593B-B342-4B8F-B420-FA673E766362}"/>
              </a:ext>
            </a:extLst>
          </p:cNvPr>
          <p:cNvSpPr txBox="1"/>
          <p:nvPr/>
        </p:nvSpPr>
        <p:spPr>
          <a:xfrm>
            <a:off x="3091373" y="1185009"/>
            <a:ext cx="64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Kann sowohl Protonen aufnehmen als auch abgeben: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205A22-64C4-4B76-A304-34879D3EB0FF}"/>
              </a:ext>
            </a:extLst>
          </p:cNvPr>
          <p:cNvSpPr txBox="1"/>
          <p:nvPr/>
        </p:nvSpPr>
        <p:spPr>
          <a:xfrm>
            <a:off x="1419497" y="1980422"/>
            <a:ext cx="213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 als Säure: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57E504-55E3-427A-A6C1-8729C9111A4D}"/>
              </a:ext>
            </a:extLst>
          </p:cNvPr>
          <p:cNvSpPr txBox="1"/>
          <p:nvPr/>
        </p:nvSpPr>
        <p:spPr>
          <a:xfrm>
            <a:off x="1453137" y="3429000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 als Base: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F361A-BDAB-4DB6-A470-DD82A4FF1245}"/>
              </a:ext>
            </a:extLst>
          </p:cNvPr>
          <p:cNvSpPr txBox="1"/>
          <p:nvPr/>
        </p:nvSpPr>
        <p:spPr>
          <a:xfrm>
            <a:off x="696685" y="5015914"/>
            <a:ext cx="1079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>
                <a:sym typeface="Wingdings" panose="05000000000000000000" pitchFamily="2" charset="2"/>
              </a:rPr>
              <a:t> Da der pKs-Wert größer als der </a:t>
            </a:r>
            <a:r>
              <a:rPr lang="de-DE" dirty="0" err="1">
                <a:sym typeface="Wingdings" panose="05000000000000000000" pitchFamily="2" charset="2"/>
              </a:rPr>
              <a:t>pK</a:t>
            </a:r>
            <a:r>
              <a:rPr lang="de-DE" baseline="-25000" dirty="0" err="1">
                <a:sym typeface="Wingdings" panose="05000000000000000000" pitchFamily="2" charset="2"/>
              </a:rPr>
              <a:t>B</a:t>
            </a:r>
            <a:r>
              <a:rPr lang="de-DE" dirty="0">
                <a:sym typeface="Wingdings" panose="05000000000000000000" pitchFamily="2" charset="2"/>
              </a:rPr>
              <a:t>-Wert ist, wird </a:t>
            </a:r>
            <a:r>
              <a:rPr lang="de-DE" sz="1800" dirty="0"/>
              <a:t>HCO</a:t>
            </a:r>
            <a:r>
              <a:rPr lang="de-DE" sz="1800" baseline="-25000" dirty="0"/>
              <a:t>3</a:t>
            </a:r>
            <a:r>
              <a:rPr lang="de-DE" sz="1800" baseline="30000" dirty="0"/>
              <a:t>-</a:t>
            </a:r>
            <a:r>
              <a:rPr lang="de-DE" sz="1800" baseline="-25000" dirty="0"/>
              <a:t>  </a:t>
            </a:r>
            <a:r>
              <a:rPr lang="de-DE" sz="1800" dirty="0"/>
              <a:t> in Wasser als schwache Base reagieren. Der pH-Wert ist damit &gt; 7.</a:t>
            </a:r>
            <a:endParaRPr lang="de-DE" sz="1800" baseline="30000" dirty="0"/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81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Breitbild</PresentationFormat>
  <Paragraphs>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3</cp:revision>
  <cp:lastPrinted>2021-12-08T18:05:36Z</cp:lastPrinted>
  <dcterms:created xsi:type="dcterms:W3CDTF">2021-12-08T16:38:25Z</dcterms:created>
  <dcterms:modified xsi:type="dcterms:W3CDTF">2021-12-08T18:24:24Z</dcterms:modified>
</cp:coreProperties>
</file>