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3" r:id="rId3"/>
    <p:sldId id="259" r:id="rId4"/>
    <p:sldId id="261" r:id="rId5"/>
    <p:sldId id="262" r:id="rId6"/>
    <p:sldId id="272" r:id="rId7"/>
    <p:sldId id="263" r:id="rId8"/>
    <p:sldId id="266" r:id="rId9"/>
    <p:sldId id="258" r:id="rId10"/>
    <p:sldId id="257" r:id="rId11"/>
    <p:sldId id="260" r:id="rId12"/>
  </p:sldIdLst>
  <p:sldSz cx="9144000" cy="6858000" type="screen4x3"/>
  <p:notesSz cx="6797675" cy="99250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87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194" autoAdjust="0"/>
  </p:normalViewPr>
  <p:slideViewPr>
    <p:cSldViewPr>
      <p:cViewPr varScale="1">
        <p:scale>
          <a:sx n="61" d="100"/>
          <a:sy n="61" d="100"/>
        </p:scale>
        <p:origin x="1752" y="66"/>
      </p:cViewPr>
      <p:guideLst>
        <p:guide orient="horz" pos="2160"/>
        <p:guide pos="2880"/>
      </p:guideLst>
    </p:cSldViewPr>
  </p:slideViewPr>
  <p:notesTextViewPr>
    <p:cViewPr>
      <p:scale>
        <a:sx n="100" d="100"/>
        <a:sy n="100" d="100"/>
      </p:scale>
      <p:origin x="0" y="0"/>
    </p:cViewPr>
  </p:notesTextViewPr>
  <p:notesViewPr>
    <p:cSldViewPr>
      <p:cViewPr varScale="1">
        <p:scale>
          <a:sx n="48" d="100"/>
          <a:sy n="48" d="100"/>
        </p:scale>
        <p:origin x="-2964" y="-114"/>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25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6253"/>
          </a:xfrm>
          <a:prstGeom prst="rect">
            <a:avLst/>
          </a:prstGeom>
        </p:spPr>
        <p:txBody>
          <a:bodyPr vert="horz" lIns="91440" tIns="45720" rIns="91440" bIns="45720" rtlCol="0"/>
          <a:lstStyle>
            <a:lvl1pPr algn="r">
              <a:defRPr sz="1200"/>
            </a:lvl1pPr>
          </a:lstStyle>
          <a:p>
            <a:fld id="{2F071F29-249C-4713-AA69-A246A559A6B2}" type="datetimeFigureOut">
              <a:rPr lang="de-DE" smtClean="0"/>
              <a:pPr/>
              <a:t>11.01.2021</a:t>
            </a:fld>
            <a:endParaRPr lang="de-DE"/>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14399"/>
            <a:ext cx="5438140" cy="4466272"/>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7074"/>
            <a:ext cx="2945659" cy="496253"/>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27074"/>
            <a:ext cx="2945659" cy="496253"/>
          </a:xfrm>
          <a:prstGeom prst="rect">
            <a:avLst/>
          </a:prstGeom>
        </p:spPr>
        <p:txBody>
          <a:bodyPr vert="horz" lIns="91440" tIns="45720" rIns="91440" bIns="45720" rtlCol="0" anchor="b"/>
          <a:lstStyle>
            <a:lvl1pPr algn="r">
              <a:defRPr sz="1200"/>
            </a:lvl1pPr>
          </a:lstStyle>
          <a:p>
            <a:fld id="{7FF3500B-2EA4-4E5C-BC21-663355DB5A8A}" type="slidenum">
              <a:rPr lang="de-DE" smtClean="0"/>
              <a:pPr/>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Welche Kunststoffe kennt ihr?</a:t>
            </a:r>
          </a:p>
        </p:txBody>
      </p:sp>
      <p:sp>
        <p:nvSpPr>
          <p:cNvPr id="4" name="Foliennummernplatzhalter 3"/>
          <p:cNvSpPr>
            <a:spLocks noGrp="1"/>
          </p:cNvSpPr>
          <p:nvPr>
            <p:ph type="sldNum" sz="quarter" idx="10"/>
          </p:nvPr>
        </p:nvSpPr>
        <p:spPr/>
        <p:txBody>
          <a:bodyPr/>
          <a:lstStyle/>
          <a:p>
            <a:fld id="{7FF3500B-2EA4-4E5C-BC21-663355DB5A8A}" type="slidenum">
              <a:rPr lang="de-DE" smtClean="0"/>
              <a:pPr/>
              <a:t>1</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Welche Eigenschaften spielen bei</a:t>
            </a:r>
            <a:r>
              <a:rPr lang="de-DE" baseline="0" dirty="0"/>
              <a:t> Kunststoffen eine Rolle</a:t>
            </a:r>
            <a:r>
              <a:rPr lang="de-DE" dirty="0"/>
              <a:t>? Wo spielen</a:t>
            </a:r>
            <a:r>
              <a:rPr lang="de-DE" baseline="0" dirty="0"/>
              <a:t> diese Eigenschaften eine Rolle?</a:t>
            </a:r>
            <a:endParaRPr lang="de-DE" dirty="0"/>
          </a:p>
          <a:p>
            <a:r>
              <a:rPr lang="de-DE" dirty="0"/>
              <a:t>Dichte , Hitzebeständigkeit,</a:t>
            </a:r>
            <a:r>
              <a:rPr lang="de-DE" baseline="0" dirty="0"/>
              <a:t> Elastizität, Härte, Beständigkeit gegen Lösungsmittel und gegen Säuren/Basen,…</a:t>
            </a:r>
          </a:p>
          <a:p>
            <a:endParaRPr lang="de-DE" baseline="0" dirty="0"/>
          </a:p>
          <a:p>
            <a:r>
              <a:rPr lang="de-DE" baseline="0" dirty="0"/>
              <a:t>Versuche: </a:t>
            </a:r>
          </a:p>
          <a:p>
            <a:pPr marL="228600" indent="-228600">
              <a:buAutoNum type="arabicPeriod"/>
            </a:pPr>
            <a:r>
              <a:rPr lang="de-DE" baseline="0" dirty="0"/>
              <a:t>Luftballon aufblasen, </a:t>
            </a:r>
            <a:r>
              <a:rPr lang="de-DE" baseline="0" dirty="0" err="1"/>
              <a:t>Joghurtbecher</a:t>
            </a:r>
            <a:r>
              <a:rPr lang="de-DE" baseline="0" dirty="0"/>
              <a:t> aufblasen?</a:t>
            </a:r>
          </a:p>
          <a:p>
            <a:pPr marL="228600" indent="-228600">
              <a:buAutoNum type="arabicPeriod"/>
            </a:pPr>
            <a:r>
              <a:rPr lang="de-DE" baseline="0" dirty="0" err="1"/>
              <a:t>Joghurtbecher</a:t>
            </a:r>
            <a:r>
              <a:rPr lang="de-DE" baseline="0" dirty="0"/>
              <a:t> (PE) schmelzen im RG</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de-DE" baseline="0" dirty="0"/>
              <a:t>Bauschaum oder Plexiglas schmelzen im RG</a:t>
            </a:r>
          </a:p>
          <a:p>
            <a:pPr marL="228600" indent="-228600">
              <a:buAutoNum type="arabicPeriod"/>
            </a:pPr>
            <a:r>
              <a:rPr lang="de-DE" baseline="0" dirty="0"/>
              <a:t>Styropor auflösen in Aceton</a:t>
            </a:r>
          </a:p>
          <a:p>
            <a:pPr marL="228600" indent="-228600">
              <a:buNone/>
            </a:pPr>
            <a:endParaRPr lang="de-DE" baseline="0" dirty="0"/>
          </a:p>
          <a:p>
            <a:pPr marL="228600" indent="-228600">
              <a:buAutoNum type="arabicPeriod"/>
            </a:pPr>
            <a:endParaRPr lang="de-DE" dirty="0"/>
          </a:p>
        </p:txBody>
      </p:sp>
      <p:sp>
        <p:nvSpPr>
          <p:cNvPr id="4" name="Foliennummernplatzhalter 3"/>
          <p:cNvSpPr>
            <a:spLocks noGrp="1"/>
          </p:cNvSpPr>
          <p:nvPr>
            <p:ph type="sldNum" sz="quarter" idx="10"/>
          </p:nvPr>
        </p:nvSpPr>
        <p:spPr/>
        <p:txBody>
          <a:bodyPr/>
          <a:lstStyle/>
          <a:p>
            <a:fld id="{7FF3500B-2EA4-4E5C-BC21-663355DB5A8A}" type="slidenum">
              <a:rPr lang="de-DE" smtClean="0"/>
              <a:pPr/>
              <a:t>3</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Celluloid</a:t>
            </a:r>
          </a:p>
          <a:p>
            <a:r>
              <a:rPr lang="de-DE" dirty="0"/>
              <a:t>Aus </a:t>
            </a:r>
            <a:r>
              <a:rPr lang="de-DE" dirty="0" err="1"/>
              <a:t>Cellulosenitrat</a:t>
            </a:r>
            <a:r>
              <a:rPr lang="de-DE" dirty="0"/>
              <a:t> und Campher</a:t>
            </a:r>
          </a:p>
          <a:p>
            <a:r>
              <a:rPr lang="de-DE" dirty="0"/>
              <a:t>Hyatt entwickelte es als Elfenbeinersatz für die Billardkugeln</a:t>
            </a:r>
          </a:p>
          <a:p>
            <a:r>
              <a:rPr lang="de-DE" dirty="0"/>
              <a:t>1894</a:t>
            </a:r>
            <a:r>
              <a:rPr lang="de-DE" baseline="0" dirty="0"/>
              <a:t> setzte es G. Eastman als Trägermaterial für Rollfilme ein.</a:t>
            </a:r>
            <a:endParaRPr lang="de-DE" dirty="0"/>
          </a:p>
          <a:p>
            <a:endParaRPr lang="de-DE" dirty="0"/>
          </a:p>
        </p:txBody>
      </p:sp>
      <p:sp>
        <p:nvSpPr>
          <p:cNvPr id="4" name="Foliennummernplatzhalter 3"/>
          <p:cNvSpPr>
            <a:spLocks noGrp="1"/>
          </p:cNvSpPr>
          <p:nvPr>
            <p:ph type="sldNum" sz="quarter" idx="10"/>
          </p:nvPr>
        </p:nvSpPr>
        <p:spPr/>
        <p:txBody>
          <a:bodyPr/>
          <a:lstStyle/>
          <a:p>
            <a:fld id="{7FF3500B-2EA4-4E5C-BC21-663355DB5A8A}" type="slidenum">
              <a:rPr lang="de-DE" smtClean="0"/>
              <a:pPr/>
              <a:t>4</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Viskose / Cellophan</a:t>
            </a:r>
          </a:p>
          <a:p>
            <a:r>
              <a:rPr lang="de-DE" dirty="0"/>
              <a:t>Viskose: Umsetzen von Cellulose</a:t>
            </a:r>
            <a:r>
              <a:rPr lang="de-DE" baseline="0" dirty="0"/>
              <a:t> mit Natronlauge und </a:t>
            </a:r>
            <a:r>
              <a:rPr lang="de-DE" baseline="0" dirty="0" err="1"/>
              <a:t>Kohlenstoffdisulfid</a:t>
            </a:r>
            <a:r>
              <a:rPr lang="de-DE" baseline="0" dirty="0"/>
              <a:t>, daraus Fäden ziehen</a:t>
            </a:r>
          </a:p>
          <a:p>
            <a:r>
              <a:rPr lang="de-DE" baseline="0" dirty="0"/>
              <a:t>Cellophan: dünne transparente Verpackungsfolie</a:t>
            </a:r>
            <a:endParaRPr lang="de-DE" dirty="0"/>
          </a:p>
          <a:p>
            <a:endParaRPr lang="de-DE" dirty="0"/>
          </a:p>
        </p:txBody>
      </p:sp>
      <p:sp>
        <p:nvSpPr>
          <p:cNvPr id="4" name="Foliennummernplatzhalter 3"/>
          <p:cNvSpPr>
            <a:spLocks noGrp="1"/>
          </p:cNvSpPr>
          <p:nvPr>
            <p:ph type="sldNum" sz="quarter" idx="10"/>
          </p:nvPr>
        </p:nvSpPr>
        <p:spPr/>
        <p:txBody>
          <a:bodyPr/>
          <a:lstStyle/>
          <a:p>
            <a:fld id="{7FF3500B-2EA4-4E5C-BC21-663355DB5A8A}" type="slidenum">
              <a:rPr lang="de-DE" smtClean="0"/>
              <a:pPr/>
              <a:t>5</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Bakelit</a:t>
            </a:r>
          </a:p>
          <a:p>
            <a:r>
              <a:rPr lang="de-DE" dirty="0"/>
              <a:t>Aus Phenol und </a:t>
            </a:r>
            <a:r>
              <a:rPr lang="de-DE" dirty="0" err="1"/>
              <a:t>Methanal</a:t>
            </a:r>
            <a:r>
              <a:rPr lang="de-DE" dirty="0"/>
              <a:t> (Formaldehyd)</a:t>
            </a:r>
            <a:r>
              <a:rPr lang="de-DE" baseline="0" dirty="0"/>
              <a:t> hergestellt</a:t>
            </a:r>
          </a:p>
          <a:p>
            <a:r>
              <a:rPr lang="de-DE" baseline="0" dirty="0"/>
              <a:t>Ab 1910 als Massenkunststoff</a:t>
            </a:r>
            <a:endParaRPr lang="de-DE" dirty="0"/>
          </a:p>
        </p:txBody>
      </p:sp>
      <p:sp>
        <p:nvSpPr>
          <p:cNvPr id="4" name="Foliennummernplatzhalter 3"/>
          <p:cNvSpPr>
            <a:spLocks noGrp="1"/>
          </p:cNvSpPr>
          <p:nvPr>
            <p:ph type="sldNum" sz="quarter" idx="10"/>
          </p:nvPr>
        </p:nvSpPr>
        <p:spPr/>
        <p:txBody>
          <a:bodyPr/>
          <a:lstStyle/>
          <a:p>
            <a:fld id="{7FF3500B-2EA4-4E5C-BC21-663355DB5A8A}" type="slidenum">
              <a:rPr lang="de-DE" smtClean="0"/>
              <a:pPr/>
              <a:t>7</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55000" lnSpcReduction="20000"/>
          </a:bodyPr>
          <a:lstStyle/>
          <a:p>
            <a:r>
              <a:rPr lang="de-DE" b="1" dirty="0"/>
              <a:t>Was bedeuten Code und Kürzel</a:t>
            </a:r>
          </a:p>
          <a:p>
            <a:r>
              <a:rPr lang="de-DE" b="1" dirty="0"/>
              <a:t>01 PET - </a:t>
            </a:r>
            <a:r>
              <a:rPr lang="de-DE" b="1" dirty="0" err="1"/>
              <a:t>Polyethylenterephtalat</a:t>
            </a:r>
            <a:endParaRPr lang="de-DE" b="1" dirty="0"/>
          </a:p>
          <a:p>
            <a:r>
              <a:rPr lang="de-DE" dirty="0"/>
              <a:t>Das enthaltene Acetaldehyd und Antimontrioxid kann mit der Zeit in die darin aufbewahrte Flüssigkeit abgegeben werden. Bei höheren Temperaturen, sowie Sonneneinstrahlung steigt der Anteil an Stoffen, der in die Lebensmittel gelangen kann („chemischer“ Geschmack). Am besten die Flaschen vor Hitze schützen und keine heißen Flüssigkeiten einfüllen.</a:t>
            </a:r>
          </a:p>
          <a:p>
            <a:r>
              <a:rPr lang="de-DE" dirty="0"/>
              <a:t>z.B. Getränkeflaschen, Verpackungen, Polyesterfasern etc.</a:t>
            </a:r>
            <a:br>
              <a:rPr lang="de-DE" dirty="0"/>
            </a:br>
            <a:r>
              <a:rPr lang="de-DE" b="1" dirty="0"/>
              <a:t>Vermeiden</a:t>
            </a:r>
            <a:endParaRPr lang="de-DE" dirty="0"/>
          </a:p>
          <a:p>
            <a:r>
              <a:rPr lang="de-DE" b="1" dirty="0"/>
              <a:t>02 PE-HD - Polyethylen hoher Dichte</a:t>
            </a:r>
          </a:p>
          <a:p>
            <a:r>
              <a:rPr lang="de-DE" dirty="0"/>
              <a:t>Gilt nicht als gesundheitsgefährdend, ist jedoch umweltverschmutzend. Östrogenartig wirkende Chemikalien können enthalten sein. HD steht für die Dichte.</a:t>
            </a:r>
          </a:p>
          <a:p>
            <a:r>
              <a:rPr lang="de-DE" dirty="0"/>
              <a:t>z.B. Spülmittel-, Waschmittel- oder Reinigungsmittelflaschen, Verpackung, Küchengeschirr</a:t>
            </a:r>
            <a:br>
              <a:rPr lang="de-DE" dirty="0"/>
            </a:br>
            <a:r>
              <a:rPr lang="de-DE" b="1" dirty="0"/>
              <a:t>Bedenklich</a:t>
            </a:r>
            <a:endParaRPr lang="de-DE" dirty="0"/>
          </a:p>
          <a:p>
            <a:r>
              <a:rPr lang="de-DE" b="1" dirty="0"/>
              <a:t>03 PVC - Polyvinylchlorid</a:t>
            </a:r>
          </a:p>
          <a:p>
            <a:r>
              <a:rPr lang="de-DE" dirty="0"/>
              <a:t>Weichmacher (</a:t>
            </a:r>
            <a:r>
              <a:rPr lang="de-DE" dirty="0" err="1"/>
              <a:t>Phtalate</a:t>
            </a:r>
            <a:r>
              <a:rPr lang="de-DE" dirty="0"/>
              <a:t>) machen PVC erst biegsam und geschmeidig, gelten aber als fortpflanzungsschädigend (Unfruchtbarkeit, Krebs) und sind damit gesundheitsgefährdend.</a:t>
            </a:r>
          </a:p>
          <a:p>
            <a:r>
              <a:rPr lang="de-DE" dirty="0"/>
              <a:t>Hart-PVC: Fensterprofile, Abflussrohre etc.;</a:t>
            </a:r>
            <a:br>
              <a:rPr lang="de-DE" dirty="0"/>
            </a:br>
            <a:r>
              <a:rPr lang="de-DE" dirty="0"/>
              <a:t>Weich-PVC: Bodenbeläge, Kinderspielzeug, Schläuche, Kunstleder, Schwimmreifen, Dichtungen, etc.</a:t>
            </a:r>
            <a:br>
              <a:rPr lang="de-DE" dirty="0"/>
            </a:br>
            <a:r>
              <a:rPr lang="de-DE" b="1" dirty="0"/>
              <a:t>Unbedingt vermeiden</a:t>
            </a:r>
            <a:endParaRPr lang="de-DE" dirty="0"/>
          </a:p>
          <a:p>
            <a:r>
              <a:rPr lang="de-DE" b="1" dirty="0"/>
              <a:t>04 PE-LD - Polyethylen niedriger Dichte</a:t>
            </a:r>
          </a:p>
          <a:p>
            <a:r>
              <a:rPr lang="de-DE" dirty="0"/>
              <a:t>Polyethylen gilt nicht als gesundheitsgefährdend, aber als umweltverschmutzend. LD steht für die Dichte.</a:t>
            </a:r>
          </a:p>
          <a:p>
            <a:r>
              <a:rPr lang="de-DE" dirty="0"/>
              <a:t>z.B. Folien, Plastiktuben, Kunststofftaschen und Sackerl</a:t>
            </a:r>
            <a:br>
              <a:rPr lang="de-DE" dirty="0"/>
            </a:br>
            <a:r>
              <a:rPr lang="de-DE" b="1" dirty="0"/>
              <a:t>Bedenklich</a:t>
            </a:r>
            <a:endParaRPr lang="de-DE" dirty="0"/>
          </a:p>
          <a:p>
            <a:r>
              <a:rPr lang="de-DE" b="1" dirty="0"/>
              <a:t>05 PP - Polypropylen</a:t>
            </a:r>
          </a:p>
          <a:p>
            <a:r>
              <a:rPr lang="de-DE" dirty="0"/>
              <a:t>Gilt nicht als gesundheitsschädigend, aber als umweltverschmutzend.</a:t>
            </a:r>
          </a:p>
          <a:p>
            <a:r>
              <a:rPr lang="de-DE" dirty="0"/>
              <a:t>z.B. Becher, Lebensmittelverpackungen, Plastiksackerl</a:t>
            </a:r>
            <a:br>
              <a:rPr lang="de-DE" dirty="0"/>
            </a:br>
            <a:r>
              <a:rPr lang="de-DE" b="1" dirty="0"/>
              <a:t>Bedenklich</a:t>
            </a:r>
            <a:endParaRPr lang="de-DE" dirty="0"/>
          </a:p>
          <a:p>
            <a:r>
              <a:rPr lang="de-DE" b="1" dirty="0"/>
              <a:t>06 PS - Polystyrol</a:t>
            </a:r>
          </a:p>
          <a:p>
            <a:r>
              <a:rPr lang="de-DE" dirty="0"/>
              <a:t>Besser bekannt unter dem Handelsnamen Styropor ist grundsätzlich recycelbar, aber die Technik ist noch nicht weit genug verbreitet und gilt daher aktuell als umweltverschmutzend. Wird Styropor oder </a:t>
            </a:r>
            <a:r>
              <a:rPr lang="de-DE" dirty="0" err="1"/>
              <a:t>Polystyrolschaum</a:t>
            </a:r>
            <a:r>
              <a:rPr lang="de-DE" dirty="0"/>
              <a:t> erhitzt, kann Styrol freigesetzt werden, welches als krebsauslösend gilt.</a:t>
            </a:r>
          </a:p>
          <a:p>
            <a:r>
              <a:rPr lang="de-DE" dirty="0"/>
              <a:t>z.B. Schaumstoffe, Becher, Schalen bei Lebensmittelverpackungen, Isolierungen</a:t>
            </a:r>
            <a:br>
              <a:rPr lang="de-DE" dirty="0"/>
            </a:br>
            <a:r>
              <a:rPr lang="de-DE" b="1" dirty="0"/>
              <a:t>Bedenklich</a:t>
            </a:r>
            <a:endParaRPr lang="de-DE" dirty="0"/>
          </a:p>
          <a:p>
            <a:r>
              <a:rPr lang="de-DE" b="1" dirty="0"/>
              <a:t>07 O – O (Other) steht für “andere Kunststoffe”</a:t>
            </a:r>
          </a:p>
          <a:p>
            <a:r>
              <a:rPr lang="de-DE" dirty="0"/>
              <a:t>Hier fallen alle anderen Kunststoffarten hinein.</a:t>
            </a:r>
          </a:p>
          <a:p>
            <a:r>
              <a:rPr lang="de-DE" dirty="0"/>
              <a:t>z.B. Mikrowellengeschirr, CD-Hüllen, Trinkflaschen, Kassazettel, Beschichtungen etc.</a:t>
            </a:r>
            <a:br>
              <a:rPr lang="de-DE" dirty="0"/>
            </a:br>
            <a:r>
              <a:rPr lang="de-DE" b="1" dirty="0"/>
              <a:t>Es ist eine sehr heterogene Gruppe.</a:t>
            </a:r>
            <a:endParaRPr lang="de-DE" dirty="0"/>
          </a:p>
          <a:p>
            <a:r>
              <a:rPr lang="de-DE" b="1" dirty="0"/>
              <a:t>PC – Polycarbonat</a:t>
            </a:r>
            <a:r>
              <a:rPr lang="de-DE" dirty="0"/>
              <a:t> (CDs, DVDs, Glasersatz bei Flaschen) sowie Epoxidharze (Innenbeschichtung von Konservendosen) enthalten Bisphenol A (BPA), das bereits in geringsten Mengen in den Hormonhaushalt eingreift. Der Stoff wird mit Störungen in der Sexualentwicklung, Hyperaktivität, Krebs und mit Herz-Kreislauferkrankungen in Zusammenhang gebracht.</a:t>
            </a:r>
            <a:br>
              <a:rPr lang="de-DE" dirty="0"/>
            </a:br>
            <a:r>
              <a:rPr lang="de-DE" b="1" dirty="0"/>
              <a:t>Unbedingt vermeiden</a:t>
            </a:r>
            <a:r>
              <a:rPr lang="de-DE" dirty="0"/>
              <a:t>    </a:t>
            </a:r>
          </a:p>
          <a:p>
            <a:r>
              <a:rPr lang="de-DE" b="1" dirty="0"/>
              <a:t>PMMA - Polymethylmethacrylat</a:t>
            </a:r>
            <a:r>
              <a:rPr lang="de-DE" dirty="0"/>
              <a:t> (Plexiglas, Acrylglas - Glasersatz, Autoscheinwerfer, Optik, Uhrengläser, Schmuck, etc.)</a:t>
            </a:r>
          </a:p>
          <a:p>
            <a:r>
              <a:rPr lang="de-DE" b="1" dirty="0"/>
              <a:t>ABS - Acrylnitril-Butadien-Styrol-Copolymer</a:t>
            </a:r>
            <a:r>
              <a:rPr lang="de-DE" dirty="0"/>
              <a:t> (Spielzeug, Elektrogeräte, </a:t>
            </a:r>
            <a:r>
              <a:rPr lang="de-DE" dirty="0" err="1"/>
              <a:t>ect.</a:t>
            </a:r>
            <a:r>
              <a:rPr lang="de-DE" dirty="0"/>
              <a:t>). In 3D-Druckern wird ebenfalls ABS verwendet. Zu 99% sortenrein recycelbar.</a:t>
            </a:r>
          </a:p>
          <a:p>
            <a:r>
              <a:rPr lang="de-DE" b="1" dirty="0"/>
              <a:t>GFK – Glasfaserverstärkter Kunststoff</a:t>
            </a:r>
            <a:r>
              <a:rPr lang="de-DE" dirty="0"/>
              <a:t> (Fiberglas – Auto-, Schiffs- und Flugzeugbau, Rohre, Badewannen, etc.)</a:t>
            </a:r>
          </a:p>
          <a:p>
            <a:r>
              <a:rPr lang="de-DE" dirty="0"/>
              <a:t>Oft sind auch</a:t>
            </a:r>
            <a:r>
              <a:rPr lang="de-DE" b="1" dirty="0"/>
              <a:t> biologisch abbaubare Kunststoffe</a:t>
            </a:r>
            <a:r>
              <a:rPr lang="de-DE" dirty="0"/>
              <a:t> mit 07 gekennzeichnet. Die Verrottungszeit von Bio-Kunststoff dauert relativ lange. Daher wird Bio-Kunststoff in großen Schnell-Kompostanlagen unvollständig abgebaut und oft aussortiert. Für die Mikroorganismen im Kompost hat Bio-Plastik keinen Nährwert!</a:t>
            </a:r>
          </a:p>
          <a:p>
            <a:r>
              <a:rPr lang="de-DE" dirty="0"/>
              <a:t>https://www.wir-leben-nachhaltig.at/aktuell/detailansicht/kunststoffkennzeichnung/</a:t>
            </a:r>
          </a:p>
        </p:txBody>
      </p:sp>
      <p:sp>
        <p:nvSpPr>
          <p:cNvPr id="4" name="Foliennummernplatzhalter 3"/>
          <p:cNvSpPr>
            <a:spLocks noGrp="1"/>
          </p:cNvSpPr>
          <p:nvPr>
            <p:ph type="sldNum" sz="quarter" idx="5"/>
          </p:nvPr>
        </p:nvSpPr>
        <p:spPr/>
        <p:txBody>
          <a:bodyPr/>
          <a:lstStyle/>
          <a:p>
            <a:fld id="{7FF3500B-2EA4-4E5C-BC21-663355DB5A8A}" type="slidenum">
              <a:rPr lang="de-DE" smtClean="0"/>
              <a:pPr/>
              <a:t>8</a:t>
            </a:fld>
            <a:endParaRPr lang="de-DE"/>
          </a:p>
        </p:txBody>
      </p:sp>
    </p:spTree>
    <p:extLst>
      <p:ext uri="{BB962C8B-B14F-4D97-AF65-F5344CB8AC3E}">
        <p14:creationId xmlns:p14="http://schemas.microsoft.com/office/powerpoint/2010/main" val="361359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Staudinger: Vater der makromolekularen</a:t>
            </a:r>
            <a:r>
              <a:rPr lang="de-DE" baseline="0" dirty="0"/>
              <a:t> Chemie</a:t>
            </a:r>
          </a:p>
          <a:p>
            <a:r>
              <a:rPr lang="de-DE" baseline="0" dirty="0"/>
              <a:t>Nobelpreis 1953 für seine bahnbrechenden Arbeiten im Bereich der makromolekularen Chemie</a:t>
            </a:r>
          </a:p>
          <a:p>
            <a:endParaRPr lang="de-DE" baseline="0" dirty="0"/>
          </a:p>
          <a:p>
            <a:r>
              <a:rPr lang="de-DE" baseline="0" dirty="0"/>
              <a:t>Abgrenzung der makromolekularen Chemie von der organischen Chemie</a:t>
            </a:r>
          </a:p>
          <a:p>
            <a:pPr>
              <a:buFont typeface="Wingdings"/>
              <a:buChar char="à"/>
            </a:pPr>
            <a:r>
              <a:rPr lang="de-DE" baseline="0" dirty="0">
                <a:sym typeface="Wingdings" pitchFamily="2" charset="2"/>
              </a:rPr>
              <a:t>Kunststoffe bestehen größtenteils aus den Elementen C, N, H, O , wie auch organische Stoffe</a:t>
            </a:r>
          </a:p>
          <a:p>
            <a:pPr>
              <a:buFont typeface="Wingdings"/>
              <a:buChar char="à"/>
            </a:pPr>
            <a:r>
              <a:rPr lang="de-DE" baseline="0" dirty="0">
                <a:sym typeface="Wingdings" pitchFamily="2" charset="2"/>
              </a:rPr>
              <a:t> aufgrund ihrer Größe unterscheiden sie sich jedoch erheblich von den niedermolekularen organischen Stoffen</a:t>
            </a:r>
            <a:endParaRPr lang="de-DE" baseline="0" dirty="0"/>
          </a:p>
          <a:p>
            <a:endParaRPr lang="de-DE" baseline="0" dirty="0"/>
          </a:p>
          <a:p>
            <a:endParaRPr lang="de-DE" dirty="0"/>
          </a:p>
        </p:txBody>
      </p:sp>
      <p:sp>
        <p:nvSpPr>
          <p:cNvPr id="4" name="Foliennummernplatzhalter 3"/>
          <p:cNvSpPr>
            <a:spLocks noGrp="1"/>
          </p:cNvSpPr>
          <p:nvPr>
            <p:ph type="sldNum" sz="quarter" idx="10"/>
          </p:nvPr>
        </p:nvSpPr>
        <p:spPr/>
        <p:txBody>
          <a:bodyPr/>
          <a:lstStyle/>
          <a:p>
            <a:fld id="{7FF3500B-2EA4-4E5C-BC21-663355DB5A8A}" type="slidenum">
              <a:rPr lang="de-DE" smtClean="0"/>
              <a:pPr/>
              <a:t>9</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Makromoleküle</a:t>
            </a:r>
            <a:r>
              <a:rPr lang="de-DE" baseline="0" dirty="0"/>
              <a:t> sind bereits aus den Naturstoffen bekannt. Sie bestehen aus einzelnen Monomeren, die zu sehr großen Molekülen, den Polymeren zusammengesetzt sind</a:t>
            </a:r>
          </a:p>
          <a:p>
            <a:endParaRPr lang="de-DE" dirty="0"/>
          </a:p>
          <a:p>
            <a:endParaRPr lang="de-DE" dirty="0"/>
          </a:p>
        </p:txBody>
      </p:sp>
      <p:sp>
        <p:nvSpPr>
          <p:cNvPr id="4" name="Foliennummernplatzhalter 3"/>
          <p:cNvSpPr>
            <a:spLocks noGrp="1"/>
          </p:cNvSpPr>
          <p:nvPr>
            <p:ph type="sldNum" sz="quarter" idx="10"/>
          </p:nvPr>
        </p:nvSpPr>
        <p:spPr/>
        <p:txBody>
          <a:bodyPr/>
          <a:lstStyle/>
          <a:p>
            <a:fld id="{7FF3500B-2EA4-4E5C-BC21-663355DB5A8A}" type="slidenum">
              <a:rPr lang="de-DE" smtClean="0"/>
              <a:pPr/>
              <a:t>10</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7FF3500B-2EA4-4E5C-BC21-663355DB5A8A}" type="slidenum">
              <a:rPr lang="de-DE" smtClean="0"/>
              <a:pPr/>
              <a:t>11</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8270B23A-D338-44A0-9D41-67DE4D4CE1DF}" type="datetimeFigureOut">
              <a:rPr lang="de-DE" smtClean="0"/>
              <a:pPr/>
              <a:t>11.01.2021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D6A4421-B8B8-4A2E-AB04-6FEDDCFAD682}"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270B23A-D338-44A0-9D41-67DE4D4CE1DF}" type="datetimeFigureOut">
              <a:rPr lang="de-DE" smtClean="0"/>
              <a:pPr/>
              <a:t>11.01.2021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D6A4421-B8B8-4A2E-AB04-6FEDDCFAD682}"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270B23A-D338-44A0-9D41-67DE4D4CE1DF}" type="datetimeFigureOut">
              <a:rPr lang="de-DE" smtClean="0"/>
              <a:pPr/>
              <a:t>11.01.2021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D6A4421-B8B8-4A2E-AB04-6FEDDCFAD682}"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270B23A-D338-44A0-9D41-67DE4D4CE1DF}" type="datetimeFigureOut">
              <a:rPr lang="de-DE" smtClean="0"/>
              <a:pPr/>
              <a:t>11.01.2021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D6A4421-B8B8-4A2E-AB04-6FEDDCFAD682}"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8270B23A-D338-44A0-9D41-67DE4D4CE1DF}" type="datetimeFigureOut">
              <a:rPr lang="de-DE" smtClean="0"/>
              <a:pPr/>
              <a:t>11.01.2021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D6A4421-B8B8-4A2E-AB04-6FEDDCFAD682}"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8270B23A-D338-44A0-9D41-67DE4D4CE1DF}" type="datetimeFigureOut">
              <a:rPr lang="de-DE" smtClean="0"/>
              <a:pPr/>
              <a:t>11.01.2021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D6A4421-B8B8-4A2E-AB04-6FEDDCFAD682}"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8270B23A-D338-44A0-9D41-67DE4D4CE1DF}" type="datetimeFigureOut">
              <a:rPr lang="de-DE" smtClean="0"/>
              <a:pPr/>
              <a:t>11.01.2021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CD6A4421-B8B8-4A2E-AB04-6FEDDCFAD682}"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8270B23A-D338-44A0-9D41-67DE4D4CE1DF}" type="datetimeFigureOut">
              <a:rPr lang="de-DE" smtClean="0"/>
              <a:pPr/>
              <a:t>11.01.2021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CD6A4421-B8B8-4A2E-AB04-6FEDDCFAD682}"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270B23A-D338-44A0-9D41-67DE4D4CE1DF}" type="datetimeFigureOut">
              <a:rPr lang="de-DE" smtClean="0"/>
              <a:pPr/>
              <a:t>11.01.2021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CD6A4421-B8B8-4A2E-AB04-6FEDDCFAD682}"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8270B23A-D338-44A0-9D41-67DE4D4CE1DF}" type="datetimeFigureOut">
              <a:rPr lang="de-DE" smtClean="0"/>
              <a:pPr/>
              <a:t>11.01.2021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D6A4421-B8B8-4A2E-AB04-6FEDDCFAD682}"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8270B23A-D338-44A0-9D41-67DE4D4CE1DF}" type="datetimeFigureOut">
              <a:rPr lang="de-DE" smtClean="0"/>
              <a:pPr/>
              <a:t>11.01.2021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D6A4421-B8B8-4A2E-AB04-6FEDDCFAD682}"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70B23A-D338-44A0-9D41-67DE4D4CE1DF}" type="datetimeFigureOut">
              <a:rPr lang="de-DE" smtClean="0"/>
              <a:pPr/>
              <a:t>11.01.2021</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A4421-B8B8-4A2E-AB04-6FEDDCFAD682}"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eg"/><Relationship Id="rId12"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jpg"/><Relationship Id="rId4" Type="http://schemas.openxmlformats.org/officeDocument/2006/relationships/image" Target="../media/image3.jpeg"/><Relationship Id="rId9"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hyperlink" Target="http://wallpapers-diq.net/de_21__Celluloid_Cine-film.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pg.de/bilderBerichteDokumente/multimedial/mpForschung/2007/heft01/018_068/block016/web.jpg"/>
          <p:cNvPicPr>
            <a:picLocks noChangeAspect="1" noChangeArrowheads="1"/>
          </p:cNvPicPr>
          <p:nvPr/>
        </p:nvPicPr>
        <p:blipFill>
          <a:blip r:embed="rId3" cstate="print"/>
          <a:srcRect/>
          <a:stretch>
            <a:fillRect/>
          </a:stretch>
        </p:blipFill>
        <p:spPr bwMode="auto">
          <a:xfrm>
            <a:off x="0" y="357166"/>
            <a:ext cx="9144000" cy="6000792"/>
          </a:xfrm>
          <a:prstGeom prst="rect">
            <a:avLst/>
          </a:prstGeom>
          <a:noFill/>
        </p:spPr>
      </p:pic>
      <p:sp>
        <p:nvSpPr>
          <p:cNvPr id="2" name="Titel 1"/>
          <p:cNvSpPr>
            <a:spLocks noGrp="1"/>
          </p:cNvSpPr>
          <p:nvPr>
            <p:ph type="ctrTitle"/>
          </p:nvPr>
        </p:nvSpPr>
        <p:spPr>
          <a:xfrm>
            <a:off x="357158" y="2643182"/>
            <a:ext cx="7772400" cy="1470025"/>
          </a:xfrm>
        </p:spPr>
        <p:txBody>
          <a:bodyPr>
            <a:normAutofit/>
          </a:bodyPr>
          <a:lstStyle/>
          <a:p>
            <a:r>
              <a:rPr lang="de-DE" sz="6600" b="1" dirty="0"/>
              <a:t>Kunststoffe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0087" y="548680"/>
            <a:ext cx="8229600" cy="2005463"/>
          </a:xfrm>
          <a:ln>
            <a:solidFill>
              <a:srgbClr val="FF0000"/>
            </a:solidFill>
          </a:ln>
        </p:spPr>
        <p:txBody>
          <a:bodyPr>
            <a:noAutofit/>
          </a:bodyPr>
          <a:lstStyle/>
          <a:p>
            <a:pPr algn="l">
              <a:spcAft>
                <a:spcPts val="1200"/>
              </a:spcAft>
            </a:pPr>
            <a:r>
              <a:rPr lang="de-DE" sz="2000" b="1" u="sng" dirty="0"/>
              <a:t>Merke</a:t>
            </a:r>
            <a:r>
              <a:rPr lang="de-DE" sz="2000" dirty="0"/>
              <a:t>:</a:t>
            </a:r>
            <a:br>
              <a:rPr lang="de-DE" sz="2000" dirty="0"/>
            </a:br>
            <a:r>
              <a:rPr lang="de-DE" sz="2000" dirty="0"/>
              <a:t>Kunststoffe sind Werkstoffe, die künstlich oder durch Abwandlung von Naturprodukten entstehen und aus </a:t>
            </a:r>
            <a:r>
              <a:rPr lang="de-DE" sz="2000" b="1" dirty="0"/>
              <a:t>organischen Makromolekülen</a:t>
            </a:r>
            <a:r>
              <a:rPr lang="de-DE" sz="2000" dirty="0"/>
              <a:t> aufgebaut sind</a:t>
            </a:r>
            <a:br>
              <a:rPr lang="de-DE" sz="2000" dirty="0"/>
            </a:br>
            <a:r>
              <a:rPr lang="de-DE" sz="2000" b="1" dirty="0"/>
              <a:t>Makromoleküle / </a:t>
            </a:r>
            <a:r>
              <a:rPr lang="de-DE" sz="2000" b="1" dirty="0">
                <a:solidFill>
                  <a:srgbClr val="FF0000"/>
                </a:solidFill>
              </a:rPr>
              <a:t>Polymere</a:t>
            </a:r>
            <a:r>
              <a:rPr lang="de-DE" sz="2000" b="1" dirty="0"/>
              <a:t> </a:t>
            </a:r>
            <a:r>
              <a:rPr lang="de-DE" sz="2000" dirty="0"/>
              <a:t>sind sehr große Moleküle, die aus kleinen, wiederkehrenden Moleküleinheiten, den </a:t>
            </a:r>
            <a:r>
              <a:rPr lang="de-DE" sz="2000" b="1" dirty="0">
                <a:solidFill>
                  <a:srgbClr val="FF0000"/>
                </a:solidFill>
              </a:rPr>
              <a:t>Monomeren</a:t>
            </a:r>
            <a:r>
              <a:rPr lang="de-DE" sz="2000" dirty="0"/>
              <a:t> bestehen.</a:t>
            </a:r>
          </a:p>
        </p:txBody>
      </p:sp>
      <p:pic>
        <p:nvPicPr>
          <p:cNvPr id="4" name="Grafik 3" descr="Ein Bild, das Pfeil enthält.&#10;&#10;Automatisch generierte Beschreibung">
            <a:extLst>
              <a:ext uri="{FF2B5EF4-FFF2-40B4-BE49-F238E27FC236}">
                <a16:creationId xmlns:a16="http://schemas.microsoft.com/office/drawing/2014/main" id="{89C408CE-6A7C-479E-8CE8-916A86073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564" y="3733427"/>
            <a:ext cx="5107626" cy="2928373"/>
          </a:xfrm>
          <a:prstGeom prst="rect">
            <a:avLst/>
          </a:prstGeom>
        </p:spPr>
      </p:pic>
      <p:pic>
        <p:nvPicPr>
          <p:cNvPr id="7" name="Grafik 6">
            <a:extLst>
              <a:ext uri="{FF2B5EF4-FFF2-40B4-BE49-F238E27FC236}">
                <a16:creationId xmlns:a16="http://schemas.microsoft.com/office/drawing/2014/main" id="{F3D5055B-A879-4345-8506-C6F8EE0C933A}"/>
              </a:ext>
            </a:extLst>
          </p:cNvPr>
          <p:cNvPicPr>
            <a:picLocks noChangeAspect="1"/>
          </p:cNvPicPr>
          <p:nvPr/>
        </p:nvPicPr>
        <p:blipFill>
          <a:blip r:embed="rId4"/>
          <a:stretch>
            <a:fillRect/>
          </a:stretch>
        </p:blipFill>
        <p:spPr>
          <a:xfrm>
            <a:off x="3603007" y="3268008"/>
            <a:ext cx="3319429" cy="3591513"/>
          </a:xfrm>
          <a:prstGeom prst="rect">
            <a:avLst/>
          </a:prstGeom>
        </p:spPr>
      </p:pic>
      <p:pic>
        <p:nvPicPr>
          <p:cNvPr id="8" name="Grafik 7">
            <a:extLst>
              <a:ext uri="{FF2B5EF4-FFF2-40B4-BE49-F238E27FC236}">
                <a16:creationId xmlns:a16="http://schemas.microsoft.com/office/drawing/2014/main" id="{8F8F932C-5026-41EA-A60D-B206AE6967CE}"/>
              </a:ext>
            </a:extLst>
          </p:cNvPr>
          <p:cNvPicPr>
            <a:picLocks noChangeAspect="1"/>
          </p:cNvPicPr>
          <p:nvPr/>
        </p:nvPicPr>
        <p:blipFill>
          <a:blip r:embed="rId5"/>
          <a:stretch>
            <a:fillRect/>
          </a:stretch>
        </p:blipFill>
        <p:spPr>
          <a:xfrm>
            <a:off x="2483768" y="3479847"/>
            <a:ext cx="5053209" cy="2832018"/>
          </a:xfrm>
          <a:prstGeom prst="rect">
            <a:avLst/>
          </a:prstGeom>
        </p:spPr>
      </p:pic>
      <p:sp>
        <p:nvSpPr>
          <p:cNvPr id="10" name="Textfeld 9">
            <a:extLst>
              <a:ext uri="{FF2B5EF4-FFF2-40B4-BE49-F238E27FC236}">
                <a16:creationId xmlns:a16="http://schemas.microsoft.com/office/drawing/2014/main" id="{4E8DC326-92C3-469C-8B53-CE2163163D21}"/>
              </a:ext>
            </a:extLst>
          </p:cNvPr>
          <p:cNvSpPr txBox="1"/>
          <p:nvPr/>
        </p:nvSpPr>
        <p:spPr>
          <a:xfrm>
            <a:off x="485990" y="3677843"/>
            <a:ext cx="1800200" cy="646331"/>
          </a:xfrm>
          <a:prstGeom prst="rect">
            <a:avLst/>
          </a:prstGeom>
          <a:noFill/>
        </p:spPr>
        <p:txBody>
          <a:bodyPr wrap="square" rtlCol="0">
            <a:spAutoFit/>
          </a:bodyPr>
          <a:lstStyle/>
          <a:p>
            <a:r>
              <a:rPr lang="de-DE" dirty="0"/>
              <a:t>Bisher bekannte Makromoleküle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256393" y="998730"/>
            <a:ext cx="6515100" cy="648072"/>
          </a:xfrm>
        </p:spPr>
        <p:txBody>
          <a:bodyPr>
            <a:normAutofit/>
          </a:bodyPr>
          <a:lstStyle/>
          <a:p>
            <a:pPr algn="l"/>
            <a:r>
              <a:rPr lang="de-DE" sz="2400" b="1" dirty="0"/>
              <a:t>Die Struktur bestimmt die Eigenschaften</a:t>
            </a:r>
          </a:p>
        </p:txBody>
      </p:sp>
      <p:sp>
        <p:nvSpPr>
          <p:cNvPr id="3" name="Inhaltsplatzhalter 2"/>
          <p:cNvSpPr>
            <a:spLocks noGrp="1"/>
          </p:cNvSpPr>
          <p:nvPr>
            <p:ph idx="1"/>
          </p:nvPr>
        </p:nvSpPr>
        <p:spPr>
          <a:xfrm>
            <a:off x="1256393" y="1636960"/>
            <a:ext cx="6172200" cy="1620180"/>
          </a:xfrm>
        </p:spPr>
        <p:txBody>
          <a:bodyPr>
            <a:normAutofit/>
          </a:bodyPr>
          <a:lstStyle/>
          <a:p>
            <a:pPr marL="0" indent="0">
              <a:spcBef>
                <a:spcPts val="300"/>
              </a:spcBef>
              <a:buNone/>
            </a:pPr>
            <a:r>
              <a:rPr lang="de-DE" sz="1800" dirty="0"/>
              <a:t>Nach ihren Eigenschaften unterteilt man Kunststoffe in drei große Gruppen:</a:t>
            </a:r>
          </a:p>
          <a:p>
            <a:pPr marL="2158604">
              <a:spcBef>
                <a:spcPts val="300"/>
              </a:spcBef>
            </a:pPr>
            <a:r>
              <a:rPr lang="de-DE" sz="1800" dirty="0">
                <a:solidFill>
                  <a:srgbClr val="C00000"/>
                </a:solidFill>
              </a:rPr>
              <a:t>Thermoplaste</a:t>
            </a:r>
          </a:p>
          <a:p>
            <a:pPr marL="2158604">
              <a:spcBef>
                <a:spcPts val="300"/>
              </a:spcBef>
            </a:pPr>
            <a:r>
              <a:rPr lang="de-DE" sz="1800" dirty="0">
                <a:solidFill>
                  <a:srgbClr val="C00000"/>
                </a:solidFill>
              </a:rPr>
              <a:t>Duroplaste</a:t>
            </a:r>
          </a:p>
          <a:p>
            <a:pPr marL="2158604">
              <a:spcBef>
                <a:spcPts val="300"/>
              </a:spcBef>
            </a:pPr>
            <a:r>
              <a:rPr lang="de-DE" sz="1800" dirty="0">
                <a:solidFill>
                  <a:srgbClr val="C00000"/>
                </a:solidFill>
              </a:rPr>
              <a:t>Elastomere</a:t>
            </a:r>
          </a:p>
          <a:p>
            <a:pPr>
              <a:buNone/>
            </a:pPr>
            <a:endParaRPr lang="de-DE" u="sng" dirty="0"/>
          </a:p>
        </p:txBody>
      </p:sp>
      <p:sp>
        <p:nvSpPr>
          <p:cNvPr id="4" name="Textfeld 3"/>
          <p:cNvSpPr txBox="1"/>
          <p:nvPr/>
        </p:nvSpPr>
        <p:spPr>
          <a:xfrm>
            <a:off x="1385646" y="3429001"/>
            <a:ext cx="5786478" cy="2559675"/>
          </a:xfrm>
          <a:prstGeom prst="rect">
            <a:avLst/>
          </a:prstGeom>
          <a:noFill/>
        </p:spPr>
        <p:txBody>
          <a:bodyPr wrap="square" rtlCol="0">
            <a:spAutoFit/>
          </a:bodyPr>
          <a:lstStyle/>
          <a:p>
            <a:pPr>
              <a:spcAft>
                <a:spcPts val="450"/>
              </a:spcAft>
            </a:pPr>
            <a:r>
              <a:rPr lang="de-DE" sz="1500" u="sng" dirty="0"/>
              <a:t>Hausaufgabe:</a:t>
            </a:r>
          </a:p>
          <a:p>
            <a:pPr marL="257175" indent="-257175">
              <a:spcAft>
                <a:spcPts val="450"/>
              </a:spcAft>
              <a:buFont typeface="Arial" panose="020B0604020202020204" pitchFamily="34" charset="0"/>
              <a:buChar char="•"/>
            </a:pPr>
            <a:r>
              <a:rPr lang="de-DE" sz="1500" dirty="0"/>
              <a:t>Bearbeite S. 198/199.</a:t>
            </a:r>
          </a:p>
          <a:p>
            <a:pPr marL="257175" indent="-257175">
              <a:spcAft>
                <a:spcPts val="450"/>
              </a:spcAft>
              <a:buFont typeface="Arial" panose="020B0604020202020204" pitchFamily="34" charset="0"/>
              <a:buChar char="•"/>
            </a:pPr>
            <a:r>
              <a:rPr lang="de-DE" sz="1500" dirty="0"/>
              <a:t>Ordne diesen Gruppen die charakteristischen Eigenschaften zu und erkläre sie mit der Struktur der Makromoleküle.</a:t>
            </a:r>
          </a:p>
          <a:p>
            <a:pPr marL="257175" indent="-257175">
              <a:spcAft>
                <a:spcPts val="450"/>
              </a:spcAft>
              <a:buFont typeface="Arial" panose="020B0604020202020204" pitchFamily="34" charset="0"/>
              <a:buChar char="•"/>
            </a:pPr>
            <a:r>
              <a:rPr lang="de-DE" sz="1500" dirty="0"/>
              <a:t>Entwickle ein </a:t>
            </a:r>
            <a:r>
              <a:rPr lang="de-DE" sz="1500" dirty="0">
                <a:solidFill>
                  <a:srgbClr val="0070C0"/>
                </a:solidFill>
              </a:rPr>
              <a:t>plastisches</a:t>
            </a:r>
            <a:r>
              <a:rPr lang="de-DE" sz="1500" dirty="0"/>
              <a:t> </a:t>
            </a:r>
            <a:r>
              <a:rPr lang="de-DE" sz="1500" dirty="0">
                <a:solidFill>
                  <a:srgbClr val="0070C0"/>
                </a:solidFill>
              </a:rPr>
              <a:t>Modell*</a:t>
            </a:r>
            <a:r>
              <a:rPr lang="de-DE" sz="1500" dirty="0"/>
              <a:t>, das die Zusammenhänge in B6 (S. 199) zeigt. Fotografiere dieses Modell und lade das Foto/die Fotos in Teams/Aufgaben hoch.</a:t>
            </a:r>
          </a:p>
          <a:p>
            <a:pPr>
              <a:spcAft>
                <a:spcPts val="450"/>
              </a:spcAft>
            </a:pPr>
            <a:r>
              <a:rPr lang="de-DE" sz="1200" dirty="0">
                <a:solidFill>
                  <a:srgbClr val="0070C0"/>
                </a:solidFill>
              </a:rPr>
              <a:t>* Ein Modell, das durch </a:t>
            </a:r>
            <a:r>
              <a:rPr lang="de-DE" sz="1200" i="1" dirty="0">
                <a:solidFill>
                  <a:srgbClr val="0070C0"/>
                </a:solidFill>
              </a:rPr>
              <a:t>Anfassen/Bewegen </a:t>
            </a:r>
            <a:r>
              <a:rPr lang="de-DE" sz="1200" dirty="0">
                <a:solidFill>
                  <a:srgbClr val="0070C0"/>
                </a:solidFill>
              </a:rPr>
              <a:t>den Zusammenhang zwischen der Molekülstruktur und den Stoffeigenschaften des jeweiligen Kunststofftyps verdeutlicht.</a:t>
            </a:r>
          </a:p>
          <a:p>
            <a:pPr>
              <a:spcAft>
                <a:spcPts val="450"/>
              </a:spcAft>
            </a:pPr>
            <a:endParaRPr lang="de-DE"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33FE22C6-5281-47C2-8DB7-0FD01D8339B9}"/>
              </a:ext>
            </a:extLst>
          </p:cNvPr>
          <p:cNvSpPr txBox="1"/>
          <p:nvPr/>
        </p:nvSpPr>
        <p:spPr>
          <a:xfrm>
            <a:off x="791580" y="1844824"/>
            <a:ext cx="7704856" cy="461665"/>
          </a:xfrm>
          <a:prstGeom prst="rect">
            <a:avLst/>
          </a:prstGeom>
          <a:noFill/>
        </p:spPr>
        <p:txBody>
          <a:bodyPr wrap="square" rtlCol="0">
            <a:spAutoFit/>
          </a:bodyPr>
          <a:lstStyle/>
          <a:p>
            <a:r>
              <a:rPr lang="de-DE" sz="2400" b="1" dirty="0"/>
              <a:t>Aufgabe:</a:t>
            </a:r>
          </a:p>
        </p:txBody>
      </p:sp>
      <p:sp>
        <p:nvSpPr>
          <p:cNvPr id="3" name="Textfeld 2">
            <a:extLst>
              <a:ext uri="{FF2B5EF4-FFF2-40B4-BE49-F238E27FC236}">
                <a16:creationId xmlns:a16="http://schemas.microsoft.com/office/drawing/2014/main" id="{B42BF467-7774-4E56-B8C3-4AA08F1EA67F}"/>
              </a:ext>
            </a:extLst>
          </p:cNvPr>
          <p:cNvSpPr txBox="1"/>
          <p:nvPr/>
        </p:nvSpPr>
        <p:spPr>
          <a:xfrm>
            <a:off x="791580" y="2492896"/>
            <a:ext cx="7560840" cy="2246769"/>
          </a:xfrm>
          <a:prstGeom prst="rect">
            <a:avLst/>
          </a:prstGeom>
          <a:noFill/>
        </p:spPr>
        <p:txBody>
          <a:bodyPr wrap="square" rtlCol="0">
            <a:spAutoFit/>
          </a:bodyPr>
          <a:lstStyle/>
          <a:p>
            <a:pPr marL="342900" indent="-342900">
              <a:spcAft>
                <a:spcPts val="1200"/>
              </a:spcAft>
              <a:buFont typeface="+mj-lt"/>
              <a:buAutoNum type="arabicPeriod"/>
            </a:pPr>
            <a:r>
              <a:rPr lang="de-DE" sz="2400" dirty="0"/>
              <a:t>Suche zuhause 4 verschiedene Kunststoffprodukte.</a:t>
            </a:r>
          </a:p>
          <a:p>
            <a:pPr marL="342900" indent="-342900">
              <a:spcAft>
                <a:spcPts val="1200"/>
              </a:spcAft>
              <a:buFont typeface="+mj-lt"/>
              <a:buAutoNum type="arabicPeriod"/>
            </a:pPr>
            <a:r>
              <a:rPr lang="de-DE" sz="2400" dirty="0"/>
              <a:t>Beschreibe die Stoffeigenschaften und finde nach Möglichkeit den Namen des Kunststoffs heraus.</a:t>
            </a:r>
          </a:p>
          <a:p>
            <a:pPr marL="342900" indent="-342900">
              <a:spcAft>
                <a:spcPts val="1200"/>
              </a:spcAft>
              <a:buFont typeface="+mj-lt"/>
              <a:buAutoNum type="arabicPeriod"/>
            </a:pPr>
            <a:r>
              <a:rPr lang="de-DE" sz="2400" dirty="0"/>
              <a:t>Trage deine Informationen in die Tabelle die Teams- Registrierkarte „Kunststoffe im Alltag“ ein.</a:t>
            </a:r>
          </a:p>
        </p:txBody>
      </p:sp>
      <p:sp>
        <p:nvSpPr>
          <p:cNvPr id="4" name="Textfeld 3">
            <a:extLst>
              <a:ext uri="{FF2B5EF4-FFF2-40B4-BE49-F238E27FC236}">
                <a16:creationId xmlns:a16="http://schemas.microsoft.com/office/drawing/2014/main" id="{795A5E72-4532-437B-A257-F2EE19BFFAD4}"/>
              </a:ext>
            </a:extLst>
          </p:cNvPr>
          <p:cNvSpPr txBox="1"/>
          <p:nvPr/>
        </p:nvSpPr>
        <p:spPr>
          <a:xfrm>
            <a:off x="5328084" y="1844823"/>
            <a:ext cx="2376264" cy="461665"/>
          </a:xfrm>
          <a:prstGeom prst="rect">
            <a:avLst/>
          </a:prstGeom>
          <a:noFill/>
        </p:spPr>
        <p:txBody>
          <a:bodyPr wrap="square" rtlCol="0">
            <a:spAutoFit/>
          </a:bodyPr>
          <a:lstStyle/>
          <a:p>
            <a:r>
              <a:rPr lang="de-DE" sz="2400" b="1" dirty="0">
                <a:solidFill>
                  <a:srgbClr val="FF0000"/>
                </a:solidFill>
              </a:rPr>
              <a:t>Zeit</a:t>
            </a:r>
            <a:r>
              <a:rPr lang="de-DE" sz="2400" dirty="0">
                <a:solidFill>
                  <a:srgbClr val="FF0000"/>
                </a:solidFill>
              </a:rPr>
              <a:t>: 10 Minuten</a:t>
            </a:r>
          </a:p>
        </p:txBody>
      </p:sp>
      <p:sp>
        <p:nvSpPr>
          <p:cNvPr id="5" name="Textfeld 4">
            <a:extLst>
              <a:ext uri="{FF2B5EF4-FFF2-40B4-BE49-F238E27FC236}">
                <a16:creationId xmlns:a16="http://schemas.microsoft.com/office/drawing/2014/main" id="{81ABCA6F-1D09-4863-B67C-192C4FCC3975}"/>
              </a:ext>
            </a:extLst>
          </p:cNvPr>
          <p:cNvSpPr txBox="1"/>
          <p:nvPr/>
        </p:nvSpPr>
        <p:spPr>
          <a:xfrm>
            <a:off x="719572" y="836712"/>
            <a:ext cx="3888432" cy="523220"/>
          </a:xfrm>
          <a:prstGeom prst="rect">
            <a:avLst/>
          </a:prstGeom>
          <a:noFill/>
        </p:spPr>
        <p:txBody>
          <a:bodyPr wrap="square" rtlCol="0">
            <a:spAutoFit/>
          </a:bodyPr>
          <a:lstStyle/>
          <a:p>
            <a:r>
              <a:rPr lang="de-DE" sz="2800" b="1" u="sng" dirty="0"/>
              <a:t>Kunststoffe im Alltag</a:t>
            </a:r>
          </a:p>
        </p:txBody>
      </p:sp>
    </p:spTree>
    <p:extLst>
      <p:ext uri="{BB962C8B-B14F-4D97-AF65-F5344CB8AC3E}">
        <p14:creationId xmlns:p14="http://schemas.microsoft.com/office/powerpoint/2010/main" val="183988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rafik 19" descr="Ein Bild, das drinnen, Elemente, Zahnbürste, verschieden enthält.&#10;&#10;Automatisch generierte Beschreibung">
            <a:extLst>
              <a:ext uri="{FF2B5EF4-FFF2-40B4-BE49-F238E27FC236}">
                <a16:creationId xmlns:a16="http://schemas.microsoft.com/office/drawing/2014/main" id="{8FA17AD9-D3C2-4B5F-A5E7-411F7D3029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3324" y="4339828"/>
            <a:ext cx="2940676" cy="2874626"/>
          </a:xfrm>
          <a:prstGeom prst="rect">
            <a:avLst/>
          </a:prstGeom>
        </p:spPr>
      </p:pic>
      <p:pic>
        <p:nvPicPr>
          <p:cNvPr id="16" name="Grafik 15" descr="Ein Bild, das drinnen, Boden, Elemente enthält.&#10;&#10;Automatisch generierte Beschreibung">
            <a:extLst>
              <a:ext uri="{FF2B5EF4-FFF2-40B4-BE49-F238E27FC236}">
                <a16:creationId xmlns:a16="http://schemas.microsoft.com/office/drawing/2014/main" id="{D1032E23-8A08-4F1B-B22C-C920DB0F0E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21491" y="2004879"/>
            <a:ext cx="3396222" cy="2547167"/>
          </a:xfrm>
          <a:prstGeom prst="rect">
            <a:avLst/>
          </a:prstGeom>
        </p:spPr>
      </p:pic>
      <p:pic>
        <p:nvPicPr>
          <p:cNvPr id="21506" name="Picture 2" descr="http://www.wimex.eu/aitom/upload/sortiment/luftballone/orig_v_nafuk_balonky.jpg"/>
          <p:cNvPicPr>
            <a:picLocks noChangeAspect="1" noChangeArrowheads="1"/>
          </p:cNvPicPr>
          <p:nvPr/>
        </p:nvPicPr>
        <p:blipFill>
          <a:blip r:embed="rId5" cstate="print"/>
          <a:srcRect/>
          <a:stretch>
            <a:fillRect/>
          </a:stretch>
        </p:blipFill>
        <p:spPr bwMode="auto">
          <a:xfrm rot="1096528">
            <a:off x="4136594" y="2280936"/>
            <a:ext cx="2623755" cy="2623755"/>
          </a:xfrm>
          <a:prstGeom prst="rect">
            <a:avLst/>
          </a:prstGeom>
          <a:noFill/>
        </p:spPr>
      </p:pic>
      <p:pic>
        <p:nvPicPr>
          <p:cNvPr id="21510" name="Picture 6" descr="http://www.duxgmbh.de/wp-content/uploads/2008/12/styropor-lose1.jpg"/>
          <p:cNvPicPr>
            <a:picLocks noChangeAspect="1" noChangeArrowheads="1"/>
          </p:cNvPicPr>
          <p:nvPr/>
        </p:nvPicPr>
        <p:blipFill>
          <a:blip r:embed="rId6" cstate="print"/>
          <a:srcRect/>
          <a:stretch>
            <a:fillRect/>
          </a:stretch>
        </p:blipFill>
        <p:spPr bwMode="auto">
          <a:xfrm rot="386920">
            <a:off x="138682" y="153036"/>
            <a:ext cx="2541596" cy="2612760"/>
          </a:xfrm>
          <a:prstGeom prst="rect">
            <a:avLst/>
          </a:prstGeom>
          <a:noFill/>
        </p:spPr>
      </p:pic>
      <p:pic>
        <p:nvPicPr>
          <p:cNvPr id="14" name="Grafik 13" descr="Ein Bild, das LEGO, Spielzeug, orange enthält.&#10;&#10;Automatisch generierte Beschreibung">
            <a:extLst>
              <a:ext uri="{FF2B5EF4-FFF2-40B4-BE49-F238E27FC236}">
                <a16:creationId xmlns:a16="http://schemas.microsoft.com/office/drawing/2014/main" id="{C0C60423-C399-4EA9-B3A9-14B75B07D6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432866">
            <a:off x="20400" y="2819781"/>
            <a:ext cx="2818962" cy="1887074"/>
          </a:xfrm>
          <a:prstGeom prst="rect">
            <a:avLst/>
          </a:prstGeom>
        </p:spPr>
      </p:pic>
      <p:pic>
        <p:nvPicPr>
          <p:cNvPr id="12" name="Grafik 11">
            <a:extLst>
              <a:ext uri="{FF2B5EF4-FFF2-40B4-BE49-F238E27FC236}">
                <a16:creationId xmlns:a16="http://schemas.microsoft.com/office/drawing/2014/main" id="{DC373F9C-2576-43B5-9F16-68D5169885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12761" y="5009714"/>
            <a:ext cx="3631605" cy="1794823"/>
          </a:xfrm>
          <a:prstGeom prst="rect">
            <a:avLst/>
          </a:prstGeom>
        </p:spPr>
      </p:pic>
      <p:pic>
        <p:nvPicPr>
          <p:cNvPr id="6" name="Grafik 5" descr="Ein Bild, das Essen, Tisch, Zwischenmahlzeit, Mahlzeit enthält.&#10;&#10;Automatisch generierte Beschreibung">
            <a:extLst>
              <a:ext uri="{FF2B5EF4-FFF2-40B4-BE49-F238E27FC236}">
                <a16:creationId xmlns:a16="http://schemas.microsoft.com/office/drawing/2014/main" id="{BB95A4DC-0DFE-447E-AB12-A489B941280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1103236">
            <a:off x="6206282" y="193706"/>
            <a:ext cx="2826637" cy="1883039"/>
          </a:xfrm>
          <a:prstGeom prst="rect">
            <a:avLst/>
          </a:prstGeom>
        </p:spPr>
      </p:pic>
      <p:pic>
        <p:nvPicPr>
          <p:cNvPr id="8" name="Grafik 7" descr="Ein Bild, das Text enthält.&#10;&#10;Automatisch generierte Beschreibung">
            <a:extLst>
              <a:ext uri="{FF2B5EF4-FFF2-40B4-BE49-F238E27FC236}">
                <a16:creationId xmlns:a16="http://schemas.microsoft.com/office/drawing/2014/main" id="{1F8DD77C-FE5D-498F-8C31-F6F44C1D05E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1088756">
            <a:off x="-18691" y="4798874"/>
            <a:ext cx="3065982" cy="1939112"/>
          </a:xfrm>
          <a:prstGeom prst="rect">
            <a:avLst/>
          </a:prstGeom>
        </p:spPr>
      </p:pic>
      <p:pic>
        <p:nvPicPr>
          <p:cNvPr id="10" name="Grafik 9" descr="Ein Bild, das Tasse, Kaffee, Geschirr, Einmachglas enthält.&#10;&#10;Automatisch generierte Beschreibung">
            <a:extLst>
              <a:ext uri="{FF2B5EF4-FFF2-40B4-BE49-F238E27FC236}">
                <a16:creationId xmlns:a16="http://schemas.microsoft.com/office/drawing/2014/main" id="{6B9FA5BF-61B8-4B55-8EEB-220122CDF27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20833957">
            <a:off x="2254726" y="2253534"/>
            <a:ext cx="2509875" cy="2509875"/>
          </a:xfrm>
          <a:prstGeom prst="rect">
            <a:avLst/>
          </a:prstGeom>
        </p:spPr>
      </p:pic>
      <p:pic>
        <p:nvPicPr>
          <p:cNvPr id="18" name="Grafik 17" descr="Ein Bild, das drinnen, farbig, Kunststoff enthält.&#10;&#10;Automatisch generierte Beschreibung">
            <a:extLst>
              <a:ext uri="{FF2B5EF4-FFF2-40B4-BE49-F238E27FC236}">
                <a16:creationId xmlns:a16="http://schemas.microsoft.com/office/drawing/2014/main" id="{63094073-E0D2-4128-B772-34DF85D2E44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95104" y="148935"/>
            <a:ext cx="3314185" cy="18559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80728" y="0"/>
            <a:ext cx="8229600" cy="1143000"/>
          </a:xfrm>
        </p:spPr>
        <p:txBody>
          <a:bodyPr>
            <a:normAutofit/>
          </a:bodyPr>
          <a:lstStyle/>
          <a:p>
            <a:r>
              <a:rPr lang="de-DE" sz="4000" u="sng" dirty="0"/>
              <a:t>Erste Kunststoffe</a:t>
            </a:r>
          </a:p>
        </p:txBody>
      </p:sp>
      <p:grpSp>
        <p:nvGrpSpPr>
          <p:cNvPr id="8" name="Gruppieren 7"/>
          <p:cNvGrpSpPr/>
          <p:nvPr/>
        </p:nvGrpSpPr>
        <p:grpSpPr>
          <a:xfrm>
            <a:off x="0" y="1428736"/>
            <a:ext cx="9144000" cy="5429264"/>
            <a:chOff x="0" y="1428736"/>
            <a:chExt cx="9144000" cy="5429264"/>
          </a:xfrm>
        </p:grpSpPr>
        <p:pic>
          <p:nvPicPr>
            <p:cNvPr id="22530" name="Picture 2" descr="Desktop Bilder &gt; Sonstige &gt; Celluloid Cine-film">
              <a:hlinkClick r:id="rId3" tooltip="Celluloid Cine-film"/>
            </p:cNvPr>
            <p:cNvPicPr>
              <a:picLocks noChangeAspect="1" noChangeArrowheads="1"/>
            </p:cNvPicPr>
            <p:nvPr/>
          </p:nvPicPr>
          <p:blipFill>
            <a:blip r:embed="rId4" cstate="print"/>
            <a:srcRect/>
            <a:stretch>
              <a:fillRect/>
            </a:stretch>
          </p:blipFill>
          <p:spPr bwMode="auto">
            <a:xfrm>
              <a:off x="0" y="1428736"/>
              <a:ext cx="5214974" cy="2984498"/>
            </a:xfrm>
            <a:prstGeom prst="rect">
              <a:avLst/>
            </a:prstGeom>
            <a:noFill/>
          </p:spPr>
        </p:pic>
        <p:sp>
          <p:nvSpPr>
            <p:cNvPr id="5" name="Textfeld 4"/>
            <p:cNvSpPr txBox="1"/>
            <p:nvPr/>
          </p:nvSpPr>
          <p:spPr>
            <a:xfrm>
              <a:off x="5364088" y="1988840"/>
              <a:ext cx="3429024" cy="954107"/>
            </a:xfrm>
            <a:prstGeom prst="rect">
              <a:avLst/>
            </a:prstGeom>
            <a:noFill/>
          </p:spPr>
          <p:txBody>
            <a:bodyPr wrap="square" rtlCol="0">
              <a:spAutoFit/>
            </a:bodyPr>
            <a:lstStyle/>
            <a:p>
              <a:r>
                <a:rPr lang="de-DE" sz="2800" b="1" dirty="0"/>
                <a:t>Celluloid</a:t>
              </a:r>
            </a:p>
            <a:p>
              <a:r>
                <a:rPr lang="de-DE" sz="2800" dirty="0"/>
                <a:t>1869   J.W. Hyatt</a:t>
              </a:r>
            </a:p>
          </p:txBody>
        </p:sp>
        <p:pic>
          <p:nvPicPr>
            <p:cNvPr id="22532" name="Picture 4" descr="http://www.davidholy.com/img/Billiardkugel5.jpg"/>
            <p:cNvPicPr>
              <a:picLocks noChangeAspect="1" noChangeArrowheads="1"/>
            </p:cNvPicPr>
            <p:nvPr/>
          </p:nvPicPr>
          <p:blipFill>
            <a:blip r:embed="rId5" cstate="print"/>
            <a:srcRect/>
            <a:stretch>
              <a:fillRect/>
            </a:stretch>
          </p:blipFill>
          <p:spPr bwMode="auto">
            <a:xfrm>
              <a:off x="4552967" y="3413168"/>
              <a:ext cx="4591033" cy="3444832"/>
            </a:xfrm>
            <a:prstGeom prst="rect">
              <a:avLst/>
            </a:prstGeom>
            <a:noFill/>
          </p:spPr>
        </p:pic>
      </p:grpSp>
      <p:sp>
        <p:nvSpPr>
          <p:cNvPr id="7" name="Textfeld 6"/>
          <p:cNvSpPr txBox="1"/>
          <p:nvPr/>
        </p:nvSpPr>
        <p:spPr>
          <a:xfrm>
            <a:off x="539552" y="4941168"/>
            <a:ext cx="3429024" cy="954107"/>
          </a:xfrm>
          <a:prstGeom prst="rect">
            <a:avLst/>
          </a:prstGeom>
          <a:noFill/>
        </p:spPr>
        <p:txBody>
          <a:bodyPr wrap="square" rtlCol="0">
            <a:spAutoFit/>
          </a:bodyPr>
          <a:lstStyle/>
          <a:p>
            <a:r>
              <a:rPr lang="de-DE" sz="2800" dirty="0"/>
              <a:t>Nitrierte Cellulose und Campher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08720" y="43297"/>
            <a:ext cx="8229600" cy="1143000"/>
          </a:xfrm>
        </p:spPr>
        <p:txBody>
          <a:bodyPr>
            <a:normAutofit/>
          </a:bodyPr>
          <a:lstStyle/>
          <a:p>
            <a:r>
              <a:rPr lang="de-DE" sz="4000" u="sng" dirty="0"/>
              <a:t>Erste Kunststoffe</a:t>
            </a:r>
          </a:p>
        </p:txBody>
      </p:sp>
      <p:pic>
        <p:nvPicPr>
          <p:cNvPr id="27650" name="Picture 2" descr="http://www.stoffversandhandel.com/images/produkte/192-vis18_907.jpg"/>
          <p:cNvPicPr>
            <a:picLocks noChangeAspect="1" noChangeArrowheads="1"/>
          </p:cNvPicPr>
          <p:nvPr/>
        </p:nvPicPr>
        <p:blipFill>
          <a:blip r:embed="rId3" cstate="print"/>
          <a:srcRect/>
          <a:stretch>
            <a:fillRect/>
          </a:stretch>
        </p:blipFill>
        <p:spPr bwMode="auto">
          <a:xfrm>
            <a:off x="323528" y="1268760"/>
            <a:ext cx="4286250" cy="3219450"/>
          </a:xfrm>
          <a:prstGeom prst="rect">
            <a:avLst/>
          </a:prstGeom>
          <a:noFill/>
        </p:spPr>
      </p:pic>
      <p:pic>
        <p:nvPicPr>
          <p:cNvPr id="27652" name="Picture 4" descr="http://www.appenzeller-line.ch/images/Galerien/Geschenke-2007-01/slides/28-Kistli%20mit%20Cellophan.JPG"/>
          <p:cNvPicPr>
            <a:picLocks noChangeAspect="1" noChangeArrowheads="1"/>
          </p:cNvPicPr>
          <p:nvPr/>
        </p:nvPicPr>
        <p:blipFill>
          <a:blip r:embed="rId4" cstate="print"/>
          <a:srcRect/>
          <a:stretch>
            <a:fillRect/>
          </a:stretch>
        </p:blipFill>
        <p:spPr bwMode="auto">
          <a:xfrm>
            <a:off x="4932040" y="1340768"/>
            <a:ext cx="3577599" cy="4767259"/>
          </a:xfrm>
          <a:prstGeom prst="rect">
            <a:avLst/>
          </a:prstGeom>
          <a:noFill/>
        </p:spPr>
      </p:pic>
      <p:sp>
        <p:nvSpPr>
          <p:cNvPr id="9" name="Textfeld 8"/>
          <p:cNvSpPr txBox="1"/>
          <p:nvPr/>
        </p:nvSpPr>
        <p:spPr>
          <a:xfrm>
            <a:off x="323528" y="4653136"/>
            <a:ext cx="4248472" cy="1892826"/>
          </a:xfrm>
          <a:prstGeom prst="rect">
            <a:avLst/>
          </a:prstGeom>
          <a:noFill/>
        </p:spPr>
        <p:txBody>
          <a:bodyPr wrap="square" rtlCol="0">
            <a:spAutoFit/>
          </a:bodyPr>
          <a:lstStyle/>
          <a:p>
            <a:r>
              <a:rPr lang="de-DE" sz="2800" b="1" dirty="0"/>
              <a:t>Viskose</a:t>
            </a:r>
            <a:r>
              <a:rPr lang="de-DE" sz="2800" dirty="0"/>
              <a:t>faser 1892</a:t>
            </a:r>
          </a:p>
          <a:p>
            <a:pPr>
              <a:spcAft>
                <a:spcPts val="600"/>
              </a:spcAft>
            </a:pPr>
            <a:r>
              <a:rPr lang="de-DE" sz="2800" dirty="0"/>
              <a:t>(Cellulose-</a:t>
            </a:r>
            <a:r>
              <a:rPr lang="de-DE" sz="2800" dirty="0" err="1"/>
              <a:t>Xanthogenat</a:t>
            </a:r>
            <a:r>
              <a:rPr lang="de-DE" sz="2800" dirty="0"/>
              <a:t>)</a:t>
            </a:r>
          </a:p>
          <a:p>
            <a:r>
              <a:rPr lang="de-DE" sz="2800" b="1" dirty="0"/>
              <a:t>Cellophan</a:t>
            </a:r>
          </a:p>
          <a:p>
            <a:r>
              <a:rPr lang="de-DE" sz="2800" dirty="0"/>
              <a:t>(Cellulose-Hydrat)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deutsches-kunststoff-museum.de/typo3temp/pics/dc0daa67d3.jpg"/>
          <p:cNvPicPr>
            <a:picLocks noChangeAspect="1" noChangeArrowheads="1"/>
          </p:cNvPicPr>
          <p:nvPr/>
        </p:nvPicPr>
        <p:blipFill>
          <a:blip r:embed="rId2" cstate="print"/>
          <a:srcRect/>
          <a:stretch>
            <a:fillRect/>
          </a:stretch>
        </p:blipFill>
        <p:spPr bwMode="auto">
          <a:xfrm>
            <a:off x="3275856" y="1628800"/>
            <a:ext cx="4248472" cy="4248473"/>
          </a:xfrm>
          <a:prstGeom prst="rect">
            <a:avLst/>
          </a:prstGeom>
          <a:noFill/>
        </p:spPr>
      </p:pic>
      <p:sp>
        <p:nvSpPr>
          <p:cNvPr id="5" name="Titel 1"/>
          <p:cNvSpPr txBox="1">
            <a:spLocks/>
          </p:cNvSpPr>
          <p:nvPr/>
        </p:nvSpPr>
        <p:spPr>
          <a:xfrm>
            <a:off x="-1836712" y="193204"/>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000" b="0" i="0" u="sng" strike="noStrike" kern="1200" cap="none" spc="0" normalizeH="0" baseline="0" noProof="0" dirty="0">
                <a:ln>
                  <a:noFill/>
                </a:ln>
                <a:solidFill>
                  <a:schemeClr val="tx1"/>
                </a:solidFill>
                <a:effectLst/>
                <a:uLnTx/>
                <a:uFillTx/>
                <a:latin typeface="+mj-lt"/>
                <a:ea typeface="+mj-ea"/>
                <a:cs typeface="+mj-cs"/>
              </a:rPr>
              <a:t>Erste Kunststoffe</a:t>
            </a:r>
          </a:p>
        </p:txBody>
      </p:sp>
      <p:sp>
        <p:nvSpPr>
          <p:cNvPr id="7" name="Textfeld 6"/>
          <p:cNvSpPr txBox="1"/>
          <p:nvPr/>
        </p:nvSpPr>
        <p:spPr>
          <a:xfrm>
            <a:off x="467544" y="1700808"/>
            <a:ext cx="2786082" cy="1815882"/>
          </a:xfrm>
          <a:prstGeom prst="rect">
            <a:avLst/>
          </a:prstGeom>
          <a:noFill/>
        </p:spPr>
        <p:txBody>
          <a:bodyPr wrap="square" rtlCol="0">
            <a:spAutoFit/>
          </a:bodyPr>
          <a:lstStyle/>
          <a:p>
            <a:r>
              <a:rPr lang="de-DE" sz="2800" b="1" dirty="0" err="1"/>
              <a:t>Galalith</a:t>
            </a:r>
            <a:endParaRPr lang="de-DE" sz="2800" b="1" dirty="0"/>
          </a:p>
          <a:p>
            <a:r>
              <a:rPr lang="de-DE" sz="2800" dirty="0"/>
              <a:t>1897 von Adolph Spitteler und W. Kirsche</a:t>
            </a:r>
          </a:p>
        </p:txBody>
      </p:sp>
      <p:sp>
        <p:nvSpPr>
          <p:cNvPr id="8" name="Textfeld 7"/>
          <p:cNvSpPr txBox="1"/>
          <p:nvPr/>
        </p:nvSpPr>
        <p:spPr>
          <a:xfrm>
            <a:off x="539552" y="3501008"/>
            <a:ext cx="2786082" cy="1384995"/>
          </a:xfrm>
          <a:prstGeom prst="rect">
            <a:avLst/>
          </a:prstGeom>
          <a:noFill/>
        </p:spPr>
        <p:txBody>
          <a:bodyPr wrap="square" rtlCol="0">
            <a:spAutoFit/>
          </a:bodyPr>
          <a:lstStyle/>
          <a:p>
            <a:r>
              <a:rPr lang="de-DE" sz="2800" dirty="0"/>
              <a:t>(Casein-Formaldehyd-Kunststoff)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92696" y="315813"/>
            <a:ext cx="8229600" cy="1143000"/>
          </a:xfrm>
        </p:spPr>
        <p:txBody>
          <a:bodyPr>
            <a:normAutofit/>
          </a:bodyPr>
          <a:lstStyle/>
          <a:p>
            <a:r>
              <a:rPr lang="de-DE" sz="4000" u="sng" dirty="0"/>
              <a:t>Erste Kunststoffe</a:t>
            </a:r>
          </a:p>
        </p:txBody>
      </p:sp>
      <p:pic>
        <p:nvPicPr>
          <p:cNvPr id="29698" name="Picture 2" descr="http://images.manufactum.de/manufactum/grossbild/82985_1.jpg"/>
          <p:cNvPicPr>
            <a:picLocks noChangeAspect="1" noChangeArrowheads="1"/>
          </p:cNvPicPr>
          <p:nvPr/>
        </p:nvPicPr>
        <p:blipFill>
          <a:blip r:embed="rId3" cstate="print"/>
          <a:srcRect/>
          <a:stretch>
            <a:fillRect/>
          </a:stretch>
        </p:blipFill>
        <p:spPr bwMode="auto">
          <a:xfrm>
            <a:off x="1214414" y="1428736"/>
            <a:ext cx="3624251" cy="3624251"/>
          </a:xfrm>
          <a:prstGeom prst="rect">
            <a:avLst/>
          </a:prstGeom>
          <a:noFill/>
        </p:spPr>
      </p:pic>
      <p:pic>
        <p:nvPicPr>
          <p:cNvPr id="29700" name="Picture 4" descr="http://www.replicata.de/bilder/produkte/431091100B.jpg"/>
          <p:cNvPicPr>
            <a:picLocks noChangeAspect="1" noChangeArrowheads="1"/>
          </p:cNvPicPr>
          <p:nvPr/>
        </p:nvPicPr>
        <p:blipFill>
          <a:blip r:embed="rId4" cstate="print"/>
          <a:srcRect/>
          <a:stretch>
            <a:fillRect/>
          </a:stretch>
        </p:blipFill>
        <p:spPr bwMode="auto">
          <a:xfrm>
            <a:off x="5214942" y="2714620"/>
            <a:ext cx="3428992" cy="3621016"/>
          </a:xfrm>
          <a:prstGeom prst="rect">
            <a:avLst/>
          </a:prstGeom>
          <a:noFill/>
        </p:spPr>
      </p:pic>
      <p:sp>
        <p:nvSpPr>
          <p:cNvPr id="8" name="Textfeld 7"/>
          <p:cNvSpPr txBox="1"/>
          <p:nvPr/>
        </p:nvSpPr>
        <p:spPr>
          <a:xfrm>
            <a:off x="1187624" y="5157192"/>
            <a:ext cx="3600400" cy="1384995"/>
          </a:xfrm>
          <a:prstGeom prst="rect">
            <a:avLst/>
          </a:prstGeom>
          <a:noFill/>
        </p:spPr>
        <p:txBody>
          <a:bodyPr wrap="square" rtlCol="0">
            <a:spAutoFit/>
          </a:bodyPr>
          <a:lstStyle/>
          <a:p>
            <a:r>
              <a:rPr lang="de-DE" sz="2800" b="1" dirty="0"/>
              <a:t>Bakelit</a:t>
            </a:r>
          </a:p>
          <a:p>
            <a:r>
              <a:rPr lang="de-DE" sz="2800" dirty="0"/>
              <a:t>1907 </a:t>
            </a:r>
            <a:r>
              <a:rPr lang="de-DE" sz="2800" dirty="0" err="1"/>
              <a:t>Bakeland</a:t>
            </a:r>
            <a:endParaRPr lang="de-DE" sz="2800" dirty="0"/>
          </a:p>
          <a:p>
            <a:r>
              <a:rPr lang="de-DE" sz="2800" dirty="0"/>
              <a:t>(Phenol-Formaldehyd)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332656"/>
            <a:ext cx="3186106" cy="1654164"/>
          </a:xfrm>
        </p:spPr>
        <p:txBody>
          <a:bodyPr>
            <a:normAutofit fontScale="90000"/>
          </a:bodyPr>
          <a:lstStyle/>
          <a:p>
            <a:pPr algn="l"/>
            <a:r>
              <a:rPr lang="de-DE" sz="3200" dirty="0"/>
              <a:t>Kunststoffe erkennen anhand der Recycling-Codes:</a:t>
            </a:r>
          </a:p>
        </p:txBody>
      </p:sp>
      <p:pic>
        <p:nvPicPr>
          <p:cNvPr id="31746" name="Picture 2"/>
          <p:cNvPicPr>
            <a:picLocks noChangeAspect="1" noChangeArrowheads="1"/>
          </p:cNvPicPr>
          <p:nvPr/>
        </p:nvPicPr>
        <p:blipFill>
          <a:blip r:embed="rId3" cstate="print"/>
          <a:srcRect/>
          <a:stretch>
            <a:fillRect/>
          </a:stretch>
        </p:blipFill>
        <p:spPr bwMode="auto">
          <a:xfrm>
            <a:off x="4357686" y="123848"/>
            <a:ext cx="4276725" cy="6591300"/>
          </a:xfrm>
          <a:prstGeom prst="rect">
            <a:avLst/>
          </a:prstGeom>
          <a:noFill/>
          <a:ln w="9525">
            <a:noFill/>
            <a:miter lim="800000"/>
            <a:headEnd/>
            <a:tailEnd/>
          </a:ln>
        </p:spPr>
      </p:pic>
      <p:sp>
        <p:nvSpPr>
          <p:cNvPr id="3" name="Rechteck 2">
            <a:extLst>
              <a:ext uri="{FF2B5EF4-FFF2-40B4-BE49-F238E27FC236}">
                <a16:creationId xmlns:a16="http://schemas.microsoft.com/office/drawing/2014/main" id="{08CB3669-215B-42FB-BC5D-93FFAD497168}"/>
              </a:ext>
            </a:extLst>
          </p:cNvPr>
          <p:cNvSpPr/>
          <p:nvPr/>
        </p:nvSpPr>
        <p:spPr>
          <a:xfrm>
            <a:off x="179512" y="5642943"/>
            <a:ext cx="4032448" cy="984885"/>
          </a:xfrm>
          <a:prstGeom prst="rect">
            <a:avLst/>
          </a:prstGeom>
        </p:spPr>
        <p:txBody>
          <a:bodyPr wrap="square">
            <a:spAutoFit/>
          </a:bodyPr>
          <a:lstStyle/>
          <a:p>
            <a:r>
              <a:rPr lang="de-DE" sz="1600" b="1" dirty="0"/>
              <a:t>Zur Information:</a:t>
            </a:r>
          </a:p>
          <a:p>
            <a:r>
              <a:rPr lang="de-DE" sz="1400" dirty="0"/>
              <a:t>https://www.verbraucherzentrale.de/wissen/lebensmittel/lebensmittelproduktion/recyclingcode-das-bedeuten-die-symbole-auf-verpackungen-11941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7158" y="211398"/>
            <a:ext cx="8229600" cy="1143000"/>
          </a:xfrm>
        </p:spPr>
        <p:txBody>
          <a:bodyPr>
            <a:noAutofit/>
          </a:bodyPr>
          <a:lstStyle/>
          <a:p>
            <a:pPr algn="l"/>
            <a:r>
              <a:rPr lang="de-DE" sz="3200" b="1" dirty="0"/>
              <a:t>Hermann Staudinger</a:t>
            </a:r>
            <a:br>
              <a:rPr lang="de-DE" sz="3200" dirty="0"/>
            </a:br>
            <a:r>
              <a:rPr lang="de-DE" sz="2400" dirty="0"/>
              <a:t>1881-1965, Nobelpreis 1953</a:t>
            </a:r>
            <a:endParaRPr lang="de-DE" sz="3200" dirty="0"/>
          </a:p>
        </p:txBody>
      </p:sp>
      <p:pic>
        <p:nvPicPr>
          <p:cNvPr id="4" name="Picture 2" descr="http://www.plasticsacademy.org/swp/imageview.php?imageId=152"/>
          <p:cNvPicPr>
            <a:picLocks noGrp="1" noChangeAspect="1" noChangeArrowheads="1"/>
          </p:cNvPicPr>
          <p:nvPr>
            <p:ph idx="1"/>
          </p:nvPr>
        </p:nvPicPr>
        <p:blipFill>
          <a:blip r:embed="rId3" cstate="print"/>
          <a:srcRect/>
          <a:stretch>
            <a:fillRect/>
          </a:stretch>
        </p:blipFill>
        <p:spPr bwMode="auto">
          <a:xfrm>
            <a:off x="2448720" y="1449997"/>
            <a:ext cx="3786214" cy="4958137"/>
          </a:xfrm>
          <a:prstGeom prst="rect">
            <a:avLst/>
          </a:prstGeom>
          <a:noFill/>
        </p:spPr>
      </p:pic>
      <p:sp>
        <p:nvSpPr>
          <p:cNvPr id="5" name="Textfeld 4"/>
          <p:cNvSpPr txBox="1"/>
          <p:nvPr/>
        </p:nvSpPr>
        <p:spPr>
          <a:xfrm rot="358070">
            <a:off x="424215" y="1172821"/>
            <a:ext cx="642942" cy="1323439"/>
          </a:xfrm>
          <a:prstGeom prst="rect">
            <a:avLst/>
          </a:prstGeom>
          <a:noFill/>
        </p:spPr>
        <p:txBody>
          <a:bodyPr wrap="square" rtlCol="0">
            <a:spAutoFit/>
          </a:bodyPr>
          <a:lstStyle/>
          <a:p>
            <a:r>
              <a:rPr lang="de-DE" sz="8000" dirty="0">
                <a:solidFill>
                  <a:srgbClr val="C00000"/>
                </a:solidFill>
              </a:rPr>
              <a:t>C</a:t>
            </a:r>
          </a:p>
        </p:txBody>
      </p:sp>
      <p:sp>
        <p:nvSpPr>
          <p:cNvPr id="6" name="Textfeld 5"/>
          <p:cNvSpPr txBox="1"/>
          <p:nvPr/>
        </p:nvSpPr>
        <p:spPr>
          <a:xfrm rot="1866749">
            <a:off x="622631" y="3288505"/>
            <a:ext cx="642942" cy="1323439"/>
          </a:xfrm>
          <a:prstGeom prst="rect">
            <a:avLst/>
          </a:prstGeom>
          <a:noFill/>
        </p:spPr>
        <p:txBody>
          <a:bodyPr wrap="square" rtlCol="0">
            <a:spAutoFit/>
          </a:bodyPr>
          <a:lstStyle/>
          <a:p>
            <a:r>
              <a:rPr lang="de-DE" sz="8000" dirty="0">
                <a:solidFill>
                  <a:srgbClr val="C00000"/>
                </a:solidFill>
              </a:rPr>
              <a:t>H</a:t>
            </a:r>
          </a:p>
        </p:txBody>
      </p:sp>
      <p:sp>
        <p:nvSpPr>
          <p:cNvPr id="7" name="Textfeld 6"/>
          <p:cNvSpPr txBox="1"/>
          <p:nvPr/>
        </p:nvSpPr>
        <p:spPr>
          <a:xfrm rot="19979242">
            <a:off x="979823" y="4502950"/>
            <a:ext cx="642942" cy="1323439"/>
          </a:xfrm>
          <a:prstGeom prst="rect">
            <a:avLst/>
          </a:prstGeom>
          <a:noFill/>
        </p:spPr>
        <p:txBody>
          <a:bodyPr wrap="square" rtlCol="0">
            <a:spAutoFit/>
          </a:bodyPr>
          <a:lstStyle/>
          <a:p>
            <a:r>
              <a:rPr lang="de-DE" sz="8000" dirty="0">
                <a:solidFill>
                  <a:srgbClr val="C00000"/>
                </a:solidFill>
              </a:rPr>
              <a:t>O</a:t>
            </a:r>
          </a:p>
        </p:txBody>
      </p:sp>
      <p:sp>
        <p:nvSpPr>
          <p:cNvPr id="8" name="Textfeld 7"/>
          <p:cNvSpPr txBox="1"/>
          <p:nvPr/>
        </p:nvSpPr>
        <p:spPr>
          <a:xfrm rot="211944">
            <a:off x="1254574" y="2304541"/>
            <a:ext cx="642942" cy="1323439"/>
          </a:xfrm>
          <a:prstGeom prst="rect">
            <a:avLst/>
          </a:prstGeom>
          <a:noFill/>
        </p:spPr>
        <p:txBody>
          <a:bodyPr wrap="square" rtlCol="0">
            <a:spAutoFit/>
          </a:bodyPr>
          <a:lstStyle/>
          <a:p>
            <a:r>
              <a:rPr lang="de-DE" sz="8000" dirty="0">
                <a:solidFill>
                  <a:srgbClr val="C00000"/>
                </a:solidFill>
              </a:rPr>
              <a:t>N</a:t>
            </a:r>
          </a:p>
        </p:txBody>
      </p:sp>
      <p:pic>
        <p:nvPicPr>
          <p:cNvPr id="15362" name="Picture 2" descr="http://nibis.ni.schule.de/~lesa21/lehrer/m/muell/infos/bild1.JPG"/>
          <p:cNvPicPr>
            <a:picLocks noChangeAspect="1" noChangeArrowheads="1"/>
          </p:cNvPicPr>
          <p:nvPr/>
        </p:nvPicPr>
        <p:blipFill>
          <a:blip r:embed="rId4" cstate="print"/>
          <a:srcRect/>
          <a:stretch>
            <a:fillRect/>
          </a:stretch>
        </p:blipFill>
        <p:spPr bwMode="auto">
          <a:xfrm>
            <a:off x="5214942" y="3929066"/>
            <a:ext cx="3725619" cy="235745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amond(in)">
                                      <p:cBhvr>
                                        <p:cTn id="10" dur="2000"/>
                                        <p:tgtEl>
                                          <p:spTgt spid="5"/>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amond(in)">
                                      <p:cBhvr>
                                        <p:cTn id="13" dur="2000"/>
                                        <p:tgtEl>
                                          <p:spTgt spid="8"/>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amond(in)">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5362"/>
                                        </p:tgtEl>
                                        <p:attrNameLst>
                                          <p:attrName>style.visibility</p:attrName>
                                        </p:attrNameLst>
                                      </p:cBhvr>
                                      <p:to>
                                        <p:strVal val="visible"/>
                                      </p:to>
                                    </p:set>
                                    <p:animEffect transition="in" filter="box(in)">
                                      <p:cBhvr>
                                        <p:cTn id="21"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988</Words>
  <Application>Microsoft Office PowerPoint</Application>
  <PresentationFormat>Bildschirmpräsentation (4:3)</PresentationFormat>
  <Paragraphs>107</Paragraphs>
  <Slides>11</Slides>
  <Notes>9</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Wingdings</vt:lpstr>
      <vt:lpstr>Larissa-Design</vt:lpstr>
      <vt:lpstr>Kunststoffe</vt:lpstr>
      <vt:lpstr>PowerPoint-Präsentation</vt:lpstr>
      <vt:lpstr>PowerPoint-Präsentation</vt:lpstr>
      <vt:lpstr>Erste Kunststoffe</vt:lpstr>
      <vt:lpstr>Erste Kunststoffe</vt:lpstr>
      <vt:lpstr>PowerPoint-Präsentation</vt:lpstr>
      <vt:lpstr>Erste Kunststoffe</vt:lpstr>
      <vt:lpstr>Kunststoffe erkennen anhand der Recycling-Codes:</vt:lpstr>
      <vt:lpstr>Hermann Staudinger 1881-1965, Nobelpreis 1953</vt:lpstr>
      <vt:lpstr>Merke: Kunststoffe sind Werkstoffe, die künstlich oder durch Abwandlung von Naturprodukten entstehen und aus organischen Makromolekülen aufgebaut sind Makromoleküle / Polymere sind sehr große Moleküle, die aus kleinen, wiederkehrenden Moleküleinheiten, den Monomeren bestehen.</vt:lpstr>
      <vt:lpstr>Die Struktur bestimmt die Eigenschaften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Kunststoffe</dc:title>
  <dc:creator>Häsi</dc:creator>
  <cp:lastModifiedBy>Claudia Eysel</cp:lastModifiedBy>
  <cp:revision>35</cp:revision>
  <cp:lastPrinted>2021-01-10T11:28:58Z</cp:lastPrinted>
  <dcterms:created xsi:type="dcterms:W3CDTF">2010-06-28T13:01:33Z</dcterms:created>
  <dcterms:modified xsi:type="dcterms:W3CDTF">2021-01-11T14:13:27Z</dcterms:modified>
</cp:coreProperties>
</file>