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E9F78-7F98-4651-B3FA-DDB93475FD15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D4228-CDA7-4DE3-9434-F4921E156E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54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3500B-2EA4-4E5C-BC21-663355DB5A8A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52E31-0D69-4D95-800E-810053217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7D1E5B-1AFD-4E46-8516-A92E9C7D1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9D13D-C07B-4FE0-875A-A490C434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3B9-33F1-4732-AB46-93766BF11487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9807E7-45AE-4FF6-B62E-9A7DFB7A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8C28DD-A093-4A59-92BA-D1027EEA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CD5C-4FD5-4F70-A1BC-64211947D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47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D687D-CCB4-4634-AD80-EBB44441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7368D-4CAE-4234-91E1-61C472ADA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0AB6C-0071-47CF-8211-B36E9F2C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3B9-33F1-4732-AB46-93766BF11487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D47DA6-4E50-4A60-B908-1262F123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5039FC-E852-48EB-A63A-83E55CFD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CD5C-4FD5-4F70-A1BC-64211947D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69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EEEA5F-FF71-4972-9E34-A90E14E8F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787E40-B8DA-4EBF-8422-EE5A009E3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5CB00D-0F55-4C39-AAF6-A315482D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3B9-33F1-4732-AB46-93766BF11487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E61F5-A8FA-4D17-81C9-FD32390F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02767-A48E-49BE-930A-1B4436CF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CD5C-4FD5-4F70-A1BC-64211947D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3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A3C91-5796-47EF-AED9-9BB5C420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CE45EC-357E-43E5-B7E6-AF93C519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DEE13D-43E3-47B2-AFA6-53607E54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3B9-33F1-4732-AB46-93766BF11487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5DEFF-E0D2-4DB3-9D9F-0AD7D592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0F2D4-468E-4863-960A-68F8742A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CD5C-4FD5-4F70-A1BC-64211947D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78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FE9D2-5593-4F3A-A425-BF1231A2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587023-50DE-4799-B46F-656869C8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C1C75-11FC-4E8F-9170-B864F285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3B9-33F1-4732-AB46-93766BF11487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9032C-EB8F-4BC0-A7ED-94486600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03E04B-7045-404F-976C-F88FC2C3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CD5C-4FD5-4F70-A1BC-64211947D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96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F101E-AC9B-4315-B49A-9CA593D1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BC574-9C01-44BF-B20A-EA898C2B7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DDDAAD-C063-4643-9468-982A09CD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E61BB0-FC68-42CB-AB13-7086EEBD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3B9-33F1-4732-AB46-93766BF11487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DB77E3-952A-40F0-8E1A-676DA3D3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9EF4D5-4B9D-480F-9B10-0C999A78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CD5C-4FD5-4F70-A1BC-64211947D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21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B7D30-08AA-43E8-8109-14358654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58FF7D-7BCE-4752-8AD1-C1E985CB0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69FDC5-2376-45B4-A551-C095577F6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C60CA0-73E3-4995-AC11-DA846AC27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C2FE09-3F57-4602-95B5-A2492A90B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0DE2EB-539E-423D-94A3-2A925049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3B9-33F1-4732-AB46-93766BF11487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E5E0F9-3A4F-4D7C-AEDF-C07D1533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0D9F04-A849-446F-AD99-4F59FC9E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CD5C-4FD5-4F70-A1BC-64211947D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10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B8368-0FC1-489D-816C-BC16C68B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D56464-35DD-47AF-9148-8EFCE054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3B9-33F1-4732-AB46-93766BF11487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D984D6-A34A-439A-B78C-4717ABB5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E68028-B8E4-41B0-A70A-EFB99FD0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CD5C-4FD5-4F70-A1BC-64211947D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23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C361EF-FC10-464A-9BC5-6D0CAD14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3B9-33F1-4732-AB46-93766BF11487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DC9B45-306A-4E08-8ABE-5CA2D816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7DF922-A920-4907-B7BF-4058CD5D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CD5C-4FD5-4F70-A1BC-64211947D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84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419F9-C273-40DB-BB01-AD8DD288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5E8C8-C523-48D5-9819-26709FF5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2B81A2-66C2-4B8A-B4BD-E4DD8133E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F395F8-F6CF-4CF2-8E22-29FCF75E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3B9-33F1-4732-AB46-93766BF11487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B90F4-270F-4F57-A176-C242CBF3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A20146-6118-4BDF-BA95-EF21D3A6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CD5C-4FD5-4F70-A1BC-64211947D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7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790BC-79B8-4E9D-B1E7-2F49B455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85EEE0-A6FF-49C8-8401-6EF9993D5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8A66EF-CD82-4973-A38C-0B53CA42A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0C24CC-8F03-45C4-A7A3-73A8141C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D3B9-33F1-4732-AB46-93766BF11487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3A5B18-BA66-4798-B844-12C808D1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7F745A-B5E6-4237-8F47-4FE07E5D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CD5C-4FD5-4F70-A1BC-64211947D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31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C5BCC2-9A79-4728-BEA1-5EDC1440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B32871-9EBE-4D4D-B713-2F7C5B7D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B9F8F-D3C3-4563-BDF1-97FE85452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D3B9-33F1-4732-AB46-93766BF11487}" type="datetimeFigureOut">
              <a:rPr lang="de-DE" smtClean="0"/>
              <a:t>31.01.2021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635775-6D5A-4071-A1CF-6312548FA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0308F-D6DB-4192-B5E4-8A02A2958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CD5C-4FD5-4F70-A1BC-64211947D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9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8C9C3-A42E-47B2-81FB-C432867DD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155212-5F6D-4578-A19A-329160553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18.01.21</a:t>
            </a:r>
          </a:p>
        </p:txBody>
      </p:sp>
    </p:spTree>
    <p:extLst>
      <p:ext uri="{BB962C8B-B14F-4D97-AF65-F5344CB8AC3E}">
        <p14:creationId xmlns:p14="http://schemas.microsoft.com/office/powerpoint/2010/main" val="274903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8792" y="506590"/>
            <a:ext cx="10515600" cy="921828"/>
          </a:xfrm>
        </p:spPr>
        <p:txBody>
          <a:bodyPr>
            <a:normAutofit/>
          </a:bodyPr>
          <a:lstStyle/>
          <a:p>
            <a:pPr algn="ctr"/>
            <a:r>
              <a:rPr lang="de-DE" sz="4000" b="1" dirty="0"/>
              <a:t>Synthese von Kunststoffen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28908" y="2418113"/>
            <a:ext cx="2600317" cy="6429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de-DE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Polymerisation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686427" y="2418113"/>
            <a:ext cx="2500330" cy="6429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de-DE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Polyaddition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472509" y="2418113"/>
            <a:ext cx="2857520" cy="6429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ts val="1000"/>
              </a:spcAft>
            </a:pPr>
            <a:r>
              <a:rPr lang="de-DE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Polykondensation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828907" y="3203931"/>
            <a:ext cx="2571768" cy="126356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</a:pPr>
            <a:r>
              <a:rPr lang="de-DE" dirty="0">
                <a:latin typeface="Arial" pitchFamily="34" charset="0"/>
                <a:cs typeface="Arial" pitchFamily="34" charset="0"/>
              </a:rPr>
              <a:t>z.B.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dirty="0" err="1">
                <a:latin typeface="Arial" pitchFamily="34" charset="0"/>
                <a:cs typeface="Arial" pitchFamily="34" charset="0"/>
              </a:rPr>
              <a:t>Polyethen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pitchFamily="34" charset="0"/>
                <a:cs typeface="Arial" pitchFamily="34" charset="0"/>
              </a:rPr>
              <a:t>PVC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dirty="0" err="1">
                <a:latin typeface="Arial" pitchFamily="34" charset="0"/>
                <a:cs typeface="Arial" pitchFamily="34" charset="0"/>
              </a:rPr>
              <a:t>Polystyrol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757865" y="3203931"/>
            <a:ext cx="2428892" cy="706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</a:pPr>
            <a:r>
              <a:rPr lang="en-GB" dirty="0" err="1">
                <a:latin typeface="Arial" pitchFamily="34" charset="0"/>
                <a:cs typeface="Arial" pitchFamily="34" charset="0"/>
              </a:rPr>
              <a:t>z.B</a:t>
            </a:r>
            <a:r>
              <a:rPr lang="en-GB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dirty="0" err="1">
                <a:latin typeface="Arial" pitchFamily="34" charset="0"/>
                <a:cs typeface="Arial" pitchFamily="34" charset="0"/>
              </a:rPr>
              <a:t>Polyurethan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472509" y="3203930"/>
            <a:ext cx="2857520" cy="12635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</a:pPr>
            <a:r>
              <a:rPr lang="fr-FR" dirty="0" err="1">
                <a:latin typeface="Arial" pitchFamily="34" charset="0"/>
                <a:cs typeface="Arial" pitchFamily="34" charset="0"/>
              </a:rPr>
              <a:t>z.B</a:t>
            </a:r>
            <a:r>
              <a:rPr lang="fr-FR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Arial" pitchFamily="34" charset="0"/>
                <a:cs typeface="Arial" pitchFamily="34" charset="0"/>
              </a:rPr>
              <a:t>Polyamide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Arial" pitchFamily="34" charset="0"/>
                <a:cs typeface="Arial" pitchFamily="34" charset="0"/>
              </a:rPr>
              <a:t>(Nylon, Perlon)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pitchFamily="34" charset="0"/>
                <a:cs typeface="Arial" pitchFamily="34" charset="0"/>
              </a:rPr>
              <a:t>Polyester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AFB5017-A1EC-4AC3-B57F-E538B7563939}"/>
              </a:ext>
            </a:extLst>
          </p:cNvPr>
          <p:cNvCxnSpPr>
            <a:stCxn id="2" idx="2"/>
          </p:cNvCxnSpPr>
          <p:nvPr/>
        </p:nvCxnSpPr>
        <p:spPr>
          <a:xfrm flipH="1">
            <a:off x="3175975" y="1428418"/>
            <a:ext cx="2760617" cy="989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BF7D1E7-CAD8-4AA2-BA16-E59128635932}"/>
              </a:ext>
            </a:extLst>
          </p:cNvPr>
          <p:cNvCxnSpPr>
            <a:stCxn id="2" idx="2"/>
            <a:endCxn id="32771" idx="0"/>
          </p:cNvCxnSpPr>
          <p:nvPr/>
        </p:nvCxnSpPr>
        <p:spPr>
          <a:xfrm>
            <a:off x="5936592" y="1428418"/>
            <a:ext cx="0" cy="989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305F71F-96EA-4045-8610-7A73C0FBA69D}"/>
              </a:ext>
            </a:extLst>
          </p:cNvPr>
          <p:cNvCxnSpPr>
            <a:cxnSpLocks/>
            <a:stCxn id="2" idx="2"/>
            <a:endCxn id="32772" idx="0"/>
          </p:cNvCxnSpPr>
          <p:nvPr/>
        </p:nvCxnSpPr>
        <p:spPr>
          <a:xfrm>
            <a:off x="5936592" y="1428418"/>
            <a:ext cx="2964677" cy="989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animBg="1"/>
      <p:bldP spid="32772" grpId="0" animBg="1"/>
      <p:bldP spid="32773" grpId="0" animBg="1"/>
      <p:bldP spid="32774" grpId="0" animBg="1"/>
      <p:bldP spid="327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18C9C96-7686-404E-B550-F7CE8836AB6C}"/>
              </a:ext>
            </a:extLst>
          </p:cNvPr>
          <p:cNvSpPr txBox="1"/>
          <p:nvPr/>
        </p:nvSpPr>
        <p:spPr>
          <a:xfrm>
            <a:off x="1045029" y="487680"/>
            <a:ext cx="625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u="sng" dirty="0">
                <a:latin typeface="+mj-lt"/>
              </a:rPr>
              <a:t>Die Polymerisation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33060-DD2F-4B7F-A619-630072FE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029" y="1234027"/>
            <a:ext cx="5399314" cy="279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3CA35CF8-F0A9-4EDD-B462-0EE35B2070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867749"/>
              </p:ext>
            </p:extLst>
          </p:nvPr>
        </p:nvGraphicFramePr>
        <p:xfrm>
          <a:off x="1927211" y="5378879"/>
          <a:ext cx="771706" cy="734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3" imgW="464400" imgH="442440" progId="ACD.ChemSketch.20">
                  <p:embed/>
                </p:oleObj>
              </mc:Choice>
              <mc:Fallback>
                <p:oleObj name="ChemSketch" r:id="rId3" imgW="464400" imgH="442440" progId="ACD.ChemSketch.20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3F77219E-899D-45B4-8AFB-15DFB7F182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7211" y="5378879"/>
                        <a:ext cx="771706" cy="734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D84883A-90F3-425E-88A8-709B9D38CEA2}"/>
              </a:ext>
            </a:extLst>
          </p:cNvPr>
          <p:cNvSpPr txBox="1"/>
          <p:nvPr/>
        </p:nvSpPr>
        <p:spPr>
          <a:xfrm>
            <a:off x="1413374" y="5536615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4E0F7A-25BC-4C88-B27C-CBB95CCE486A}"/>
              </a:ext>
            </a:extLst>
          </p:cNvPr>
          <p:cNvSpPr txBox="1"/>
          <p:nvPr/>
        </p:nvSpPr>
        <p:spPr>
          <a:xfrm>
            <a:off x="1151164" y="4534795"/>
            <a:ext cx="625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Reaktionsgleichung</a:t>
            </a:r>
            <a:r>
              <a:rPr lang="de-DE" dirty="0"/>
              <a:t>: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C4FFD0C-CBB3-48C6-BB7C-D45F9A8CA612}"/>
              </a:ext>
            </a:extLst>
          </p:cNvPr>
          <p:cNvCxnSpPr>
            <a:cxnSpLocks/>
          </p:cNvCxnSpPr>
          <p:nvPr/>
        </p:nvCxnSpPr>
        <p:spPr>
          <a:xfrm>
            <a:off x="3307110" y="5697442"/>
            <a:ext cx="13889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1108115-6967-4DCD-84A5-405A39E4757E}"/>
              </a:ext>
            </a:extLst>
          </p:cNvPr>
          <p:cNvSpPr txBox="1"/>
          <p:nvPr/>
        </p:nvSpPr>
        <p:spPr>
          <a:xfrm>
            <a:off x="3358665" y="5316196"/>
            <a:ext cx="1285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rgbClr val="FF0000"/>
                </a:solidFill>
              </a:rPr>
              <a:t>Polymerisation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A7A647-9536-4233-AF6F-31EEACE24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518" y="5263994"/>
            <a:ext cx="2705478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4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C5BB5C08-3BA2-49F9-ACBA-42CCB0AE466B}"/>
              </a:ext>
            </a:extLst>
          </p:cNvPr>
          <p:cNvSpPr/>
          <p:nvPr/>
        </p:nvSpPr>
        <p:spPr>
          <a:xfrm>
            <a:off x="8920936" y="3645614"/>
            <a:ext cx="633215" cy="543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E214523-7375-4DBA-B4AC-BE453F9167A5}"/>
              </a:ext>
            </a:extLst>
          </p:cNvPr>
          <p:cNvSpPr/>
          <p:nvPr/>
        </p:nvSpPr>
        <p:spPr>
          <a:xfrm>
            <a:off x="5543357" y="3561507"/>
            <a:ext cx="633215" cy="543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7B832380-739F-4E8D-B22C-6402E3F0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508" y="3912410"/>
            <a:ext cx="1572896" cy="781170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8F54F24B-C173-460E-8C66-8447251DB1AE}"/>
              </a:ext>
            </a:extLst>
          </p:cNvPr>
          <p:cNvSpPr/>
          <p:nvPr/>
        </p:nvSpPr>
        <p:spPr>
          <a:xfrm>
            <a:off x="4499864" y="3919059"/>
            <a:ext cx="639518" cy="767871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213A5FE-9DCB-4A01-911C-3FEC68665166}"/>
              </a:ext>
            </a:extLst>
          </p:cNvPr>
          <p:cNvSpPr/>
          <p:nvPr/>
        </p:nvSpPr>
        <p:spPr>
          <a:xfrm>
            <a:off x="1788832" y="3912410"/>
            <a:ext cx="972944" cy="767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237A2EC-50F2-440B-A170-E7B42F9456CE}"/>
              </a:ext>
            </a:extLst>
          </p:cNvPr>
          <p:cNvSpPr txBox="1"/>
          <p:nvPr/>
        </p:nvSpPr>
        <p:spPr>
          <a:xfrm>
            <a:off x="705394" y="243840"/>
            <a:ext cx="863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Der Mechanismus der radikalischen Polymerisation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58CF59F-8978-49A5-95E1-ADFDA28C065F}"/>
              </a:ext>
            </a:extLst>
          </p:cNvPr>
          <p:cNvSpPr txBox="1"/>
          <p:nvPr/>
        </p:nvSpPr>
        <p:spPr>
          <a:xfrm>
            <a:off x="276769" y="778498"/>
            <a:ext cx="362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Erzeugung von Startradikalen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2975A8C-5F4F-474A-B9EE-F6C1EAD3A88B}"/>
              </a:ext>
            </a:extLst>
          </p:cNvPr>
          <p:cNvSpPr txBox="1"/>
          <p:nvPr/>
        </p:nvSpPr>
        <p:spPr>
          <a:xfrm>
            <a:off x="4899690" y="631945"/>
            <a:ext cx="2327353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Radikale sind Moleküle oder Atome (hier verallgemeinert als R), die ein ungepaartes Elektron besitzen und daher sehr reaktiv sind.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CAE5DE6-30CB-4601-9C7A-B9498E029E65}"/>
              </a:ext>
            </a:extLst>
          </p:cNvPr>
          <p:cNvSpPr txBox="1"/>
          <p:nvPr/>
        </p:nvSpPr>
        <p:spPr>
          <a:xfrm>
            <a:off x="433524" y="1222635"/>
            <a:ext cx="454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    </a:t>
            </a:r>
            <a:r>
              <a:rPr lang="de-DE" dirty="0" err="1"/>
              <a:t>R</a:t>
            </a:r>
            <a:r>
              <a:rPr lang="de-DE" dirty="0"/>
              <a:t>           	</a:t>
            </a:r>
            <a:r>
              <a:rPr lang="de-DE" b="1" dirty="0">
                <a:solidFill>
                  <a:schemeClr val="accent1"/>
                </a:solidFill>
              </a:rPr>
              <a:t>R·</a:t>
            </a:r>
            <a:r>
              <a:rPr lang="de-DE" dirty="0"/>
              <a:t>   +   </a:t>
            </a:r>
            <a:r>
              <a:rPr lang="de-DE" b="1" dirty="0">
                <a:solidFill>
                  <a:schemeClr val="accent1"/>
                </a:solidFill>
              </a:rPr>
              <a:t>R·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895C6E9-7201-4525-8F7E-4A82BF3A6C20}"/>
              </a:ext>
            </a:extLst>
          </p:cNvPr>
          <p:cNvCxnSpPr/>
          <p:nvPr/>
        </p:nvCxnSpPr>
        <p:spPr>
          <a:xfrm>
            <a:off x="694781" y="1407301"/>
            <a:ext cx="1654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B4C82CE-C4C9-4C81-B6DB-92CE31C6B0B2}"/>
              </a:ext>
            </a:extLst>
          </p:cNvPr>
          <p:cNvCxnSpPr/>
          <p:nvPr/>
        </p:nvCxnSpPr>
        <p:spPr>
          <a:xfrm>
            <a:off x="1330507" y="1407301"/>
            <a:ext cx="687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AFD64C5-A300-4D2D-97A1-84ABB35C85A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228975" y="1216721"/>
            <a:ext cx="1670715" cy="19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ABFE410-2DBF-4C6A-9547-035FE0D53F95}"/>
              </a:ext>
            </a:extLst>
          </p:cNvPr>
          <p:cNvSpPr txBox="1"/>
          <p:nvPr/>
        </p:nvSpPr>
        <p:spPr>
          <a:xfrm>
            <a:off x="353816" y="1943279"/>
            <a:ext cx="454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Kettenstart:</a:t>
            </a:r>
          </a:p>
        </p:txBody>
      </p:sp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C3F182EA-FA39-42D4-AF49-9ACD6B8373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980576"/>
              </p:ext>
            </p:extLst>
          </p:nvPr>
        </p:nvGraphicFramePr>
        <p:xfrm>
          <a:off x="1694937" y="2328289"/>
          <a:ext cx="771706" cy="734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3" imgW="464400" imgH="442440" progId="ACD.ChemSketch.20">
                  <p:embed/>
                </p:oleObj>
              </mc:Choice>
              <mc:Fallback>
                <p:oleObj name="ChemSketch" r:id="rId3" imgW="464400" imgH="4424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4937" y="2328289"/>
                        <a:ext cx="771706" cy="734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C03F509A-39D0-46B8-B50B-DAE64C30173C}"/>
              </a:ext>
            </a:extLst>
          </p:cNvPr>
          <p:cNvSpPr/>
          <p:nvPr/>
        </p:nvSpPr>
        <p:spPr>
          <a:xfrm>
            <a:off x="615073" y="251408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R·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2A81CAB-523C-4B0A-A132-5B6C76BDD7F7}"/>
              </a:ext>
            </a:extLst>
          </p:cNvPr>
          <p:cNvSpPr/>
          <p:nvPr/>
        </p:nvSpPr>
        <p:spPr>
          <a:xfrm>
            <a:off x="1188668" y="251408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+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DCBD47C-899C-4EE7-B4B5-80A7BD953F1F}"/>
              </a:ext>
            </a:extLst>
          </p:cNvPr>
          <p:cNvCxnSpPr/>
          <p:nvPr/>
        </p:nvCxnSpPr>
        <p:spPr>
          <a:xfrm>
            <a:off x="2687713" y="2684821"/>
            <a:ext cx="635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68A71CFE-0137-4A42-9098-66AFDC458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508" y="2347760"/>
            <a:ext cx="1009332" cy="778941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27A784A3-8B0C-4992-BF5F-F4F1D21A67C2}"/>
              </a:ext>
            </a:extLst>
          </p:cNvPr>
          <p:cNvSpPr txBox="1"/>
          <p:nvPr/>
        </p:nvSpPr>
        <p:spPr>
          <a:xfrm>
            <a:off x="353816" y="3425912"/>
            <a:ext cx="454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Kettenwachstum: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C8648514-C0EC-43F1-891A-2FE5ABD5C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23" y="3969473"/>
            <a:ext cx="954386" cy="736537"/>
          </a:xfrm>
          <a:prstGeom prst="rect">
            <a:avLst/>
          </a:prstGeom>
        </p:spPr>
      </p:pic>
      <p:graphicFrame>
        <p:nvGraphicFramePr>
          <p:cNvPr id="24" name="Objekt 23">
            <a:extLst>
              <a:ext uri="{FF2B5EF4-FFF2-40B4-BE49-F238E27FC236}">
                <a16:creationId xmlns:a16="http://schemas.microsoft.com/office/drawing/2014/main" id="{8A248AEC-A703-40A5-91F5-E6AF953E0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259715"/>
              </p:ext>
            </p:extLst>
          </p:nvPr>
        </p:nvGraphicFramePr>
        <p:xfrm>
          <a:off x="1916007" y="3945461"/>
          <a:ext cx="771706" cy="734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6" imgW="464400" imgH="442440" progId="ACD.ChemSketch.20">
                  <p:embed/>
                </p:oleObj>
              </mc:Choice>
              <mc:Fallback>
                <p:oleObj name="ChemSketch" r:id="rId6" imgW="464400" imgH="442440" progId="ACD.ChemSketch.20">
                  <p:embed/>
                  <p:pic>
                    <p:nvPicPr>
                      <p:cNvPr id="15" name="Objekt 14">
                        <a:extLst>
                          <a:ext uri="{FF2B5EF4-FFF2-40B4-BE49-F238E27FC236}">
                            <a16:creationId xmlns:a16="http://schemas.microsoft.com/office/drawing/2014/main" id="{C3F182EA-FA39-42D4-AF49-9ACD6B8373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6007" y="3945461"/>
                        <a:ext cx="771706" cy="734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hteck 24">
            <a:extLst>
              <a:ext uri="{FF2B5EF4-FFF2-40B4-BE49-F238E27FC236}">
                <a16:creationId xmlns:a16="http://schemas.microsoft.com/office/drawing/2014/main" id="{47F16CC6-FCCF-4475-9D4D-1D3AC814D92F}"/>
              </a:ext>
            </a:extLst>
          </p:cNvPr>
          <p:cNvSpPr/>
          <p:nvPr/>
        </p:nvSpPr>
        <p:spPr>
          <a:xfrm>
            <a:off x="1488750" y="409191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+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4E3B511-07BB-4718-A5A6-2373B5616FD5}"/>
              </a:ext>
            </a:extLst>
          </p:cNvPr>
          <p:cNvCxnSpPr/>
          <p:nvPr/>
        </p:nvCxnSpPr>
        <p:spPr>
          <a:xfrm>
            <a:off x="2908783" y="4264835"/>
            <a:ext cx="635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816B8A0-3471-4035-B981-191C76169512}"/>
              </a:ext>
            </a:extLst>
          </p:cNvPr>
          <p:cNvCxnSpPr>
            <a:cxnSpLocks/>
          </p:cNvCxnSpPr>
          <p:nvPr/>
        </p:nvCxnSpPr>
        <p:spPr>
          <a:xfrm>
            <a:off x="5413080" y="4265557"/>
            <a:ext cx="758061" cy="11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kt 29">
            <a:extLst>
              <a:ext uri="{FF2B5EF4-FFF2-40B4-BE49-F238E27FC236}">
                <a16:creationId xmlns:a16="http://schemas.microsoft.com/office/drawing/2014/main" id="{C4097ECD-90F5-46C8-A498-BED197BDF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3352"/>
              </p:ext>
            </p:extLst>
          </p:nvPr>
        </p:nvGraphicFramePr>
        <p:xfrm>
          <a:off x="5552883" y="3561507"/>
          <a:ext cx="557026" cy="530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7" imgW="464400" imgH="442440" progId="ACD.ChemSketch.20">
                  <p:embed/>
                </p:oleObj>
              </mc:Choice>
              <mc:Fallback>
                <p:oleObj name="ChemSketch" r:id="rId7" imgW="464400" imgH="442440" progId="ACD.ChemSketch.20">
                  <p:embed/>
                  <p:pic>
                    <p:nvPicPr>
                      <p:cNvPr id="24" name="Objekt 23">
                        <a:extLst>
                          <a:ext uri="{FF2B5EF4-FFF2-40B4-BE49-F238E27FC236}">
                            <a16:creationId xmlns:a16="http://schemas.microsoft.com/office/drawing/2014/main" id="{8A248AEC-A703-40A5-91F5-E6AF953E0D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2883" y="3561507"/>
                        <a:ext cx="557026" cy="530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hteck 30">
            <a:extLst>
              <a:ext uri="{FF2B5EF4-FFF2-40B4-BE49-F238E27FC236}">
                <a16:creationId xmlns:a16="http://schemas.microsoft.com/office/drawing/2014/main" id="{866F0508-3012-4A0E-BED9-B8C53A10EB5C}"/>
              </a:ext>
            </a:extLst>
          </p:cNvPr>
          <p:cNvSpPr/>
          <p:nvPr/>
        </p:nvSpPr>
        <p:spPr>
          <a:xfrm>
            <a:off x="5326947" y="36420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+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E316F6C-8C52-4311-8F61-FA088FCE7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6175" y="3848743"/>
            <a:ext cx="2256281" cy="80822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251B037-8104-4EDD-A623-40778877E92D}"/>
              </a:ext>
            </a:extLst>
          </p:cNvPr>
          <p:cNvCxnSpPr>
            <a:cxnSpLocks/>
          </p:cNvCxnSpPr>
          <p:nvPr/>
        </p:nvCxnSpPr>
        <p:spPr>
          <a:xfrm>
            <a:off x="8621410" y="4344761"/>
            <a:ext cx="758061" cy="11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kt 34">
            <a:extLst>
              <a:ext uri="{FF2B5EF4-FFF2-40B4-BE49-F238E27FC236}">
                <a16:creationId xmlns:a16="http://schemas.microsoft.com/office/drawing/2014/main" id="{3A8E7BA9-F15E-4DC6-87E0-2FDD38B1C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921210"/>
              </p:ext>
            </p:extLst>
          </p:nvPr>
        </p:nvGraphicFramePr>
        <p:xfrm>
          <a:off x="8921957" y="3647204"/>
          <a:ext cx="557026" cy="530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9" imgW="464400" imgH="442440" progId="ACD.ChemSketch.20">
                  <p:embed/>
                </p:oleObj>
              </mc:Choice>
              <mc:Fallback>
                <p:oleObj name="ChemSketch" r:id="rId9" imgW="464400" imgH="442440" progId="ACD.ChemSketch.20">
                  <p:embed/>
                  <p:pic>
                    <p:nvPicPr>
                      <p:cNvPr id="30" name="Objekt 29">
                        <a:extLst>
                          <a:ext uri="{FF2B5EF4-FFF2-40B4-BE49-F238E27FC236}">
                            <a16:creationId xmlns:a16="http://schemas.microsoft.com/office/drawing/2014/main" id="{C4097ECD-90F5-46C8-A498-BED197BDF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1957" y="3647204"/>
                        <a:ext cx="557026" cy="530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hteck 35">
            <a:extLst>
              <a:ext uri="{FF2B5EF4-FFF2-40B4-BE49-F238E27FC236}">
                <a16:creationId xmlns:a16="http://schemas.microsoft.com/office/drawing/2014/main" id="{F16F5C4C-112A-4121-9CC7-EE203D1144CB}"/>
              </a:ext>
            </a:extLst>
          </p:cNvPr>
          <p:cNvSpPr/>
          <p:nvPr/>
        </p:nvSpPr>
        <p:spPr>
          <a:xfrm>
            <a:off x="8468602" y="3721250"/>
            <a:ext cx="47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+ n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4320067-2AA5-4015-A535-5EB0E0737B71}"/>
              </a:ext>
            </a:extLst>
          </p:cNvPr>
          <p:cNvSpPr/>
          <p:nvPr/>
        </p:nvSpPr>
        <p:spPr>
          <a:xfrm>
            <a:off x="7256528" y="3880899"/>
            <a:ext cx="540939" cy="767871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2E266DF-AD3A-4379-89AF-EE1F447799C7}"/>
              </a:ext>
            </a:extLst>
          </p:cNvPr>
          <p:cNvSpPr/>
          <p:nvPr/>
        </p:nvSpPr>
        <p:spPr>
          <a:xfrm>
            <a:off x="7875470" y="3880899"/>
            <a:ext cx="540939" cy="767871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770C6D3-BDEF-4E0C-AA5F-4A26EBEEE02C}"/>
              </a:ext>
            </a:extLst>
          </p:cNvPr>
          <p:cNvSpPr txBox="1"/>
          <p:nvPr/>
        </p:nvSpPr>
        <p:spPr>
          <a:xfrm>
            <a:off x="353816" y="5026675"/>
            <a:ext cx="454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Kettenabbruch: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ACCBD-0412-4782-856B-694B952FCB25}"/>
              </a:ext>
            </a:extLst>
          </p:cNvPr>
          <p:cNvSpPr/>
          <p:nvPr/>
        </p:nvSpPr>
        <p:spPr>
          <a:xfrm>
            <a:off x="2925447" y="571621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+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4B4A454-A0F5-4626-8313-0C9468E87E8D}"/>
              </a:ext>
            </a:extLst>
          </p:cNvPr>
          <p:cNvCxnSpPr/>
          <p:nvPr/>
        </p:nvCxnSpPr>
        <p:spPr>
          <a:xfrm>
            <a:off x="5461125" y="5927823"/>
            <a:ext cx="635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15158517-8B71-481A-AD59-15AEFC238C3E}"/>
              </a:ext>
            </a:extLst>
          </p:cNvPr>
          <p:cNvSpPr txBox="1"/>
          <p:nvPr/>
        </p:nvSpPr>
        <p:spPr>
          <a:xfrm>
            <a:off x="171449" y="5743157"/>
            <a:ext cx="56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z.B.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42524DD-E002-4AA5-8716-2090E2137D12}"/>
              </a:ext>
            </a:extLst>
          </p:cNvPr>
          <p:cNvSpPr txBox="1"/>
          <p:nvPr/>
        </p:nvSpPr>
        <p:spPr>
          <a:xfrm rot="1150109">
            <a:off x="8350949" y="430206"/>
            <a:ext cx="364134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>
                <a:solidFill>
                  <a:srgbClr val="FF0000"/>
                </a:solidFill>
              </a:rPr>
              <a:t>Aufgabe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algn="ctr">
              <a:spcAft>
                <a:spcPts val="600"/>
              </a:spcAft>
            </a:pPr>
            <a:r>
              <a:rPr lang="de-DE" dirty="0">
                <a:solidFill>
                  <a:srgbClr val="FF0000"/>
                </a:solidFill>
              </a:rPr>
              <a:t>Übertrage den Mechanismus in dein Heft und formuliere in Worten die einzelnen Schritte unter Verwendung der Fachbegriffe!</a:t>
            </a:r>
          </a:p>
          <a:p>
            <a:pPr algn="ctr"/>
            <a:r>
              <a:rPr lang="de-DE" u="sng" dirty="0">
                <a:solidFill>
                  <a:srgbClr val="FF0000"/>
                </a:solidFill>
              </a:rPr>
              <a:t>Zeit</a:t>
            </a:r>
            <a:r>
              <a:rPr lang="de-DE" dirty="0">
                <a:solidFill>
                  <a:srgbClr val="FF0000"/>
                </a:solidFill>
              </a:rPr>
              <a:t>: 20 Min.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ACD8FFE2-4E3A-4910-9CF2-165B63025C70}"/>
              </a:ext>
            </a:extLst>
          </p:cNvPr>
          <p:cNvSpPr txBox="1"/>
          <p:nvPr/>
        </p:nvSpPr>
        <p:spPr>
          <a:xfrm>
            <a:off x="3409875" y="3066048"/>
            <a:ext cx="163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Monomer-Radikal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C2F40EB-C043-456C-9E57-55D66C7A477E}"/>
              </a:ext>
            </a:extLst>
          </p:cNvPr>
          <p:cNvSpPr txBox="1"/>
          <p:nvPr/>
        </p:nvSpPr>
        <p:spPr>
          <a:xfrm>
            <a:off x="2087237" y="1589921"/>
            <a:ext cx="163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Start-Radikale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320802E-8A75-4A28-8B49-31505E97BF84}"/>
              </a:ext>
            </a:extLst>
          </p:cNvPr>
          <p:cNvSpPr txBox="1"/>
          <p:nvPr/>
        </p:nvSpPr>
        <p:spPr>
          <a:xfrm>
            <a:off x="1300136" y="1139171"/>
            <a:ext cx="820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Energie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E7B6C29E-3AC5-4AA7-B8B0-AF4AED449482}"/>
              </a:ext>
            </a:extLst>
          </p:cNvPr>
          <p:cNvSpPr txBox="1"/>
          <p:nvPr/>
        </p:nvSpPr>
        <p:spPr>
          <a:xfrm>
            <a:off x="3808124" y="4705914"/>
            <a:ext cx="163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Ketten-Radikal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177ABE0E-2C95-43B1-AE67-7E9967175724}"/>
              </a:ext>
            </a:extLst>
          </p:cNvPr>
          <p:cNvSpPr txBox="1"/>
          <p:nvPr/>
        </p:nvSpPr>
        <p:spPr>
          <a:xfrm>
            <a:off x="6506561" y="4705914"/>
            <a:ext cx="220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verlängertes Ketten-Radikal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D106446-607A-45B5-BFF8-ADF771911E8F}"/>
              </a:ext>
            </a:extLst>
          </p:cNvPr>
          <p:cNvSpPr txBox="1"/>
          <p:nvPr/>
        </p:nvSpPr>
        <p:spPr>
          <a:xfrm>
            <a:off x="1681148" y="3045805"/>
            <a:ext cx="163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Monomer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CE096D8-B7F1-428F-8F7B-459AD47AF0AC}"/>
              </a:ext>
            </a:extLst>
          </p:cNvPr>
          <p:cNvSpPr txBox="1"/>
          <p:nvPr/>
        </p:nvSpPr>
        <p:spPr>
          <a:xfrm>
            <a:off x="743534" y="6430188"/>
            <a:ext cx="163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Ketten-Radikal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F2CB78F3-9A39-423E-8243-B8029CE64FF0}"/>
              </a:ext>
            </a:extLst>
          </p:cNvPr>
          <p:cNvSpPr txBox="1"/>
          <p:nvPr/>
        </p:nvSpPr>
        <p:spPr>
          <a:xfrm>
            <a:off x="3852330" y="6407549"/>
            <a:ext cx="163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Ketten-Radikal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C65E66D-2512-4E97-84D6-DC6BFB0462CB}"/>
              </a:ext>
            </a:extLst>
          </p:cNvPr>
          <p:cNvSpPr txBox="1"/>
          <p:nvPr/>
        </p:nvSpPr>
        <p:spPr>
          <a:xfrm>
            <a:off x="6884422" y="6471709"/>
            <a:ext cx="163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Makromolekül</a:t>
            </a: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443F4714-8E6C-4F31-B184-A9D79955C8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8080" y="3890954"/>
            <a:ext cx="2298170" cy="1042585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2F9F1430-F90E-4C41-9D5C-D3043C2C85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7313" y="5495875"/>
            <a:ext cx="2092027" cy="949066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CEC70343-B976-47E4-A3BC-5F6394A50C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9643" y="5517042"/>
            <a:ext cx="2002425" cy="949066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C0F72AC3-DC56-40CD-8E71-9B3FB052D5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8863" y="5396007"/>
            <a:ext cx="2592842" cy="1107851"/>
          </a:xfrm>
          <a:prstGeom prst="rect">
            <a:avLst/>
          </a:prstGeom>
        </p:spPr>
      </p:pic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36012BD3-3071-47C2-A18F-F0A019C877CE}"/>
              </a:ext>
            </a:extLst>
          </p:cNvPr>
          <p:cNvGrpSpPr/>
          <p:nvPr/>
        </p:nvGrpSpPr>
        <p:grpSpPr>
          <a:xfrm>
            <a:off x="876300" y="2276475"/>
            <a:ext cx="1238630" cy="333375"/>
            <a:chOff x="876300" y="2276475"/>
            <a:chExt cx="1238630" cy="333375"/>
          </a:xfrm>
        </p:grpSpPr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7AE2D78F-3998-48DF-A5E3-D23CC74AD0AD}"/>
                </a:ext>
              </a:extLst>
            </p:cNvPr>
            <p:cNvSpPr/>
            <p:nvPr/>
          </p:nvSpPr>
          <p:spPr>
            <a:xfrm>
              <a:off x="876300" y="2276475"/>
              <a:ext cx="1210808" cy="333375"/>
            </a:xfrm>
            <a:custGeom>
              <a:avLst/>
              <a:gdLst>
                <a:gd name="connsiteX0" fmla="*/ 0 w 1210808"/>
                <a:gd name="connsiteY0" fmla="*/ 333375 h 333375"/>
                <a:gd name="connsiteX1" fmla="*/ 66675 w 1210808"/>
                <a:gd name="connsiteY1" fmla="*/ 228600 h 333375"/>
                <a:gd name="connsiteX2" fmla="*/ 95250 w 1210808"/>
                <a:gd name="connsiteY2" fmla="*/ 219075 h 333375"/>
                <a:gd name="connsiteX3" fmla="*/ 123825 w 1210808"/>
                <a:gd name="connsiteY3" fmla="*/ 161925 h 333375"/>
                <a:gd name="connsiteX4" fmla="*/ 180975 w 1210808"/>
                <a:gd name="connsiteY4" fmla="*/ 123825 h 333375"/>
                <a:gd name="connsiteX5" fmla="*/ 228600 w 1210808"/>
                <a:gd name="connsiteY5" fmla="*/ 85725 h 333375"/>
                <a:gd name="connsiteX6" fmla="*/ 257175 w 1210808"/>
                <a:gd name="connsiteY6" fmla="*/ 57150 h 333375"/>
                <a:gd name="connsiteX7" fmla="*/ 285750 w 1210808"/>
                <a:gd name="connsiteY7" fmla="*/ 47625 h 333375"/>
                <a:gd name="connsiteX8" fmla="*/ 314325 w 1210808"/>
                <a:gd name="connsiteY8" fmla="*/ 28575 h 333375"/>
                <a:gd name="connsiteX9" fmla="*/ 342900 w 1210808"/>
                <a:gd name="connsiteY9" fmla="*/ 19050 h 333375"/>
                <a:gd name="connsiteX10" fmla="*/ 495300 w 1210808"/>
                <a:gd name="connsiteY10" fmla="*/ 0 h 333375"/>
                <a:gd name="connsiteX11" fmla="*/ 762000 w 1210808"/>
                <a:gd name="connsiteY11" fmla="*/ 9525 h 333375"/>
                <a:gd name="connsiteX12" fmla="*/ 809625 w 1210808"/>
                <a:gd name="connsiteY12" fmla="*/ 19050 h 333375"/>
                <a:gd name="connsiteX13" fmla="*/ 885825 w 1210808"/>
                <a:gd name="connsiteY13" fmla="*/ 28575 h 333375"/>
                <a:gd name="connsiteX14" fmla="*/ 942975 w 1210808"/>
                <a:gd name="connsiteY14" fmla="*/ 47625 h 333375"/>
                <a:gd name="connsiteX15" fmla="*/ 1028700 w 1210808"/>
                <a:gd name="connsiteY15" fmla="*/ 104775 h 333375"/>
                <a:gd name="connsiteX16" fmla="*/ 1057275 w 1210808"/>
                <a:gd name="connsiteY16" fmla="*/ 123825 h 333375"/>
                <a:gd name="connsiteX17" fmla="*/ 1085850 w 1210808"/>
                <a:gd name="connsiteY17" fmla="*/ 133350 h 333375"/>
                <a:gd name="connsiteX18" fmla="*/ 1104900 w 1210808"/>
                <a:gd name="connsiteY18" fmla="*/ 161925 h 333375"/>
                <a:gd name="connsiteX19" fmla="*/ 1133475 w 1210808"/>
                <a:gd name="connsiteY19" fmla="*/ 180975 h 333375"/>
                <a:gd name="connsiteX20" fmla="*/ 1143000 w 1210808"/>
                <a:gd name="connsiteY20" fmla="*/ 209550 h 333375"/>
                <a:gd name="connsiteX21" fmla="*/ 1181100 w 1210808"/>
                <a:gd name="connsiteY21" fmla="*/ 266700 h 333375"/>
                <a:gd name="connsiteX22" fmla="*/ 1209675 w 1210808"/>
                <a:gd name="connsiteY22" fmla="*/ 323850 h 333375"/>
                <a:gd name="connsiteX23" fmla="*/ 1181100 w 1210808"/>
                <a:gd name="connsiteY23" fmla="*/ 314325 h 333375"/>
                <a:gd name="connsiteX24" fmla="*/ 1152525 w 1210808"/>
                <a:gd name="connsiteY24" fmla="*/ 28575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10808" h="333375">
                  <a:moveTo>
                    <a:pt x="0" y="333375"/>
                  </a:moveTo>
                  <a:cubicBezTo>
                    <a:pt x="6132" y="323156"/>
                    <a:pt x="60629" y="230615"/>
                    <a:pt x="66675" y="228600"/>
                  </a:cubicBezTo>
                  <a:lnTo>
                    <a:pt x="95250" y="219075"/>
                  </a:lnTo>
                  <a:cubicBezTo>
                    <a:pt x="102044" y="198692"/>
                    <a:pt x="106447" y="177131"/>
                    <a:pt x="123825" y="161925"/>
                  </a:cubicBezTo>
                  <a:cubicBezTo>
                    <a:pt x="141055" y="146848"/>
                    <a:pt x="180975" y="123825"/>
                    <a:pt x="180975" y="123825"/>
                  </a:cubicBezTo>
                  <a:cubicBezTo>
                    <a:pt x="223580" y="59918"/>
                    <a:pt x="173391" y="122531"/>
                    <a:pt x="228600" y="85725"/>
                  </a:cubicBezTo>
                  <a:cubicBezTo>
                    <a:pt x="239808" y="78253"/>
                    <a:pt x="245967" y="64622"/>
                    <a:pt x="257175" y="57150"/>
                  </a:cubicBezTo>
                  <a:cubicBezTo>
                    <a:pt x="265529" y="51581"/>
                    <a:pt x="276770" y="52115"/>
                    <a:pt x="285750" y="47625"/>
                  </a:cubicBezTo>
                  <a:cubicBezTo>
                    <a:pt x="295989" y="42505"/>
                    <a:pt x="304086" y="33695"/>
                    <a:pt x="314325" y="28575"/>
                  </a:cubicBezTo>
                  <a:cubicBezTo>
                    <a:pt x="323305" y="24085"/>
                    <a:pt x="333246" y="21808"/>
                    <a:pt x="342900" y="19050"/>
                  </a:cubicBezTo>
                  <a:cubicBezTo>
                    <a:pt x="404822" y="1358"/>
                    <a:pt x="406706" y="7383"/>
                    <a:pt x="495300" y="0"/>
                  </a:cubicBezTo>
                  <a:cubicBezTo>
                    <a:pt x="584200" y="3175"/>
                    <a:pt x="673206" y="4144"/>
                    <a:pt x="762000" y="9525"/>
                  </a:cubicBezTo>
                  <a:cubicBezTo>
                    <a:pt x="778160" y="10504"/>
                    <a:pt x="793624" y="16588"/>
                    <a:pt x="809625" y="19050"/>
                  </a:cubicBezTo>
                  <a:cubicBezTo>
                    <a:pt x="834925" y="22942"/>
                    <a:pt x="860425" y="25400"/>
                    <a:pt x="885825" y="28575"/>
                  </a:cubicBezTo>
                  <a:cubicBezTo>
                    <a:pt x="904875" y="34925"/>
                    <a:pt x="926267" y="36486"/>
                    <a:pt x="942975" y="47625"/>
                  </a:cubicBezTo>
                  <a:lnTo>
                    <a:pt x="1028700" y="104775"/>
                  </a:lnTo>
                  <a:cubicBezTo>
                    <a:pt x="1038225" y="111125"/>
                    <a:pt x="1046415" y="120205"/>
                    <a:pt x="1057275" y="123825"/>
                  </a:cubicBezTo>
                  <a:lnTo>
                    <a:pt x="1085850" y="133350"/>
                  </a:lnTo>
                  <a:cubicBezTo>
                    <a:pt x="1092200" y="142875"/>
                    <a:pt x="1096805" y="153830"/>
                    <a:pt x="1104900" y="161925"/>
                  </a:cubicBezTo>
                  <a:cubicBezTo>
                    <a:pt x="1112995" y="170020"/>
                    <a:pt x="1126324" y="172036"/>
                    <a:pt x="1133475" y="180975"/>
                  </a:cubicBezTo>
                  <a:cubicBezTo>
                    <a:pt x="1139747" y="188815"/>
                    <a:pt x="1138124" y="200773"/>
                    <a:pt x="1143000" y="209550"/>
                  </a:cubicBezTo>
                  <a:cubicBezTo>
                    <a:pt x="1154119" y="229564"/>
                    <a:pt x="1168400" y="247650"/>
                    <a:pt x="1181100" y="266700"/>
                  </a:cubicBezTo>
                  <a:cubicBezTo>
                    <a:pt x="1181739" y="267659"/>
                    <a:pt x="1217562" y="315963"/>
                    <a:pt x="1209675" y="323850"/>
                  </a:cubicBezTo>
                  <a:cubicBezTo>
                    <a:pt x="1202575" y="330950"/>
                    <a:pt x="1190080" y="318815"/>
                    <a:pt x="1181100" y="314325"/>
                  </a:cubicBezTo>
                  <a:cubicBezTo>
                    <a:pt x="1149883" y="298717"/>
                    <a:pt x="1152525" y="305280"/>
                    <a:pt x="1152525" y="28575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81759AE6-7609-4706-834D-35C511145A64}"/>
                </a:ext>
              </a:extLst>
            </p:cNvPr>
            <p:cNvSpPr/>
            <p:nvPr/>
          </p:nvSpPr>
          <p:spPr>
            <a:xfrm>
              <a:off x="2095500" y="2524125"/>
              <a:ext cx="19430" cy="85725"/>
            </a:xfrm>
            <a:custGeom>
              <a:avLst/>
              <a:gdLst>
                <a:gd name="connsiteX0" fmla="*/ 0 w 19430"/>
                <a:gd name="connsiteY0" fmla="*/ 85725 h 85725"/>
                <a:gd name="connsiteX1" fmla="*/ 19050 w 19430"/>
                <a:gd name="connsiteY1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30" h="85725">
                  <a:moveTo>
                    <a:pt x="0" y="85725"/>
                  </a:moveTo>
                  <a:cubicBezTo>
                    <a:pt x="23767" y="26308"/>
                    <a:pt x="19050" y="55198"/>
                    <a:pt x="1905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1653F504-1932-44E9-8A68-E4BBA120E508}"/>
              </a:ext>
            </a:extLst>
          </p:cNvPr>
          <p:cNvGrpSpPr/>
          <p:nvPr/>
        </p:nvGrpSpPr>
        <p:grpSpPr>
          <a:xfrm>
            <a:off x="1246224" y="3890954"/>
            <a:ext cx="1067306" cy="333375"/>
            <a:chOff x="1246224" y="3890954"/>
            <a:chExt cx="1067306" cy="333375"/>
          </a:xfrm>
        </p:grpSpPr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F793211A-E5EA-47E9-9346-DFD7DF043017}"/>
                </a:ext>
              </a:extLst>
            </p:cNvPr>
            <p:cNvSpPr/>
            <p:nvPr/>
          </p:nvSpPr>
          <p:spPr>
            <a:xfrm>
              <a:off x="1246224" y="3890954"/>
              <a:ext cx="1039484" cy="333375"/>
            </a:xfrm>
            <a:custGeom>
              <a:avLst/>
              <a:gdLst>
                <a:gd name="connsiteX0" fmla="*/ 0 w 1210808"/>
                <a:gd name="connsiteY0" fmla="*/ 333375 h 333375"/>
                <a:gd name="connsiteX1" fmla="*/ 66675 w 1210808"/>
                <a:gd name="connsiteY1" fmla="*/ 228600 h 333375"/>
                <a:gd name="connsiteX2" fmla="*/ 95250 w 1210808"/>
                <a:gd name="connsiteY2" fmla="*/ 219075 h 333375"/>
                <a:gd name="connsiteX3" fmla="*/ 123825 w 1210808"/>
                <a:gd name="connsiteY3" fmla="*/ 161925 h 333375"/>
                <a:gd name="connsiteX4" fmla="*/ 180975 w 1210808"/>
                <a:gd name="connsiteY4" fmla="*/ 123825 h 333375"/>
                <a:gd name="connsiteX5" fmla="*/ 228600 w 1210808"/>
                <a:gd name="connsiteY5" fmla="*/ 85725 h 333375"/>
                <a:gd name="connsiteX6" fmla="*/ 257175 w 1210808"/>
                <a:gd name="connsiteY6" fmla="*/ 57150 h 333375"/>
                <a:gd name="connsiteX7" fmla="*/ 285750 w 1210808"/>
                <a:gd name="connsiteY7" fmla="*/ 47625 h 333375"/>
                <a:gd name="connsiteX8" fmla="*/ 314325 w 1210808"/>
                <a:gd name="connsiteY8" fmla="*/ 28575 h 333375"/>
                <a:gd name="connsiteX9" fmla="*/ 342900 w 1210808"/>
                <a:gd name="connsiteY9" fmla="*/ 19050 h 333375"/>
                <a:gd name="connsiteX10" fmla="*/ 495300 w 1210808"/>
                <a:gd name="connsiteY10" fmla="*/ 0 h 333375"/>
                <a:gd name="connsiteX11" fmla="*/ 762000 w 1210808"/>
                <a:gd name="connsiteY11" fmla="*/ 9525 h 333375"/>
                <a:gd name="connsiteX12" fmla="*/ 809625 w 1210808"/>
                <a:gd name="connsiteY12" fmla="*/ 19050 h 333375"/>
                <a:gd name="connsiteX13" fmla="*/ 885825 w 1210808"/>
                <a:gd name="connsiteY13" fmla="*/ 28575 h 333375"/>
                <a:gd name="connsiteX14" fmla="*/ 942975 w 1210808"/>
                <a:gd name="connsiteY14" fmla="*/ 47625 h 333375"/>
                <a:gd name="connsiteX15" fmla="*/ 1028700 w 1210808"/>
                <a:gd name="connsiteY15" fmla="*/ 104775 h 333375"/>
                <a:gd name="connsiteX16" fmla="*/ 1057275 w 1210808"/>
                <a:gd name="connsiteY16" fmla="*/ 123825 h 333375"/>
                <a:gd name="connsiteX17" fmla="*/ 1085850 w 1210808"/>
                <a:gd name="connsiteY17" fmla="*/ 133350 h 333375"/>
                <a:gd name="connsiteX18" fmla="*/ 1104900 w 1210808"/>
                <a:gd name="connsiteY18" fmla="*/ 161925 h 333375"/>
                <a:gd name="connsiteX19" fmla="*/ 1133475 w 1210808"/>
                <a:gd name="connsiteY19" fmla="*/ 180975 h 333375"/>
                <a:gd name="connsiteX20" fmla="*/ 1143000 w 1210808"/>
                <a:gd name="connsiteY20" fmla="*/ 209550 h 333375"/>
                <a:gd name="connsiteX21" fmla="*/ 1181100 w 1210808"/>
                <a:gd name="connsiteY21" fmla="*/ 266700 h 333375"/>
                <a:gd name="connsiteX22" fmla="*/ 1209675 w 1210808"/>
                <a:gd name="connsiteY22" fmla="*/ 323850 h 333375"/>
                <a:gd name="connsiteX23" fmla="*/ 1181100 w 1210808"/>
                <a:gd name="connsiteY23" fmla="*/ 314325 h 333375"/>
                <a:gd name="connsiteX24" fmla="*/ 1152525 w 1210808"/>
                <a:gd name="connsiteY24" fmla="*/ 28575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10808" h="333375">
                  <a:moveTo>
                    <a:pt x="0" y="333375"/>
                  </a:moveTo>
                  <a:cubicBezTo>
                    <a:pt x="6132" y="323156"/>
                    <a:pt x="60629" y="230615"/>
                    <a:pt x="66675" y="228600"/>
                  </a:cubicBezTo>
                  <a:lnTo>
                    <a:pt x="95250" y="219075"/>
                  </a:lnTo>
                  <a:cubicBezTo>
                    <a:pt x="102044" y="198692"/>
                    <a:pt x="106447" y="177131"/>
                    <a:pt x="123825" y="161925"/>
                  </a:cubicBezTo>
                  <a:cubicBezTo>
                    <a:pt x="141055" y="146848"/>
                    <a:pt x="180975" y="123825"/>
                    <a:pt x="180975" y="123825"/>
                  </a:cubicBezTo>
                  <a:cubicBezTo>
                    <a:pt x="223580" y="59918"/>
                    <a:pt x="173391" y="122531"/>
                    <a:pt x="228600" y="85725"/>
                  </a:cubicBezTo>
                  <a:cubicBezTo>
                    <a:pt x="239808" y="78253"/>
                    <a:pt x="245967" y="64622"/>
                    <a:pt x="257175" y="57150"/>
                  </a:cubicBezTo>
                  <a:cubicBezTo>
                    <a:pt x="265529" y="51581"/>
                    <a:pt x="276770" y="52115"/>
                    <a:pt x="285750" y="47625"/>
                  </a:cubicBezTo>
                  <a:cubicBezTo>
                    <a:pt x="295989" y="42505"/>
                    <a:pt x="304086" y="33695"/>
                    <a:pt x="314325" y="28575"/>
                  </a:cubicBezTo>
                  <a:cubicBezTo>
                    <a:pt x="323305" y="24085"/>
                    <a:pt x="333246" y="21808"/>
                    <a:pt x="342900" y="19050"/>
                  </a:cubicBezTo>
                  <a:cubicBezTo>
                    <a:pt x="404822" y="1358"/>
                    <a:pt x="406706" y="7383"/>
                    <a:pt x="495300" y="0"/>
                  </a:cubicBezTo>
                  <a:cubicBezTo>
                    <a:pt x="584200" y="3175"/>
                    <a:pt x="673206" y="4144"/>
                    <a:pt x="762000" y="9525"/>
                  </a:cubicBezTo>
                  <a:cubicBezTo>
                    <a:pt x="778160" y="10504"/>
                    <a:pt x="793624" y="16588"/>
                    <a:pt x="809625" y="19050"/>
                  </a:cubicBezTo>
                  <a:cubicBezTo>
                    <a:pt x="834925" y="22942"/>
                    <a:pt x="860425" y="25400"/>
                    <a:pt x="885825" y="28575"/>
                  </a:cubicBezTo>
                  <a:cubicBezTo>
                    <a:pt x="904875" y="34925"/>
                    <a:pt x="926267" y="36486"/>
                    <a:pt x="942975" y="47625"/>
                  </a:cubicBezTo>
                  <a:lnTo>
                    <a:pt x="1028700" y="104775"/>
                  </a:lnTo>
                  <a:cubicBezTo>
                    <a:pt x="1038225" y="111125"/>
                    <a:pt x="1046415" y="120205"/>
                    <a:pt x="1057275" y="123825"/>
                  </a:cubicBezTo>
                  <a:lnTo>
                    <a:pt x="1085850" y="133350"/>
                  </a:lnTo>
                  <a:cubicBezTo>
                    <a:pt x="1092200" y="142875"/>
                    <a:pt x="1096805" y="153830"/>
                    <a:pt x="1104900" y="161925"/>
                  </a:cubicBezTo>
                  <a:cubicBezTo>
                    <a:pt x="1112995" y="170020"/>
                    <a:pt x="1126324" y="172036"/>
                    <a:pt x="1133475" y="180975"/>
                  </a:cubicBezTo>
                  <a:cubicBezTo>
                    <a:pt x="1139747" y="188815"/>
                    <a:pt x="1138124" y="200773"/>
                    <a:pt x="1143000" y="209550"/>
                  </a:cubicBezTo>
                  <a:cubicBezTo>
                    <a:pt x="1154119" y="229564"/>
                    <a:pt x="1168400" y="247650"/>
                    <a:pt x="1181100" y="266700"/>
                  </a:cubicBezTo>
                  <a:cubicBezTo>
                    <a:pt x="1181739" y="267659"/>
                    <a:pt x="1217562" y="315963"/>
                    <a:pt x="1209675" y="323850"/>
                  </a:cubicBezTo>
                  <a:cubicBezTo>
                    <a:pt x="1202575" y="330950"/>
                    <a:pt x="1190080" y="318815"/>
                    <a:pt x="1181100" y="314325"/>
                  </a:cubicBezTo>
                  <a:cubicBezTo>
                    <a:pt x="1149883" y="298717"/>
                    <a:pt x="1152525" y="305280"/>
                    <a:pt x="1152525" y="28575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0252F08C-69A2-4B36-9B08-89BBDFEB0C27}"/>
                </a:ext>
              </a:extLst>
            </p:cNvPr>
            <p:cNvSpPr/>
            <p:nvPr/>
          </p:nvSpPr>
          <p:spPr>
            <a:xfrm>
              <a:off x="2260795" y="4138604"/>
              <a:ext cx="52735" cy="85725"/>
            </a:xfrm>
            <a:custGeom>
              <a:avLst/>
              <a:gdLst>
                <a:gd name="connsiteX0" fmla="*/ 0 w 19430"/>
                <a:gd name="connsiteY0" fmla="*/ 85725 h 85725"/>
                <a:gd name="connsiteX1" fmla="*/ 19050 w 19430"/>
                <a:gd name="connsiteY1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30" h="85725">
                  <a:moveTo>
                    <a:pt x="0" y="85725"/>
                  </a:moveTo>
                  <a:cubicBezTo>
                    <a:pt x="23767" y="26308"/>
                    <a:pt x="19050" y="55198"/>
                    <a:pt x="1905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1460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8" grpId="0" animBg="1"/>
      <p:bldP spid="3" grpId="0"/>
      <p:bldP spid="4" grpId="0" animBg="1"/>
      <p:bldP spid="5" grpId="0"/>
      <p:bldP spid="13" grpId="0"/>
      <p:bldP spid="16" grpId="0"/>
      <p:bldP spid="17" grpId="0"/>
      <p:bldP spid="22" grpId="0"/>
      <p:bldP spid="25" grpId="0"/>
      <p:bldP spid="31" grpId="0"/>
      <p:bldP spid="36" grpId="0"/>
      <p:bldP spid="42" grpId="0" animBg="1"/>
      <p:bldP spid="43" grpId="0" animBg="1"/>
      <p:bldP spid="44" grpId="0"/>
      <p:bldP spid="46" grpId="0"/>
      <p:bldP spid="50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>
            <a:extLst>
              <a:ext uri="{FF2B5EF4-FFF2-40B4-BE49-F238E27FC236}">
                <a16:creationId xmlns:a16="http://schemas.microsoft.com/office/drawing/2014/main" id="{F9A5038B-AC5C-40F0-AD0E-377B7687A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826" y="1159132"/>
            <a:ext cx="9441996" cy="2077463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de-DE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Merke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Bei der Polymerisation bilden sich </a:t>
            </a:r>
            <a:r>
              <a:rPr kumimoji="0" 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lineare Polymere 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aus Monomeren, die </a:t>
            </a:r>
            <a:r>
              <a:rPr kumimoji="0" 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Doppelbindungen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enthalten. Die Doppelbindung bricht auf und die Monomere verbinden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sich unter Ausbildung von Einfachbindungen.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Arial" pitchFamily="34" charset="0"/>
                <a:cs typeface="Arial" pitchFamily="34" charset="0"/>
              </a:rPr>
              <a:t>Die Produkte einer Polymerisation nennt man </a:t>
            </a:r>
            <a:r>
              <a:rPr lang="de-DE" sz="2000" b="1" dirty="0">
                <a:latin typeface="Arial" pitchFamily="34" charset="0"/>
                <a:cs typeface="Arial" pitchFamily="34" charset="0"/>
              </a:rPr>
              <a:t>Polymerisate</a:t>
            </a:r>
            <a:r>
              <a:rPr lang="de-DE" sz="2000" dirty="0">
                <a:latin typeface="Arial" pitchFamily="34" charset="0"/>
                <a:cs typeface="Arial" pitchFamily="34" charset="0"/>
              </a:rPr>
              <a:t>.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8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4EF69FE-8BA3-4094-981E-7B85E3F5789A}"/>
              </a:ext>
            </a:extLst>
          </p:cNvPr>
          <p:cNvSpPr txBox="1"/>
          <p:nvPr/>
        </p:nvSpPr>
        <p:spPr>
          <a:xfrm>
            <a:off x="1120411" y="231645"/>
            <a:ext cx="9355999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b="1" dirty="0"/>
              <a:t>Aufgabe</a:t>
            </a:r>
            <a:r>
              <a:rPr lang="de-DE" sz="2000" dirty="0"/>
              <a:t>:</a:t>
            </a:r>
          </a:p>
          <a:p>
            <a:r>
              <a:rPr lang="de-DE" sz="2000" dirty="0"/>
              <a:t>Formuliert im 2er-Team* </a:t>
            </a:r>
          </a:p>
          <a:p>
            <a:pPr marL="342900" indent="-342900">
              <a:buAutoNum type="alphaLcPeriod"/>
            </a:pPr>
            <a:r>
              <a:rPr lang="de-DE" sz="2000" dirty="0"/>
              <a:t>die Reaktionsgleichung und</a:t>
            </a:r>
          </a:p>
          <a:p>
            <a:pPr marL="342900" indent="-342900">
              <a:buAutoNum type="alphaLcPeriod"/>
            </a:pPr>
            <a:r>
              <a:rPr lang="de-DE" sz="2000" dirty="0"/>
              <a:t>den Reaktionsmechanismus der radikalischen Polymerisation für zwei Monomere aus B3, S. 201</a:t>
            </a:r>
          </a:p>
          <a:p>
            <a:endParaRPr lang="de-DE" sz="2000" dirty="0"/>
          </a:p>
          <a:p>
            <a:r>
              <a:rPr lang="de-DE" sz="2000" dirty="0"/>
              <a:t>Stellt ein Foto eurer Reaktion auf die Registrierkarte Polymerisation (</a:t>
            </a:r>
            <a:r>
              <a:rPr lang="de-DE" sz="2000" i="1" dirty="0">
                <a:sym typeface="Wingdings" panose="05000000000000000000" pitchFamily="2" charset="2"/>
              </a:rPr>
              <a:t> einfügen  Bild</a:t>
            </a:r>
            <a:r>
              <a:rPr lang="de-DE" sz="2000" dirty="0">
                <a:sym typeface="Wingdings" panose="05000000000000000000" pitchFamily="2" charset="2"/>
              </a:rPr>
              <a:t>)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1FD5C2-D363-4269-AA60-33D9718AB555}"/>
              </a:ext>
            </a:extLst>
          </p:cNvPr>
          <p:cNvSpPr txBox="1"/>
          <p:nvPr/>
        </p:nvSpPr>
        <p:spPr>
          <a:xfrm>
            <a:off x="1120411" y="2779148"/>
            <a:ext cx="961426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*</a:t>
            </a:r>
            <a:r>
              <a:rPr lang="de-DE" i="1" dirty="0"/>
              <a:t>Die 2er-Teams arbeiten in einem Breakout-Room zusammen, der euch automatisch zugewiesen wird. Bei Fragen könnt ihr wieder in die Besprechung zurück kommen. Wenn ihr die Aufgabe erledigt habt, könnt ihr die Besprechung beenden. 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FF0000"/>
                </a:solidFill>
              </a:rPr>
              <a:t>Die Verteilung der Monomere in die Breakout-Gruppen ist wie folgt:</a:t>
            </a:r>
          </a:p>
          <a:p>
            <a:r>
              <a:rPr lang="de-DE" dirty="0"/>
              <a:t>Room1: Vinylchlorid, Propen</a:t>
            </a:r>
          </a:p>
          <a:p>
            <a:r>
              <a:rPr lang="de-DE" dirty="0"/>
              <a:t>Room2: Propen, Styrol</a:t>
            </a:r>
          </a:p>
          <a:p>
            <a:r>
              <a:rPr lang="de-DE" dirty="0"/>
              <a:t>Room3: </a:t>
            </a:r>
            <a:r>
              <a:rPr lang="de-DE" dirty="0" err="1"/>
              <a:t>Tetrafluorethen</a:t>
            </a:r>
            <a:r>
              <a:rPr lang="de-DE" dirty="0"/>
              <a:t>, </a:t>
            </a:r>
            <a:r>
              <a:rPr lang="de-DE" dirty="0" err="1"/>
              <a:t>Methacrylsäuremethylester</a:t>
            </a:r>
            <a:r>
              <a:rPr lang="de-DE" dirty="0"/>
              <a:t> (-COOCH</a:t>
            </a:r>
            <a:r>
              <a:rPr lang="de-DE" baseline="-25000" dirty="0"/>
              <a:t>3</a:t>
            </a:r>
            <a:r>
              <a:rPr lang="de-DE" dirty="0"/>
              <a:t>)</a:t>
            </a:r>
          </a:p>
          <a:p>
            <a:r>
              <a:rPr lang="de-DE" dirty="0"/>
              <a:t>Room4: Propen, </a:t>
            </a:r>
            <a:r>
              <a:rPr lang="de-DE" dirty="0" err="1"/>
              <a:t>Tetrafluorethen</a:t>
            </a:r>
            <a:endParaRPr lang="de-DE" dirty="0"/>
          </a:p>
          <a:p>
            <a:r>
              <a:rPr lang="de-DE" dirty="0"/>
              <a:t>Room5: Vinylchlorid, Acrylnitril</a:t>
            </a:r>
          </a:p>
          <a:p>
            <a:r>
              <a:rPr lang="de-DE" dirty="0"/>
              <a:t>Room6: </a:t>
            </a:r>
            <a:r>
              <a:rPr lang="de-DE" dirty="0" err="1"/>
              <a:t>Tetrafluorethen</a:t>
            </a:r>
            <a:r>
              <a:rPr lang="de-DE" dirty="0"/>
              <a:t>, Styrol</a:t>
            </a:r>
          </a:p>
          <a:p>
            <a:r>
              <a:rPr lang="de-DE" dirty="0"/>
              <a:t>Room7: Propen, </a:t>
            </a:r>
            <a:r>
              <a:rPr lang="de-DE" dirty="0" err="1"/>
              <a:t>Methacrylsäuremethylester</a:t>
            </a:r>
            <a:r>
              <a:rPr lang="de-DE" dirty="0"/>
              <a:t> (- COOCH</a:t>
            </a:r>
            <a:r>
              <a:rPr lang="de-DE" baseline="-25000" dirty="0"/>
              <a:t>3</a:t>
            </a:r>
            <a:r>
              <a:rPr lang="de-DE" dirty="0"/>
              <a:t>)</a:t>
            </a:r>
          </a:p>
          <a:p>
            <a:r>
              <a:rPr lang="de-DE" dirty="0"/>
              <a:t>Room8: Vinylchlorid, Styrol</a:t>
            </a:r>
          </a:p>
          <a:p>
            <a:r>
              <a:rPr lang="de-DE" dirty="0"/>
              <a:t>Room9: </a:t>
            </a:r>
            <a:r>
              <a:rPr lang="de-DE" dirty="0" err="1"/>
              <a:t>Tetrafluorethen</a:t>
            </a:r>
            <a:r>
              <a:rPr lang="de-DE" dirty="0"/>
              <a:t>, Acrylnitril</a:t>
            </a:r>
          </a:p>
        </p:txBody>
      </p:sp>
    </p:spTree>
    <p:extLst>
      <p:ext uri="{BB962C8B-B14F-4D97-AF65-F5344CB8AC3E}">
        <p14:creationId xmlns:p14="http://schemas.microsoft.com/office/powerpoint/2010/main" val="80433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26D4DAF-04E6-42AA-A9E5-9AB41CCA7764}"/>
              </a:ext>
            </a:extLst>
          </p:cNvPr>
          <p:cNvSpPr txBox="1"/>
          <p:nvPr/>
        </p:nvSpPr>
        <p:spPr>
          <a:xfrm>
            <a:off x="2926080" y="6339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https://www.youtube.com/watch?v=4qacnddkdlE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E7014D-1201-40BD-A7A5-E6ACB996EADA}"/>
              </a:ext>
            </a:extLst>
          </p:cNvPr>
          <p:cNvSpPr txBox="1"/>
          <p:nvPr/>
        </p:nvSpPr>
        <p:spPr>
          <a:xfrm>
            <a:off x="1175657" y="356941"/>
            <a:ext cx="1750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Polystyrol – Verarbeitung/</a:t>
            </a:r>
          </a:p>
          <a:p>
            <a:r>
              <a:rPr lang="de-DE" dirty="0"/>
              <a:t>Aufschäumen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E70D235-F89A-4B11-8BE1-EFC15D9B28D3}"/>
              </a:ext>
            </a:extLst>
          </p:cNvPr>
          <p:cNvSpPr txBox="1"/>
          <p:nvPr/>
        </p:nvSpPr>
        <p:spPr>
          <a:xfrm>
            <a:off x="2926080" y="1792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https://www.youtube.com/watch?v=va5tGPuvR9o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84F8E2-3462-4B10-8357-70000968C4F0}"/>
              </a:ext>
            </a:extLst>
          </p:cNvPr>
          <p:cNvSpPr txBox="1"/>
          <p:nvPr/>
        </p:nvSpPr>
        <p:spPr>
          <a:xfrm>
            <a:off x="1254034" y="1724297"/>
            <a:ext cx="17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Styropor-Recycling</a:t>
            </a:r>
          </a:p>
        </p:txBody>
      </p:sp>
    </p:spTree>
    <p:extLst>
      <p:ext uri="{BB962C8B-B14F-4D97-AF65-F5344CB8AC3E}">
        <p14:creationId xmlns:p14="http://schemas.microsoft.com/office/powerpoint/2010/main" val="39846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Breitbild</PresentationFormat>
  <Paragraphs>72</Paragraphs>
  <Slides>7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ChemSketch</vt:lpstr>
      <vt:lpstr>Online-Unterricht</vt:lpstr>
      <vt:lpstr>Synthese von Kunststoffen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24</cp:revision>
  <dcterms:created xsi:type="dcterms:W3CDTF">2021-01-15T08:00:28Z</dcterms:created>
  <dcterms:modified xsi:type="dcterms:W3CDTF">2021-01-31T10:58:16Z</dcterms:modified>
</cp:coreProperties>
</file>