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0" r:id="rId3"/>
    <p:sldId id="265" r:id="rId4"/>
    <p:sldId id="266" r:id="rId5"/>
    <p:sldId id="268" r:id="rId6"/>
    <p:sldId id="271" r:id="rId7"/>
    <p:sldId id="274" r:id="rId8"/>
    <p:sldId id="277" r:id="rId9"/>
    <p:sldId id="276" r:id="rId10"/>
    <p:sldId id="272" r:id="rId11"/>
    <p:sldId id="273" r:id="rId12"/>
    <p:sldId id="275" r:id="rId13"/>
  </p:sldIdLst>
  <p:sldSz cx="12192000" cy="6858000"/>
  <p:notesSz cx="6797675" cy="992505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2F528F"/>
    <a:srgbClr val="ED7D31"/>
    <a:srgbClr val="FBE5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01" autoAdjust="0"/>
    <p:restoredTop sz="94660"/>
  </p:normalViewPr>
  <p:slideViewPr>
    <p:cSldViewPr snapToGrid="0">
      <p:cViewPr varScale="1">
        <p:scale>
          <a:sx n="105" d="100"/>
          <a:sy n="105" d="100"/>
        </p:scale>
        <p:origin x="120"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7976"/>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50443" y="0"/>
            <a:ext cx="2945659" cy="497976"/>
          </a:xfrm>
          <a:prstGeom prst="rect">
            <a:avLst/>
          </a:prstGeom>
        </p:spPr>
        <p:txBody>
          <a:bodyPr vert="horz" lIns="91440" tIns="45720" rIns="91440" bIns="45720" rtlCol="0"/>
          <a:lstStyle>
            <a:lvl1pPr algn="r">
              <a:defRPr sz="1200"/>
            </a:lvl1pPr>
          </a:lstStyle>
          <a:p>
            <a:fld id="{906E9F78-7F98-4651-B3FA-DDB93475FD15}" type="datetimeFigureOut">
              <a:rPr lang="de-DE" smtClean="0"/>
              <a:t>01.02.2021</a:t>
            </a:fld>
            <a:endParaRPr lang="de-DE"/>
          </a:p>
        </p:txBody>
      </p:sp>
      <p:sp>
        <p:nvSpPr>
          <p:cNvPr id="4" name="Folienbildplatzhalter 3"/>
          <p:cNvSpPr>
            <a:spLocks noGrp="1" noRot="1" noChangeAspect="1"/>
          </p:cNvSpPr>
          <p:nvPr>
            <p:ph type="sldImg" idx="2"/>
          </p:nvPr>
        </p:nvSpPr>
        <p:spPr>
          <a:xfrm>
            <a:off x="420688" y="1239838"/>
            <a:ext cx="5956300" cy="3351212"/>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9768" y="4776431"/>
            <a:ext cx="5438140" cy="3907988"/>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427076"/>
            <a:ext cx="2945659" cy="497975"/>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50443" y="9427076"/>
            <a:ext cx="2945659" cy="497975"/>
          </a:xfrm>
          <a:prstGeom prst="rect">
            <a:avLst/>
          </a:prstGeom>
        </p:spPr>
        <p:txBody>
          <a:bodyPr vert="horz" lIns="91440" tIns="45720" rIns="91440" bIns="45720" rtlCol="0" anchor="b"/>
          <a:lstStyle>
            <a:lvl1pPr algn="r">
              <a:defRPr sz="1200"/>
            </a:lvl1pPr>
          </a:lstStyle>
          <a:p>
            <a:fld id="{0F6D4228-CDA7-4DE3-9434-F4921E156E2A}" type="slidenum">
              <a:rPr lang="de-DE" smtClean="0"/>
              <a:t>‹Nr.›</a:t>
            </a:fld>
            <a:endParaRPr lang="de-DE"/>
          </a:p>
        </p:txBody>
      </p:sp>
    </p:spTree>
    <p:extLst>
      <p:ext uri="{BB962C8B-B14F-4D97-AF65-F5344CB8AC3E}">
        <p14:creationId xmlns:p14="http://schemas.microsoft.com/office/powerpoint/2010/main" val="73354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7FF3500B-2EA4-4E5C-BC21-663355DB5A8A}" type="slidenum">
              <a:rPr lang="de-DE" smtClean="0"/>
              <a:pPr/>
              <a:t>3</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052E31-0D69-4D95-800E-810053217A26}"/>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5D7D1E5B-1AFD-4E46-8516-A92E9C7D17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4269D13D-C07B-4FE0-875A-A490C434A9D8}"/>
              </a:ext>
            </a:extLst>
          </p:cNvPr>
          <p:cNvSpPr>
            <a:spLocks noGrp="1"/>
          </p:cNvSpPr>
          <p:nvPr>
            <p:ph type="dt" sz="half" idx="10"/>
          </p:nvPr>
        </p:nvSpPr>
        <p:spPr/>
        <p:txBody>
          <a:bodyPr/>
          <a:lstStyle/>
          <a:p>
            <a:fld id="{7EFDD3B9-33F1-4732-AB46-93766BF11487}" type="datetimeFigureOut">
              <a:rPr lang="de-DE" smtClean="0"/>
              <a:t>01.02.2021</a:t>
            </a:fld>
            <a:endParaRPr lang="de-DE"/>
          </a:p>
        </p:txBody>
      </p:sp>
      <p:sp>
        <p:nvSpPr>
          <p:cNvPr id="5" name="Fußzeilenplatzhalter 4">
            <a:extLst>
              <a:ext uri="{FF2B5EF4-FFF2-40B4-BE49-F238E27FC236}">
                <a16:creationId xmlns:a16="http://schemas.microsoft.com/office/drawing/2014/main" id="{F39807E7-45AE-4FF6-B62E-9A7DFB7A807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48C28DD-A093-4A59-92BA-D1027EEA1E83}"/>
              </a:ext>
            </a:extLst>
          </p:cNvPr>
          <p:cNvSpPr>
            <a:spLocks noGrp="1"/>
          </p:cNvSpPr>
          <p:nvPr>
            <p:ph type="sldNum" sz="quarter" idx="12"/>
          </p:nvPr>
        </p:nvSpPr>
        <p:spPr/>
        <p:txBody>
          <a:bodyPr/>
          <a:lstStyle/>
          <a:p>
            <a:fld id="{2C33CD5C-4FD5-4F70-A1BC-64211947DE9B}" type="slidenum">
              <a:rPr lang="de-DE" smtClean="0"/>
              <a:t>‹Nr.›</a:t>
            </a:fld>
            <a:endParaRPr lang="de-DE"/>
          </a:p>
        </p:txBody>
      </p:sp>
    </p:spTree>
    <p:extLst>
      <p:ext uri="{BB962C8B-B14F-4D97-AF65-F5344CB8AC3E}">
        <p14:creationId xmlns:p14="http://schemas.microsoft.com/office/powerpoint/2010/main" val="1741478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2D687D-CCB4-4634-AD80-EBB44441764E}"/>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1E57368D-4CAE-4234-91E1-61C472ADA1F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2D0AB6C-0071-47CF-8211-B36E9F2CCDA7}"/>
              </a:ext>
            </a:extLst>
          </p:cNvPr>
          <p:cNvSpPr>
            <a:spLocks noGrp="1"/>
          </p:cNvSpPr>
          <p:nvPr>
            <p:ph type="dt" sz="half" idx="10"/>
          </p:nvPr>
        </p:nvSpPr>
        <p:spPr/>
        <p:txBody>
          <a:bodyPr/>
          <a:lstStyle/>
          <a:p>
            <a:fld id="{7EFDD3B9-33F1-4732-AB46-93766BF11487}" type="datetimeFigureOut">
              <a:rPr lang="de-DE" smtClean="0"/>
              <a:t>01.02.2021</a:t>
            </a:fld>
            <a:endParaRPr lang="de-DE"/>
          </a:p>
        </p:txBody>
      </p:sp>
      <p:sp>
        <p:nvSpPr>
          <p:cNvPr id="5" name="Fußzeilenplatzhalter 4">
            <a:extLst>
              <a:ext uri="{FF2B5EF4-FFF2-40B4-BE49-F238E27FC236}">
                <a16:creationId xmlns:a16="http://schemas.microsoft.com/office/drawing/2014/main" id="{B2D47DA6-4E50-4A60-B908-1262F1238A3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55039FC-E852-48EB-A63A-83E55CFDB908}"/>
              </a:ext>
            </a:extLst>
          </p:cNvPr>
          <p:cNvSpPr>
            <a:spLocks noGrp="1"/>
          </p:cNvSpPr>
          <p:nvPr>
            <p:ph type="sldNum" sz="quarter" idx="12"/>
          </p:nvPr>
        </p:nvSpPr>
        <p:spPr/>
        <p:txBody>
          <a:bodyPr/>
          <a:lstStyle/>
          <a:p>
            <a:fld id="{2C33CD5C-4FD5-4F70-A1BC-64211947DE9B}" type="slidenum">
              <a:rPr lang="de-DE" smtClean="0"/>
              <a:t>‹Nr.›</a:t>
            </a:fld>
            <a:endParaRPr lang="de-DE"/>
          </a:p>
        </p:txBody>
      </p:sp>
    </p:spTree>
    <p:extLst>
      <p:ext uri="{BB962C8B-B14F-4D97-AF65-F5344CB8AC3E}">
        <p14:creationId xmlns:p14="http://schemas.microsoft.com/office/powerpoint/2010/main" val="761696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89EEEA5F-FF71-4972-9E34-A90E14E8F48A}"/>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8F787E40-B8DA-4EBF-8422-EE5A009E3390}"/>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C5CB00D-0F55-4C39-AAF6-A315482D2316}"/>
              </a:ext>
            </a:extLst>
          </p:cNvPr>
          <p:cNvSpPr>
            <a:spLocks noGrp="1"/>
          </p:cNvSpPr>
          <p:nvPr>
            <p:ph type="dt" sz="half" idx="10"/>
          </p:nvPr>
        </p:nvSpPr>
        <p:spPr/>
        <p:txBody>
          <a:bodyPr/>
          <a:lstStyle/>
          <a:p>
            <a:fld id="{7EFDD3B9-33F1-4732-AB46-93766BF11487}" type="datetimeFigureOut">
              <a:rPr lang="de-DE" smtClean="0"/>
              <a:t>01.02.2021</a:t>
            </a:fld>
            <a:endParaRPr lang="de-DE"/>
          </a:p>
        </p:txBody>
      </p:sp>
      <p:sp>
        <p:nvSpPr>
          <p:cNvPr id="5" name="Fußzeilenplatzhalter 4">
            <a:extLst>
              <a:ext uri="{FF2B5EF4-FFF2-40B4-BE49-F238E27FC236}">
                <a16:creationId xmlns:a16="http://schemas.microsoft.com/office/drawing/2014/main" id="{EC9E61F5-A8FA-4D17-81C9-FD32390FA68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B702767-A48E-49BE-930A-1B4436CF15FF}"/>
              </a:ext>
            </a:extLst>
          </p:cNvPr>
          <p:cNvSpPr>
            <a:spLocks noGrp="1"/>
          </p:cNvSpPr>
          <p:nvPr>
            <p:ph type="sldNum" sz="quarter" idx="12"/>
          </p:nvPr>
        </p:nvSpPr>
        <p:spPr/>
        <p:txBody>
          <a:bodyPr/>
          <a:lstStyle/>
          <a:p>
            <a:fld id="{2C33CD5C-4FD5-4F70-A1BC-64211947DE9B}" type="slidenum">
              <a:rPr lang="de-DE" smtClean="0"/>
              <a:t>‹Nr.›</a:t>
            </a:fld>
            <a:endParaRPr lang="de-DE"/>
          </a:p>
        </p:txBody>
      </p:sp>
    </p:spTree>
    <p:extLst>
      <p:ext uri="{BB962C8B-B14F-4D97-AF65-F5344CB8AC3E}">
        <p14:creationId xmlns:p14="http://schemas.microsoft.com/office/powerpoint/2010/main" val="259130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3A3C91-5796-47EF-AED9-9BB5C4206F4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3CE45EC-357E-43E5-B7E6-AF93C5191316}"/>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7DEE13D-43E3-47B2-AFA6-53607E54578A}"/>
              </a:ext>
            </a:extLst>
          </p:cNvPr>
          <p:cNvSpPr>
            <a:spLocks noGrp="1"/>
          </p:cNvSpPr>
          <p:nvPr>
            <p:ph type="dt" sz="half" idx="10"/>
          </p:nvPr>
        </p:nvSpPr>
        <p:spPr/>
        <p:txBody>
          <a:bodyPr/>
          <a:lstStyle/>
          <a:p>
            <a:fld id="{7EFDD3B9-33F1-4732-AB46-93766BF11487}" type="datetimeFigureOut">
              <a:rPr lang="de-DE" smtClean="0"/>
              <a:t>01.02.2021</a:t>
            </a:fld>
            <a:endParaRPr lang="de-DE"/>
          </a:p>
        </p:txBody>
      </p:sp>
      <p:sp>
        <p:nvSpPr>
          <p:cNvPr id="5" name="Fußzeilenplatzhalter 4">
            <a:extLst>
              <a:ext uri="{FF2B5EF4-FFF2-40B4-BE49-F238E27FC236}">
                <a16:creationId xmlns:a16="http://schemas.microsoft.com/office/drawing/2014/main" id="{35B5DEFF-E0D2-4DB3-9D9F-0AD7D59227A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800F2D4-468E-4863-960A-68F8742A3960}"/>
              </a:ext>
            </a:extLst>
          </p:cNvPr>
          <p:cNvSpPr>
            <a:spLocks noGrp="1"/>
          </p:cNvSpPr>
          <p:nvPr>
            <p:ph type="sldNum" sz="quarter" idx="12"/>
          </p:nvPr>
        </p:nvSpPr>
        <p:spPr/>
        <p:txBody>
          <a:bodyPr/>
          <a:lstStyle/>
          <a:p>
            <a:fld id="{2C33CD5C-4FD5-4F70-A1BC-64211947DE9B}" type="slidenum">
              <a:rPr lang="de-DE" smtClean="0"/>
              <a:t>‹Nr.›</a:t>
            </a:fld>
            <a:endParaRPr lang="de-DE"/>
          </a:p>
        </p:txBody>
      </p:sp>
    </p:spTree>
    <p:extLst>
      <p:ext uri="{BB962C8B-B14F-4D97-AF65-F5344CB8AC3E}">
        <p14:creationId xmlns:p14="http://schemas.microsoft.com/office/powerpoint/2010/main" val="3870788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AFE9D2-5593-4F3A-A425-BF1231A2CE83}"/>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E2587023-50DE-4799-B46F-656869C8AD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28EC1C75-11FC-4E8F-9170-B864F2853919}"/>
              </a:ext>
            </a:extLst>
          </p:cNvPr>
          <p:cNvSpPr>
            <a:spLocks noGrp="1"/>
          </p:cNvSpPr>
          <p:nvPr>
            <p:ph type="dt" sz="half" idx="10"/>
          </p:nvPr>
        </p:nvSpPr>
        <p:spPr/>
        <p:txBody>
          <a:bodyPr/>
          <a:lstStyle/>
          <a:p>
            <a:fld id="{7EFDD3B9-33F1-4732-AB46-93766BF11487}" type="datetimeFigureOut">
              <a:rPr lang="de-DE" smtClean="0"/>
              <a:t>01.02.2021</a:t>
            </a:fld>
            <a:endParaRPr lang="de-DE"/>
          </a:p>
        </p:txBody>
      </p:sp>
      <p:sp>
        <p:nvSpPr>
          <p:cNvPr id="5" name="Fußzeilenplatzhalter 4">
            <a:extLst>
              <a:ext uri="{FF2B5EF4-FFF2-40B4-BE49-F238E27FC236}">
                <a16:creationId xmlns:a16="http://schemas.microsoft.com/office/drawing/2014/main" id="{8FC9032C-EB8F-4BC0-A7ED-94486600786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A03E04B-7045-404F-976C-F88FC2C3C643}"/>
              </a:ext>
            </a:extLst>
          </p:cNvPr>
          <p:cNvSpPr>
            <a:spLocks noGrp="1"/>
          </p:cNvSpPr>
          <p:nvPr>
            <p:ph type="sldNum" sz="quarter" idx="12"/>
          </p:nvPr>
        </p:nvSpPr>
        <p:spPr/>
        <p:txBody>
          <a:bodyPr/>
          <a:lstStyle/>
          <a:p>
            <a:fld id="{2C33CD5C-4FD5-4F70-A1BC-64211947DE9B}" type="slidenum">
              <a:rPr lang="de-DE" smtClean="0"/>
              <a:t>‹Nr.›</a:t>
            </a:fld>
            <a:endParaRPr lang="de-DE"/>
          </a:p>
        </p:txBody>
      </p:sp>
    </p:spTree>
    <p:extLst>
      <p:ext uri="{BB962C8B-B14F-4D97-AF65-F5344CB8AC3E}">
        <p14:creationId xmlns:p14="http://schemas.microsoft.com/office/powerpoint/2010/main" val="4265969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5F101E-AC9B-4315-B49A-9CA593D18D7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CFBC574-9C01-44BF-B20A-EA898C2B7FC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B6DDDAAD-C063-4643-9468-982A09CD36EB}"/>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1AE61BB0-FC68-42CB-AB13-7086EEBDA745}"/>
              </a:ext>
            </a:extLst>
          </p:cNvPr>
          <p:cNvSpPr>
            <a:spLocks noGrp="1"/>
          </p:cNvSpPr>
          <p:nvPr>
            <p:ph type="dt" sz="half" idx="10"/>
          </p:nvPr>
        </p:nvSpPr>
        <p:spPr/>
        <p:txBody>
          <a:bodyPr/>
          <a:lstStyle/>
          <a:p>
            <a:fld id="{7EFDD3B9-33F1-4732-AB46-93766BF11487}" type="datetimeFigureOut">
              <a:rPr lang="de-DE" smtClean="0"/>
              <a:t>01.02.2021</a:t>
            </a:fld>
            <a:endParaRPr lang="de-DE"/>
          </a:p>
        </p:txBody>
      </p:sp>
      <p:sp>
        <p:nvSpPr>
          <p:cNvPr id="6" name="Fußzeilenplatzhalter 5">
            <a:extLst>
              <a:ext uri="{FF2B5EF4-FFF2-40B4-BE49-F238E27FC236}">
                <a16:creationId xmlns:a16="http://schemas.microsoft.com/office/drawing/2014/main" id="{79DB77E3-952A-40F0-8E1A-676DA3D3AE5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419EF4D5-4B9D-480F-9B10-0C999A789510}"/>
              </a:ext>
            </a:extLst>
          </p:cNvPr>
          <p:cNvSpPr>
            <a:spLocks noGrp="1"/>
          </p:cNvSpPr>
          <p:nvPr>
            <p:ph type="sldNum" sz="quarter" idx="12"/>
          </p:nvPr>
        </p:nvSpPr>
        <p:spPr/>
        <p:txBody>
          <a:bodyPr/>
          <a:lstStyle/>
          <a:p>
            <a:fld id="{2C33CD5C-4FD5-4F70-A1BC-64211947DE9B}" type="slidenum">
              <a:rPr lang="de-DE" smtClean="0"/>
              <a:t>‹Nr.›</a:t>
            </a:fld>
            <a:endParaRPr lang="de-DE"/>
          </a:p>
        </p:txBody>
      </p:sp>
    </p:spTree>
    <p:extLst>
      <p:ext uri="{BB962C8B-B14F-4D97-AF65-F5344CB8AC3E}">
        <p14:creationId xmlns:p14="http://schemas.microsoft.com/office/powerpoint/2010/main" val="1255211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5B7D30-08AA-43E8-8109-14358654E025}"/>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2A58FF7D-7BCE-4752-8AD1-C1E985CB08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A369FDC5-2376-45B4-A551-C095577F6D94}"/>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1BC60CA0-73E3-4995-AC11-DA846AC27D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E9C2FE09-3F57-4602-95B5-A2492A90BA49}"/>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F30DE2EB-539E-423D-94A3-2A9250495869}"/>
              </a:ext>
            </a:extLst>
          </p:cNvPr>
          <p:cNvSpPr>
            <a:spLocks noGrp="1"/>
          </p:cNvSpPr>
          <p:nvPr>
            <p:ph type="dt" sz="half" idx="10"/>
          </p:nvPr>
        </p:nvSpPr>
        <p:spPr/>
        <p:txBody>
          <a:bodyPr/>
          <a:lstStyle/>
          <a:p>
            <a:fld id="{7EFDD3B9-33F1-4732-AB46-93766BF11487}" type="datetimeFigureOut">
              <a:rPr lang="de-DE" smtClean="0"/>
              <a:t>01.02.2021</a:t>
            </a:fld>
            <a:endParaRPr lang="de-DE"/>
          </a:p>
        </p:txBody>
      </p:sp>
      <p:sp>
        <p:nvSpPr>
          <p:cNvPr id="8" name="Fußzeilenplatzhalter 7">
            <a:extLst>
              <a:ext uri="{FF2B5EF4-FFF2-40B4-BE49-F238E27FC236}">
                <a16:creationId xmlns:a16="http://schemas.microsoft.com/office/drawing/2014/main" id="{E4E5E0F9-3A4F-4D7C-AEDF-C07D15330B7C}"/>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380D9F04-A849-446F-AD99-4F59FC9EAE5E}"/>
              </a:ext>
            </a:extLst>
          </p:cNvPr>
          <p:cNvSpPr>
            <a:spLocks noGrp="1"/>
          </p:cNvSpPr>
          <p:nvPr>
            <p:ph type="sldNum" sz="quarter" idx="12"/>
          </p:nvPr>
        </p:nvSpPr>
        <p:spPr/>
        <p:txBody>
          <a:bodyPr/>
          <a:lstStyle/>
          <a:p>
            <a:fld id="{2C33CD5C-4FD5-4F70-A1BC-64211947DE9B}" type="slidenum">
              <a:rPr lang="de-DE" smtClean="0"/>
              <a:t>‹Nr.›</a:t>
            </a:fld>
            <a:endParaRPr lang="de-DE"/>
          </a:p>
        </p:txBody>
      </p:sp>
    </p:spTree>
    <p:extLst>
      <p:ext uri="{BB962C8B-B14F-4D97-AF65-F5344CB8AC3E}">
        <p14:creationId xmlns:p14="http://schemas.microsoft.com/office/powerpoint/2010/main" val="2259100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5B8368-0FC1-489D-816C-BC16C68BBC36}"/>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08D56464-35DD-47AF-9148-8EFCE0543CBB}"/>
              </a:ext>
            </a:extLst>
          </p:cNvPr>
          <p:cNvSpPr>
            <a:spLocks noGrp="1"/>
          </p:cNvSpPr>
          <p:nvPr>
            <p:ph type="dt" sz="half" idx="10"/>
          </p:nvPr>
        </p:nvSpPr>
        <p:spPr/>
        <p:txBody>
          <a:bodyPr/>
          <a:lstStyle/>
          <a:p>
            <a:fld id="{7EFDD3B9-33F1-4732-AB46-93766BF11487}" type="datetimeFigureOut">
              <a:rPr lang="de-DE" smtClean="0"/>
              <a:t>01.02.2021</a:t>
            </a:fld>
            <a:endParaRPr lang="de-DE"/>
          </a:p>
        </p:txBody>
      </p:sp>
      <p:sp>
        <p:nvSpPr>
          <p:cNvPr id="4" name="Fußzeilenplatzhalter 3">
            <a:extLst>
              <a:ext uri="{FF2B5EF4-FFF2-40B4-BE49-F238E27FC236}">
                <a16:creationId xmlns:a16="http://schemas.microsoft.com/office/drawing/2014/main" id="{43D984D6-A34A-439A-B78C-4717ABB51C5F}"/>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58E68028-B8E4-41B0-A70A-EFB99FD00FD8}"/>
              </a:ext>
            </a:extLst>
          </p:cNvPr>
          <p:cNvSpPr>
            <a:spLocks noGrp="1"/>
          </p:cNvSpPr>
          <p:nvPr>
            <p:ph type="sldNum" sz="quarter" idx="12"/>
          </p:nvPr>
        </p:nvSpPr>
        <p:spPr/>
        <p:txBody>
          <a:bodyPr/>
          <a:lstStyle/>
          <a:p>
            <a:fld id="{2C33CD5C-4FD5-4F70-A1BC-64211947DE9B}" type="slidenum">
              <a:rPr lang="de-DE" smtClean="0"/>
              <a:t>‹Nr.›</a:t>
            </a:fld>
            <a:endParaRPr lang="de-DE"/>
          </a:p>
        </p:txBody>
      </p:sp>
    </p:spTree>
    <p:extLst>
      <p:ext uri="{BB962C8B-B14F-4D97-AF65-F5344CB8AC3E}">
        <p14:creationId xmlns:p14="http://schemas.microsoft.com/office/powerpoint/2010/main" val="3698237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7C361EF-FC10-464A-9BC5-6D0CAD14BCB6}"/>
              </a:ext>
            </a:extLst>
          </p:cNvPr>
          <p:cNvSpPr>
            <a:spLocks noGrp="1"/>
          </p:cNvSpPr>
          <p:nvPr>
            <p:ph type="dt" sz="half" idx="10"/>
          </p:nvPr>
        </p:nvSpPr>
        <p:spPr/>
        <p:txBody>
          <a:bodyPr/>
          <a:lstStyle/>
          <a:p>
            <a:fld id="{7EFDD3B9-33F1-4732-AB46-93766BF11487}" type="datetimeFigureOut">
              <a:rPr lang="de-DE" smtClean="0"/>
              <a:t>01.02.2021</a:t>
            </a:fld>
            <a:endParaRPr lang="de-DE"/>
          </a:p>
        </p:txBody>
      </p:sp>
      <p:sp>
        <p:nvSpPr>
          <p:cNvPr id="3" name="Fußzeilenplatzhalter 2">
            <a:extLst>
              <a:ext uri="{FF2B5EF4-FFF2-40B4-BE49-F238E27FC236}">
                <a16:creationId xmlns:a16="http://schemas.microsoft.com/office/drawing/2014/main" id="{A5DC9B45-306A-4E08-8ABE-5CA2D816F8F0}"/>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7C7DF922-A920-4907-B7BF-4058CD5D89E6}"/>
              </a:ext>
            </a:extLst>
          </p:cNvPr>
          <p:cNvSpPr>
            <a:spLocks noGrp="1"/>
          </p:cNvSpPr>
          <p:nvPr>
            <p:ph type="sldNum" sz="quarter" idx="12"/>
          </p:nvPr>
        </p:nvSpPr>
        <p:spPr/>
        <p:txBody>
          <a:bodyPr/>
          <a:lstStyle/>
          <a:p>
            <a:fld id="{2C33CD5C-4FD5-4F70-A1BC-64211947DE9B}" type="slidenum">
              <a:rPr lang="de-DE" smtClean="0"/>
              <a:t>‹Nr.›</a:t>
            </a:fld>
            <a:endParaRPr lang="de-DE"/>
          </a:p>
        </p:txBody>
      </p:sp>
    </p:spTree>
    <p:extLst>
      <p:ext uri="{BB962C8B-B14F-4D97-AF65-F5344CB8AC3E}">
        <p14:creationId xmlns:p14="http://schemas.microsoft.com/office/powerpoint/2010/main" val="2511845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3419F9-C273-40DB-BB01-AD8DD2884F2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A7F5E8C8-C523-48D5-9819-26709FF53D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E22B81A2-66C2-4B8A-B4BD-E4DD8133ED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BF395F8-F6CF-4CF2-8E22-29FCF75E674B}"/>
              </a:ext>
            </a:extLst>
          </p:cNvPr>
          <p:cNvSpPr>
            <a:spLocks noGrp="1"/>
          </p:cNvSpPr>
          <p:nvPr>
            <p:ph type="dt" sz="half" idx="10"/>
          </p:nvPr>
        </p:nvSpPr>
        <p:spPr/>
        <p:txBody>
          <a:bodyPr/>
          <a:lstStyle/>
          <a:p>
            <a:fld id="{7EFDD3B9-33F1-4732-AB46-93766BF11487}" type="datetimeFigureOut">
              <a:rPr lang="de-DE" smtClean="0"/>
              <a:t>01.02.2021</a:t>
            </a:fld>
            <a:endParaRPr lang="de-DE"/>
          </a:p>
        </p:txBody>
      </p:sp>
      <p:sp>
        <p:nvSpPr>
          <p:cNvPr id="6" name="Fußzeilenplatzhalter 5">
            <a:extLst>
              <a:ext uri="{FF2B5EF4-FFF2-40B4-BE49-F238E27FC236}">
                <a16:creationId xmlns:a16="http://schemas.microsoft.com/office/drawing/2014/main" id="{28FB90F4-270F-4F57-A176-C242CBF32C3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3A20146-6118-4BDF-BA95-EF21D3A66371}"/>
              </a:ext>
            </a:extLst>
          </p:cNvPr>
          <p:cNvSpPr>
            <a:spLocks noGrp="1"/>
          </p:cNvSpPr>
          <p:nvPr>
            <p:ph type="sldNum" sz="quarter" idx="12"/>
          </p:nvPr>
        </p:nvSpPr>
        <p:spPr/>
        <p:txBody>
          <a:bodyPr/>
          <a:lstStyle/>
          <a:p>
            <a:fld id="{2C33CD5C-4FD5-4F70-A1BC-64211947DE9B}" type="slidenum">
              <a:rPr lang="de-DE" smtClean="0"/>
              <a:t>‹Nr.›</a:t>
            </a:fld>
            <a:endParaRPr lang="de-DE"/>
          </a:p>
        </p:txBody>
      </p:sp>
    </p:spTree>
    <p:extLst>
      <p:ext uri="{BB962C8B-B14F-4D97-AF65-F5344CB8AC3E}">
        <p14:creationId xmlns:p14="http://schemas.microsoft.com/office/powerpoint/2010/main" val="3875742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9790BC-79B8-4E9D-B1E7-2F49B4555C1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5685EEE0-A6FF-49C8-8401-6EF9993D59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F28A66EF-CD82-4973-A38C-0B53CA42A6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10C24CC-8F03-45C4-A7A3-73A8141C4473}"/>
              </a:ext>
            </a:extLst>
          </p:cNvPr>
          <p:cNvSpPr>
            <a:spLocks noGrp="1"/>
          </p:cNvSpPr>
          <p:nvPr>
            <p:ph type="dt" sz="half" idx="10"/>
          </p:nvPr>
        </p:nvSpPr>
        <p:spPr/>
        <p:txBody>
          <a:bodyPr/>
          <a:lstStyle/>
          <a:p>
            <a:fld id="{7EFDD3B9-33F1-4732-AB46-93766BF11487}" type="datetimeFigureOut">
              <a:rPr lang="de-DE" smtClean="0"/>
              <a:t>01.02.2021</a:t>
            </a:fld>
            <a:endParaRPr lang="de-DE"/>
          </a:p>
        </p:txBody>
      </p:sp>
      <p:sp>
        <p:nvSpPr>
          <p:cNvPr id="6" name="Fußzeilenplatzhalter 5">
            <a:extLst>
              <a:ext uri="{FF2B5EF4-FFF2-40B4-BE49-F238E27FC236}">
                <a16:creationId xmlns:a16="http://schemas.microsoft.com/office/drawing/2014/main" id="{C83A5B18-BA66-4798-B844-12C808D18B2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F7F745A-B5E6-4237-8F47-4FE07E5DAAB0}"/>
              </a:ext>
            </a:extLst>
          </p:cNvPr>
          <p:cNvSpPr>
            <a:spLocks noGrp="1"/>
          </p:cNvSpPr>
          <p:nvPr>
            <p:ph type="sldNum" sz="quarter" idx="12"/>
          </p:nvPr>
        </p:nvSpPr>
        <p:spPr/>
        <p:txBody>
          <a:bodyPr/>
          <a:lstStyle/>
          <a:p>
            <a:fld id="{2C33CD5C-4FD5-4F70-A1BC-64211947DE9B}" type="slidenum">
              <a:rPr lang="de-DE" smtClean="0"/>
              <a:t>‹Nr.›</a:t>
            </a:fld>
            <a:endParaRPr lang="de-DE"/>
          </a:p>
        </p:txBody>
      </p:sp>
    </p:spTree>
    <p:extLst>
      <p:ext uri="{BB962C8B-B14F-4D97-AF65-F5344CB8AC3E}">
        <p14:creationId xmlns:p14="http://schemas.microsoft.com/office/powerpoint/2010/main" val="800319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0C5BCC2-9A79-4728-BEA1-5EDC144000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DFB32871-9EBE-4D4D-B713-2F7C5B7DED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0AB9F8F-D3C3-4563-BDF1-97FE85452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FDD3B9-33F1-4732-AB46-93766BF11487}" type="datetimeFigureOut">
              <a:rPr lang="de-DE" smtClean="0"/>
              <a:t>01.02.2021</a:t>
            </a:fld>
            <a:endParaRPr lang="de-DE"/>
          </a:p>
        </p:txBody>
      </p:sp>
      <p:sp>
        <p:nvSpPr>
          <p:cNvPr id="5" name="Fußzeilenplatzhalter 4">
            <a:extLst>
              <a:ext uri="{FF2B5EF4-FFF2-40B4-BE49-F238E27FC236}">
                <a16:creationId xmlns:a16="http://schemas.microsoft.com/office/drawing/2014/main" id="{0E635775-6D5A-4071-A1CF-6312548FA0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9220308F-D6DB-4192-B5E4-8A02A2958B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33CD5C-4FD5-4F70-A1BC-64211947DE9B}" type="slidenum">
              <a:rPr lang="de-DE" smtClean="0"/>
              <a:t>‹Nr.›</a:t>
            </a:fld>
            <a:endParaRPr lang="de-DE"/>
          </a:p>
        </p:txBody>
      </p:sp>
    </p:spTree>
    <p:extLst>
      <p:ext uri="{BB962C8B-B14F-4D97-AF65-F5344CB8AC3E}">
        <p14:creationId xmlns:p14="http://schemas.microsoft.com/office/powerpoint/2010/main" val="1585903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wmf"/><Relationship Id="rId7" Type="http://schemas.openxmlformats.org/officeDocument/2006/relationships/image" Target="../media/image22.wmf"/><Relationship Id="rId2" Type="http://schemas.openxmlformats.org/officeDocument/2006/relationships/oleObject" Target="../embeddings/oleObject7.bin"/><Relationship Id="rId1" Type="http://schemas.openxmlformats.org/officeDocument/2006/relationships/slideLayout" Target="../slideLayouts/slideLayout7.xml"/><Relationship Id="rId6" Type="http://schemas.openxmlformats.org/officeDocument/2006/relationships/oleObject" Target="../embeddings/oleObject9.bin"/><Relationship Id="rId5" Type="http://schemas.openxmlformats.org/officeDocument/2006/relationships/image" Target="../media/image21.wmf"/><Relationship Id="rId4"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23.wmf"/><Relationship Id="rId7" Type="http://schemas.openxmlformats.org/officeDocument/2006/relationships/oleObject" Target="../embeddings/oleObject11.bin"/><Relationship Id="rId12" Type="http://schemas.openxmlformats.org/officeDocument/2006/relationships/image" Target="../media/image22.wmf"/><Relationship Id="rId2" Type="http://schemas.openxmlformats.org/officeDocument/2006/relationships/oleObject" Target="../embeddings/oleObject10.bin"/><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oleObject" Target="../embeddings/oleObject12.bin"/><Relationship Id="rId5" Type="http://schemas.openxmlformats.org/officeDocument/2006/relationships/image" Target="../media/image8.wmf"/><Relationship Id="rId10" Type="http://schemas.openxmlformats.org/officeDocument/2006/relationships/image" Target="../media/image26.emf"/><Relationship Id="rId4" Type="http://schemas.openxmlformats.org/officeDocument/2006/relationships/oleObject" Target="../embeddings/oleObject1.bin"/><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13.bin"/><Relationship Id="rId1" Type="http://schemas.openxmlformats.org/officeDocument/2006/relationships/slideLayout" Target="../slideLayouts/slideLayout7.xml"/><Relationship Id="rId5" Type="http://schemas.openxmlformats.org/officeDocument/2006/relationships/image" Target="../media/image28.wmf"/><Relationship Id="rId4" Type="http://schemas.openxmlformats.org/officeDocument/2006/relationships/oleObject" Target="../embeddings/oleObject14.bin"/></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gif"/><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wmf"/><Relationship Id="rId7" Type="http://schemas.openxmlformats.org/officeDocument/2006/relationships/image" Target="../media/image11.png"/><Relationship Id="rId2" Type="http://schemas.openxmlformats.org/officeDocument/2006/relationships/oleObject" Target="../embeddings/oleObject1.bin"/><Relationship Id="rId1" Type="http://schemas.openxmlformats.org/officeDocument/2006/relationships/slideLayout" Target="../slideLayouts/slideLayout7.x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3.bin"/><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wmf"/><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5.bin"/><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wmf"/><Relationship Id="rId4"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D8C9C3-A42E-47B2-81FB-C432867DD549}"/>
              </a:ext>
            </a:extLst>
          </p:cNvPr>
          <p:cNvSpPr>
            <a:spLocks noGrp="1"/>
          </p:cNvSpPr>
          <p:nvPr>
            <p:ph type="ctrTitle"/>
          </p:nvPr>
        </p:nvSpPr>
        <p:spPr>
          <a:xfrm>
            <a:off x="1689463" y="0"/>
            <a:ext cx="9144000" cy="2387600"/>
          </a:xfrm>
        </p:spPr>
        <p:txBody>
          <a:bodyPr/>
          <a:lstStyle/>
          <a:p>
            <a:r>
              <a:rPr lang="de-DE" dirty="0"/>
              <a:t>Online-Unterricht</a:t>
            </a:r>
          </a:p>
        </p:txBody>
      </p:sp>
      <p:sp>
        <p:nvSpPr>
          <p:cNvPr id="3" name="Untertitel 2">
            <a:extLst>
              <a:ext uri="{FF2B5EF4-FFF2-40B4-BE49-F238E27FC236}">
                <a16:creationId xmlns:a16="http://schemas.microsoft.com/office/drawing/2014/main" id="{FE155212-5F6D-4578-A19A-329160553CCC}"/>
              </a:ext>
            </a:extLst>
          </p:cNvPr>
          <p:cNvSpPr>
            <a:spLocks noGrp="1"/>
          </p:cNvSpPr>
          <p:nvPr>
            <p:ph type="subTitle" idx="1"/>
          </p:nvPr>
        </p:nvSpPr>
        <p:spPr>
          <a:xfrm>
            <a:off x="1689463" y="2479675"/>
            <a:ext cx="9144000" cy="1655762"/>
          </a:xfrm>
        </p:spPr>
        <p:txBody>
          <a:bodyPr/>
          <a:lstStyle/>
          <a:p>
            <a:r>
              <a:rPr lang="de-DE" dirty="0"/>
              <a:t>25.01.21</a:t>
            </a:r>
          </a:p>
        </p:txBody>
      </p:sp>
      <p:sp>
        <p:nvSpPr>
          <p:cNvPr id="5" name="Textfeld 4">
            <a:extLst>
              <a:ext uri="{FF2B5EF4-FFF2-40B4-BE49-F238E27FC236}">
                <a16:creationId xmlns:a16="http://schemas.microsoft.com/office/drawing/2014/main" id="{9FD9886C-8A6C-428E-ABF9-4C9C9DDDC74C}"/>
              </a:ext>
            </a:extLst>
          </p:cNvPr>
          <p:cNvSpPr txBox="1"/>
          <p:nvPr/>
        </p:nvSpPr>
        <p:spPr>
          <a:xfrm>
            <a:off x="1567542" y="4018282"/>
            <a:ext cx="5991497" cy="1384995"/>
          </a:xfrm>
          <a:prstGeom prst="rect">
            <a:avLst/>
          </a:prstGeom>
          <a:noFill/>
        </p:spPr>
        <p:txBody>
          <a:bodyPr wrap="square" rtlCol="0">
            <a:spAutoFit/>
          </a:bodyPr>
          <a:lstStyle/>
          <a:p>
            <a:r>
              <a:rPr lang="de-DE" sz="2400" b="1" dirty="0"/>
              <a:t>Themen</a:t>
            </a:r>
            <a:r>
              <a:rPr lang="de-DE" sz="2000" dirty="0"/>
              <a:t>:</a:t>
            </a:r>
          </a:p>
          <a:p>
            <a:r>
              <a:rPr lang="de-DE" sz="2000" dirty="0"/>
              <a:t>Besprechung der HA</a:t>
            </a:r>
          </a:p>
          <a:p>
            <a:r>
              <a:rPr lang="de-DE" sz="2000" dirty="0"/>
              <a:t>Polykondensation</a:t>
            </a:r>
          </a:p>
          <a:p>
            <a:r>
              <a:rPr lang="de-DE" sz="2000" dirty="0"/>
              <a:t>Beispiele</a:t>
            </a:r>
          </a:p>
        </p:txBody>
      </p:sp>
    </p:spTree>
    <p:extLst>
      <p:ext uri="{BB962C8B-B14F-4D97-AF65-F5344CB8AC3E}">
        <p14:creationId xmlns:p14="http://schemas.microsoft.com/office/powerpoint/2010/main" val="2749035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FA01A5D5-4DE3-4116-8451-44F558211822}"/>
              </a:ext>
            </a:extLst>
          </p:cNvPr>
          <p:cNvSpPr txBox="1"/>
          <p:nvPr/>
        </p:nvSpPr>
        <p:spPr>
          <a:xfrm>
            <a:off x="653142" y="245046"/>
            <a:ext cx="7846423" cy="369332"/>
          </a:xfrm>
          <a:prstGeom prst="rect">
            <a:avLst/>
          </a:prstGeom>
          <a:noFill/>
        </p:spPr>
        <p:txBody>
          <a:bodyPr wrap="square" rtlCol="0">
            <a:spAutoFit/>
          </a:bodyPr>
          <a:lstStyle/>
          <a:p>
            <a:r>
              <a:rPr lang="de-DE" b="1" u="sng" dirty="0"/>
              <a:t>Aufgaben</a:t>
            </a:r>
            <a:r>
              <a:rPr lang="de-DE" dirty="0"/>
              <a:t>:</a:t>
            </a:r>
          </a:p>
        </p:txBody>
      </p:sp>
      <p:sp>
        <p:nvSpPr>
          <p:cNvPr id="3" name="Textfeld 2">
            <a:extLst>
              <a:ext uri="{FF2B5EF4-FFF2-40B4-BE49-F238E27FC236}">
                <a16:creationId xmlns:a16="http://schemas.microsoft.com/office/drawing/2014/main" id="{6FF249EE-8195-4146-BC51-AEB960F5AC15}"/>
              </a:ext>
            </a:extLst>
          </p:cNvPr>
          <p:cNvSpPr txBox="1"/>
          <p:nvPr/>
        </p:nvSpPr>
        <p:spPr>
          <a:xfrm>
            <a:off x="653142" y="656358"/>
            <a:ext cx="10807337" cy="923330"/>
          </a:xfrm>
          <a:prstGeom prst="rect">
            <a:avLst/>
          </a:prstGeom>
          <a:noFill/>
        </p:spPr>
        <p:txBody>
          <a:bodyPr wrap="square" rtlCol="0">
            <a:spAutoFit/>
          </a:bodyPr>
          <a:lstStyle/>
          <a:p>
            <a:r>
              <a:rPr lang="de-DE" b="1" dirty="0"/>
              <a:t>1.</a:t>
            </a:r>
            <a:r>
              <a:rPr lang="de-DE" dirty="0"/>
              <a:t> Ein bekanntes Polykondensat ist der Kunststoff PET (</a:t>
            </a:r>
            <a:r>
              <a:rPr lang="de-DE" dirty="0" err="1"/>
              <a:t>Polyethenterephthalat</a:t>
            </a:r>
            <a:r>
              <a:rPr lang="de-DE" dirty="0"/>
              <a:t>), der aus den Monomeren Terephthalsäure und Ethandiol hergestellt wird. Formuliere die Reaktionsgleichung für die Synthese von PET und kennzeichne die Verbindungsstellen.</a:t>
            </a:r>
          </a:p>
        </p:txBody>
      </p:sp>
      <p:graphicFrame>
        <p:nvGraphicFramePr>
          <p:cNvPr id="4" name="Objekt 3">
            <a:extLst>
              <a:ext uri="{FF2B5EF4-FFF2-40B4-BE49-F238E27FC236}">
                <a16:creationId xmlns:a16="http://schemas.microsoft.com/office/drawing/2014/main" id="{A8B8C78B-24F7-4E1D-A835-4E431A76D721}"/>
              </a:ext>
            </a:extLst>
          </p:cNvPr>
          <p:cNvGraphicFramePr>
            <a:graphicFrameLocks noChangeAspect="1"/>
          </p:cNvGraphicFramePr>
          <p:nvPr>
            <p:extLst>
              <p:ext uri="{D42A27DB-BD31-4B8C-83A1-F6EECF244321}">
                <p14:modId xmlns:p14="http://schemas.microsoft.com/office/powerpoint/2010/main" val="3866806992"/>
              </p:ext>
            </p:extLst>
          </p:nvPr>
        </p:nvGraphicFramePr>
        <p:xfrm>
          <a:off x="1744784" y="1599276"/>
          <a:ext cx="1991106" cy="812967"/>
        </p:xfrm>
        <a:graphic>
          <a:graphicData uri="http://schemas.openxmlformats.org/presentationml/2006/ole">
            <mc:AlternateContent xmlns:mc="http://schemas.openxmlformats.org/markup-compatibility/2006">
              <mc:Choice xmlns:v="urn:schemas-microsoft-com:vml" Requires="v">
                <p:oleObj name="ChemSketch" r:id="rId2" imgW="1185840" imgH="484920" progId="ACD.ChemSketch.20">
                  <p:embed/>
                </p:oleObj>
              </mc:Choice>
              <mc:Fallback>
                <p:oleObj name="ChemSketch" r:id="rId2" imgW="1185840" imgH="484920" progId="ACD.ChemSketch.20">
                  <p:embed/>
                  <p:pic>
                    <p:nvPicPr>
                      <p:cNvPr id="0" name=""/>
                      <p:cNvPicPr/>
                      <p:nvPr/>
                    </p:nvPicPr>
                    <p:blipFill>
                      <a:blip r:embed="rId3"/>
                      <a:stretch>
                        <a:fillRect/>
                      </a:stretch>
                    </p:blipFill>
                    <p:spPr>
                      <a:xfrm>
                        <a:off x="1744784" y="1599276"/>
                        <a:ext cx="1991106" cy="812967"/>
                      </a:xfrm>
                      <a:prstGeom prst="rect">
                        <a:avLst/>
                      </a:prstGeom>
                    </p:spPr>
                  </p:pic>
                </p:oleObj>
              </mc:Fallback>
            </mc:AlternateContent>
          </a:graphicData>
        </a:graphic>
      </p:graphicFrame>
      <p:sp>
        <p:nvSpPr>
          <p:cNvPr id="5" name="Textfeld 4">
            <a:extLst>
              <a:ext uri="{FF2B5EF4-FFF2-40B4-BE49-F238E27FC236}">
                <a16:creationId xmlns:a16="http://schemas.microsoft.com/office/drawing/2014/main" id="{9E0DDEF8-AB31-44F3-A6FD-EEB6FBA11600}"/>
              </a:ext>
            </a:extLst>
          </p:cNvPr>
          <p:cNvSpPr txBox="1"/>
          <p:nvPr/>
        </p:nvSpPr>
        <p:spPr>
          <a:xfrm>
            <a:off x="3735890" y="1857096"/>
            <a:ext cx="1863634" cy="338554"/>
          </a:xfrm>
          <a:prstGeom prst="rect">
            <a:avLst/>
          </a:prstGeom>
          <a:noFill/>
        </p:spPr>
        <p:txBody>
          <a:bodyPr wrap="square" rtlCol="0">
            <a:spAutoFit/>
          </a:bodyPr>
          <a:lstStyle/>
          <a:p>
            <a:r>
              <a:rPr lang="de-DE" sz="1600" dirty="0"/>
              <a:t>Terephthalsäure</a:t>
            </a:r>
          </a:p>
        </p:txBody>
      </p:sp>
      <p:sp>
        <p:nvSpPr>
          <p:cNvPr id="6" name="Textfeld 5">
            <a:extLst>
              <a:ext uri="{FF2B5EF4-FFF2-40B4-BE49-F238E27FC236}">
                <a16:creationId xmlns:a16="http://schemas.microsoft.com/office/drawing/2014/main" id="{2BA5FC85-3951-4593-B741-925473B0EB4F}"/>
              </a:ext>
            </a:extLst>
          </p:cNvPr>
          <p:cNvSpPr txBox="1"/>
          <p:nvPr/>
        </p:nvSpPr>
        <p:spPr>
          <a:xfrm>
            <a:off x="653142" y="2804018"/>
            <a:ext cx="10128068" cy="923330"/>
          </a:xfrm>
          <a:prstGeom prst="rect">
            <a:avLst/>
          </a:prstGeom>
          <a:noFill/>
        </p:spPr>
        <p:txBody>
          <a:bodyPr wrap="square" rtlCol="0">
            <a:spAutoFit/>
          </a:bodyPr>
          <a:lstStyle/>
          <a:p>
            <a:r>
              <a:rPr lang="de-DE" b="1" dirty="0"/>
              <a:t>2.</a:t>
            </a:r>
            <a:r>
              <a:rPr lang="de-DE" dirty="0"/>
              <a:t> Auch aus Milchsäure kann ein Polykondensat hergestellt werden. Begründe, weshalb dafür ein Monomer ausreicht. Zeichne einen Ausschnitt aus dem Makromolekül, der mindestens 3 Monomere umfasst. </a:t>
            </a:r>
          </a:p>
        </p:txBody>
      </p:sp>
      <p:graphicFrame>
        <p:nvGraphicFramePr>
          <p:cNvPr id="7" name="Objekt 6">
            <a:extLst>
              <a:ext uri="{FF2B5EF4-FFF2-40B4-BE49-F238E27FC236}">
                <a16:creationId xmlns:a16="http://schemas.microsoft.com/office/drawing/2014/main" id="{94C64B67-F2B8-4716-B316-E2479D94C2DD}"/>
              </a:ext>
            </a:extLst>
          </p:cNvPr>
          <p:cNvGraphicFramePr>
            <a:graphicFrameLocks noChangeAspect="1"/>
          </p:cNvGraphicFramePr>
          <p:nvPr>
            <p:extLst>
              <p:ext uri="{D42A27DB-BD31-4B8C-83A1-F6EECF244321}">
                <p14:modId xmlns:p14="http://schemas.microsoft.com/office/powerpoint/2010/main" val="3540828274"/>
              </p:ext>
            </p:extLst>
          </p:nvPr>
        </p:nvGraphicFramePr>
        <p:xfrm>
          <a:off x="1912886" y="3514609"/>
          <a:ext cx="1385601" cy="806843"/>
        </p:xfrm>
        <a:graphic>
          <a:graphicData uri="http://schemas.openxmlformats.org/presentationml/2006/ole">
            <mc:AlternateContent xmlns:mc="http://schemas.openxmlformats.org/markup-compatibility/2006">
              <mc:Choice xmlns:v="urn:schemas-microsoft-com:vml" Requires="v">
                <p:oleObj name="ChemSketch" r:id="rId4" imgW="771480" imgH="449280" progId="ACD.ChemSketch.20">
                  <p:embed/>
                </p:oleObj>
              </mc:Choice>
              <mc:Fallback>
                <p:oleObj name="ChemSketch" r:id="rId4" imgW="771480" imgH="449280" progId="ACD.ChemSketch.20">
                  <p:embed/>
                  <p:pic>
                    <p:nvPicPr>
                      <p:cNvPr id="0" name=""/>
                      <p:cNvPicPr/>
                      <p:nvPr/>
                    </p:nvPicPr>
                    <p:blipFill>
                      <a:blip r:embed="rId5"/>
                      <a:stretch>
                        <a:fillRect/>
                      </a:stretch>
                    </p:blipFill>
                    <p:spPr>
                      <a:xfrm>
                        <a:off x="1912886" y="3514609"/>
                        <a:ext cx="1385601" cy="806843"/>
                      </a:xfrm>
                      <a:prstGeom prst="rect">
                        <a:avLst/>
                      </a:prstGeom>
                    </p:spPr>
                  </p:pic>
                </p:oleObj>
              </mc:Fallback>
            </mc:AlternateContent>
          </a:graphicData>
        </a:graphic>
      </p:graphicFrame>
      <p:sp>
        <p:nvSpPr>
          <p:cNvPr id="8" name="Textfeld 7">
            <a:extLst>
              <a:ext uri="{FF2B5EF4-FFF2-40B4-BE49-F238E27FC236}">
                <a16:creationId xmlns:a16="http://schemas.microsoft.com/office/drawing/2014/main" id="{A509490A-51F3-4ACE-B5C7-BA9DF62FAFF1}"/>
              </a:ext>
            </a:extLst>
          </p:cNvPr>
          <p:cNvSpPr txBox="1"/>
          <p:nvPr/>
        </p:nvSpPr>
        <p:spPr>
          <a:xfrm>
            <a:off x="3309257" y="3609582"/>
            <a:ext cx="1103700" cy="338554"/>
          </a:xfrm>
          <a:prstGeom prst="rect">
            <a:avLst/>
          </a:prstGeom>
          <a:noFill/>
        </p:spPr>
        <p:txBody>
          <a:bodyPr wrap="none" rtlCol="0">
            <a:spAutoFit/>
          </a:bodyPr>
          <a:lstStyle/>
          <a:p>
            <a:r>
              <a:rPr lang="de-DE" sz="1600" dirty="0"/>
              <a:t>Milchsäure</a:t>
            </a:r>
          </a:p>
        </p:txBody>
      </p:sp>
      <p:sp>
        <p:nvSpPr>
          <p:cNvPr id="9" name="Textfeld 8">
            <a:extLst>
              <a:ext uri="{FF2B5EF4-FFF2-40B4-BE49-F238E27FC236}">
                <a16:creationId xmlns:a16="http://schemas.microsoft.com/office/drawing/2014/main" id="{C52C4E4E-FE65-408B-8DBF-D340AE322897}"/>
              </a:ext>
            </a:extLst>
          </p:cNvPr>
          <p:cNvSpPr txBox="1"/>
          <p:nvPr/>
        </p:nvSpPr>
        <p:spPr>
          <a:xfrm>
            <a:off x="653142" y="4510898"/>
            <a:ext cx="10128068" cy="923330"/>
          </a:xfrm>
          <a:prstGeom prst="rect">
            <a:avLst/>
          </a:prstGeom>
          <a:noFill/>
        </p:spPr>
        <p:txBody>
          <a:bodyPr wrap="square" rtlCol="0">
            <a:spAutoFit/>
          </a:bodyPr>
          <a:lstStyle/>
          <a:p>
            <a:r>
              <a:rPr lang="de-DE" b="1" dirty="0"/>
              <a:t>3.</a:t>
            </a:r>
            <a:r>
              <a:rPr lang="de-DE" dirty="0"/>
              <a:t> Citronensäure ist ebenfalls geeignet, um ein Polykondensat herzustellen. Beschreibe die Stoffeigenschaften dieses Kunststoffs im Vergleich zum Kunststoff aus Polymilchsäure und begründe deine Meinung.</a:t>
            </a:r>
          </a:p>
        </p:txBody>
      </p:sp>
      <p:graphicFrame>
        <p:nvGraphicFramePr>
          <p:cNvPr id="10" name="Objekt 9">
            <a:extLst>
              <a:ext uri="{FF2B5EF4-FFF2-40B4-BE49-F238E27FC236}">
                <a16:creationId xmlns:a16="http://schemas.microsoft.com/office/drawing/2014/main" id="{5BFD8DB5-E314-4F32-B1B9-5FEBA9FE3E6B}"/>
              </a:ext>
            </a:extLst>
          </p:cNvPr>
          <p:cNvGraphicFramePr>
            <a:graphicFrameLocks noChangeAspect="1"/>
          </p:cNvGraphicFramePr>
          <p:nvPr>
            <p:extLst>
              <p:ext uri="{D42A27DB-BD31-4B8C-83A1-F6EECF244321}">
                <p14:modId xmlns:p14="http://schemas.microsoft.com/office/powerpoint/2010/main" val="437078887"/>
              </p:ext>
            </p:extLst>
          </p:nvPr>
        </p:nvGraphicFramePr>
        <p:xfrm>
          <a:off x="1872570" y="5488978"/>
          <a:ext cx="2666348" cy="1007615"/>
        </p:xfrm>
        <a:graphic>
          <a:graphicData uri="http://schemas.openxmlformats.org/presentationml/2006/ole">
            <mc:AlternateContent xmlns:mc="http://schemas.openxmlformats.org/markup-compatibility/2006">
              <mc:Choice xmlns:v="urn:schemas-microsoft-com:vml" Requires="v">
                <p:oleObj name="ChemSketch" r:id="rId6" imgW="1436040" imgH="542160" progId="ACD.ChemSketch.20">
                  <p:embed/>
                </p:oleObj>
              </mc:Choice>
              <mc:Fallback>
                <p:oleObj name="ChemSketch" r:id="rId6" imgW="1436040" imgH="542160" progId="ACD.ChemSketch.20">
                  <p:embed/>
                  <p:pic>
                    <p:nvPicPr>
                      <p:cNvPr id="0" name=""/>
                      <p:cNvPicPr/>
                      <p:nvPr/>
                    </p:nvPicPr>
                    <p:blipFill>
                      <a:blip r:embed="rId7"/>
                      <a:stretch>
                        <a:fillRect/>
                      </a:stretch>
                    </p:blipFill>
                    <p:spPr>
                      <a:xfrm>
                        <a:off x="1872570" y="5488978"/>
                        <a:ext cx="2666348" cy="1007615"/>
                      </a:xfrm>
                      <a:prstGeom prst="rect">
                        <a:avLst/>
                      </a:prstGeom>
                    </p:spPr>
                  </p:pic>
                </p:oleObj>
              </mc:Fallback>
            </mc:AlternateContent>
          </a:graphicData>
        </a:graphic>
      </p:graphicFrame>
      <p:sp>
        <p:nvSpPr>
          <p:cNvPr id="11" name="Textfeld 10">
            <a:extLst>
              <a:ext uri="{FF2B5EF4-FFF2-40B4-BE49-F238E27FC236}">
                <a16:creationId xmlns:a16="http://schemas.microsoft.com/office/drawing/2014/main" id="{24E4E6CD-B2A4-4F37-AFA0-1015ED8B537C}"/>
              </a:ext>
            </a:extLst>
          </p:cNvPr>
          <p:cNvSpPr txBox="1"/>
          <p:nvPr/>
        </p:nvSpPr>
        <p:spPr>
          <a:xfrm>
            <a:off x="4855027" y="5636455"/>
            <a:ext cx="1458687" cy="338554"/>
          </a:xfrm>
          <a:prstGeom prst="rect">
            <a:avLst/>
          </a:prstGeom>
          <a:noFill/>
        </p:spPr>
        <p:txBody>
          <a:bodyPr wrap="square" rtlCol="0">
            <a:spAutoFit/>
          </a:bodyPr>
          <a:lstStyle/>
          <a:p>
            <a:r>
              <a:rPr lang="de-DE" sz="1600" dirty="0"/>
              <a:t>Citronensäure</a:t>
            </a:r>
          </a:p>
        </p:txBody>
      </p:sp>
    </p:spTree>
    <p:extLst>
      <p:ext uri="{BB962C8B-B14F-4D97-AF65-F5344CB8AC3E}">
        <p14:creationId xmlns:p14="http://schemas.microsoft.com/office/powerpoint/2010/main" val="2935770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kt 1">
            <a:extLst>
              <a:ext uri="{FF2B5EF4-FFF2-40B4-BE49-F238E27FC236}">
                <a16:creationId xmlns:a16="http://schemas.microsoft.com/office/drawing/2014/main" id="{23550DF4-14A9-4AF0-AA5E-E366E80151DB}"/>
              </a:ext>
            </a:extLst>
          </p:cNvPr>
          <p:cNvGraphicFramePr>
            <a:graphicFrameLocks noChangeAspect="1"/>
          </p:cNvGraphicFramePr>
          <p:nvPr>
            <p:extLst>
              <p:ext uri="{D42A27DB-BD31-4B8C-83A1-F6EECF244321}">
                <p14:modId xmlns:p14="http://schemas.microsoft.com/office/powerpoint/2010/main" val="605476526"/>
              </p:ext>
            </p:extLst>
          </p:nvPr>
        </p:nvGraphicFramePr>
        <p:xfrm>
          <a:off x="517060" y="911162"/>
          <a:ext cx="1768394" cy="627425"/>
        </p:xfrm>
        <a:graphic>
          <a:graphicData uri="http://schemas.openxmlformats.org/presentationml/2006/ole">
            <mc:AlternateContent xmlns:mc="http://schemas.openxmlformats.org/markup-compatibility/2006">
              <mc:Choice xmlns:v="urn:schemas-microsoft-com:vml" Requires="v">
                <p:oleObj name="ChemSketch" r:id="rId2" imgW="1307160" imgH="463680" progId="ACD.ChemSketch.20">
                  <p:embed/>
                </p:oleObj>
              </mc:Choice>
              <mc:Fallback>
                <p:oleObj name="ChemSketch" r:id="rId2" imgW="1307160" imgH="463680" progId="ACD.ChemSketch.20">
                  <p:embed/>
                  <p:pic>
                    <p:nvPicPr>
                      <p:cNvPr id="0" name=""/>
                      <p:cNvPicPr/>
                      <p:nvPr/>
                    </p:nvPicPr>
                    <p:blipFill>
                      <a:blip r:embed="rId3"/>
                      <a:stretch>
                        <a:fillRect/>
                      </a:stretch>
                    </p:blipFill>
                    <p:spPr>
                      <a:xfrm>
                        <a:off x="517060" y="911162"/>
                        <a:ext cx="1768394" cy="627425"/>
                      </a:xfrm>
                      <a:prstGeom prst="rect">
                        <a:avLst/>
                      </a:prstGeom>
                    </p:spPr>
                  </p:pic>
                </p:oleObj>
              </mc:Fallback>
            </mc:AlternateContent>
          </a:graphicData>
        </a:graphic>
      </p:graphicFrame>
      <p:graphicFrame>
        <p:nvGraphicFramePr>
          <p:cNvPr id="3" name="Objekt 2">
            <a:extLst>
              <a:ext uri="{FF2B5EF4-FFF2-40B4-BE49-F238E27FC236}">
                <a16:creationId xmlns:a16="http://schemas.microsoft.com/office/drawing/2014/main" id="{58B93EFE-8792-4B65-9E5D-084CDD3F0F10}"/>
              </a:ext>
            </a:extLst>
          </p:cNvPr>
          <p:cNvGraphicFramePr>
            <a:graphicFrameLocks noChangeAspect="1"/>
          </p:cNvGraphicFramePr>
          <p:nvPr>
            <p:extLst>
              <p:ext uri="{D42A27DB-BD31-4B8C-83A1-F6EECF244321}">
                <p14:modId xmlns:p14="http://schemas.microsoft.com/office/powerpoint/2010/main" val="3455555246"/>
              </p:ext>
            </p:extLst>
          </p:nvPr>
        </p:nvGraphicFramePr>
        <p:xfrm>
          <a:off x="2884102" y="1118334"/>
          <a:ext cx="1489054" cy="213079"/>
        </p:xfrm>
        <a:graphic>
          <a:graphicData uri="http://schemas.openxmlformats.org/presentationml/2006/ole">
            <mc:AlternateContent xmlns:mc="http://schemas.openxmlformats.org/markup-compatibility/2006">
              <mc:Choice xmlns:v="urn:schemas-microsoft-com:vml" Requires="v">
                <p:oleObj name="ChemSketch" r:id="rId4" imgW="942840" imgH="135360" progId="ACD.ChemSketch.20">
                  <p:embed/>
                </p:oleObj>
              </mc:Choice>
              <mc:Fallback>
                <p:oleObj name="ChemSketch" r:id="rId4" imgW="942840" imgH="135360" progId="ACD.ChemSketch.20">
                  <p:embed/>
                  <p:pic>
                    <p:nvPicPr>
                      <p:cNvPr id="12" name="Objekt 11">
                        <a:extLst>
                          <a:ext uri="{FF2B5EF4-FFF2-40B4-BE49-F238E27FC236}">
                            <a16:creationId xmlns:a16="http://schemas.microsoft.com/office/drawing/2014/main" id="{69CE4E5A-EA79-4FD9-B119-D5118A89649B}"/>
                          </a:ext>
                        </a:extLst>
                      </p:cNvPr>
                      <p:cNvPicPr/>
                      <p:nvPr/>
                    </p:nvPicPr>
                    <p:blipFill>
                      <a:blip r:embed="rId5"/>
                      <a:stretch>
                        <a:fillRect/>
                      </a:stretch>
                    </p:blipFill>
                    <p:spPr>
                      <a:xfrm>
                        <a:off x="2884102" y="1118334"/>
                        <a:ext cx="1489054" cy="213079"/>
                      </a:xfrm>
                      <a:prstGeom prst="rect">
                        <a:avLst/>
                      </a:prstGeom>
                    </p:spPr>
                  </p:pic>
                </p:oleObj>
              </mc:Fallback>
            </mc:AlternateContent>
          </a:graphicData>
        </a:graphic>
      </p:graphicFrame>
      <p:pic>
        <p:nvPicPr>
          <p:cNvPr id="6" name="Grafik 5">
            <a:extLst>
              <a:ext uri="{FF2B5EF4-FFF2-40B4-BE49-F238E27FC236}">
                <a16:creationId xmlns:a16="http://schemas.microsoft.com/office/drawing/2014/main" id="{401FB413-B02E-41C3-BAAF-7D78B18982DD}"/>
              </a:ext>
            </a:extLst>
          </p:cNvPr>
          <p:cNvPicPr>
            <a:picLocks noChangeAspect="1"/>
          </p:cNvPicPr>
          <p:nvPr/>
        </p:nvPicPr>
        <p:blipFill>
          <a:blip r:embed="rId6"/>
          <a:stretch>
            <a:fillRect/>
          </a:stretch>
        </p:blipFill>
        <p:spPr>
          <a:xfrm>
            <a:off x="5018507" y="741367"/>
            <a:ext cx="6076950" cy="809625"/>
          </a:xfrm>
          <a:prstGeom prst="rect">
            <a:avLst/>
          </a:prstGeom>
        </p:spPr>
      </p:pic>
      <p:cxnSp>
        <p:nvCxnSpPr>
          <p:cNvPr id="8" name="Gerade Verbindung mit Pfeil 7">
            <a:extLst>
              <a:ext uri="{FF2B5EF4-FFF2-40B4-BE49-F238E27FC236}">
                <a16:creationId xmlns:a16="http://schemas.microsoft.com/office/drawing/2014/main" id="{D01594D3-A2CE-4317-BE8E-9B2BD27E92A7}"/>
              </a:ext>
            </a:extLst>
          </p:cNvPr>
          <p:cNvCxnSpPr/>
          <p:nvPr/>
        </p:nvCxnSpPr>
        <p:spPr>
          <a:xfrm>
            <a:off x="4519749" y="1224874"/>
            <a:ext cx="5225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feld 8">
            <a:extLst>
              <a:ext uri="{FF2B5EF4-FFF2-40B4-BE49-F238E27FC236}">
                <a16:creationId xmlns:a16="http://schemas.microsoft.com/office/drawing/2014/main" id="{8CAA63A1-EB40-46C2-872B-2F075D15F420}"/>
              </a:ext>
            </a:extLst>
          </p:cNvPr>
          <p:cNvSpPr txBox="1"/>
          <p:nvPr/>
        </p:nvSpPr>
        <p:spPr>
          <a:xfrm>
            <a:off x="207477" y="1019173"/>
            <a:ext cx="387883" cy="369332"/>
          </a:xfrm>
          <a:prstGeom prst="rect">
            <a:avLst/>
          </a:prstGeom>
          <a:noFill/>
        </p:spPr>
        <p:txBody>
          <a:bodyPr wrap="square" rtlCol="0">
            <a:spAutoFit/>
          </a:bodyPr>
          <a:lstStyle/>
          <a:p>
            <a:r>
              <a:rPr lang="de-DE" dirty="0"/>
              <a:t>n</a:t>
            </a:r>
          </a:p>
        </p:txBody>
      </p:sp>
      <p:sp>
        <p:nvSpPr>
          <p:cNvPr id="10" name="Textfeld 9">
            <a:extLst>
              <a:ext uri="{FF2B5EF4-FFF2-40B4-BE49-F238E27FC236}">
                <a16:creationId xmlns:a16="http://schemas.microsoft.com/office/drawing/2014/main" id="{90E39562-D53A-475C-B0AE-E2BA6BD8A0A5}"/>
              </a:ext>
            </a:extLst>
          </p:cNvPr>
          <p:cNvSpPr txBox="1"/>
          <p:nvPr/>
        </p:nvSpPr>
        <p:spPr>
          <a:xfrm>
            <a:off x="2532987" y="992857"/>
            <a:ext cx="387883" cy="369332"/>
          </a:xfrm>
          <a:prstGeom prst="rect">
            <a:avLst/>
          </a:prstGeom>
          <a:noFill/>
        </p:spPr>
        <p:txBody>
          <a:bodyPr wrap="square" rtlCol="0">
            <a:spAutoFit/>
          </a:bodyPr>
          <a:lstStyle/>
          <a:p>
            <a:r>
              <a:rPr lang="de-DE" dirty="0"/>
              <a:t>n</a:t>
            </a:r>
          </a:p>
        </p:txBody>
      </p:sp>
      <p:sp>
        <p:nvSpPr>
          <p:cNvPr id="11" name="Textfeld 10">
            <a:extLst>
              <a:ext uri="{FF2B5EF4-FFF2-40B4-BE49-F238E27FC236}">
                <a16:creationId xmlns:a16="http://schemas.microsoft.com/office/drawing/2014/main" id="{4906B69D-BD09-4FDC-8F09-90789E6DBB20}"/>
              </a:ext>
            </a:extLst>
          </p:cNvPr>
          <p:cNvSpPr txBox="1"/>
          <p:nvPr/>
        </p:nvSpPr>
        <p:spPr>
          <a:xfrm>
            <a:off x="2307774" y="992857"/>
            <a:ext cx="387883" cy="369332"/>
          </a:xfrm>
          <a:prstGeom prst="rect">
            <a:avLst/>
          </a:prstGeom>
          <a:noFill/>
        </p:spPr>
        <p:txBody>
          <a:bodyPr wrap="square" rtlCol="0">
            <a:spAutoFit/>
          </a:bodyPr>
          <a:lstStyle/>
          <a:p>
            <a:r>
              <a:rPr lang="de-DE" dirty="0"/>
              <a:t>+</a:t>
            </a:r>
          </a:p>
        </p:txBody>
      </p:sp>
      <p:sp>
        <p:nvSpPr>
          <p:cNvPr id="12" name="Eckige Klammer links 11">
            <a:extLst>
              <a:ext uri="{FF2B5EF4-FFF2-40B4-BE49-F238E27FC236}">
                <a16:creationId xmlns:a16="http://schemas.microsoft.com/office/drawing/2014/main" id="{940806D2-53C0-4B5C-A950-29B8E7940EB2}"/>
              </a:ext>
            </a:extLst>
          </p:cNvPr>
          <p:cNvSpPr/>
          <p:nvPr/>
        </p:nvSpPr>
        <p:spPr>
          <a:xfrm>
            <a:off x="7058710" y="816789"/>
            <a:ext cx="69668" cy="809625"/>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13" name="Eckige Klammer rechts 12">
            <a:extLst>
              <a:ext uri="{FF2B5EF4-FFF2-40B4-BE49-F238E27FC236}">
                <a16:creationId xmlns:a16="http://schemas.microsoft.com/office/drawing/2014/main" id="{2FD1CFCD-179B-4249-9149-864617FEE850}"/>
              </a:ext>
            </a:extLst>
          </p:cNvPr>
          <p:cNvSpPr/>
          <p:nvPr/>
        </p:nvSpPr>
        <p:spPr>
          <a:xfrm>
            <a:off x="9356642" y="820060"/>
            <a:ext cx="45719" cy="809625"/>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14" name="Textfeld 13">
            <a:extLst>
              <a:ext uri="{FF2B5EF4-FFF2-40B4-BE49-F238E27FC236}">
                <a16:creationId xmlns:a16="http://schemas.microsoft.com/office/drawing/2014/main" id="{EB666D39-DADB-4032-8227-35F864BFDFB8}"/>
              </a:ext>
            </a:extLst>
          </p:cNvPr>
          <p:cNvSpPr txBox="1"/>
          <p:nvPr/>
        </p:nvSpPr>
        <p:spPr>
          <a:xfrm>
            <a:off x="9370266" y="1353921"/>
            <a:ext cx="387883" cy="369332"/>
          </a:xfrm>
          <a:prstGeom prst="rect">
            <a:avLst/>
          </a:prstGeom>
          <a:noFill/>
        </p:spPr>
        <p:txBody>
          <a:bodyPr wrap="square" rtlCol="0">
            <a:spAutoFit/>
          </a:bodyPr>
          <a:lstStyle/>
          <a:p>
            <a:r>
              <a:rPr lang="de-DE" dirty="0"/>
              <a:t>n</a:t>
            </a:r>
          </a:p>
        </p:txBody>
      </p:sp>
      <p:sp>
        <p:nvSpPr>
          <p:cNvPr id="16" name="Textfeld 15">
            <a:extLst>
              <a:ext uri="{FF2B5EF4-FFF2-40B4-BE49-F238E27FC236}">
                <a16:creationId xmlns:a16="http://schemas.microsoft.com/office/drawing/2014/main" id="{E87F0EDD-361B-4184-86C7-4EAB0B020C0F}"/>
              </a:ext>
            </a:extLst>
          </p:cNvPr>
          <p:cNvSpPr txBox="1"/>
          <p:nvPr/>
        </p:nvSpPr>
        <p:spPr>
          <a:xfrm>
            <a:off x="10983530" y="1030314"/>
            <a:ext cx="1321217" cy="369332"/>
          </a:xfrm>
          <a:prstGeom prst="rect">
            <a:avLst/>
          </a:prstGeom>
          <a:noFill/>
        </p:spPr>
        <p:txBody>
          <a:bodyPr wrap="square" rtlCol="0">
            <a:spAutoFit/>
          </a:bodyPr>
          <a:lstStyle/>
          <a:p>
            <a:r>
              <a:rPr lang="de-DE" dirty="0"/>
              <a:t>+ (n-1) H</a:t>
            </a:r>
            <a:r>
              <a:rPr lang="de-DE" baseline="-25000" dirty="0"/>
              <a:t>2</a:t>
            </a:r>
            <a:r>
              <a:rPr lang="de-DE" dirty="0"/>
              <a:t>O</a:t>
            </a:r>
          </a:p>
        </p:txBody>
      </p:sp>
      <p:sp>
        <p:nvSpPr>
          <p:cNvPr id="17" name="Textfeld 16">
            <a:extLst>
              <a:ext uri="{FF2B5EF4-FFF2-40B4-BE49-F238E27FC236}">
                <a16:creationId xmlns:a16="http://schemas.microsoft.com/office/drawing/2014/main" id="{AB5A2A6F-626D-41FF-B150-B048445CDB5C}"/>
              </a:ext>
            </a:extLst>
          </p:cNvPr>
          <p:cNvSpPr txBox="1"/>
          <p:nvPr/>
        </p:nvSpPr>
        <p:spPr>
          <a:xfrm>
            <a:off x="6862354" y="1820313"/>
            <a:ext cx="3716383" cy="338554"/>
          </a:xfrm>
          <a:prstGeom prst="rect">
            <a:avLst/>
          </a:prstGeom>
          <a:noFill/>
        </p:spPr>
        <p:txBody>
          <a:bodyPr wrap="square" rtlCol="0">
            <a:spAutoFit/>
          </a:bodyPr>
          <a:lstStyle/>
          <a:p>
            <a:r>
              <a:rPr lang="de-DE" sz="1600" dirty="0" err="1"/>
              <a:t>Polyethenterepthalat</a:t>
            </a:r>
            <a:r>
              <a:rPr lang="de-DE" sz="1600" dirty="0"/>
              <a:t> (PET)</a:t>
            </a:r>
          </a:p>
        </p:txBody>
      </p:sp>
      <p:graphicFrame>
        <p:nvGraphicFramePr>
          <p:cNvPr id="18" name="Objekt 17">
            <a:extLst>
              <a:ext uri="{FF2B5EF4-FFF2-40B4-BE49-F238E27FC236}">
                <a16:creationId xmlns:a16="http://schemas.microsoft.com/office/drawing/2014/main" id="{FBD998F1-CDD4-4F5E-ABB9-3F9BF5DFEFBD}"/>
              </a:ext>
            </a:extLst>
          </p:cNvPr>
          <p:cNvGraphicFramePr>
            <a:graphicFrameLocks noChangeAspect="1"/>
          </p:cNvGraphicFramePr>
          <p:nvPr>
            <p:extLst>
              <p:ext uri="{D42A27DB-BD31-4B8C-83A1-F6EECF244321}">
                <p14:modId xmlns:p14="http://schemas.microsoft.com/office/powerpoint/2010/main" val="3754574097"/>
              </p:ext>
            </p:extLst>
          </p:nvPr>
        </p:nvGraphicFramePr>
        <p:xfrm>
          <a:off x="708322" y="2935864"/>
          <a:ext cx="1159179" cy="674996"/>
        </p:xfrm>
        <a:graphic>
          <a:graphicData uri="http://schemas.openxmlformats.org/presentationml/2006/ole">
            <mc:AlternateContent xmlns:mc="http://schemas.openxmlformats.org/markup-compatibility/2006">
              <mc:Choice xmlns:v="urn:schemas-microsoft-com:vml" Requires="v">
                <p:oleObj name="ChemSketch" r:id="rId7" imgW="771480" imgH="449280" progId="ACD.ChemSketch.20">
                  <p:embed/>
                </p:oleObj>
              </mc:Choice>
              <mc:Fallback>
                <p:oleObj name="ChemSketch" r:id="rId7" imgW="771480" imgH="449280" progId="ACD.ChemSketch.20">
                  <p:embed/>
                  <p:pic>
                    <p:nvPicPr>
                      <p:cNvPr id="7" name="Objekt 6">
                        <a:extLst>
                          <a:ext uri="{FF2B5EF4-FFF2-40B4-BE49-F238E27FC236}">
                            <a16:creationId xmlns:a16="http://schemas.microsoft.com/office/drawing/2014/main" id="{94C64B67-F2B8-4716-B316-E2479D94C2DD}"/>
                          </a:ext>
                        </a:extLst>
                      </p:cNvPr>
                      <p:cNvPicPr/>
                      <p:nvPr/>
                    </p:nvPicPr>
                    <p:blipFill>
                      <a:blip r:embed="rId8"/>
                      <a:stretch>
                        <a:fillRect/>
                      </a:stretch>
                    </p:blipFill>
                    <p:spPr>
                      <a:xfrm>
                        <a:off x="708322" y="2935864"/>
                        <a:ext cx="1159179" cy="674996"/>
                      </a:xfrm>
                      <a:prstGeom prst="rect">
                        <a:avLst/>
                      </a:prstGeom>
                    </p:spPr>
                  </p:pic>
                </p:oleObj>
              </mc:Fallback>
            </mc:AlternateContent>
          </a:graphicData>
        </a:graphic>
      </p:graphicFrame>
      <p:pic>
        <p:nvPicPr>
          <p:cNvPr id="20" name="Grafik 19">
            <a:extLst>
              <a:ext uri="{FF2B5EF4-FFF2-40B4-BE49-F238E27FC236}">
                <a16:creationId xmlns:a16="http://schemas.microsoft.com/office/drawing/2014/main" id="{72AE9313-3646-48BB-97F6-DFC86BCDE264}"/>
              </a:ext>
            </a:extLst>
          </p:cNvPr>
          <p:cNvPicPr>
            <a:picLocks noChangeAspect="1"/>
          </p:cNvPicPr>
          <p:nvPr/>
        </p:nvPicPr>
        <p:blipFill>
          <a:blip r:embed="rId9"/>
          <a:stretch>
            <a:fillRect/>
          </a:stretch>
        </p:blipFill>
        <p:spPr>
          <a:xfrm>
            <a:off x="3184071" y="2829693"/>
            <a:ext cx="3716383" cy="887339"/>
          </a:xfrm>
          <a:prstGeom prst="rect">
            <a:avLst/>
          </a:prstGeom>
        </p:spPr>
      </p:pic>
      <p:cxnSp>
        <p:nvCxnSpPr>
          <p:cNvPr id="21" name="Gerade Verbindung mit Pfeil 20">
            <a:extLst>
              <a:ext uri="{FF2B5EF4-FFF2-40B4-BE49-F238E27FC236}">
                <a16:creationId xmlns:a16="http://schemas.microsoft.com/office/drawing/2014/main" id="{71BF16D8-C127-4D1B-B676-7E3D1B0F267E}"/>
              </a:ext>
            </a:extLst>
          </p:cNvPr>
          <p:cNvCxnSpPr/>
          <p:nvPr/>
        </p:nvCxnSpPr>
        <p:spPr>
          <a:xfrm>
            <a:off x="2246688" y="3262475"/>
            <a:ext cx="5225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feld 21">
            <a:extLst>
              <a:ext uri="{FF2B5EF4-FFF2-40B4-BE49-F238E27FC236}">
                <a16:creationId xmlns:a16="http://schemas.microsoft.com/office/drawing/2014/main" id="{575F4BB4-A200-4DEC-80D2-F2E93C6816AC}"/>
              </a:ext>
            </a:extLst>
          </p:cNvPr>
          <p:cNvSpPr txBox="1"/>
          <p:nvPr/>
        </p:nvSpPr>
        <p:spPr>
          <a:xfrm>
            <a:off x="347888" y="3027616"/>
            <a:ext cx="387883" cy="369332"/>
          </a:xfrm>
          <a:prstGeom prst="rect">
            <a:avLst/>
          </a:prstGeom>
          <a:noFill/>
        </p:spPr>
        <p:txBody>
          <a:bodyPr wrap="square" rtlCol="0">
            <a:spAutoFit/>
          </a:bodyPr>
          <a:lstStyle/>
          <a:p>
            <a:r>
              <a:rPr lang="de-DE" dirty="0"/>
              <a:t>n</a:t>
            </a:r>
          </a:p>
        </p:txBody>
      </p:sp>
      <p:sp>
        <p:nvSpPr>
          <p:cNvPr id="23" name="Eckige Klammer links 22">
            <a:extLst>
              <a:ext uri="{FF2B5EF4-FFF2-40B4-BE49-F238E27FC236}">
                <a16:creationId xmlns:a16="http://schemas.microsoft.com/office/drawing/2014/main" id="{0304C123-17CB-4D33-93CF-44F5C07D2A50}"/>
              </a:ext>
            </a:extLst>
          </p:cNvPr>
          <p:cNvSpPr/>
          <p:nvPr/>
        </p:nvSpPr>
        <p:spPr>
          <a:xfrm>
            <a:off x="4461923" y="2810568"/>
            <a:ext cx="69668" cy="809625"/>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24" name="Eckige Klammer rechts 23">
            <a:extLst>
              <a:ext uri="{FF2B5EF4-FFF2-40B4-BE49-F238E27FC236}">
                <a16:creationId xmlns:a16="http://schemas.microsoft.com/office/drawing/2014/main" id="{BDBD7FEA-83C8-4E7E-B63B-35E0A7B2C2EC}"/>
              </a:ext>
            </a:extLst>
          </p:cNvPr>
          <p:cNvSpPr/>
          <p:nvPr/>
        </p:nvSpPr>
        <p:spPr>
          <a:xfrm>
            <a:off x="5122643" y="2810568"/>
            <a:ext cx="45719" cy="809625"/>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25" name="Textfeld 24">
            <a:extLst>
              <a:ext uri="{FF2B5EF4-FFF2-40B4-BE49-F238E27FC236}">
                <a16:creationId xmlns:a16="http://schemas.microsoft.com/office/drawing/2014/main" id="{DE6BC450-FE69-4924-8A36-FEB4CFEB3973}"/>
              </a:ext>
            </a:extLst>
          </p:cNvPr>
          <p:cNvSpPr txBox="1"/>
          <p:nvPr/>
        </p:nvSpPr>
        <p:spPr>
          <a:xfrm>
            <a:off x="5122643" y="3435527"/>
            <a:ext cx="387883" cy="369332"/>
          </a:xfrm>
          <a:prstGeom prst="rect">
            <a:avLst/>
          </a:prstGeom>
          <a:noFill/>
        </p:spPr>
        <p:txBody>
          <a:bodyPr wrap="square" rtlCol="0">
            <a:spAutoFit/>
          </a:bodyPr>
          <a:lstStyle/>
          <a:p>
            <a:r>
              <a:rPr lang="de-DE" dirty="0"/>
              <a:t>n</a:t>
            </a:r>
          </a:p>
        </p:txBody>
      </p:sp>
      <p:sp>
        <p:nvSpPr>
          <p:cNvPr id="28" name="Pfeil: nach unten 27">
            <a:extLst>
              <a:ext uri="{FF2B5EF4-FFF2-40B4-BE49-F238E27FC236}">
                <a16:creationId xmlns:a16="http://schemas.microsoft.com/office/drawing/2014/main" id="{4AD75469-82BF-4D75-9E93-E4376EEB8C4A}"/>
              </a:ext>
            </a:extLst>
          </p:cNvPr>
          <p:cNvSpPr/>
          <p:nvPr/>
        </p:nvSpPr>
        <p:spPr>
          <a:xfrm>
            <a:off x="870666" y="4651840"/>
            <a:ext cx="135658" cy="2873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Pfeil: nach unten 28">
            <a:extLst>
              <a:ext uri="{FF2B5EF4-FFF2-40B4-BE49-F238E27FC236}">
                <a16:creationId xmlns:a16="http://schemas.microsoft.com/office/drawing/2014/main" id="{82B2A5E0-C719-4F91-B1CC-7A806988ED23}"/>
              </a:ext>
            </a:extLst>
          </p:cNvPr>
          <p:cNvSpPr/>
          <p:nvPr/>
        </p:nvSpPr>
        <p:spPr>
          <a:xfrm rot="10800000">
            <a:off x="1853142" y="6031700"/>
            <a:ext cx="135658" cy="287383"/>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1" name="Grafik 30">
            <a:extLst>
              <a:ext uri="{FF2B5EF4-FFF2-40B4-BE49-F238E27FC236}">
                <a16:creationId xmlns:a16="http://schemas.microsoft.com/office/drawing/2014/main" id="{20D131D1-E806-4741-B2CC-52DCCC809306}"/>
              </a:ext>
            </a:extLst>
          </p:cNvPr>
          <p:cNvPicPr>
            <a:picLocks noChangeAspect="1"/>
          </p:cNvPicPr>
          <p:nvPr/>
        </p:nvPicPr>
        <p:blipFill>
          <a:blip r:embed="rId10"/>
          <a:stretch>
            <a:fillRect/>
          </a:stretch>
        </p:blipFill>
        <p:spPr>
          <a:xfrm>
            <a:off x="4243684" y="3917678"/>
            <a:ext cx="2786742" cy="2808344"/>
          </a:xfrm>
          <a:prstGeom prst="rect">
            <a:avLst/>
          </a:prstGeom>
        </p:spPr>
      </p:pic>
      <p:sp>
        <p:nvSpPr>
          <p:cNvPr id="32" name="Textfeld 31">
            <a:extLst>
              <a:ext uri="{FF2B5EF4-FFF2-40B4-BE49-F238E27FC236}">
                <a16:creationId xmlns:a16="http://schemas.microsoft.com/office/drawing/2014/main" id="{0DDFEB08-D047-498C-AC41-ED9836E9AC40}"/>
              </a:ext>
            </a:extLst>
          </p:cNvPr>
          <p:cNvSpPr txBox="1"/>
          <p:nvPr/>
        </p:nvSpPr>
        <p:spPr>
          <a:xfrm>
            <a:off x="6900454" y="3052869"/>
            <a:ext cx="3716383" cy="338554"/>
          </a:xfrm>
          <a:prstGeom prst="rect">
            <a:avLst/>
          </a:prstGeom>
          <a:noFill/>
        </p:spPr>
        <p:txBody>
          <a:bodyPr wrap="square" rtlCol="0">
            <a:spAutoFit/>
          </a:bodyPr>
          <a:lstStyle/>
          <a:p>
            <a:r>
              <a:rPr lang="de-DE" sz="1600" dirty="0"/>
              <a:t>Polymilchsäure</a:t>
            </a:r>
          </a:p>
        </p:txBody>
      </p:sp>
      <p:sp>
        <p:nvSpPr>
          <p:cNvPr id="33" name="Textfeld 32">
            <a:extLst>
              <a:ext uri="{FF2B5EF4-FFF2-40B4-BE49-F238E27FC236}">
                <a16:creationId xmlns:a16="http://schemas.microsoft.com/office/drawing/2014/main" id="{0E5A890B-B3F8-4BAF-A0CC-799ABE2D57DA}"/>
              </a:ext>
            </a:extLst>
          </p:cNvPr>
          <p:cNvSpPr txBox="1"/>
          <p:nvPr/>
        </p:nvSpPr>
        <p:spPr>
          <a:xfrm>
            <a:off x="7191504" y="4285425"/>
            <a:ext cx="4895993" cy="1815882"/>
          </a:xfrm>
          <a:prstGeom prst="rect">
            <a:avLst/>
          </a:prstGeom>
          <a:noFill/>
        </p:spPr>
        <p:txBody>
          <a:bodyPr wrap="square" rtlCol="0">
            <a:spAutoFit/>
          </a:bodyPr>
          <a:lstStyle/>
          <a:p>
            <a:r>
              <a:rPr lang="de-DE" sz="1600" dirty="0"/>
              <a:t>Da jedes </a:t>
            </a:r>
            <a:r>
              <a:rPr lang="de-DE" sz="1600" dirty="0" err="1"/>
              <a:t>Citronensäuremolekül</a:t>
            </a:r>
            <a:r>
              <a:rPr lang="de-DE" sz="1600" dirty="0"/>
              <a:t>  </a:t>
            </a:r>
            <a:r>
              <a:rPr lang="de-DE" sz="1600" b="1" dirty="0"/>
              <a:t>3 Carboxylgruppen und eine </a:t>
            </a:r>
            <a:r>
              <a:rPr lang="de-DE" sz="1600" b="1" dirty="0" err="1"/>
              <a:t>Hydroxylgurppe</a:t>
            </a:r>
            <a:r>
              <a:rPr lang="de-DE" sz="1600" b="1" dirty="0"/>
              <a:t>  </a:t>
            </a:r>
            <a:r>
              <a:rPr lang="de-DE" sz="1600" dirty="0"/>
              <a:t>hat, bildet die Polykondensation nicht ein lineares Molekül, sondern eine netzartige Struktur. Der Kunststoff wird daher eher ein Duroplast sein, mit größerer Härte als der aus Polymilchsäure. Ebenso wird er nicht schmelzen, sondern sich bei höheren Temperaturen zersetzen</a:t>
            </a:r>
          </a:p>
        </p:txBody>
      </p:sp>
      <p:sp>
        <p:nvSpPr>
          <p:cNvPr id="34" name="Textfeld 33">
            <a:extLst>
              <a:ext uri="{FF2B5EF4-FFF2-40B4-BE49-F238E27FC236}">
                <a16:creationId xmlns:a16="http://schemas.microsoft.com/office/drawing/2014/main" id="{2BAD643D-8D41-4F68-B8AB-5594357EB7B3}"/>
              </a:ext>
            </a:extLst>
          </p:cNvPr>
          <p:cNvSpPr txBox="1"/>
          <p:nvPr/>
        </p:nvSpPr>
        <p:spPr>
          <a:xfrm>
            <a:off x="347888" y="304800"/>
            <a:ext cx="2342869" cy="307777"/>
          </a:xfrm>
          <a:prstGeom prst="rect">
            <a:avLst/>
          </a:prstGeom>
          <a:noFill/>
        </p:spPr>
        <p:txBody>
          <a:bodyPr wrap="square" rtlCol="0">
            <a:spAutoFit/>
          </a:bodyPr>
          <a:lstStyle/>
          <a:p>
            <a:r>
              <a:rPr lang="de-DE" sz="1400" b="1" u="sng" dirty="0"/>
              <a:t>Aufgabe 1</a:t>
            </a:r>
          </a:p>
        </p:txBody>
      </p:sp>
      <p:sp>
        <p:nvSpPr>
          <p:cNvPr id="35" name="Textfeld 34">
            <a:extLst>
              <a:ext uri="{FF2B5EF4-FFF2-40B4-BE49-F238E27FC236}">
                <a16:creationId xmlns:a16="http://schemas.microsoft.com/office/drawing/2014/main" id="{AF2F1E99-28A1-43CF-BA35-4B3AE0C067B9}"/>
              </a:ext>
            </a:extLst>
          </p:cNvPr>
          <p:cNvSpPr txBox="1"/>
          <p:nvPr/>
        </p:nvSpPr>
        <p:spPr>
          <a:xfrm>
            <a:off x="439107" y="2452805"/>
            <a:ext cx="2342869" cy="307777"/>
          </a:xfrm>
          <a:prstGeom prst="rect">
            <a:avLst/>
          </a:prstGeom>
          <a:noFill/>
        </p:spPr>
        <p:txBody>
          <a:bodyPr wrap="square" rtlCol="0">
            <a:spAutoFit/>
          </a:bodyPr>
          <a:lstStyle/>
          <a:p>
            <a:r>
              <a:rPr lang="de-DE" sz="1400" b="1" u="sng" dirty="0"/>
              <a:t>Aufgabe 2</a:t>
            </a:r>
          </a:p>
        </p:txBody>
      </p:sp>
      <p:sp>
        <p:nvSpPr>
          <p:cNvPr id="36" name="Textfeld 35">
            <a:extLst>
              <a:ext uri="{FF2B5EF4-FFF2-40B4-BE49-F238E27FC236}">
                <a16:creationId xmlns:a16="http://schemas.microsoft.com/office/drawing/2014/main" id="{26EF705B-66F1-4EFF-B882-234681D1D23D}"/>
              </a:ext>
            </a:extLst>
          </p:cNvPr>
          <p:cNvSpPr txBox="1"/>
          <p:nvPr/>
        </p:nvSpPr>
        <p:spPr>
          <a:xfrm>
            <a:off x="439107" y="4164404"/>
            <a:ext cx="2342869" cy="307777"/>
          </a:xfrm>
          <a:prstGeom prst="rect">
            <a:avLst/>
          </a:prstGeom>
          <a:noFill/>
        </p:spPr>
        <p:txBody>
          <a:bodyPr wrap="square" rtlCol="0">
            <a:spAutoFit/>
          </a:bodyPr>
          <a:lstStyle/>
          <a:p>
            <a:r>
              <a:rPr lang="de-DE" sz="1400" b="1" u="sng" dirty="0"/>
              <a:t>Aufgabe 3</a:t>
            </a:r>
          </a:p>
        </p:txBody>
      </p:sp>
      <p:graphicFrame>
        <p:nvGraphicFramePr>
          <p:cNvPr id="37" name="Objekt 36">
            <a:extLst>
              <a:ext uri="{FF2B5EF4-FFF2-40B4-BE49-F238E27FC236}">
                <a16:creationId xmlns:a16="http://schemas.microsoft.com/office/drawing/2014/main" id="{DDF4AD75-BF55-4E38-8E9B-D9DABFDEDC3F}"/>
              </a:ext>
            </a:extLst>
          </p:cNvPr>
          <p:cNvGraphicFramePr>
            <a:graphicFrameLocks noChangeAspect="1"/>
          </p:cNvGraphicFramePr>
          <p:nvPr>
            <p:extLst>
              <p:ext uri="{D42A27DB-BD31-4B8C-83A1-F6EECF244321}">
                <p14:modId xmlns:p14="http://schemas.microsoft.com/office/powerpoint/2010/main" val="21221091"/>
              </p:ext>
            </p:extLst>
          </p:nvPr>
        </p:nvGraphicFramePr>
        <p:xfrm>
          <a:off x="587797" y="4939223"/>
          <a:ext cx="2666348" cy="1007615"/>
        </p:xfrm>
        <a:graphic>
          <a:graphicData uri="http://schemas.openxmlformats.org/presentationml/2006/ole">
            <mc:AlternateContent xmlns:mc="http://schemas.openxmlformats.org/markup-compatibility/2006">
              <mc:Choice xmlns:v="urn:schemas-microsoft-com:vml" Requires="v">
                <p:oleObj name="ChemSketch" r:id="rId11" imgW="1436040" imgH="542160" progId="ACD.ChemSketch.20">
                  <p:embed/>
                </p:oleObj>
              </mc:Choice>
              <mc:Fallback>
                <p:oleObj name="ChemSketch" r:id="rId11" imgW="1436040" imgH="542160" progId="ACD.ChemSketch.20">
                  <p:embed/>
                  <p:pic>
                    <p:nvPicPr>
                      <p:cNvPr id="10" name="Objekt 9">
                        <a:extLst>
                          <a:ext uri="{FF2B5EF4-FFF2-40B4-BE49-F238E27FC236}">
                            <a16:creationId xmlns:a16="http://schemas.microsoft.com/office/drawing/2014/main" id="{5BFD8DB5-E314-4F32-B1B9-5FEBA9FE3E6B}"/>
                          </a:ext>
                        </a:extLst>
                      </p:cNvPr>
                      <p:cNvPicPr/>
                      <p:nvPr/>
                    </p:nvPicPr>
                    <p:blipFill>
                      <a:blip r:embed="rId12"/>
                      <a:stretch>
                        <a:fillRect/>
                      </a:stretch>
                    </p:blipFill>
                    <p:spPr>
                      <a:xfrm>
                        <a:off x="587797" y="4939223"/>
                        <a:ext cx="2666348" cy="1007615"/>
                      </a:xfrm>
                      <a:prstGeom prst="rect">
                        <a:avLst/>
                      </a:prstGeom>
                    </p:spPr>
                  </p:pic>
                </p:oleObj>
              </mc:Fallback>
            </mc:AlternateContent>
          </a:graphicData>
        </a:graphic>
      </p:graphicFrame>
      <p:sp>
        <p:nvSpPr>
          <p:cNvPr id="38" name="Pfeil: nach unten 37">
            <a:extLst>
              <a:ext uri="{FF2B5EF4-FFF2-40B4-BE49-F238E27FC236}">
                <a16:creationId xmlns:a16="http://schemas.microsoft.com/office/drawing/2014/main" id="{3F2480EE-475F-4363-96F6-711FF45D53C6}"/>
              </a:ext>
            </a:extLst>
          </p:cNvPr>
          <p:cNvSpPr/>
          <p:nvPr/>
        </p:nvSpPr>
        <p:spPr>
          <a:xfrm>
            <a:off x="3048413" y="4527122"/>
            <a:ext cx="135658" cy="2873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Pfeil: nach unten 38">
            <a:extLst>
              <a:ext uri="{FF2B5EF4-FFF2-40B4-BE49-F238E27FC236}">
                <a16:creationId xmlns:a16="http://schemas.microsoft.com/office/drawing/2014/main" id="{5D1930C3-28C1-4081-8362-046C8ED4E35C}"/>
              </a:ext>
            </a:extLst>
          </p:cNvPr>
          <p:cNvSpPr/>
          <p:nvPr/>
        </p:nvSpPr>
        <p:spPr>
          <a:xfrm>
            <a:off x="1853142" y="4571273"/>
            <a:ext cx="135658" cy="287383"/>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1" name="Gerade Verbindung mit Pfeil 40">
            <a:extLst>
              <a:ext uri="{FF2B5EF4-FFF2-40B4-BE49-F238E27FC236}">
                <a16:creationId xmlns:a16="http://schemas.microsoft.com/office/drawing/2014/main" id="{6C92D4B4-8B91-4B16-BD17-F6ABA1902966}"/>
              </a:ext>
            </a:extLst>
          </p:cNvPr>
          <p:cNvCxnSpPr>
            <a:cxnSpLocks/>
          </p:cNvCxnSpPr>
          <p:nvPr/>
        </p:nvCxnSpPr>
        <p:spPr>
          <a:xfrm>
            <a:off x="3561918" y="5321850"/>
            <a:ext cx="5075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Textfeld 4">
            <a:extLst>
              <a:ext uri="{FF2B5EF4-FFF2-40B4-BE49-F238E27FC236}">
                <a16:creationId xmlns:a16="http://schemas.microsoft.com/office/drawing/2014/main" id="{188BF9C0-D36E-4186-9694-0EE2EADFA7D7}"/>
              </a:ext>
            </a:extLst>
          </p:cNvPr>
          <p:cNvSpPr txBox="1"/>
          <p:nvPr/>
        </p:nvSpPr>
        <p:spPr>
          <a:xfrm>
            <a:off x="9161056" y="2639814"/>
            <a:ext cx="2710505" cy="1077218"/>
          </a:xfrm>
          <a:prstGeom prst="rect">
            <a:avLst/>
          </a:prstGeom>
          <a:noFill/>
        </p:spPr>
        <p:txBody>
          <a:bodyPr wrap="square" rtlCol="0">
            <a:spAutoFit/>
          </a:bodyPr>
          <a:lstStyle/>
          <a:p>
            <a:r>
              <a:rPr lang="de-DE" sz="1600" dirty="0"/>
              <a:t>Milchsäure ist ein </a:t>
            </a:r>
            <a:r>
              <a:rPr lang="de-DE" sz="1600" dirty="0">
                <a:solidFill>
                  <a:srgbClr val="FF0000"/>
                </a:solidFill>
              </a:rPr>
              <a:t>bifunktionelles</a:t>
            </a:r>
            <a:r>
              <a:rPr lang="de-DE" sz="1600" dirty="0"/>
              <a:t> Molekül mit 2 unterschiedlichen funktionellen Gruppen</a:t>
            </a:r>
          </a:p>
        </p:txBody>
      </p:sp>
    </p:spTree>
    <p:extLst>
      <p:ext uri="{BB962C8B-B14F-4D97-AF65-F5344CB8AC3E}">
        <p14:creationId xmlns:p14="http://schemas.microsoft.com/office/powerpoint/2010/main" val="3254757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kt 1">
            <a:extLst>
              <a:ext uri="{FF2B5EF4-FFF2-40B4-BE49-F238E27FC236}">
                <a16:creationId xmlns:a16="http://schemas.microsoft.com/office/drawing/2014/main" id="{7F15033E-A8AD-4C21-8234-A1A0013B16DA}"/>
              </a:ext>
            </a:extLst>
          </p:cNvPr>
          <p:cNvGraphicFramePr>
            <a:graphicFrameLocks noChangeAspect="1"/>
          </p:cNvGraphicFramePr>
          <p:nvPr>
            <p:extLst>
              <p:ext uri="{D42A27DB-BD31-4B8C-83A1-F6EECF244321}">
                <p14:modId xmlns:p14="http://schemas.microsoft.com/office/powerpoint/2010/main" val="963166474"/>
              </p:ext>
            </p:extLst>
          </p:nvPr>
        </p:nvGraphicFramePr>
        <p:xfrm>
          <a:off x="1790972" y="1057275"/>
          <a:ext cx="2914650" cy="4152900"/>
        </p:xfrm>
        <a:graphic>
          <a:graphicData uri="http://schemas.openxmlformats.org/presentationml/2006/ole">
            <mc:AlternateContent xmlns:mc="http://schemas.openxmlformats.org/markup-compatibility/2006">
              <mc:Choice xmlns:v="urn:schemas-microsoft-com:vml" Requires="v">
                <p:oleObj name="ACD/3D" r:id="rId2" imgW="2914560" imgH="4152960" progId="ACD.3D">
                  <p:embed/>
                </p:oleObj>
              </mc:Choice>
              <mc:Fallback>
                <p:oleObj name="ACD/3D" r:id="rId2" imgW="2914560" imgH="4152960" progId="ACD.3D">
                  <p:embed/>
                  <p:pic>
                    <p:nvPicPr>
                      <p:cNvPr id="0" name=""/>
                      <p:cNvPicPr/>
                      <p:nvPr/>
                    </p:nvPicPr>
                    <p:blipFill>
                      <a:blip r:embed="rId3"/>
                      <a:stretch>
                        <a:fillRect/>
                      </a:stretch>
                    </p:blipFill>
                    <p:spPr>
                      <a:xfrm>
                        <a:off x="1790972" y="1057275"/>
                        <a:ext cx="2914650" cy="4152900"/>
                      </a:xfrm>
                      <a:prstGeom prst="rect">
                        <a:avLst/>
                      </a:prstGeom>
                    </p:spPr>
                  </p:pic>
                </p:oleObj>
              </mc:Fallback>
            </mc:AlternateContent>
          </a:graphicData>
        </a:graphic>
      </p:graphicFrame>
      <p:graphicFrame>
        <p:nvGraphicFramePr>
          <p:cNvPr id="3" name="Objekt 2">
            <a:extLst>
              <a:ext uri="{FF2B5EF4-FFF2-40B4-BE49-F238E27FC236}">
                <a16:creationId xmlns:a16="http://schemas.microsoft.com/office/drawing/2014/main" id="{B6ACD0A0-3A34-4732-8F92-60BC66672F7D}"/>
              </a:ext>
            </a:extLst>
          </p:cNvPr>
          <p:cNvGraphicFramePr>
            <a:graphicFrameLocks noChangeAspect="1"/>
          </p:cNvGraphicFramePr>
          <p:nvPr>
            <p:extLst>
              <p:ext uri="{D42A27DB-BD31-4B8C-83A1-F6EECF244321}">
                <p14:modId xmlns:p14="http://schemas.microsoft.com/office/powerpoint/2010/main" val="2564104307"/>
              </p:ext>
            </p:extLst>
          </p:nvPr>
        </p:nvGraphicFramePr>
        <p:xfrm>
          <a:off x="6676072" y="865686"/>
          <a:ext cx="3228975" cy="4743450"/>
        </p:xfrm>
        <a:graphic>
          <a:graphicData uri="http://schemas.openxmlformats.org/presentationml/2006/ole">
            <mc:AlternateContent xmlns:mc="http://schemas.openxmlformats.org/markup-compatibility/2006">
              <mc:Choice xmlns:v="urn:schemas-microsoft-com:vml" Requires="v">
                <p:oleObj name="ACD/3D" r:id="rId4" imgW="3228840" imgH="4743360" progId="ACD.3D">
                  <p:embed/>
                </p:oleObj>
              </mc:Choice>
              <mc:Fallback>
                <p:oleObj name="ACD/3D" r:id="rId4" imgW="3228840" imgH="4743360" progId="ACD.3D">
                  <p:embed/>
                  <p:pic>
                    <p:nvPicPr>
                      <p:cNvPr id="0" name=""/>
                      <p:cNvPicPr/>
                      <p:nvPr/>
                    </p:nvPicPr>
                    <p:blipFill>
                      <a:blip r:embed="rId5"/>
                      <a:stretch>
                        <a:fillRect/>
                      </a:stretch>
                    </p:blipFill>
                    <p:spPr>
                      <a:xfrm>
                        <a:off x="6676072" y="865686"/>
                        <a:ext cx="3228975" cy="4743450"/>
                      </a:xfrm>
                      <a:prstGeom prst="rect">
                        <a:avLst/>
                      </a:prstGeom>
                    </p:spPr>
                  </p:pic>
                </p:oleObj>
              </mc:Fallback>
            </mc:AlternateContent>
          </a:graphicData>
        </a:graphic>
      </p:graphicFrame>
    </p:spTree>
    <p:extLst>
      <p:ext uri="{BB962C8B-B14F-4D97-AF65-F5344CB8AC3E}">
        <p14:creationId xmlns:p14="http://schemas.microsoft.com/office/powerpoint/2010/main" val="1804697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le 1">
            <a:extLst>
              <a:ext uri="{FF2B5EF4-FFF2-40B4-BE49-F238E27FC236}">
                <a16:creationId xmlns:a16="http://schemas.microsoft.com/office/drawing/2014/main" id="{0A5CFC87-E9A9-45D1-9203-39458F43CFE7}"/>
              </a:ext>
            </a:extLst>
          </p:cNvPr>
          <p:cNvGraphicFramePr>
            <a:graphicFrameLocks noGrp="1"/>
          </p:cNvGraphicFramePr>
          <p:nvPr>
            <p:extLst>
              <p:ext uri="{D42A27DB-BD31-4B8C-83A1-F6EECF244321}">
                <p14:modId xmlns:p14="http://schemas.microsoft.com/office/powerpoint/2010/main" val="3616252493"/>
              </p:ext>
            </p:extLst>
          </p:nvPr>
        </p:nvGraphicFramePr>
        <p:xfrm>
          <a:off x="722811" y="813774"/>
          <a:ext cx="10155488" cy="4385243"/>
        </p:xfrm>
        <a:graphic>
          <a:graphicData uri="http://schemas.openxmlformats.org/drawingml/2006/table">
            <a:tbl>
              <a:tblPr firstRow="1" firstCol="1" bandRow="1">
                <a:tableStyleId>{5C22544A-7EE6-4342-B048-85BDC9FD1C3A}</a:tableStyleId>
              </a:tblPr>
              <a:tblGrid>
                <a:gridCol w="2298910">
                  <a:extLst>
                    <a:ext uri="{9D8B030D-6E8A-4147-A177-3AD203B41FA5}">
                      <a16:colId xmlns:a16="http://schemas.microsoft.com/office/drawing/2014/main" val="2090936378"/>
                    </a:ext>
                  </a:extLst>
                </a:gridCol>
                <a:gridCol w="3851311">
                  <a:extLst>
                    <a:ext uri="{9D8B030D-6E8A-4147-A177-3AD203B41FA5}">
                      <a16:colId xmlns:a16="http://schemas.microsoft.com/office/drawing/2014/main" val="22832797"/>
                    </a:ext>
                  </a:extLst>
                </a:gridCol>
                <a:gridCol w="4005267">
                  <a:extLst>
                    <a:ext uri="{9D8B030D-6E8A-4147-A177-3AD203B41FA5}">
                      <a16:colId xmlns:a16="http://schemas.microsoft.com/office/drawing/2014/main" val="695125477"/>
                    </a:ext>
                  </a:extLst>
                </a:gridCol>
              </a:tblGrid>
              <a:tr h="788603">
                <a:tc>
                  <a:txBody>
                    <a:bodyPr/>
                    <a:lstStyle/>
                    <a:p>
                      <a:pPr>
                        <a:lnSpc>
                          <a:spcPct val="107000"/>
                        </a:lnSpc>
                        <a:spcAft>
                          <a:spcPts val="800"/>
                        </a:spcAft>
                      </a:pPr>
                      <a:r>
                        <a:rPr lang="de-DE" sz="1100" dirty="0">
                          <a:solidFill>
                            <a:schemeClr val="tx1"/>
                          </a:solidFill>
                          <a:effectLst/>
                        </a:rPr>
                        <a:t> </a:t>
                      </a:r>
                      <a:endParaRPr lang="de-DE"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19305209"/>
                  </a:ext>
                </a:extLst>
              </a:tr>
              <a:tr h="736260">
                <a:tc>
                  <a:txBody>
                    <a:bodyPr/>
                    <a:lstStyle/>
                    <a:p>
                      <a:pPr>
                        <a:lnSpc>
                          <a:spcPct val="107000"/>
                        </a:lnSpc>
                        <a:spcAft>
                          <a:spcPts val="800"/>
                        </a:spcAft>
                      </a:pPr>
                      <a:r>
                        <a:rPr lang="de-DE" sz="1400" dirty="0">
                          <a:solidFill>
                            <a:schemeClr val="tx1"/>
                          </a:solidFill>
                          <a:effectLst/>
                        </a:rPr>
                        <a:t>Typische Stoffeigenschaften</a:t>
                      </a:r>
                      <a:endParaRPr lang="de-DE"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42900" lvl="0" indent="-342900">
                        <a:lnSpc>
                          <a:spcPct val="107000"/>
                        </a:lnSpc>
                        <a:buFont typeface="Symbol" panose="05050102010706020507" pitchFamily="18" charset="2"/>
                        <a:buChar char=""/>
                      </a:pPr>
                      <a:r>
                        <a:rPr lang="de-DE" sz="1400" dirty="0">
                          <a:effectLst/>
                        </a:rPr>
                        <a:t>Größere Härte </a:t>
                      </a:r>
                    </a:p>
                    <a:p>
                      <a:pPr marL="342900" lvl="0" indent="-342900">
                        <a:lnSpc>
                          <a:spcPct val="107000"/>
                        </a:lnSpc>
                        <a:buFont typeface="Symbol" panose="05050102010706020507" pitchFamily="18" charset="2"/>
                        <a:buChar char=""/>
                      </a:pPr>
                      <a:r>
                        <a:rPr lang="de-DE" sz="1400" dirty="0">
                          <a:effectLst/>
                        </a:rPr>
                        <a:t>Hohe Festigkeit</a:t>
                      </a:r>
                    </a:p>
                    <a:p>
                      <a:pPr marL="342900" lvl="0" indent="-342900">
                        <a:lnSpc>
                          <a:spcPct val="107000"/>
                        </a:lnSpc>
                        <a:buFont typeface="Symbol" panose="05050102010706020507" pitchFamily="18" charset="2"/>
                        <a:buChar char=""/>
                      </a:pPr>
                      <a:r>
                        <a:rPr lang="de-DE" sz="1400" dirty="0">
                          <a:effectLst/>
                        </a:rPr>
                        <a:t>Höhere Dichte (0,955 g/cm³)</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42900" lvl="0" indent="-342900">
                        <a:lnSpc>
                          <a:spcPct val="107000"/>
                        </a:lnSpc>
                        <a:buFont typeface="Symbol" panose="05050102010706020507" pitchFamily="18" charset="2"/>
                        <a:buChar char=""/>
                      </a:pPr>
                      <a:r>
                        <a:rPr lang="de-DE" sz="1400" dirty="0">
                          <a:effectLst/>
                        </a:rPr>
                        <a:t>Geringe Härte</a:t>
                      </a:r>
                    </a:p>
                    <a:p>
                      <a:pPr marL="342900" lvl="0" indent="-342900">
                        <a:lnSpc>
                          <a:spcPct val="107000"/>
                        </a:lnSpc>
                        <a:buFont typeface="Symbol" panose="05050102010706020507" pitchFamily="18" charset="2"/>
                        <a:buChar char=""/>
                      </a:pPr>
                      <a:r>
                        <a:rPr lang="de-DE" sz="1400" dirty="0">
                          <a:effectLst/>
                        </a:rPr>
                        <a:t>Geringere Festigkeit</a:t>
                      </a:r>
                    </a:p>
                    <a:p>
                      <a:pPr marL="342900" lvl="0" indent="-342900">
                        <a:lnSpc>
                          <a:spcPct val="107000"/>
                        </a:lnSpc>
                        <a:spcAft>
                          <a:spcPts val="800"/>
                        </a:spcAft>
                        <a:buFont typeface="Symbol" panose="05050102010706020507" pitchFamily="18" charset="2"/>
                        <a:buChar char=""/>
                      </a:pPr>
                      <a:r>
                        <a:rPr lang="de-DE" sz="1400" dirty="0">
                          <a:effectLst/>
                        </a:rPr>
                        <a:t>Geringere  Dichte (0,925 g/cm³)</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1760870"/>
                  </a:ext>
                </a:extLst>
              </a:tr>
              <a:tr h="484891">
                <a:tc>
                  <a:txBody>
                    <a:bodyPr/>
                    <a:lstStyle/>
                    <a:p>
                      <a:pPr>
                        <a:lnSpc>
                          <a:spcPct val="107000"/>
                        </a:lnSpc>
                        <a:spcAft>
                          <a:spcPts val="800"/>
                        </a:spcAft>
                      </a:pPr>
                      <a:r>
                        <a:rPr lang="de-DE" sz="1400" dirty="0">
                          <a:solidFill>
                            <a:schemeClr val="tx1"/>
                          </a:solidFill>
                          <a:effectLst/>
                        </a:rPr>
                        <a:t>Verwendung</a:t>
                      </a:r>
                      <a:endParaRPr lang="de-DE"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r>
                        <a:rPr lang="de-DE" sz="1400" dirty="0">
                          <a:effectLst/>
                        </a:rPr>
                        <a:t>Hohlkörper (Kanister, stabile Verpackungen)</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r>
                        <a:rPr lang="de-DE" sz="1400" dirty="0">
                          <a:effectLst/>
                        </a:rPr>
                        <a:t>Dünnwandige Folien (Tragetaschen, Frischhaltefolie)</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7416163"/>
                  </a:ext>
                </a:extLst>
              </a:tr>
              <a:tr h="1060495">
                <a:tc>
                  <a:txBody>
                    <a:bodyPr/>
                    <a:lstStyle/>
                    <a:p>
                      <a:pPr>
                        <a:lnSpc>
                          <a:spcPct val="107000"/>
                        </a:lnSpc>
                        <a:spcAft>
                          <a:spcPts val="800"/>
                        </a:spcAft>
                      </a:pPr>
                      <a:r>
                        <a:rPr lang="de-DE" sz="1400" dirty="0">
                          <a:solidFill>
                            <a:schemeClr val="tx1"/>
                          </a:solidFill>
                          <a:effectLst/>
                        </a:rPr>
                        <a:t>Verzweigung der Polymere </a:t>
                      </a:r>
                    </a:p>
                    <a:p>
                      <a:pPr>
                        <a:lnSpc>
                          <a:spcPct val="107000"/>
                        </a:lnSpc>
                        <a:spcAft>
                          <a:spcPts val="800"/>
                        </a:spcAft>
                      </a:pPr>
                      <a:r>
                        <a:rPr lang="de-DE" sz="1200" b="0" dirty="0">
                          <a:solidFill>
                            <a:schemeClr val="tx1"/>
                          </a:solidFill>
                          <a:effectLst/>
                        </a:rPr>
                        <a:t>(wird durch den Katalysator ermöglicht)</a:t>
                      </a:r>
                      <a:endParaRPr lang="de-DE" sz="12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r>
                        <a:rPr lang="de-DE" sz="1100" dirty="0">
                          <a:effectLst/>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7847028"/>
                  </a:ext>
                </a:extLst>
              </a:tr>
              <a:tr h="1314994">
                <a:tc>
                  <a:txBody>
                    <a:bodyPr/>
                    <a:lstStyle/>
                    <a:p>
                      <a:pPr>
                        <a:lnSpc>
                          <a:spcPct val="107000"/>
                        </a:lnSpc>
                        <a:spcAft>
                          <a:spcPts val="800"/>
                        </a:spcAft>
                      </a:pPr>
                      <a:r>
                        <a:rPr lang="de-DE" sz="1400" dirty="0">
                          <a:solidFill>
                            <a:schemeClr val="tx1"/>
                          </a:solidFill>
                          <a:effectLst/>
                        </a:rPr>
                        <a:t>Anordnung</a:t>
                      </a:r>
                      <a:endParaRPr lang="de-DE"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8535289"/>
                  </a:ext>
                </a:extLst>
              </a:tr>
            </a:tbl>
          </a:graphicData>
        </a:graphic>
      </p:graphicFrame>
      <p:pic>
        <p:nvPicPr>
          <p:cNvPr id="3" name="Grafik 2">
            <a:extLst>
              <a:ext uri="{FF2B5EF4-FFF2-40B4-BE49-F238E27FC236}">
                <a16:creationId xmlns:a16="http://schemas.microsoft.com/office/drawing/2014/main" id="{B0EB9EB7-8C09-4EC9-A88C-55AC3F6A19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2450" y="807935"/>
            <a:ext cx="638175" cy="771525"/>
          </a:xfrm>
          <a:prstGeom prst="rect">
            <a:avLst/>
          </a:prstGeom>
          <a:noFill/>
          <a:extLst>
            <a:ext uri="{909E8E84-426E-40DD-AFC4-6F175D3DCCD1}">
              <a14:hiddenFill xmlns:a14="http://schemas.microsoft.com/office/drawing/2010/main">
                <a:solidFill>
                  <a:srgbClr val="FFFFFF"/>
                </a:solidFill>
              </a14:hiddenFill>
            </a:ext>
          </a:extLst>
        </p:spPr>
      </p:pic>
      <p:pic>
        <p:nvPicPr>
          <p:cNvPr id="4" name="Grafik 1">
            <a:extLst>
              <a:ext uri="{FF2B5EF4-FFF2-40B4-BE49-F238E27FC236}">
                <a16:creationId xmlns:a16="http://schemas.microsoft.com/office/drawing/2014/main" id="{91BE9F60-AD38-449A-985F-22447A5D28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3796" y="833573"/>
            <a:ext cx="590550" cy="733425"/>
          </a:xfrm>
          <a:prstGeom prst="rect">
            <a:avLst/>
          </a:prstGeom>
          <a:noFill/>
          <a:extLst>
            <a:ext uri="{909E8E84-426E-40DD-AFC4-6F175D3DCCD1}">
              <a14:hiddenFill xmlns:a14="http://schemas.microsoft.com/office/drawing/2010/main">
                <a:solidFill>
                  <a:srgbClr val="FFFFFF"/>
                </a:solidFill>
              </a14:hiddenFill>
            </a:ext>
          </a:extLst>
        </p:spPr>
      </p:pic>
      <p:pic>
        <p:nvPicPr>
          <p:cNvPr id="5" name="Grafik 6">
            <a:extLst>
              <a:ext uri="{FF2B5EF4-FFF2-40B4-BE49-F238E27FC236}">
                <a16:creationId xmlns:a16="http://schemas.microsoft.com/office/drawing/2014/main" id="{9DE7BC89-D150-409F-B9C2-8CA694E21E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4622" y="3043073"/>
            <a:ext cx="2190750" cy="619125"/>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 4">
            <a:extLst>
              <a:ext uri="{FF2B5EF4-FFF2-40B4-BE49-F238E27FC236}">
                <a16:creationId xmlns:a16="http://schemas.microsoft.com/office/drawing/2014/main" id="{66B9510B-B8AB-4DE5-9C03-26BE67BF89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26783" y="2829867"/>
            <a:ext cx="1914525" cy="990600"/>
          </a:xfrm>
          <a:prstGeom prst="rect">
            <a:avLst/>
          </a:prstGeom>
          <a:noFill/>
          <a:extLst>
            <a:ext uri="{909E8E84-426E-40DD-AFC4-6F175D3DCCD1}">
              <a14:hiddenFill xmlns:a14="http://schemas.microsoft.com/office/drawing/2010/main">
                <a:solidFill>
                  <a:srgbClr val="FFFFFF"/>
                </a:solidFill>
              </a14:hiddenFill>
            </a:ext>
          </a:extLst>
        </p:spPr>
      </p:pic>
      <p:pic>
        <p:nvPicPr>
          <p:cNvPr id="7" name="Grafik 9">
            <a:extLst>
              <a:ext uri="{FF2B5EF4-FFF2-40B4-BE49-F238E27FC236}">
                <a16:creationId xmlns:a16="http://schemas.microsoft.com/office/drawing/2014/main" id="{2DF2CB78-364B-4136-A0AE-41118503A10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1580" y="3973286"/>
            <a:ext cx="1409700" cy="1152525"/>
          </a:xfrm>
          <a:prstGeom prst="rect">
            <a:avLst/>
          </a:prstGeom>
          <a:noFill/>
          <a:extLst>
            <a:ext uri="{909E8E84-426E-40DD-AFC4-6F175D3DCCD1}">
              <a14:hiddenFill xmlns:a14="http://schemas.microsoft.com/office/drawing/2010/main">
                <a:solidFill>
                  <a:srgbClr val="FFFFFF"/>
                </a:solidFill>
              </a14:hiddenFill>
            </a:ext>
          </a:extLst>
        </p:spPr>
      </p:pic>
      <p:pic>
        <p:nvPicPr>
          <p:cNvPr id="8" name="Grafik 8">
            <a:extLst>
              <a:ext uri="{FF2B5EF4-FFF2-40B4-BE49-F238E27FC236}">
                <a16:creationId xmlns:a16="http://schemas.microsoft.com/office/drawing/2014/main" id="{BE6F6F3A-71F7-48FA-850F-CF89B1F3068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60421" y="3946105"/>
            <a:ext cx="1257300" cy="1181100"/>
          </a:xfrm>
          <a:prstGeom prst="rect">
            <a:avLst/>
          </a:prstGeom>
          <a:noFill/>
          <a:extLst>
            <a:ext uri="{909E8E84-426E-40DD-AFC4-6F175D3DCCD1}">
              <a14:hiddenFill xmlns:a14="http://schemas.microsoft.com/office/drawing/2010/main">
                <a:solidFill>
                  <a:srgbClr val="FFFFFF"/>
                </a:solidFill>
              </a14:hiddenFill>
            </a:ext>
          </a:extLst>
        </p:spPr>
      </p:pic>
      <p:sp>
        <p:nvSpPr>
          <p:cNvPr id="9" name="Textfeld 8">
            <a:extLst>
              <a:ext uri="{FF2B5EF4-FFF2-40B4-BE49-F238E27FC236}">
                <a16:creationId xmlns:a16="http://schemas.microsoft.com/office/drawing/2014/main" id="{5F3F9ECD-8E31-4ACB-8179-9EE1699CED92}"/>
              </a:ext>
            </a:extLst>
          </p:cNvPr>
          <p:cNvSpPr txBox="1"/>
          <p:nvPr/>
        </p:nvSpPr>
        <p:spPr>
          <a:xfrm>
            <a:off x="1313702" y="225498"/>
            <a:ext cx="9814560" cy="369332"/>
          </a:xfrm>
          <a:prstGeom prst="rect">
            <a:avLst/>
          </a:prstGeom>
          <a:noFill/>
        </p:spPr>
        <p:txBody>
          <a:bodyPr wrap="square" rtlCol="0">
            <a:spAutoFit/>
          </a:bodyPr>
          <a:lstStyle/>
          <a:p>
            <a:r>
              <a:rPr lang="de-DE" b="1" dirty="0"/>
              <a:t>Struktur und Stoffeigenschaften: Beispiel HDPE und LDPE</a:t>
            </a:r>
          </a:p>
        </p:txBody>
      </p:sp>
      <p:sp>
        <p:nvSpPr>
          <p:cNvPr id="10" name="Textfeld 9">
            <a:extLst>
              <a:ext uri="{FF2B5EF4-FFF2-40B4-BE49-F238E27FC236}">
                <a16:creationId xmlns:a16="http://schemas.microsoft.com/office/drawing/2014/main" id="{830F4C9D-96BA-418D-A095-205C1F2BE020}"/>
              </a:ext>
            </a:extLst>
          </p:cNvPr>
          <p:cNvSpPr txBox="1"/>
          <p:nvPr/>
        </p:nvSpPr>
        <p:spPr>
          <a:xfrm>
            <a:off x="3178628" y="5354580"/>
            <a:ext cx="6801394" cy="1308050"/>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de-DE" sz="1600" dirty="0"/>
              <a:t>Unterschiede im Aufbau der Polymere</a:t>
            </a:r>
          </a:p>
          <a:p>
            <a:pPr marL="285750" indent="-285750">
              <a:spcAft>
                <a:spcPts val="600"/>
              </a:spcAft>
              <a:buFont typeface="Arial" panose="020B0604020202020204" pitchFamily="34" charset="0"/>
              <a:buChar char="•"/>
            </a:pPr>
            <a:r>
              <a:rPr lang="de-DE" sz="1600" dirty="0"/>
              <a:t>Unterschiede in der Anordnung der Polymere im Kunststoff</a:t>
            </a:r>
          </a:p>
          <a:p>
            <a:pPr marL="285750" indent="-285750">
              <a:spcAft>
                <a:spcPts val="600"/>
              </a:spcAft>
              <a:buFont typeface="Arial" panose="020B0604020202020204" pitchFamily="34" charset="0"/>
              <a:buChar char="•"/>
            </a:pPr>
            <a:r>
              <a:rPr lang="de-DE" sz="1600" dirty="0"/>
              <a:t>Konsequenzen für die zwischenmolekularen Kräfte</a:t>
            </a:r>
          </a:p>
          <a:p>
            <a:pPr marL="285750" indent="-285750">
              <a:spcAft>
                <a:spcPts val="600"/>
              </a:spcAft>
              <a:buFont typeface="Arial" panose="020B0604020202020204" pitchFamily="34" charset="0"/>
              <a:buChar char="•"/>
            </a:pPr>
            <a:r>
              <a:rPr lang="de-DE" sz="1600" dirty="0"/>
              <a:t>Konsequenzen für die Stoffeigenschaften</a:t>
            </a:r>
          </a:p>
        </p:txBody>
      </p:sp>
      <p:pic>
        <p:nvPicPr>
          <p:cNvPr id="18" name="Grafik 17" descr="Denkender Panda">
            <a:extLst>
              <a:ext uri="{FF2B5EF4-FFF2-40B4-BE49-F238E27FC236}">
                <a16:creationId xmlns:a16="http://schemas.microsoft.com/office/drawing/2014/main" id="{5F715924-964A-418F-9A40-61BDE811D47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38347" y="5516179"/>
            <a:ext cx="1056094" cy="1056094"/>
          </a:xfrm>
          <a:prstGeom prst="rect">
            <a:avLst/>
          </a:prstGeom>
        </p:spPr>
      </p:pic>
    </p:spTree>
    <p:extLst>
      <p:ext uri="{BB962C8B-B14F-4D97-AF65-F5344CB8AC3E}">
        <p14:creationId xmlns:p14="http://schemas.microsoft.com/office/powerpoint/2010/main" val="3116259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78792" y="506590"/>
            <a:ext cx="10515600" cy="921828"/>
          </a:xfrm>
        </p:spPr>
        <p:txBody>
          <a:bodyPr>
            <a:normAutofit/>
          </a:bodyPr>
          <a:lstStyle/>
          <a:p>
            <a:pPr algn="ctr"/>
            <a:r>
              <a:rPr lang="de-DE" sz="4000" b="1" dirty="0"/>
              <a:t>Synthese von Kunststoffen</a:t>
            </a:r>
          </a:p>
        </p:txBody>
      </p:sp>
      <p:sp>
        <p:nvSpPr>
          <p:cNvPr id="32770" name="Text Box 2"/>
          <p:cNvSpPr txBox="1">
            <a:spLocks noChangeArrowheads="1"/>
          </p:cNvSpPr>
          <p:nvPr/>
        </p:nvSpPr>
        <p:spPr bwMode="auto">
          <a:xfrm>
            <a:off x="1828908" y="2418113"/>
            <a:ext cx="2600317" cy="64294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de-DE" sz="2400" b="1" dirty="0">
                <a:solidFill>
                  <a:srgbClr val="FBE5D6"/>
                </a:solidFill>
                <a:latin typeface="Arial" pitchFamily="34" charset="0"/>
                <a:cs typeface="Arial" pitchFamily="34" charset="0"/>
              </a:rPr>
              <a:t>Polymerisation</a:t>
            </a:r>
          </a:p>
        </p:txBody>
      </p:sp>
      <p:sp>
        <p:nvSpPr>
          <p:cNvPr id="32771" name="Text Box 3"/>
          <p:cNvSpPr txBox="1">
            <a:spLocks noChangeArrowheads="1"/>
          </p:cNvSpPr>
          <p:nvPr/>
        </p:nvSpPr>
        <p:spPr bwMode="auto">
          <a:xfrm>
            <a:off x="4686427" y="2418113"/>
            <a:ext cx="2500330" cy="64294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de-DE" sz="2400" b="1" dirty="0">
                <a:solidFill>
                  <a:srgbClr val="FBE5D6"/>
                </a:solidFill>
                <a:latin typeface="Arial" pitchFamily="34" charset="0"/>
                <a:cs typeface="Arial" pitchFamily="34" charset="0"/>
              </a:rPr>
              <a:t>Polyaddition</a:t>
            </a:r>
          </a:p>
        </p:txBody>
      </p:sp>
      <p:sp>
        <p:nvSpPr>
          <p:cNvPr id="32772" name="Text Box 4"/>
          <p:cNvSpPr txBox="1">
            <a:spLocks noChangeArrowheads="1"/>
          </p:cNvSpPr>
          <p:nvPr/>
        </p:nvSpPr>
        <p:spPr bwMode="auto">
          <a:xfrm>
            <a:off x="7472509" y="2418113"/>
            <a:ext cx="2857520" cy="64294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de-DE" sz="2400" b="1" dirty="0">
                <a:solidFill>
                  <a:srgbClr val="C00000"/>
                </a:solidFill>
                <a:latin typeface="Arial" pitchFamily="34" charset="0"/>
                <a:cs typeface="Arial" pitchFamily="34" charset="0"/>
              </a:rPr>
              <a:t>Polykondensation</a:t>
            </a:r>
          </a:p>
        </p:txBody>
      </p:sp>
      <p:cxnSp>
        <p:nvCxnSpPr>
          <p:cNvPr id="4" name="Gerade Verbindung mit Pfeil 3">
            <a:extLst>
              <a:ext uri="{FF2B5EF4-FFF2-40B4-BE49-F238E27FC236}">
                <a16:creationId xmlns:a16="http://schemas.microsoft.com/office/drawing/2014/main" id="{3AFB5017-A1EC-4AC3-B57F-E538B7563939}"/>
              </a:ext>
            </a:extLst>
          </p:cNvPr>
          <p:cNvCxnSpPr>
            <a:stCxn id="2" idx="2"/>
          </p:cNvCxnSpPr>
          <p:nvPr/>
        </p:nvCxnSpPr>
        <p:spPr>
          <a:xfrm flipH="1">
            <a:off x="3175975" y="1428418"/>
            <a:ext cx="2760617" cy="9896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Gerade Verbindung mit Pfeil 5">
            <a:extLst>
              <a:ext uri="{FF2B5EF4-FFF2-40B4-BE49-F238E27FC236}">
                <a16:creationId xmlns:a16="http://schemas.microsoft.com/office/drawing/2014/main" id="{FBF7D1E7-CAD8-4AA2-BA16-E59128635932}"/>
              </a:ext>
            </a:extLst>
          </p:cNvPr>
          <p:cNvCxnSpPr>
            <a:stCxn id="2" idx="2"/>
            <a:endCxn id="32771" idx="0"/>
          </p:cNvCxnSpPr>
          <p:nvPr/>
        </p:nvCxnSpPr>
        <p:spPr>
          <a:xfrm>
            <a:off x="5936592" y="1428418"/>
            <a:ext cx="0" cy="9896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a:extLst>
              <a:ext uri="{FF2B5EF4-FFF2-40B4-BE49-F238E27FC236}">
                <a16:creationId xmlns:a16="http://schemas.microsoft.com/office/drawing/2014/main" id="{C305F71F-96EA-4045-8610-7A73C0FBA69D}"/>
              </a:ext>
            </a:extLst>
          </p:cNvPr>
          <p:cNvCxnSpPr>
            <a:cxnSpLocks/>
            <a:stCxn id="2" idx="2"/>
            <a:endCxn id="32772" idx="0"/>
          </p:cNvCxnSpPr>
          <p:nvPr/>
        </p:nvCxnSpPr>
        <p:spPr>
          <a:xfrm>
            <a:off x="5936592" y="1428418"/>
            <a:ext cx="2964677" cy="9896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2772"/>
                                        </p:tgtEl>
                                        <p:attrNameLst>
                                          <p:attrName>style.visibility</p:attrName>
                                        </p:attrNameLst>
                                      </p:cBhvr>
                                      <p:to>
                                        <p:strVal val="visible"/>
                                      </p:to>
                                    </p:set>
                                    <p:anim calcmode="lin" valueType="num">
                                      <p:cBhvr additive="base">
                                        <p:cTn id="7" dur="500" fill="hold"/>
                                        <p:tgtEl>
                                          <p:spTgt spid="32772"/>
                                        </p:tgtEl>
                                        <p:attrNameLst>
                                          <p:attrName>ppt_x</p:attrName>
                                        </p:attrNameLst>
                                      </p:cBhvr>
                                      <p:tavLst>
                                        <p:tav tm="0">
                                          <p:val>
                                            <p:strVal val="#ppt_x"/>
                                          </p:val>
                                        </p:tav>
                                        <p:tav tm="100000">
                                          <p:val>
                                            <p:strVal val="#ppt_x"/>
                                          </p:val>
                                        </p:tav>
                                      </p:tavLst>
                                    </p:anim>
                                    <p:anim calcmode="lin" valueType="num">
                                      <p:cBhvr additive="base">
                                        <p:cTn id="8" dur="500" fill="hold"/>
                                        <p:tgtEl>
                                          <p:spTgt spid="3277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2771"/>
                                        </p:tgtEl>
                                        <p:attrNameLst>
                                          <p:attrName>style.visibility</p:attrName>
                                        </p:attrNameLst>
                                      </p:cBhvr>
                                      <p:to>
                                        <p:strVal val="visible"/>
                                      </p:to>
                                    </p:set>
                                    <p:anim calcmode="lin" valueType="num">
                                      <p:cBhvr additive="base">
                                        <p:cTn id="11" dur="500" fill="hold"/>
                                        <p:tgtEl>
                                          <p:spTgt spid="32771"/>
                                        </p:tgtEl>
                                        <p:attrNameLst>
                                          <p:attrName>ppt_x</p:attrName>
                                        </p:attrNameLst>
                                      </p:cBhvr>
                                      <p:tavLst>
                                        <p:tav tm="0">
                                          <p:val>
                                            <p:strVal val="#ppt_x"/>
                                          </p:val>
                                        </p:tav>
                                        <p:tav tm="100000">
                                          <p:val>
                                            <p:strVal val="#ppt_x"/>
                                          </p:val>
                                        </p:tav>
                                      </p:tavLst>
                                    </p:anim>
                                    <p:anim calcmode="lin" valueType="num">
                                      <p:cBhvr additive="base">
                                        <p:cTn id="12" dur="500" fill="hold"/>
                                        <p:tgtEl>
                                          <p:spTgt spid="32771"/>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32770"/>
                                        </p:tgtEl>
                                        <p:attrNameLst>
                                          <p:attrName>style.visibility</p:attrName>
                                        </p:attrNameLst>
                                      </p:cBhvr>
                                      <p:to>
                                        <p:strVal val="visible"/>
                                      </p:to>
                                    </p:set>
                                    <p:anim calcmode="lin" valueType="num">
                                      <p:cBhvr additive="base">
                                        <p:cTn id="15" dur="500" fill="hold"/>
                                        <p:tgtEl>
                                          <p:spTgt spid="32770"/>
                                        </p:tgtEl>
                                        <p:attrNameLst>
                                          <p:attrName>ppt_x</p:attrName>
                                        </p:attrNameLst>
                                      </p:cBhvr>
                                      <p:tavLst>
                                        <p:tav tm="0">
                                          <p:val>
                                            <p:strVal val="#ppt_x"/>
                                          </p:val>
                                        </p:tav>
                                        <p:tav tm="100000">
                                          <p:val>
                                            <p:strVal val="#ppt_x"/>
                                          </p:val>
                                        </p:tav>
                                      </p:tavLst>
                                    </p:anim>
                                    <p:anim calcmode="lin" valueType="num">
                                      <p:cBhvr additive="base">
                                        <p:cTn id="16" dur="500" fill="hold"/>
                                        <p:tgtEl>
                                          <p:spTgt spid="3277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nimBg="1"/>
      <p:bldP spid="32771" grpId="0" animBg="1"/>
      <p:bldP spid="3277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818C9C96-7686-404E-B550-F7CE8836AB6C}"/>
              </a:ext>
            </a:extLst>
          </p:cNvPr>
          <p:cNvSpPr txBox="1"/>
          <p:nvPr/>
        </p:nvSpPr>
        <p:spPr>
          <a:xfrm>
            <a:off x="875225" y="377287"/>
            <a:ext cx="6252754" cy="584775"/>
          </a:xfrm>
          <a:prstGeom prst="rect">
            <a:avLst/>
          </a:prstGeom>
          <a:noFill/>
        </p:spPr>
        <p:txBody>
          <a:bodyPr wrap="square" rtlCol="0">
            <a:spAutoFit/>
          </a:bodyPr>
          <a:lstStyle/>
          <a:p>
            <a:r>
              <a:rPr lang="de-DE" sz="3200" b="1" u="sng" dirty="0">
                <a:latin typeface="+mj-lt"/>
              </a:rPr>
              <a:t>Die Polykondensation</a:t>
            </a:r>
          </a:p>
        </p:txBody>
      </p:sp>
      <p:sp>
        <p:nvSpPr>
          <p:cNvPr id="5" name="Textfeld 4">
            <a:extLst>
              <a:ext uri="{FF2B5EF4-FFF2-40B4-BE49-F238E27FC236}">
                <a16:creationId xmlns:a16="http://schemas.microsoft.com/office/drawing/2014/main" id="{9D84883A-90F3-425E-88A8-709B9D38CEA2}"/>
              </a:ext>
            </a:extLst>
          </p:cNvPr>
          <p:cNvSpPr txBox="1"/>
          <p:nvPr/>
        </p:nvSpPr>
        <p:spPr>
          <a:xfrm>
            <a:off x="542052" y="2123310"/>
            <a:ext cx="469111" cy="400110"/>
          </a:xfrm>
          <a:prstGeom prst="rect">
            <a:avLst/>
          </a:prstGeom>
          <a:noFill/>
        </p:spPr>
        <p:txBody>
          <a:bodyPr wrap="square" rtlCol="0">
            <a:spAutoFit/>
          </a:bodyPr>
          <a:lstStyle/>
          <a:p>
            <a:r>
              <a:rPr lang="de-DE" sz="2000" dirty="0"/>
              <a:t>n</a:t>
            </a:r>
          </a:p>
        </p:txBody>
      </p:sp>
      <p:sp>
        <p:nvSpPr>
          <p:cNvPr id="6" name="Textfeld 5">
            <a:extLst>
              <a:ext uri="{FF2B5EF4-FFF2-40B4-BE49-F238E27FC236}">
                <a16:creationId xmlns:a16="http://schemas.microsoft.com/office/drawing/2014/main" id="{7C4E0F7A-25BC-4C88-B27C-CBB95CCE486A}"/>
              </a:ext>
            </a:extLst>
          </p:cNvPr>
          <p:cNvSpPr txBox="1"/>
          <p:nvPr/>
        </p:nvSpPr>
        <p:spPr>
          <a:xfrm>
            <a:off x="889263" y="969873"/>
            <a:ext cx="6257925" cy="461665"/>
          </a:xfrm>
          <a:prstGeom prst="rect">
            <a:avLst/>
          </a:prstGeom>
          <a:noFill/>
        </p:spPr>
        <p:txBody>
          <a:bodyPr wrap="square" rtlCol="0">
            <a:spAutoFit/>
          </a:bodyPr>
          <a:lstStyle/>
          <a:p>
            <a:r>
              <a:rPr lang="de-DE" sz="2400" u="sng" dirty="0"/>
              <a:t>1. Polyester</a:t>
            </a:r>
            <a:endParaRPr lang="de-DE" sz="2400" dirty="0"/>
          </a:p>
        </p:txBody>
      </p:sp>
      <p:cxnSp>
        <p:nvCxnSpPr>
          <p:cNvPr id="7" name="Gerade Verbindung mit Pfeil 6">
            <a:extLst>
              <a:ext uri="{FF2B5EF4-FFF2-40B4-BE49-F238E27FC236}">
                <a16:creationId xmlns:a16="http://schemas.microsoft.com/office/drawing/2014/main" id="{4C4FFD0C-CBB3-48C6-BB7C-D45F9A8CA612}"/>
              </a:ext>
            </a:extLst>
          </p:cNvPr>
          <p:cNvCxnSpPr>
            <a:cxnSpLocks/>
          </p:cNvCxnSpPr>
          <p:nvPr/>
        </p:nvCxnSpPr>
        <p:spPr>
          <a:xfrm>
            <a:off x="7469808" y="2279391"/>
            <a:ext cx="13889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31108115-6967-4DCD-84A5-405A39E4757E}"/>
              </a:ext>
            </a:extLst>
          </p:cNvPr>
          <p:cNvSpPr txBox="1"/>
          <p:nvPr/>
        </p:nvSpPr>
        <p:spPr>
          <a:xfrm>
            <a:off x="7240828" y="1896842"/>
            <a:ext cx="1915486" cy="369332"/>
          </a:xfrm>
          <a:prstGeom prst="rect">
            <a:avLst/>
          </a:prstGeom>
          <a:noFill/>
        </p:spPr>
        <p:txBody>
          <a:bodyPr wrap="square" rtlCol="0">
            <a:spAutoFit/>
          </a:bodyPr>
          <a:lstStyle/>
          <a:p>
            <a:r>
              <a:rPr lang="de-DE" i="1" dirty="0">
                <a:solidFill>
                  <a:srgbClr val="FF0000"/>
                </a:solidFill>
              </a:rPr>
              <a:t>Polykondensation</a:t>
            </a:r>
          </a:p>
        </p:txBody>
      </p:sp>
      <p:graphicFrame>
        <p:nvGraphicFramePr>
          <p:cNvPr id="12" name="Objekt 11">
            <a:extLst>
              <a:ext uri="{FF2B5EF4-FFF2-40B4-BE49-F238E27FC236}">
                <a16:creationId xmlns:a16="http://schemas.microsoft.com/office/drawing/2014/main" id="{69CE4E5A-EA79-4FD9-B119-D5118A89649B}"/>
              </a:ext>
            </a:extLst>
          </p:cNvPr>
          <p:cNvGraphicFramePr>
            <a:graphicFrameLocks noChangeAspect="1"/>
          </p:cNvGraphicFramePr>
          <p:nvPr>
            <p:extLst>
              <p:ext uri="{D42A27DB-BD31-4B8C-83A1-F6EECF244321}">
                <p14:modId xmlns:p14="http://schemas.microsoft.com/office/powerpoint/2010/main" val="93837574"/>
              </p:ext>
            </p:extLst>
          </p:nvPr>
        </p:nvGraphicFramePr>
        <p:xfrm>
          <a:off x="4484710" y="2207904"/>
          <a:ext cx="2204925" cy="315518"/>
        </p:xfrm>
        <a:graphic>
          <a:graphicData uri="http://schemas.openxmlformats.org/presentationml/2006/ole">
            <mc:AlternateContent xmlns:mc="http://schemas.openxmlformats.org/markup-compatibility/2006">
              <mc:Choice xmlns:v="urn:schemas-microsoft-com:vml" Requires="v">
                <p:oleObj name="ChemSketch" r:id="rId2" imgW="942840" imgH="135360" progId="ACD.ChemSketch.20">
                  <p:embed/>
                </p:oleObj>
              </mc:Choice>
              <mc:Fallback>
                <p:oleObj name="ChemSketch" r:id="rId2" imgW="942840" imgH="135360" progId="ACD.ChemSketch.20">
                  <p:embed/>
                  <p:pic>
                    <p:nvPicPr>
                      <p:cNvPr id="0" name=""/>
                      <p:cNvPicPr/>
                      <p:nvPr/>
                    </p:nvPicPr>
                    <p:blipFill>
                      <a:blip r:embed="rId3"/>
                      <a:stretch>
                        <a:fillRect/>
                      </a:stretch>
                    </p:blipFill>
                    <p:spPr>
                      <a:xfrm>
                        <a:off x="4484710" y="2207904"/>
                        <a:ext cx="2204925" cy="315518"/>
                      </a:xfrm>
                      <a:prstGeom prst="rect">
                        <a:avLst/>
                      </a:prstGeom>
                    </p:spPr>
                  </p:pic>
                </p:oleObj>
              </mc:Fallback>
            </mc:AlternateContent>
          </a:graphicData>
        </a:graphic>
      </p:graphicFrame>
      <p:sp>
        <p:nvSpPr>
          <p:cNvPr id="13" name="Textfeld 12">
            <a:extLst>
              <a:ext uri="{FF2B5EF4-FFF2-40B4-BE49-F238E27FC236}">
                <a16:creationId xmlns:a16="http://schemas.microsoft.com/office/drawing/2014/main" id="{88436AC7-6B9E-49E7-BDDC-F75C8150B345}"/>
              </a:ext>
            </a:extLst>
          </p:cNvPr>
          <p:cNvSpPr txBox="1"/>
          <p:nvPr/>
        </p:nvSpPr>
        <p:spPr>
          <a:xfrm>
            <a:off x="3965492" y="2123310"/>
            <a:ext cx="390525" cy="400110"/>
          </a:xfrm>
          <a:prstGeom prst="rect">
            <a:avLst/>
          </a:prstGeom>
          <a:noFill/>
        </p:spPr>
        <p:txBody>
          <a:bodyPr wrap="square" rtlCol="0">
            <a:spAutoFit/>
          </a:bodyPr>
          <a:lstStyle/>
          <a:p>
            <a:r>
              <a:rPr lang="de-DE" sz="2000" dirty="0"/>
              <a:t>n</a:t>
            </a:r>
          </a:p>
        </p:txBody>
      </p:sp>
      <p:sp>
        <p:nvSpPr>
          <p:cNvPr id="14" name="Textfeld 13">
            <a:extLst>
              <a:ext uri="{FF2B5EF4-FFF2-40B4-BE49-F238E27FC236}">
                <a16:creationId xmlns:a16="http://schemas.microsoft.com/office/drawing/2014/main" id="{0A4B8B32-5C18-4344-B8EF-1BC1C60D192B}"/>
              </a:ext>
            </a:extLst>
          </p:cNvPr>
          <p:cNvSpPr txBox="1"/>
          <p:nvPr/>
        </p:nvSpPr>
        <p:spPr>
          <a:xfrm>
            <a:off x="3532297" y="2125491"/>
            <a:ext cx="390525" cy="400110"/>
          </a:xfrm>
          <a:prstGeom prst="rect">
            <a:avLst/>
          </a:prstGeom>
          <a:noFill/>
        </p:spPr>
        <p:txBody>
          <a:bodyPr wrap="square" rtlCol="0">
            <a:spAutoFit/>
          </a:bodyPr>
          <a:lstStyle/>
          <a:p>
            <a:r>
              <a:rPr lang="de-DE" sz="2000" dirty="0"/>
              <a:t>+</a:t>
            </a:r>
          </a:p>
        </p:txBody>
      </p:sp>
      <p:pic>
        <p:nvPicPr>
          <p:cNvPr id="16" name="Grafik 15">
            <a:extLst>
              <a:ext uri="{FF2B5EF4-FFF2-40B4-BE49-F238E27FC236}">
                <a16:creationId xmlns:a16="http://schemas.microsoft.com/office/drawing/2014/main" id="{7C805016-AAAC-4CA2-AE99-C56EF59D68CA}"/>
              </a:ext>
            </a:extLst>
          </p:cNvPr>
          <p:cNvPicPr>
            <a:picLocks noChangeAspect="1"/>
          </p:cNvPicPr>
          <p:nvPr/>
        </p:nvPicPr>
        <p:blipFill>
          <a:blip r:embed="rId4"/>
          <a:stretch>
            <a:fillRect/>
          </a:stretch>
        </p:blipFill>
        <p:spPr>
          <a:xfrm>
            <a:off x="508922" y="3307601"/>
            <a:ext cx="9315829" cy="1344075"/>
          </a:xfrm>
          <a:prstGeom prst="rect">
            <a:avLst/>
          </a:prstGeom>
        </p:spPr>
      </p:pic>
      <p:sp>
        <p:nvSpPr>
          <p:cNvPr id="20" name="Textfeld 19">
            <a:extLst>
              <a:ext uri="{FF2B5EF4-FFF2-40B4-BE49-F238E27FC236}">
                <a16:creationId xmlns:a16="http://schemas.microsoft.com/office/drawing/2014/main" id="{EDB3F02C-2C10-4387-9329-E2A3A0241B98}"/>
              </a:ext>
            </a:extLst>
          </p:cNvPr>
          <p:cNvSpPr txBox="1"/>
          <p:nvPr/>
        </p:nvSpPr>
        <p:spPr>
          <a:xfrm>
            <a:off x="9702318" y="3837234"/>
            <a:ext cx="1980759" cy="461665"/>
          </a:xfrm>
          <a:prstGeom prst="rect">
            <a:avLst/>
          </a:prstGeom>
          <a:noFill/>
        </p:spPr>
        <p:txBody>
          <a:bodyPr wrap="square" rtlCol="0">
            <a:spAutoFit/>
          </a:bodyPr>
          <a:lstStyle/>
          <a:p>
            <a:r>
              <a:rPr lang="de-DE" sz="2400" dirty="0"/>
              <a:t>+</a:t>
            </a:r>
            <a:r>
              <a:rPr lang="de-DE" sz="2000" dirty="0"/>
              <a:t>    2n-1   </a:t>
            </a:r>
            <a:r>
              <a:rPr lang="de-DE" sz="2400" dirty="0"/>
              <a:t>H</a:t>
            </a:r>
            <a:r>
              <a:rPr lang="de-DE" sz="2400" baseline="-25000" dirty="0"/>
              <a:t>2</a:t>
            </a:r>
            <a:r>
              <a:rPr lang="de-DE" sz="2400" dirty="0"/>
              <a:t>O</a:t>
            </a:r>
            <a:endParaRPr lang="de-DE" sz="2000" dirty="0"/>
          </a:p>
        </p:txBody>
      </p:sp>
      <p:grpSp>
        <p:nvGrpSpPr>
          <p:cNvPr id="42" name="Gruppieren 41">
            <a:extLst>
              <a:ext uri="{FF2B5EF4-FFF2-40B4-BE49-F238E27FC236}">
                <a16:creationId xmlns:a16="http://schemas.microsoft.com/office/drawing/2014/main" id="{F3479940-9F79-4B6A-986B-02831E863CA8}"/>
              </a:ext>
            </a:extLst>
          </p:cNvPr>
          <p:cNvGrpSpPr/>
          <p:nvPr/>
        </p:nvGrpSpPr>
        <p:grpSpPr>
          <a:xfrm>
            <a:off x="3019681" y="2325142"/>
            <a:ext cx="1700365" cy="313555"/>
            <a:chOff x="3019681" y="2325142"/>
            <a:chExt cx="1700365" cy="313555"/>
          </a:xfrm>
        </p:grpSpPr>
        <p:sp>
          <p:nvSpPr>
            <p:cNvPr id="21" name="Freihandform: Form 20">
              <a:extLst>
                <a:ext uri="{FF2B5EF4-FFF2-40B4-BE49-F238E27FC236}">
                  <a16:creationId xmlns:a16="http://schemas.microsoft.com/office/drawing/2014/main" id="{8C81D076-887B-4600-9789-5B14EA875BBE}"/>
                </a:ext>
              </a:extLst>
            </p:cNvPr>
            <p:cNvSpPr/>
            <p:nvPr/>
          </p:nvSpPr>
          <p:spPr>
            <a:xfrm>
              <a:off x="3019681" y="2377440"/>
              <a:ext cx="1700365" cy="261257"/>
            </a:xfrm>
            <a:custGeom>
              <a:avLst/>
              <a:gdLst>
                <a:gd name="connsiteX0" fmla="*/ 1700365 w 1700365"/>
                <a:gd name="connsiteY0" fmla="*/ 95794 h 261257"/>
                <a:gd name="connsiteX1" fmla="*/ 1621988 w 1700365"/>
                <a:gd name="connsiteY1" fmla="*/ 139337 h 261257"/>
                <a:gd name="connsiteX2" fmla="*/ 1604570 w 1700365"/>
                <a:gd name="connsiteY2" fmla="*/ 156754 h 261257"/>
                <a:gd name="connsiteX3" fmla="*/ 1578445 w 1700365"/>
                <a:gd name="connsiteY3" fmla="*/ 165463 h 261257"/>
                <a:gd name="connsiteX4" fmla="*/ 1543610 w 1700365"/>
                <a:gd name="connsiteY4" fmla="*/ 182880 h 261257"/>
                <a:gd name="connsiteX5" fmla="*/ 1508776 w 1700365"/>
                <a:gd name="connsiteY5" fmla="*/ 191589 h 261257"/>
                <a:gd name="connsiteX6" fmla="*/ 1482650 w 1700365"/>
                <a:gd name="connsiteY6" fmla="*/ 200297 h 261257"/>
                <a:gd name="connsiteX7" fmla="*/ 1447816 w 1700365"/>
                <a:gd name="connsiteY7" fmla="*/ 209006 h 261257"/>
                <a:gd name="connsiteX8" fmla="*/ 1395565 w 1700365"/>
                <a:gd name="connsiteY8" fmla="*/ 226423 h 261257"/>
                <a:gd name="connsiteX9" fmla="*/ 1369439 w 1700365"/>
                <a:gd name="connsiteY9" fmla="*/ 243840 h 261257"/>
                <a:gd name="connsiteX10" fmla="*/ 1317188 w 1700365"/>
                <a:gd name="connsiteY10" fmla="*/ 261257 h 261257"/>
                <a:gd name="connsiteX11" fmla="*/ 890468 w 1700365"/>
                <a:gd name="connsiteY11" fmla="*/ 252549 h 261257"/>
                <a:gd name="connsiteX12" fmla="*/ 838216 w 1700365"/>
                <a:gd name="connsiteY12" fmla="*/ 243840 h 261257"/>
                <a:gd name="connsiteX13" fmla="*/ 785965 w 1700365"/>
                <a:gd name="connsiteY13" fmla="*/ 226423 h 261257"/>
                <a:gd name="connsiteX14" fmla="*/ 733713 w 1700365"/>
                <a:gd name="connsiteY14" fmla="*/ 209006 h 261257"/>
                <a:gd name="connsiteX15" fmla="*/ 707588 w 1700365"/>
                <a:gd name="connsiteY15" fmla="*/ 200297 h 261257"/>
                <a:gd name="connsiteX16" fmla="*/ 681462 w 1700365"/>
                <a:gd name="connsiteY16" fmla="*/ 191589 h 261257"/>
                <a:gd name="connsiteX17" fmla="*/ 646628 w 1700365"/>
                <a:gd name="connsiteY17" fmla="*/ 174171 h 261257"/>
                <a:gd name="connsiteX18" fmla="*/ 594376 w 1700365"/>
                <a:gd name="connsiteY18" fmla="*/ 156754 h 261257"/>
                <a:gd name="connsiteX19" fmla="*/ 568250 w 1700365"/>
                <a:gd name="connsiteY19" fmla="*/ 139337 h 261257"/>
                <a:gd name="connsiteX20" fmla="*/ 498582 w 1700365"/>
                <a:gd name="connsiteY20" fmla="*/ 121920 h 261257"/>
                <a:gd name="connsiteX21" fmla="*/ 420205 w 1700365"/>
                <a:gd name="connsiteY21" fmla="*/ 95794 h 261257"/>
                <a:gd name="connsiteX22" fmla="*/ 289576 w 1700365"/>
                <a:gd name="connsiteY22" fmla="*/ 52251 h 261257"/>
                <a:gd name="connsiteX23" fmla="*/ 263450 w 1700365"/>
                <a:gd name="connsiteY23" fmla="*/ 43543 h 261257"/>
                <a:gd name="connsiteX24" fmla="*/ 237325 w 1700365"/>
                <a:gd name="connsiteY24" fmla="*/ 34834 h 261257"/>
                <a:gd name="connsiteX25" fmla="*/ 202490 w 1700365"/>
                <a:gd name="connsiteY25" fmla="*/ 26126 h 261257"/>
                <a:gd name="connsiteX26" fmla="*/ 176365 w 1700365"/>
                <a:gd name="connsiteY26" fmla="*/ 17417 h 261257"/>
                <a:gd name="connsiteX27" fmla="*/ 71862 w 1700365"/>
                <a:gd name="connsiteY27" fmla="*/ 0 h 261257"/>
                <a:gd name="connsiteX28" fmla="*/ 2193 w 1700365"/>
                <a:gd name="connsiteY28" fmla="*/ 8709 h 261257"/>
                <a:gd name="connsiteX29" fmla="*/ 19610 w 1700365"/>
                <a:gd name="connsiteY29" fmla="*/ 34834 h 261257"/>
                <a:gd name="connsiteX30" fmla="*/ 37028 w 1700365"/>
                <a:gd name="connsiteY30" fmla="*/ 52251 h 261257"/>
                <a:gd name="connsiteX31" fmla="*/ 71862 w 1700365"/>
                <a:gd name="connsiteY31" fmla="*/ 95794 h 261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700365" h="261257">
                  <a:moveTo>
                    <a:pt x="1700365" y="95794"/>
                  </a:moveTo>
                  <a:cubicBezTo>
                    <a:pt x="1673749" y="109102"/>
                    <a:pt x="1645506" y="120523"/>
                    <a:pt x="1621988" y="139337"/>
                  </a:cubicBezTo>
                  <a:cubicBezTo>
                    <a:pt x="1615577" y="144466"/>
                    <a:pt x="1611611" y="152530"/>
                    <a:pt x="1604570" y="156754"/>
                  </a:cubicBezTo>
                  <a:cubicBezTo>
                    <a:pt x="1596699" y="161477"/>
                    <a:pt x="1586882" y="161847"/>
                    <a:pt x="1578445" y="165463"/>
                  </a:cubicBezTo>
                  <a:cubicBezTo>
                    <a:pt x="1566513" y="170577"/>
                    <a:pt x="1555766" y="178322"/>
                    <a:pt x="1543610" y="182880"/>
                  </a:cubicBezTo>
                  <a:cubicBezTo>
                    <a:pt x="1532403" y="187083"/>
                    <a:pt x="1520284" y="188301"/>
                    <a:pt x="1508776" y="191589"/>
                  </a:cubicBezTo>
                  <a:cubicBezTo>
                    <a:pt x="1499950" y="194111"/>
                    <a:pt x="1491476" y="197775"/>
                    <a:pt x="1482650" y="200297"/>
                  </a:cubicBezTo>
                  <a:cubicBezTo>
                    <a:pt x="1471142" y="203585"/>
                    <a:pt x="1459280" y="205567"/>
                    <a:pt x="1447816" y="209006"/>
                  </a:cubicBezTo>
                  <a:cubicBezTo>
                    <a:pt x="1430231" y="214282"/>
                    <a:pt x="1410841" y="216239"/>
                    <a:pt x="1395565" y="226423"/>
                  </a:cubicBezTo>
                  <a:cubicBezTo>
                    <a:pt x="1386856" y="232229"/>
                    <a:pt x="1379003" y="239589"/>
                    <a:pt x="1369439" y="243840"/>
                  </a:cubicBezTo>
                  <a:cubicBezTo>
                    <a:pt x="1352662" y="251296"/>
                    <a:pt x="1317188" y="261257"/>
                    <a:pt x="1317188" y="261257"/>
                  </a:cubicBezTo>
                  <a:lnTo>
                    <a:pt x="890468" y="252549"/>
                  </a:lnTo>
                  <a:cubicBezTo>
                    <a:pt x="872822" y="251907"/>
                    <a:pt x="855346" y="248123"/>
                    <a:pt x="838216" y="243840"/>
                  </a:cubicBezTo>
                  <a:cubicBezTo>
                    <a:pt x="820405" y="239387"/>
                    <a:pt x="803382" y="232229"/>
                    <a:pt x="785965" y="226423"/>
                  </a:cubicBezTo>
                  <a:lnTo>
                    <a:pt x="733713" y="209006"/>
                  </a:lnTo>
                  <a:lnTo>
                    <a:pt x="707588" y="200297"/>
                  </a:lnTo>
                  <a:cubicBezTo>
                    <a:pt x="698879" y="197394"/>
                    <a:pt x="689672" y="195694"/>
                    <a:pt x="681462" y="191589"/>
                  </a:cubicBezTo>
                  <a:cubicBezTo>
                    <a:pt x="669851" y="185783"/>
                    <a:pt x="658681" y="178992"/>
                    <a:pt x="646628" y="174171"/>
                  </a:cubicBezTo>
                  <a:cubicBezTo>
                    <a:pt x="629582" y="167352"/>
                    <a:pt x="609652" y="166938"/>
                    <a:pt x="594376" y="156754"/>
                  </a:cubicBezTo>
                  <a:cubicBezTo>
                    <a:pt x="585667" y="150948"/>
                    <a:pt x="578086" y="142914"/>
                    <a:pt x="568250" y="139337"/>
                  </a:cubicBezTo>
                  <a:cubicBezTo>
                    <a:pt x="545754" y="131157"/>
                    <a:pt x="521291" y="129490"/>
                    <a:pt x="498582" y="121920"/>
                  </a:cubicBezTo>
                  <a:lnTo>
                    <a:pt x="420205" y="95794"/>
                  </a:lnTo>
                  <a:lnTo>
                    <a:pt x="289576" y="52251"/>
                  </a:lnTo>
                  <a:lnTo>
                    <a:pt x="263450" y="43543"/>
                  </a:lnTo>
                  <a:cubicBezTo>
                    <a:pt x="254742" y="40640"/>
                    <a:pt x="246230" y="37060"/>
                    <a:pt x="237325" y="34834"/>
                  </a:cubicBezTo>
                  <a:cubicBezTo>
                    <a:pt x="225713" y="31931"/>
                    <a:pt x="213998" y="29414"/>
                    <a:pt x="202490" y="26126"/>
                  </a:cubicBezTo>
                  <a:cubicBezTo>
                    <a:pt x="193664" y="23604"/>
                    <a:pt x="185270" y="19643"/>
                    <a:pt x="176365" y="17417"/>
                  </a:cubicBezTo>
                  <a:cubicBezTo>
                    <a:pt x="142417" y="8930"/>
                    <a:pt x="106256" y="4914"/>
                    <a:pt x="71862" y="0"/>
                  </a:cubicBezTo>
                  <a:cubicBezTo>
                    <a:pt x="48639" y="2903"/>
                    <a:pt x="21666" y="-4273"/>
                    <a:pt x="2193" y="8709"/>
                  </a:cubicBezTo>
                  <a:cubicBezTo>
                    <a:pt x="-6515" y="14515"/>
                    <a:pt x="13072" y="26661"/>
                    <a:pt x="19610" y="34834"/>
                  </a:cubicBezTo>
                  <a:cubicBezTo>
                    <a:pt x="24739" y="41245"/>
                    <a:pt x="31899" y="45840"/>
                    <a:pt x="37028" y="52251"/>
                  </a:cubicBezTo>
                  <a:cubicBezTo>
                    <a:pt x="80977" y="107186"/>
                    <a:pt x="29804" y="53736"/>
                    <a:pt x="71862" y="957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reihandform: Form 21">
              <a:extLst>
                <a:ext uri="{FF2B5EF4-FFF2-40B4-BE49-F238E27FC236}">
                  <a16:creationId xmlns:a16="http://schemas.microsoft.com/office/drawing/2014/main" id="{0EB4A1AB-D50E-4888-BF1C-48F37DB3B130}"/>
                </a:ext>
              </a:extLst>
            </p:cNvPr>
            <p:cNvSpPr/>
            <p:nvPr/>
          </p:nvSpPr>
          <p:spPr>
            <a:xfrm>
              <a:off x="3030583" y="2325142"/>
              <a:ext cx="104503" cy="61007"/>
            </a:xfrm>
            <a:custGeom>
              <a:avLst/>
              <a:gdLst>
                <a:gd name="connsiteX0" fmla="*/ 0 w 104503"/>
                <a:gd name="connsiteY0" fmla="*/ 61007 h 61007"/>
                <a:gd name="connsiteX1" fmla="*/ 34834 w 104503"/>
                <a:gd name="connsiteY1" fmla="*/ 17464 h 61007"/>
                <a:gd name="connsiteX2" fmla="*/ 104503 w 104503"/>
                <a:gd name="connsiteY2" fmla="*/ 47 h 61007"/>
              </a:gdLst>
              <a:ahLst/>
              <a:cxnLst>
                <a:cxn ang="0">
                  <a:pos x="connsiteX0" y="connsiteY0"/>
                </a:cxn>
                <a:cxn ang="0">
                  <a:pos x="connsiteX1" y="connsiteY1"/>
                </a:cxn>
                <a:cxn ang="0">
                  <a:pos x="connsiteX2" y="connsiteY2"/>
                </a:cxn>
              </a:cxnLst>
              <a:rect l="l" t="t" r="r" b="b"/>
              <a:pathLst>
                <a:path w="104503" h="61007">
                  <a:moveTo>
                    <a:pt x="0" y="61007"/>
                  </a:moveTo>
                  <a:cubicBezTo>
                    <a:pt x="11611" y="46493"/>
                    <a:pt x="19607" y="28123"/>
                    <a:pt x="34834" y="17464"/>
                  </a:cubicBezTo>
                  <a:cubicBezTo>
                    <a:pt x="62338" y="-1789"/>
                    <a:pt x="78294" y="47"/>
                    <a:pt x="104503" y="47"/>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8" name="Rechteck: abgerundete Ecken 27">
            <a:extLst>
              <a:ext uri="{FF2B5EF4-FFF2-40B4-BE49-F238E27FC236}">
                <a16:creationId xmlns:a16="http://schemas.microsoft.com/office/drawing/2014/main" id="{715E3A9A-B44A-44F8-AC56-580176B0A058}"/>
              </a:ext>
            </a:extLst>
          </p:cNvPr>
          <p:cNvSpPr/>
          <p:nvPr/>
        </p:nvSpPr>
        <p:spPr>
          <a:xfrm>
            <a:off x="4651832" y="2027771"/>
            <a:ext cx="1859986" cy="564772"/>
          </a:xfrm>
          <a:prstGeom prst="roundRect">
            <a:avLst/>
          </a:prstGeom>
          <a:solidFill>
            <a:srgbClr val="ED7D31">
              <a:alpha val="32157"/>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Rechteck: abgerundete Ecken 28">
            <a:extLst>
              <a:ext uri="{FF2B5EF4-FFF2-40B4-BE49-F238E27FC236}">
                <a16:creationId xmlns:a16="http://schemas.microsoft.com/office/drawing/2014/main" id="{DC23733C-9218-461F-A018-CB7CB201E456}"/>
              </a:ext>
            </a:extLst>
          </p:cNvPr>
          <p:cNvSpPr/>
          <p:nvPr/>
        </p:nvSpPr>
        <p:spPr>
          <a:xfrm>
            <a:off x="1068556" y="1860251"/>
            <a:ext cx="2074547" cy="754487"/>
          </a:xfrm>
          <a:prstGeom prst="roundRect">
            <a:avLst/>
          </a:prstGeom>
          <a:solidFill>
            <a:schemeClr val="accent1">
              <a:alpha val="32157"/>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aphicFrame>
        <p:nvGraphicFramePr>
          <p:cNvPr id="30" name="Objekt 29">
            <a:extLst>
              <a:ext uri="{FF2B5EF4-FFF2-40B4-BE49-F238E27FC236}">
                <a16:creationId xmlns:a16="http://schemas.microsoft.com/office/drawing/2014/main" id="{520637C9-D6CB-47BA-9D48-79E012924125}"/>
              </a:ext>
            </a:extLst>
          </p:cNvPr>
          <p:cNvGraphicFramePr>
            <a:graphicFrameLocks noChangeAspect="1"/>
          </p:cNvGraphicFramePr>
          <p:nvPr>
            <p:extLst>
              <p:ext uri="{D42A27DB-BD31-4B8C-83A1-F6EECF244321}">
                <p14:modId xmlns:p14="http://schemas.microsoft.com/office/powerpoint/2010/main" val="1237915981"/>
              </p:ext>
            </p:extLst>
          </p:nvPr>
        </p:nvGraphicFramePr>
        <p:xfrm>
          <a:off x="816972" y="1860251"/>
          <a:ext cx="2577754" cy="987838"/>
        </p:xfrm>
        <a:graphic>
          <a:graphicData uri="http://schemas.openxmlformats.org/presentationml/2006/ole">
            <mc:AlternateContent xmlns:mc="http://schemas.openxmlformats.org/markup-compatibility/2006">
              <mc:Choice xmlns:v="urn:schemas-microsoft-com:vml" Requires="v">
                <p:oleObj name="ChemSketch" r:id="rId5" imgW="1135800" imgH="435240" progId="ACD.ChemSketch.20">
                  <p:embed/>
                </p:oleObj>
              </mc:Choice>
              <mc:Fallback>
                <p:oleObj name="ChemSketch" r:id="rId5" imgW="1135800" imgH="435240" progId="ACD.ChemSketch.20">
                  <p:embed/>
                  <p:pic>
                    <p:nvPicPr>
                      <p:cNvPr id="0" name=""/>
                      <p:cNvPicPr/>
                      <p:nvPr/>
                    </p:nvPicPr>
                    <p:blipFill>
                      <a:blip r:embed="rId6"/>
                      <a:stretch>
                        <a:fillRect/>
                      </a:stretch>
                    </p:blipFill>
                    <p:spPr>
                      <a:xfrm>
                        <a:off x="816972" y="1860251"/>
                        <a:ext cx="2577754" cy="987838"/>
                      </a:xfrm>
                      <a:prstGeom prst="rect">
                        <a:avLst/>
                      </a:prstGeom>
                    </p:spPr>
                  </p:pic>
                </p:oleObj>
              </mc:Fallback>
            </mc:AlternateContent>
          </a:graphicData>
        </a:graphic>
      </p:graphicFrame>
      <p:sp>
        <p:nvSpPr>
          <p:cNvPr id="31" name="Rechteck: abgerundete Ecken 30">
            <a:extLst>
              <a:ext uri="{FF2B5EF4-FFF2-40B4-BE49-F238E27FC236}">
                <a16:creationId xmlns:a16="http://schemas.microsoft.com/office/drawing/2014/main" id="{E11A4A26-CDDF-4E44-8B2A-235911F8973D}"/>
              </a:ext>
            </a:extLst>
          </p:cNvPr>
          <p:cNvSpPr/>
          <p:nvPr/>
        </p:nvSpPr>
        <p:spPr>
          <a:xfrm>
            <a:off x="5073698" y="3781700"/>
            <a:ext cx="1794526" cy="564772"/>
          </a:xfrm>
          <a:prstGeom prst="roundRect">
            <a:avLst/>
          </a:prstGeom>
          <a:solidFill>
            <a:srgbClr val="ED7D31">
              <a:alpha val="32157"/>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Rechteck: abgerundete Ecken 31">
            <a:extLst>
              <a:ext uri="{FF2B5EF4-FFF2-40B4-BE49-F238E27FC236}">
                <a16:creationId xmlns:a16="http://schemas.microsoft.com/office/drawing/2014/main" id="{AD5B162E-842A-4CB6-9F24-432E0CA0A93C}"/>
              </a:ext>
            </a:extLst>
          </p:cNvPr>
          <p:cNvSpPr/>
          <p:nvPr/>
        </p:nvSpPr>
        <p:spPr>
          <a:xfrm>
            <a:off x="3148111" y="3605428"/>
            <a:ext cx="1882044" cy="754487"/>
          </a:xfrm>
          <a:prstGeom prst="roundRect">
            <a:avLst/>
          </a:prstGeom>
          <a:solidFill>
            <a:schemeClr val="accent1">
              <a:alpha val="32157"/>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Rechteck: abgerundete Ecken 33">
            <a:extLst>
              <a:ext uri="{FF2B5EF4-FFF2-40B4-BE49-F238E27FC236}">
                <a16:creationId xmlns:a16="http://schemas.microsoft.com/office/drawing/2014/main" id="{F32A441E-6CD6-4FD2-BA66-D5E3673A810B}"/>
              </a:ext>
            </a:extLst>
          </p:cNvPr>
          <p:cNvSpPr/>
          <p:nvPr/>
        </p:nvSpPr>
        <p:spPr>
          <a:xfrm>
            <a:off x="6955310" y="3591985"/>
            <a:ext cx="2049353" cy="754487"/>
          </a:xfrm>
          <a:prstGeom prst="roundRect">
            <a:avLst/>
          </a:prstGeom>
          <a:solidFill>
            <a:schemeClr val="accent1">
              <a:alpha val="32157"/>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Rechteck: abgerundete Ecken 35">
            <a:extLst>
              <a:ext uri="{FF2B5EF4-FFF2-40B4-BE49-F238E27FC236}">
                <a16:creationId xmlns:a16="http://schemas.microsoft.com/office/drawing/2014/main" id="{017DED22-7D47-4B43-9BEA-8263B5A69109}"/>
              </a:ext>
            </a:extLst>
          </p:cNvPr>
          <p:cNvSpPr/>
          <p:nvPr/>
        </p:nvSpPr>
        <p:spPr>
          <a:xfrm>
            <a:off x="1289785" y="3769264"/>
            <a:ext cx="1769294" cy="564772"/>
          </a:xfrm>
          <a:prstGeom prst="roundRect">
            <a:avLst/>
          </a:prstGeom>
          <a:solidFill>
            <a:srgbClr val="ED7D31">
              <a:alpha val="32157"/>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41" name="Gruppieren 40">
            <a:extLst>
              <a:ext uri="{FF2B5EF4-FFF2-40B4-BE49-F238E27FC236}">
                <a16:creationId xmlns:a16="http://schemas.microsoft.com/office/drawing/2014/main" id="{ACE79A4C-1F5C-498D-AAD4-DCB52C0393E7}"/>
              </a:ext>
            </a:extLst>
          </p:cNvPr>
          <p:cNvGrpSpPr/>
          <p:nvPr/>
        </p:nvGrpSpPr>
        <p:grpSpPr>
          <a:xfrm>
            <a:off x="2262832" y="3474388"/>
            <a:ext cx="5238750" cy="1057275"/>
            <a:chOff x="3118337" y="4925830"/>
            <a:chExt cx="5238750" cy="1057275"/>
          </a:xfrm>
        </p:grpSpPr>
        <p:pic>
          <p:nvPicPr>
            <p:cNvPr id="40" name="Grafik 39">
              <a:extLst>
                <a:ext uri="{FF2B5EF4-FFF2-40B4-BE49-F238E27FC236}">
                  <a16:creationId xmlns:a16="http://schemas.microsoft.com/office/drawing/2014/main" id="{ED35B161-0F61-410E-950B-F5FF57CC418B}"/>
                </a:ext>
              </a:extLst>
            </p:cNvPr>
            <p:cNvPicPr>
              <a:picLocks noChangeAspect="1"/>
            </p:cNvPicPr>
            <p:nvPr/>
          </p:nvPicPr>
          <p:blipFill>
            <a:blip r:embed="rId7"/>
            <a:stretch>
              <a:fillRect/>
            </a:stretch>
          </p:blipFill>
          <p:spPr>
            <a:xfrm>
              <a:off x="3118337" y="4925830"/>
              <a:ext cx="5238750" cy="1057275"/>
            </a:xfrm>
            <a:prstGeom prst="rect">
              <a:avLst/>
            </a:prstGeom>
          </p:spPr>
        </p:pic>
        <p:sp>
          <p:nvSpPr>
            <p:cNvPr id="37" name="Rechteck: abgerundete Ecken 36">
              <a:extLst>
                <a:ext uri="{FF2B5EF4-FFF2-40B4-BE49-F238E27FC236}">
                  <a16:creationId xmlns:a16="http://schemas.microsoft.com/office/drawing/2014/main" id="{D83EE460-EB8B-43A6-A615-CF2CD84593F2}"/>
                </a:ext>
              </a:extLst>
            </p:cNvPr>
            <p:cNvSpPr/>
            <p:nvPr/>
          </p:nvSpPr>
          <p:spPr>
            <a:xfrm>
              <a:off x="5419849" y="4986098"/>
              <a:ext cx="806779" cy="936738"/>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cxnSp>
        <p:nvCxnSpPr>
          <p:cNvPr id="44" name="Gerade Verbindung mit Pfeil 43">
            <a:extLst>
              <a:ext uri="{FF2B5EF4-FFF2-40B4-BE49-F238E27FC236}">
                <a16:creationId xmlns:a16="http://schemas.microsoft.com/office/drawing/2014/main" id="{25AD8EC3-45AF-4F4E-9AF0-24D67C70358C}"/>
              </a:ext>
            </a:extLst>
          </p:cNvPr>
          <p:cNvCxnSpPr>
            <a:cxnSpLocks/>
          </p:cNvCxnSpPr>
          <p:nvPr/>
        </p:nvCxnSpPr>
        <p:spPr>
          <a:xfrm>
            <a:off x="6763720" y="3605428"/>
            <a:ext cx="0" cy="27726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Gerade Verbindung mit Pfeil 45">
            <a:extLst>
              <a:ext uri="{FF2B5EF4-FFF2-40B4-BE49-F238E27FC236}">
                <a16:creationId xmlns:a16="http://schemas.microsoft.com/office/drawing/2014/main" id="{147744FF-9B6E-4D03-B0C8-2EFA681B2F30}"/>
              </a:ext>
            </a:extLst>
          </p:cNvPr>
          <p:cNvCxnSpPr>
            <a:cxnSpLocks/>
          </p:cNvCxnSpPr>
          <p:nvPr/>
        </p:nvCxnSpPr>
        <p:spPr>
          <a:xfrm>
            <a:off x="2934821" y="3594069"/>
            <a:ext cx="1" cy="33196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feld 47">
            <a:extLst>
              <a:ext uri="{FF2B5EF4-FFF2-40B4-BE49-F238E27FC236}">
                <a16:creationId xmlns:a16="http://schemas.microsoft.com/office/drawing/2014/main" id="{536001E7-6846-4117-8600-00243B56FC43}"/>
              </a:ext>
            </a:extLst>
          </p:cNvPr>
          <p:cNvSpPr txBox="1"/>
          <p:nvPr/>
        </p:nvSpPr>
        <p:spPr>
          <a:xfrm>
            <a:off x="9702318" y="3833253"/>
            <a:ext cx="1870859" cy="461665"/>
          </a:xfrm>
          <a:prstGeom prst="rect">
            <a:avLst/>
          </a:prstGeom>
          <a:noFill/>
        </p:spPr>
        <p:txBody>
          <a:bodyPr wrap="square" rtlCol="0">
            <a:spAutoFit/>
          </a:bodyPr>
          <a:lstStyle/>
          <a:p>
            <a:r>
              <a:rPr lang="de-DE" sz="2400" dirty="0"/>
              <a:t>+             H</a:t>
            </a:r>
            <a:r>
              <a:rPr lang="de-DE" sz="2400" baseline="-25000" dirty="0"/>
              <a:t>2</a:t>
            </a:r>
            <a:r>
              <a:rPr lang="de-DE" sz="2400" dirty="0"/>
              <a:t>O</a:t>
            </a:r>
            <a:endParaRPr lang="de-DE" sz="2000" dirty="0"/>
          </a:p>
        </p:txBody>
      </p:sp>
      <p:sp>
        <p:nvSpPr>
          <p:cNvPr id="49" name="Textfeld 48">
            <a:extLst>
              <a:ext uri="{FF2B5EF4-FFF2-40B4-BE49-F238E27FC236}">
                <a16:creationId xmlns:a16="http://schemas.microsoft.com/office/drawing/2014/main" id="{2ABC2E96-72BC-4B3C-AF83-9F6D564D5FD3}"/>
              </a:ext>
            </a:extLst>
          </p:cNvPr>
          <p:cNvSpPr txBox="1"/>
          <p:nvPr/>
        </p:nvSpPr>
        <p:spPr>
          <a:xfrm>
            <a:off x="4455465" y="4838696"/>
            <a:ext cx="1600184" cy="383177"/>
          </a:xfrm>
          <a:prstGeom prst="rect">
            <a:avLst/>
          </a:prstGeom>
          <a:noFill/>
        </p:spPr>
        <p:txBody>
          <a:bodyPr wrap="square" rtlCol="0">
            <a:spAutoFit/>
          </a:bodyPr>
          <a:lstStyle/>
          <a:p>
            <a:r>
              <a:rPr lang="de-DE" dirty="0">
                <a:solidFill>
                  <a:srgbClr val="FF0000"/>
                </a:solidFill>
              </a:rPr>
              <a:t>Esterbindung</a:t>
            </a:r>
          </a:p>
        </p:txBody>
      </p:sp>
      <p:sp>
        <p:nvSpPr>
          <p:cNvPr id="50" name="Rechteck: abgerundete Ecken 49">
            <a:extLst>
              <a:ext uri="{FF2B5EF4-FFF2-40B4-BE49-F238E27FC236}">
                <a16:creationId xmlns:a16="http://schemas.microsoft.com/office/drawing/2014/main" id="{EAED71F8-04EA-46BF-AEF0-8B8071ACC493}"/>
              </a:ext>
            </a:extLst>
          </p:cNvPr>
          <p:cNvSpPr/>
          <p:nvPr/>
        </p:nvSpPr>
        <p:spPr>
          <a:xfrm>
            <a:off x="4572203" y="3536780"/>
            <a:ext cx="806779" cy="936738"/>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Textfeld 50">
            <a:extLst>
              <a:ext uri="{FF2B5EF4-FFF2-40B4-BE49-F238E27FC236}">
                <a16:creationId xmlns:a16="http://schemas.microsoft.com/office/drawing/2014/main" id="{E7F02B49-485B-4422-9063-CFB19332DE23}"/>
              </a:ext>
            </a:extLst>
          </p:cNvPr>
          <p:cNvSpPr txBox="1"/>
          <p:nvPr/>
        </p:nvSpPr>
        <p:spPr>
          <a:xfrm>
            <a:off x="3727559" y="5362166"/>
            <a:ext cx="2962076" cy="369332"/>
          </a:xfrm>
          <a:prstGeom prst="rect">
            <a:avLst/>
          </a:prstGeom>
          <a:noFill/>
        </p:spPr>
        <p:txBody>
          <a:bodyPr wrap="square" rtlCol="0">
            <a:spAutoFit/>
          </a:bodyPr>
          <a:lstStyle/>
          <a:p>
            <a:r>
              <a:rPr lang="de-DE" dirty="0" err="1">
                <a:solidFill>
                  <a:srgbClr val="FF0000"/>
                </a:solidFill>
              </a:rPr>
              <a:t>Poly</a:t>
            </a:r>
            <a:r>
              <a:rPr lang="de-DE" dirty="0" err="1">
                <a:solidFill>
                  <a:schemeClr val="accent1"/>
                </a:solidFill>
              </a:rPr>
              <a:t>butandisäure</a:t>
            </a:r>
            <a:r>
              <a:rPr lang="de-DE" dirty="0" err="1">
                <a:solidFill>
                  <a:srgbClr val="ED7D31"/>
                </a:solidFill>
              </a:rPr>
              <a:t>diethyl</a:t>
            </a:r>
            <a:r>
              <a:rPr lang="de-DE" dirty="0" err="1">
                <a:solidFill>
                  <a:srgbClr val="FF0000"/>
                </a:solidFill>
              </a:rPr>
              <a:t>ester</a:t>
            </a:r>
            <a:endParaRPr lang="de-DE" dirty="0">
              <a:solidFill>
                <a:srgbClr val="FF0000"/>
              </a:solidFill>
            </a:endParaRPr>
          </a:p>
        </p:txBody>
      </p:sp>
      <p:sp>
        <p:nvSpPr>
          <p:cNvPr id="52" name="Textfeld 51">
            <a:extLst>
              <a:ext uri="{FF2B5EF4-FFF2-40B4-BE49-F238E27FC236}">
                <a16:creationId xmlns:a16="http://schemas.microsoft.com/office/drawing/2014/main" id="{A500E38B-8FCB-41B4-B8CC-7953FFB97DBD}"/>
              </a:ext>
            </a:extLst>
          </p:cNvPr>
          <p:cNvSpPr txBox="1"/>
          <p:nvPr/>
        </p:nvSpPr>
        <p:spPr>
          <a:xfrm>
            <a:off x="1372447" y="2774578"/>
            <a:ext cx="1541401" cy="369332"/>
          </a:xfrm>
          <a:prstGeom prst="rect">
            <a:avLst/>
          </a:prstGeom>
          <a:noFill/>
        </p:spPr>
        <p:txBody>
          <a:bodyPr wrap="square" rtlCol="0">
            <a:spAutoFit/>
          </a:bodyPr>
          <a:lstStyle/>
          <a:p>
            <a:r>
              <a:rPr lang="de-DE" dirty="0" err="1">
                <a:solidFill>
                  <a:schemeClr val="accent1"/>
                </a:solidFill>
              </a:rPr>
              <a:t>Butandisäure</a:t>
            </a:r>
            <a:endParaRPr lang="de-DE" dirty="0">
              <a:solidFill>
                <a:schemeClr val="accent1"/>
              </a:solidFill>
            </a:endParaRPr>
          </a:p>
        </p:txBody>
      </p:sp>
      <p:sp>
        <p:nvSpPr>
          <p:cNvPr id="53" name="Textfeld 52">
            <a:extLst>
              <a:ext uri="{FF2B5EF4-FFF2-40B4-BE49-F238E27FC236}">
                <a16:creationId xmlns:a16="http://schemas.microsoft.com/office/drawing/2014/main" id="{16FFD7DD-184A-4968-9A5C-AB4084A0F437}"/>
              </a:ext>
            </a:extLst>
          </p:cNvPr>
          <p:cNvSpPr txBox="1"/>
          <p:nvPr/>
        </p:nvSpPr>
        <p:spPr>
          <a:xfrm>
            <a:off x="5015719" y="2835140"/>
            <a:ext cx="1132211" cy="369332"/>
          </a:xfrm>
          <a:prstGeom prst="rect">
            <a:avLst/>
          </a:prstGeom>
          <a:noFill/>
        </p:spPr>
        <p:txBody>
          <a:bodyPr wrap="square" rtlCol="0">
            <a:spAutoFit/>
          </a:bodyPr>
          <a:lstStyle/>
          <a:p>
            <a:r>
              <a:rPr lang="de-DE" dirty="0">
                <a:solidFill>
                  <a:srgbClr val="ED7D31"/>
                </a:solidFill>
              </a:rPr>
              <a:t>Ethandiol</a:t>
            </a:r>
          </a:p>
        </p:txBody>
      </p:sp>
      <p:sp>
        <p:nvSpPr>
          <p:cNvPr id="54" name="Rechteck: abgerundete Ecken 53">
            <a:extLst>
              <a:ext uri="{FF2B5EF4-FFF2-40B4-BE49-F238E27FC236}">
                <a16:creationId xmlns:a16="http://schemas.microsoft.com/office/drawing/2014/main" id="{D27B7101-DB34-4B05-A969-BE416FD89002}"/>
              </a:ext>
            </a:extLst>
          </p:cNvPr>
          <p:cNvSpPr/>
          <p:nvPr/>
        </p:nvSpPr>
        <p:spPr>
          <a:xfrm>
            <a:off x="2721531" y="3534657"/>
            <a:ext cx="806779" cy="936738"/>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Rechteck: abgerundete Ecken 54">
            <a:extLst>
              <a:ext uri="{FF2B5EF4-FFF2-40B4-BE49-F238E27FC236}">
                <a16:creationId xmlns:a16="http://schemas.microsoft.com/office/drawing/2014/main" id="{6071C287-FE16-4161-A702-39912013011B}"/>
              </a:ext>
            </a:extLst>
          </p:cNvPr>
          <p:cNvSpPr/>
          <p:nvPr/>
        </p:nvSpPr>
        <p:spPr>
          <a:xfrm>
            <a:off x="6551920" y="3534657"/>
            <a:ext cx="806779" cy="936738"/>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116142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41"/>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48"/>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par>
                                <p:cTn id="63" presetID="1" presetClass="exit" presetSubtype="0" fill="hold" nodeType="withEffect">
                                  <p:stCondLst>
                                    <p:cond delay="0"/>
                                  </p:stCondLst>
                                  <p:childTnLst>
                                    <p:set>
                                      <p:cBhvr>
                                        <p:cTn id="64" dur="1" fill="hold">
                                          <p:stCondLst>
                                            <p:cond delay="0"/>
                                          </p:stCondLst>
                                        </p:cTn>
                                        <p:tgtEl>
                                          <p:spTgt spid="46"/>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44"/>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3" grpId="0"/>
      <p:bldP spid="14" grpId="0"/>
      <p:bldP spid="20" grpId="0"/>
      <p:bldP spid="28" grpId="0" animBg="1"/>
      <p:bldP spid="29" grpId="0" animBg="1"/>
      <p:bldP spid="31" grpId="0" animBg="1"/>
      <p:bldP spid="32" grpId="0" animBg="1"/>
      <p:bldP spid="34" grpId="0" animBg="1"/>
      <p:bldP spid="36" grpId="0" animBg="1"/>
      <p:bldP spid="48" grpId="0"/>
      <p:bldP spid="48" grpId="1"/>
      <p:bldP spid="49" grpId="0"/>
      <p:bldP spid="50" grpId="0" animBg="1"/>
      <p:bldP spid="51" grpId="0"/>
      <p:bldP spid="52" grpId="0"/>
      <p:bldP spid="53" grpId="0"/>
      <p:bldP spid="54" grpId="0" animBg="1"/>
      <p:bldP spid="5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8">
            <a:extLst>
              <a:ext uri="{FF2B5EF4-FFF2-40B4-BE49-F238E27FC236}">
                <a16:creationId xmlns:a16="http://schemas.microsoft.com/office/drawing/2014/main" id="{F9A5038B-AC5C-40F0-AD0E-377B7687A34D}"/>
              </a:ext>
            </a:extLst>
          </p:cNvPr>
          <p:cNvSpPr txBox="1">
            <a:spLocks noChangeArrowheads="1"/>
          </p:cNvSpPr>
          <p:nvPr/>
        </p:nvSpPr>
        <p:spPr bwMode="auto">
          <a:xfrm>
            <a:off x="1160826" y="1159132"/>
            <a:ext cx="9441996" cy="2077463"/>
          </a:xfrm>
          <a:prstGeom prst="rect">
            <a:avLst/>
          </a:prstGeom>
          <a:solidFill>
            <a:srgbClr val="FFFFFF"/>
          </a:solidFill>
          <a:ln w="9525">
            <a:solidFill>
              <a:srgbClr val="FF0000"/>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de-DE" sz="2000" b="1" i="0" u="sng" strike="noStrike" cap="none" normalizeH="0" baseline="0" dirty="0">
                <a:ln>
                  <a:noFill/>
                </a:ln>
                <a:solidFill>
                  <a:schemeClr val="tx1"/>
                </a:solidFill>
                <a:effectLst/>
                <a:latin typeface="Arial" pitchFamily="34" charset="0"/>
                <a:cs typeface="Arial" pitchFamily="34" charset="0"/>
              </a:rPr>
              <a:t>Merke</a:t>
            </a:r>
            <a:r>
              <a:rPr kumimoji="0" lang="de-DE" sz="2000" b="0" i="0" u="none" strike="noStrike" cap="none" normalizeH="0" baseline="0" dirty="0">
                <a:ln>
                  <a:noFill/>
                </a:ln>
                <a:solidFill>
                  <a:schemeClr val="tx1"/>
                </a:solidFill>
                <a:effectLst/>
                <a:latin typeface="Arial" pitchFamily="34" charset="0"/>
                <a:cs typeface="Arial" pitchFamily="34" charset="0"/>
              </a:rPr>
              <a:t>:</a:t>
            </a:r>
          </a:p>
          <a:p>
            <a:pPr marL="0" marR="0" lvl="0" indent="0" defTabSz="914400" rtl="0" eaLnBrk="1" fontAlgn="base" latinLnBrk="0" hangingPunct="1">
              <a:lnSpc>
                <a:spcPct val="100000"/>
              </a:lnSpc>
              <a:spcBef>
                <a:spcPct val="0"/>
              </a:spcBef>
              <a:spcAft>
                <a:spcPts val="1000"/>
              </a:spcAft>
              <a:buClrTx/>
              <a:buSzTx/>
              <a:buFontTx/>
              <a:buNone/>
              <a:tabLst/>
            </a:pPr>
            <a:r>
              <a:rPr kumimoji="0" lang="de-DE" sz="2000" b="0" i="0" u="none" strike="noStrike" cap="none" normalizeH="0" baseline="0" dirty="0">
                <a:ln>
                  <a:noFill/>
                </a:ln>
                <a:solidFill>
                  <a:schemeClr val="tx1"/>
                </a:solidFill>
                <a:effectLst/>
                <a:latin typeface="Arial" pitchFamily="34" charset="0"/>
                <a:cs typeface="Arial" pitchFamily="34" charset="0"/>
              </a:rPr>
              <a:t>Bei einer </a:t>
            </a:r>
            <a:r>
              <a:rPr kumimoji="0" lang="de-DE" sz="2000" b="1" i="0" u="none" strike="noStrike" cap="none" normalizeH="0" baseline="0" dirty="0">
                <a:ln>
                  <a:noFill/>
                </a:ln>
                <a:solidFill>
                  <a:srgbClr val="FF0000"/>
                </a:solidFill>
                <a:effectLst/>
                <a:latin typeface="Arial" pitchFamily="34" charset="0"/>
                <a:cs typeface="Arial" pitchFamily="34" charset="0"/>
              </a:rPr>
              <a:t>Polykondensation</a:t>
            </a:r>
            <a:r>
              <a:rPr kumimoji="0" lang="de-DE" sz="2000" b="0" i="0" u="none" strike="noStrike" cap="none" normalizeH="0" baseline="0" dirty="0">
                <a:ln>
                  <a:noFill/>
                </a:ln>
                <a:solidFill>
                  <a:schemeClr val="tx1"/>
                </a:solidFill>
                <a:effectLst/>
                <a:latin typeface="Arial" pitchFamily="34" charset="0"/>
                <a:cs typeface="Arial" pitchFamily="34" charset="0"/>
              </a:rPr>
              <a:t> reagieren Monomere mit </a:t>
            </a:r>
            <a:r>
              <a:rPr kumimoji="0" lang="de-DE" sz="2000" b="1" i="0" u="none" strike="noStrike" cap="none" normalizeH="0" baseline="0" dirty="0">
                <a:ln>
                  <a:noFill/>
                </a:ln>
                <a:solidFill>
                  <a:schemeClr val="tx1"/>
                </a:solidFill>
                <a:effectLst/>
                <a:latin typeface="Arial" pitchFamily="34" charset="0"/>
                <a:cs typeface="Arial" pitchFamily="34" charset="0"/>
              </a:rPr>
              <a:t>zwei oder mehreren funktionellen Gruppen</a:t>
            </a:r>
            <a:r>
              <a:rPr kumimoji="0" lang="de-DE" sz="2000" b="0" i="0" u="none" strike="noStrike" cap="none" normalizeH="0" baseline="0" dirty="0">
                <a:ln>
                  <a:noFill/>
                </a:ln>
                <a:solidFill>
                  <a:schemeClr val="tx1"/>
                </a:solidFill>
                <a:effectLst/>
                <a:latin typeface="Arial" pitchFamily="34" charset="0"/>
                <a:cs typeface="Arial" pitchFamily="34" charset="0"/>
              </a:rPr>
              <a:t> unter Abspaltung von kleineren</a:t>
            </a:r>
            <a:r>
              <a:rPr kumimoji="0" lang="de-DE" sz="2000" b="0" i="0" u="none" strike="noStrike" cap="none" normalizeH="0" dirty="0">
                <a:ln>
                  <a:noFill/>
                </a:ln>
                <a:solidFill>
                  <a:schemeClr val="tx1"/>
                </a:solidFill>
                <a:effectLst/>
                <a:latin typeface="Arial" pitchFamily="34" charset="0"/>
                <a:cs typeface="Arial" pitchFamily="34" charset="0"/>
              </a:rPr>
              <a:t> Molekülen zu </a:t>
            </a:r>
            <a:r>
              <a:rPr kumimoji="0" lang="de-DE" sz="2000" b="1" i="0" u="none" strike="noStrike" cap="none" normalizeH="0" dirty="0">
                <a:ln>
                  <a:noFill/>
                </a:ln>
                <a:solidFill>
                  <a:schemeClr val="tx1"/>
                </a:solidFill>
                <a:effectLst/>
                <a:latin typeface="Arial" pitchFamily="34" charset="0"/>
                <a:cs typeface="Arial" pitchFamily="34" charset="0"/>
              </a:rPr>
              <a:t>Polykondensaten</a:t>
            </a:r>
            <a:r>
              <a:rPr kumimoji="0" lang="de-DE" sz="2000" b="0" i="0" u="none" strike="noStrike" cap="none" normalizeH="0" dirty="0">
                <a:ln>
                  <a:noFill/>
                </a:ln>
                <a:solidFill>
                  <a:schemeClr val="tx1"/>
                </a:solidFill>
                <a:effectLst/>
                <a:latin typeface="Arial" pitchFamily="34" charset="0"/>
                <a:cs typeface="Arial" pitchFamily="34" charset="0"/>
              </a:rPr>
              <a:t>. </a:t>
            </a:r>
          </a:p>
          <a:p>
            <a:pPr marL="0" marR="0" lvl="0" indent="0" defTabSz="914400" rtl="0" eaLnBrk="1" fontAlgn="base" latinLnBrk="0" hangingPunct="1">
              <a:lnSpc>
                <a:spcPct val="100000"/>
              </a:lnSpc>
              <a:spcBef>
                <a:spcPct val="0"/>
              </a:spcBef>
              <a:spcAft>
                <a:spcPts val="1000"/>
              </a:spcAft>
              <a:buClrTx/>
              <a:buSzTx/>
              <a:buFontTx/>
              <a:buNone/>
              <a:tabLst/>
            </a:pPr>
            <a:r>
              <a:rPr lang="de-DE" sz="2000" baseline="0" dirty="0">
                <a:latin typeface="Arial" pitchFamily="34" charset="0"/>
                <a:cs typeface="Arial" pitchFamily="34" charset="0"/>
              </a:rPr>
              <a:t>Beispiel: </a:t>
            </a:r>
            <a:r>
              <a:rPr lang="de-DE" sz="2000" b="1" baseline="0" dirty="0">
                <a:latin typeface="Arial" pitchFamily="34" charset="0"/>
                <a:cs typeface="Arial" pitchFamily="34" charset="0"/>
              </a:rPr>
              <a:t>Di</a:t>
            </a:r>
            <a:r>
              <a:rPr lang="de-DE" sz="2000" baseline="0" dirty="0">
                <a:latin typeface="Arial" pitchFamily="34" charset="0"/>
                <a:cs typeface="Arial" pitchFamily="34" charset="0"/>
              </a:rPr>
              <a:t>carbonsäuren + </a:t>
            </a:r>
            <a:r>
              <a:rPr lang="de-DE" sz="2000" b="1" baseline="0" dirty="0" err="1">
                <a:latin typeface="Arial" pitchFamily="34" charset="0"/>
                <a:cs typeface="Arial" pitchFamily="34" charset="0"/>
              </a:rPr>
              <a:t>Di</a:t>
            </a:r>
            <a:r>
              <a:rPr lang="de-DE" sz="2000" baseline="0" dirty="0" err="1">
                <a:latin typeface="Arial" pitchFamily="34" charset="0"/>
                <a:cs typeface="Arial" pitchFamily="34" charset="0"/>
              </a:rPr>
              <a:t>ole</a:t>
            </a:r>
            <a:r>
              <a:rPr lang="de-DE" sz="2000" baseline="0" dirty="0">
                <a:latin typeface="Arial" pitchFamily="34" charset="0"/>
                <a:cs typeface="Arial" pitchFamily="34" charset="0"/>
              </a:rPr>
              <a:t>  </a:t>
            </a:r>
            <a:r>
              <a:rPr lang="de-DE" sz="2000" baseline="0" dirty="0">
                <a:latin typeface="Arial" pitchFamily="34" charset="0"/>
                <a:cs typeface="Arial" pitchFamily="34" charset="0"/>
                <a:sym typeface="Wingdings" panose="05000000000000000000" pitchFamily="2" charset="2"/>
              </a:rPr>
              <a:t>  Polyester</a:t>
            </a:r>
            <a:endParaRPr lang="de-DE" sz="2000" baseline="0" dirty="0">
              <a:latin typeface="Arial" pitchFamily="34" charset="0"/>
              <a:cs typeface="Arial" pitchFamily="34" charset="0"/>
            </a:endParaRPr>
          </a:p>
        </p:txBody>
      </p:sp>
    </p:spTree>
    <p:extLst>
      <p:ext uri="{BB962C8B-B14F-4D97-AF65-F5344CB8AC3E}">
        <p14:creationId xmlns:p14="http://schemas.microsoft.com/office/powerpoint/2010/main" val="3777385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9FD38CF5-8C95-41D7-924B-D6AD3E2F9DE6}"/>
              </a:ext>
            </a:extLst>
          </p:cNvPr>
          <p:cNvSpPr txBox="1"/>
          <p:nvPr/>
        </p:nvSpPr>
        <p:spPr>
          <a:xfrm>
            <a:off x="875225" y="377287"/>
            <a:ext cx="6252754" cy="584775"/>
          </a:xfrm>
          <a:prstGeom prst="rect">
            <a:avLst/>
          </a:prstGeom>
          <a:noFill/>
        </p:spPr>
        <p:txBody>
          <a:bodyPr wrap="square" rtlCol="0">
            <a:spAutoFit/>
          </a:bodyPr>
          <a:lstStyle/>
          <a:p>
            <a:r>
              <a:rPr lang="de-DE" sz="3200" b="1" u="sng" dirty="0">
                <a:solidFill>
                  <a:schemeClr val="bg1">
                    <a:lumMod val="65000"/>
                  </a:schemeClr>
                </a:solidFill>
                <a:latin typeface="+mj-lt"/>
              </a:rPr>
              <a:t>Die Polykondensation</a:t>
            </a:r>
          </a:p>
        </p:txBody>
      </p:sp>
      <p:sp>
        <p:nvSpPr>
          <p:cNvPr id="3" name="Textfeld 2">
            <a:extLst>
              <a:ext uri="{FF2B5EF4-FFF2-40B4-BE49-F238E27FC236}">
                <a16:creationId xmlns:a16="http://schemas.microsoft.com/office/drawing/2014/main" id="{E6AB6D66-34EC-4AED-8414-63E4C674C9D0}"/>
              </a:ext>
            </a:extLst>
          </p:cNvPr>
          <p:cNvSpPr txBox="1"/>
          <p:nvPr/>
        </p:nvSpPr>
        <p:spPr>
          <a:xfrm>
            <a:off x="889263" y="969873"/>
            <a:ext cx="6257925" cy="461665"/>
          </a:xfrm>
          <a:prstGeom prst="rect">
            <a:avLst/>
          </a:prstGeom>
          <a:noFill/>
        </p:spPr>
        <p:txBody>
          <a:bodyPr wrap="square" rtlCol="0">
            <a:spAutoFit/>
          </a:bodyPr>
          <a:lstStyle/>
          <a:p>
            <a:r>
              <a:rPr lang="de-DE" sz="2400" u="sng" dirty="0"/>
              <a:t>2. Polyamide</a:t>
            </a:r>
            <a:endParaRPr lang="de-DE" sz="2400" dirty="0"/>
          </a:p>
        </p:txBody>
      </p:sp>
      <p:graphicFrame>
        <p:nvGraphicFramePr>
          <p:cNvPr id="6" name="Objekt 5">
            <a:extLst>
              <a:ext uri="{FF2B5EF4-FFF2-40B4-BE49-F238E27FC236}">
                <a16:creationId xmlns:a16="http://schemas.microsoft.com/office/drawing/2014/main" id="{40E427F8-5D30-4C0E-BEFB-C9260CE243E3}"/>
              </a:ext>
            </a:extLst>
          </p:cNvPr>
          <p:cNvGraphicFramePr>
            <a:graphicFrameLocks noChangeAspect="1"/>
          </p:cNvGraphicFramePr>
          <p:nvPr>
            <p:extLst>
              <p:ext uri="{D42A27DB-BD31-4B8C-83A1-F6EECF244321}">
                <p14:modId xmlns:p14="http://schemas.microsoft.com/office/powerpoint/2010/main" val="1228436471"/>
              </p:ext>
            </p:extLst>
          </p:nvPr>
        </p:nvGraphicFramePr>
        <p:xfrm>
          <a:off x="992657" y="1807227"/>
          <a:ext cx="2141160" cy="950856"/>
        </p:xfrm>
        <a:graphic>
          <a:graphicData uri="http://schemas.openxmlformats.org/presentationml/2006/ole">
            <mc:AlternateContent xmlns:mc="http://schemas.openxmlformats.org/markup-compatibility/2006">
              <mc:Choice xmlns:v="urn:schemas-microsoft-com:vml" Requires="v">
                <p:oleObj name="ChemSketch" r:id="rId2" imgW="978840" imgH="435240" progId="ACD.ChemSketch.20">
                  <p:embed/>
                </p:oleObj>
              </mc:Choice>
              <mc:Fallback>
                <p:oleObj name="ChemSketch" r:id="rId2" imgW="978840" imgH="435240" progId="ACD.ChemSketch.20">
                  <p:embed/>
                  <p:pic>
                    <p:nvPicPr>
                      <p:cNvPr id="0" name=""/>
                      <p:cNvPicPr/>
                      <p:nvPr/>
                    </p:nvPicPr>
                    <p:blipFill>
                      <a:blip r:embed="rId3"/>
                      <a:stretch>
                        <a:fillRect/>
                      </a:stretch>
                    </p:blipFill>
                    <p:spPr>
                      <a:xfrm>
                        <a:off x="992657" y="1807227"/>
                        <a:ext cx="2141160" cy="950856"/>
                      </a:xfrm>
                      <a:prstGeom prst="rect">
                        <a:avLst/>
                      </a:prstGeom>
                    </p:spPr>
                  </p:pic>
                </p:oleObj>
              </mc:Fallback>
            </mc:AlternateContent>
          </a:graphicData>
        </a:graphic>
      </p:graphicFrame>
      <p:graphicFrame>
        <p:nvGraphicFramePr>
          <p:cNvPr id="7" name="Objekt 6">
            <a:extLst>
              <a:ext uri="{FF2B5EF4-FFF2-40B4-BE49-F238E27FC236}">
                <a16:creationId xmlns:a16="http://schemas.microsoft.com/office/drawing/2014/main" id="{C5EEA4A7-408C-4440-B16C-A098A8654F5B}"/>
              </a:ext>
            </a:extLst>
          </p:cNvPr>
          <p:cNvGraphicFramePr>
            <a:graphicFrameLocks noChangeAspect="1"/>
          </p:cNvGraphicFramePr>
          <p:nvPr>
            <p:extLst>
              <p:ext uri="{D42A27DB-BD31-4B8C-83A1-F6EECF244321}">
                <p14:modId xmlns:p14="http://schemas.microsoft.com/office/powerpoint/2010/main" val="2437559926"/>
              </p:ext>
            </p:extLst>
          </p:nvPr>
        </p:nvGraphicFramePr>
        <p:xfrm>
          <a:off x="4205315" y="1871252"/>
          <a:ext cx="2199130" cy="850329"/>
        </p:xfrm>
        <a:graphic>
          <a:graphicData uri="http://schemas.openxmlformats.org/presentationml/2006/ole">
            <mc:AlternateContent xmlns:mc="http://schemas.openxmlformats.org/markup-compatibility/2006">
              <mc:Choice xmlns:v="urn:schemas-microsoft-com:vml" Requires="v">
                <p:oleObj name="ChemSketch" r:id="rId4" imgW="1071720" imgH="413640" progId="ACD.ChemSketch.20">
                  <p:embed/>
                </p:oleObj>
              </mc:Choice>
              <mc:Fallback>
                <p:oleObj name="ChemSketch" r:id="rId4" imgW="1071720" imgH="413640" progId="ACD.ChemSketch.20">
                  <p:embed/>
                  <p:pic>
                    <p:nvPicPr>
                      <p:cNvPr id="0" name=""/>
                      <p:cNvPicPr/>
                      <p:nvPr/>
                    </p:nvPicPr>
                    <p:blipFill>
                      <a:blip r:embed="rId5"/>
                      <a:stretch>
                        <a:fillRect/>
                      </a:stretch>
                    </p:blipFill>
                    <p:spPr>
                      <a:xfrm>
                        <a:off x="4205315" y="1871252"/>
                        <a:ext cx="2199130" cy="850329"/>
                      </a:xfrm>
                      <a:prstGeom prst="rect">
                        <a:avLst/>
                      </a:prstGeom>
                    </p:spPr>
                  </p:pic>
                </p:oleObj>
              </mc:Fallback>
            </mc:AlternateContent>
          </a:graphicData>
        </a:graphic>
      </p:graphicFrame>
      <p:pic>
        <p:nvPicPr>
          <p:cNvPr id="11" name="Grafik 10">
            <a:extLst>
              <a:ext uri="{FF2B5EF4-FFF2-40B4-BE49-F238E27FC236}">
                <a16:creationId xmlns:a16="http://schemas.microsoft.com/office/drawing/2014/main" id="{80D26623-5465-4903-91BA-F6517E1B69BD}"/>
              </a:ext>
            </a:extLst>
          </p:cNvPr>
          <p:cNvPicPr>
            <a:picLocks noChangeAspect="1"/>
          </p:cNvPicPr>
          <p:nvPr/>
        </p:nvPicPr>
        <p:blipFill>
          <a:blip r:embed="rId6"/>
          <a:stretch>
            <a:fillRect/>
          </a:stretch>
        </p:blipFill>
        <p:spPr>
          <a:xfrm>
            <a:off x="784209" y="3604960"/>
            <a:ext cx="8118244" cy="1062920"/>
          </a:xfrm>
          <a:prstGeom prst="rect">
            <a:avLst/>
          </a:prstGeom>
        </p:spPr>
      </p:pic>
      <p:sp>
        <p:nvSpPr>
          <p:cNvPr id="12" name="Rechteck: abgerundete Ecken 11">
            <a:extLst>
              <a:ext uri="{FF2B5EF4-FFF2-40B4-BE49-F238E27FC236}">
                <a16:creationId xmlns:a16="http://schemas.microsoft.com/office/drawing/2014/main" id="{6F10C827-B1BB-4BBF-814B-7617EF32B4AF}"/>
              </a:ext>
            </a:extLst>
          </p:cNvPr>
          <p:cNvSpPr/>
          <p:nvPr/>
        </p:nvSpPr>
        <p:spPr>
          <a:xfrm>
            <a:off x="4479410" y="3564907"/>
            <a:ext cx="792990" cy="1053661"/>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Textfeld 12">
            <a:extLst>
              <a:ext uri="{FF2B5EF4-FFF2-40B4-BE49-F238E27FC236}">
                <a16:creationId xmlns:a16="http://schemas.microsoft.com/office/drawing/2014/main" id="{3F5F0507-E469-421A-9317-233F5408FF7F}"/>
              </a:ext>
            </a:extLst>
          </p:cNvPr>
          <p:cNvSpPr txBox="1"/>
          <p:nvPr/>
        </p:nvSpPr>
        <p:spPr>
          <a:xfrm>
            <a:off x="4222811" y="4768024"/>
            <a:ext cx="1873189" cy="369332"/>
          </a:xfrm>
          <a:prstGeom prst="rect">
            <a:avLst/>
          </a:prstGeom>
          <a:noFill/>
        </p:spPr>
        <p:txBody>
          <a:bodyPr wrap="square" rtlCol="0">
            <a:spAutoFit/>
          </a:bodyPr>
          <a:lstStyle/>
          <a:p>
            <a:r>
              <a:rPr lang="de-DE" dirty="0" err="1">
                <a:solidFill>
                  <a:srgbClr val="FF0000"/>
                </a:solidFill>
              </a:rPr>
              <a:t>Amidbindung</a:t>
            </a:r>
            <a:endParaRPr lang="de-DE" dirty="0">
              <a:solidFill>
                <a:srgbClr val="FF0000"/>
              </a:solidFill>
            </a:endParaRPr>
          </a:p>
        </p:txBody>
      </p:sp>
      <p:sp>
        <p:nvSpPr>
          <p:cNvPr id="14" name="Textfeld 13">
            <a:extLst>
              <a:ext uri="{FF2B5EF4-FFF2-40B4-BE49-F238E27FC236}">
                <a16:creationId xmlns:a16="http://schemas.microsoft.com/office/drawing/2014/main" id="{278EFE03-25F5-4856-AE78-ACB58D881A79}"/>
              </a:ext>
            </a:extLst>
          </p:cNvPr>
          <p:cNvSpPr txBox="1"/>
          <p:nvPr/>
        </p:nvSpPr>
        <p:spPr>
          <a:xfrm>
            <a:off x="3443185" y="2111750"/>
            <a:ext cx="452761" cy="369332"/>
          </a:xfrm>
          <a:prstGeom prst="rect">
            <a:avLst/>
          </a:prstGeom>
          <a:noFill/>
        </p:spPr>
        <p:txBody>
          <a:bodyPr wrap="square" rtlCol="0">
            <a:spAutoFit/>
          </a:bodyPr>
          <a:lstStyle/>
          <a:p>
            <a:r>
              <a:rPr lang="de-DE" dirty="0"/>
              <a:t>+</a:t>
            </a:r>
          </a:p>
        </p:txBody>
      </p:sp>
      <p:sp>
        <p:nvSpPr>
          <p:cNvPr id="15" name="Textfeld 14">
            <a:extLst>
              <a:ext uri="{FF2B5EF4-FFF2-40B4-BE49-F238E27FC236}">
                <a16:creationId xmlns:a16="http://schemas.microsoft.com/office/drawing/2014/main" id="{A080BFB3-D942-486A-A9FB-EDF4A2A7F8A1}"/>
              </a:ext>
            </a:extLst>
          </p:cNvPr>
          <p:cNvSpPr txBox="1"/>
          <p:nvPr/>
        </p:nvSpPr>
        <p:spPr>
          <a:xfrm>
            <a:off x="784209" y="2093749"/>
            <a:ext cx="399495" cy="369332"/>
          </a:xfrm>
          <a:prstGeom prst="rect">
            <a:avLst/>
          </a:prstGeom>
          <a:noFill/>
        </p:spPr>
        <p:txBody>
          <a:bodyPr wrap="square" rtlCol="0">
            <a:spAutoFit/>
          </a:bodyPr>
          <a:lstStyle/>
          <a:p>
            <a:r>
              <a:rPr lang="de-DE" dirty="0"/>
              <a:t>n</a:t>
            </a:r>
          </a:p>
        </p:txBody>
      </p:sp>
      <p:sp>
        <p:nvSpPr>
          <p:cNvPr id="16" name="Textfeld 15">
            <a:extLst>
              <a:ext uri="{FF2B5EF4-FFF2-40B4-BE49-F238E27FC236}">
                <a16:creationId xmlns:a16="http://schemas.microsoft.com/office/drawing/2014/main" id="{169E401D-9733-46CB-85B4-122A3F146C77}"/>
              </a:ext>
            </a:extLst>
          </p:cNvPr>
          <p:cNvSpPr txBox="1"/>
          <p:nvPr/>
        </p:nvSpPr>
        <p:spPr>
          <a:xfrm>
            <a:off x="3992463" y="2085940"/>
            <a:ext cx="399495" cy="369332"/>
          </a:xfrm>
          <a:prstGeom prst="rect">
            <a:avLst/>
          </a:prstGeom>
          <a:noFill/>
        </p:spPr>
        <p:txBody>
          <a:bodyPr wrap="square" rtlCol="0">
            <a:spAutoFit/>
          </a:bodyPr>
          <a:lstStyle/>
          <a:p>
            <a:r>
              <a:rPr lang="de-DE" dirty="0"/>
              <a:t>n</a:t>
            </a:r>
          </a:p>
        </p:txBody>
      </p:sp>
      <p:sp>
        <p:nvSpPr>
          <p:cNvPr id="17" name="Textfeld 16">
            <a:extLst>
              <a:ext uri="{FF2B5EF4-FFF2-40B4-BE49-F238E27FC236}">
                <a16:creationId xmlns:a16="http://schemas.microsoft.com/office/drawing/2014/main" id="{09F8C940-90D5-4756-809C-1BAE42BD8EA5}"/>
              </a:ext>
            </a:extLst>
          </p:cNvPr>
          <p:cNvSpPr txBox="1"/>
          <p:nvPr/>
        </p:nvSpPr>
        <p:spPr>
          <a:xfrm>
            <a:off x="8997770" y="3936365"/>
            <a:ext cx="1899822" cy="461665"/>
          </a:xfrm>
          <a:prstGeom prst="rect">
            <a:avLst/>
          </a:prstGeom>
          <a:noFill/>
        </p:spPr>
        <p:txBody>
          <a:bodyPr wrap="square" rtlCol="0">
            <a:spAutoFit/>
          </a:bodyPr>
          <a:lstStyle/>
          <a:p>
            <a:r>
              <a:rPr lang="de-DE" sz="2000" dirty="0"/>
              <a:t>+   </a:t>
            </a:r>
            <a:r>
              <a:rPr lang="de-DE" sz="2400" dirty="0"/>
              <a:t>2n-1  H</a:t>
            </a:r>
            <a:r>
              <a:rPr lang="de-DE" sz="2400" baseline="-25000" dirty="0"/>
              <a:t>2</a:t>
            </a:r>
            <a:r>
              <a:rPr lang="de-DE" sz="2400" dirty="0"/>
              <a:t>O</a:t>
            </a:r>
            <a:endParaRPr lang="de-DE" sz="2000" dirty="0"/>
          </a:p>
        </p:txBody>
      </p:sp>
      <p:cxnSp>
        <p:nvCxnSpPr>
          <p:cNvPr id="19" name="Gerade Verbindung mit Pfeil 18">
            <a:extLst>
              <a:ext uri="{FF2B5EF4-FFF2-40B4-BE49-F238E27FC236}">
                <a16:creationId xmlns:a16="http://schemas.microsoft.com/office/drawing/2014/main" id="{64859DEB-B128-4D45-A296-6A435669013D}"/>
              </a:ext>
            </a:extLst>
          </p:cNvPr>
          <p:cNvCxnSpPr/>
          <p:nvPr/>
        </p:nvCxnSpPr>
        <p:spPr>
          <a:xfrm>
            <a:off x="6933460" y="2270606"/>
            <a:ext cx="14204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feld 19">
            <a:extLst>
              <a:ext uri="{FF2B5EF4-FFF2-40B4-BE49-F238E27FC236}">
                <a16:creationId xmlns:a16="http://schemas.microsoft.com/office/drawing/2014/main" id="{A568F97E-19FB-4B6B-B67A-5D3C6D219B86}"/>
              </a:ext>
            </a:extLst>
          </p:cNvPr>
          <p:cNvSpPr txBox="1"/>
          <p:nvPr/>
        </p:nvSpPr>
        <p:spPr>
          <a:xfrm>
            <a:off x="1376038" y="2906472"/>
            <a:ext cx="1553592" cy="369332"/>
          </a:xfrm>
          <a:prstGeom prst="rect">
            <a:avLst/>
          </a:prstGeom>
          <a:noFill/>
        </p:spPr>
        <p:txBody>
          <a:bodyPr wrap="square" rtlCol="0">
            <a:spAutoFit/>
          </a:bodyPr>
          <a:lstStyle/>
          <a:p>
            <a:r>
              <a:rPr lang="de-DE" dirty="0" err="1"/>
              <a:t>Hexandi</a:t>
            </a:r>
            <a:r>
              <a:rPr lang="de-DE" dirty="0" err="1">
                <a:solidFill>
                  <a:schemeClr val="accent1"/>
                </a:solidFill>
              </a:rPr>
              <a:t>säure</a:t>
            </a:r>
            <a:endParaRPr lang="de-DE" dirty="0">
              <a:solidFill>
                <a:schemeClr val="accent1"/>
              </a:solidFill>
            </a:endParaRPr>
          </a:p>
        </p:txBody>
      </p:sp>
      <p:sp>
        <p:nvSpPr>
          <p:cNvPr id="21" name="Textfeld 20">
            <a:extLst>
              <a:ext uri="{FF2B5EF4-FFF2-40B4-BE49-F238E27FC236}">
                <a16:creationId xmlns:a16="http://schemas.microsoft.com/office/drawing/2014/main" id="{E166D131-9C7D-4206-A757-EF411F5F1829}"/>
              </a:ext>
            </a:extLst>
          </p:cNvPr>
          <p:cNvSpPr txBox="1"/>
          <p:nvPr/>
        </p:nvSpPr>
        <p:spPr>
          <a:xfrm>
            <a:off x="4445436" y="2950818"/>
            <a:ext cx="1933854" cy="369332"/>
          </a:xfrm>
          <a:prstGeom prst="rect">
            <a:avLst/>
          </a:prstGeom>
          <a:noFill/>
        </p:spPr>
        <p:txBody>
          <a:bodyPr wrap="square" rtlCol="0">
            <a:spAutoFit/>
          </a:bodyPr>
          <a:lstStyle/>
          <a:p>
            <a:r>
              <a:rPr lang="de-DE" dirty="0"/>
              <a:t>1,2-Di</a:t>
            </a:r>
            <a:r>
              <a:rPr lang="de-DE" dirty="0">
                <a:solidFill>
                  <a:schemeClr val="accent2"/>
                </a:solidFill>
              </a:rPr>
              <a:t>amino</a:t>
            </a:r>
            <a:r>
              <a:rPr lang="de-DE" dirty="0"/>
              <a:t>ethan</a:t>
            </a:r>
          </a:p>
        </p:txBody>
      </p:sp>
      <p:sp>
        <p:nvSpPr>
          <p:cNvPr id="22" name="Ellipse 21">
            <a:extLst>
              <a:ext uri="{FF2B5EF4-FFF2-40B4-BE49-F238E27FC236}">
                <a16:creationId xmlns:a16="http://schemas.microsoft.com/office/drawing/2014/main" id="{93854BB8-CD7F-4BDC-91C5-8338798E1A46}"/>
              </a:ext>
            </a:extLst>
          </p:cNvPr>
          <p:cNvSpPr/>
          <p:nvPr/>
        </p:nvSpPr>
        <p:spPr>
          <a:xfrm>
            <a:off x="2405377" y="1809107"/>
            <a:ext cx="824957" cy="1035220"/>
          </a:xfrm>
          <a:prstGeom prst="ellipse">
            <a:avLst/>
          </a:prstGeom>
          <a:solidFill>
            <a:srgbClr val="4472C4">
              <a:alpha val="16863"/>
            </a:srgbClr>
          </a:solidFill>
          <a:ln>
            <a:solidFill>
              <a:srgbClr val="2F528F">
                <a:alpha val="27059"/>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Ellipse 22">
            <a:extLst>
              <a:ext uri="{FF2B5EF4-FFF2-40B4-BE49-F238E27FC236}">
                <a16:creationId xmlns:a16="http://schemas.microsoft.com/office/drawing/2014/main" id="{02C489F9-D833-4718-BDB3-AFEC8351B040}"/>
              </a:ext>
            </a:extLst>
          </p:cNvPr>
          <p:cNvSpPr/>
          <p:nvPr/>
        </p:nvSpPr>
        <p:spPr>
          <a:xfrm>
            <a:off x="992656" y="1778805"/>
            <a:ext cx="801883" cy="1035220"/>
          </a:xfrm>
          <a:prstGeom prst="ellipse">
            <a:avLst/>
          </a:prstGeom>
          <a:solidFill>
            <a:srgbClr val="4472C4">
              <a:alpha val="16863"/>
            </a:srgbClr>
          </a:solidFill>
          <a:ln>
            <a:solidFill>
              <a:srgbClr val="2F528F">
                <a:alpha val="27059"/>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Ellipse 23">
            <a:extLst>
              <a:ext uri="{FF2B5EF4-FFF2-40B4-BE49-F238E27FC236}">
                <a16:creationId xmlns:a16="http://schemas.microsoft.com/office/drawing/2014/main" id="{508F5708-B85B-4FC5-9DAB-591941BB2B5C}"/>
              </a:ext>
            </a:extLst>
          </p:cNvPr>
          <p:cNvSpPr/>
          <p:nvPr/>
        </p:nvSpPr>
        <p:spPr>
          <a:xfrm>
            <a:off x="4012658" y="1798152"/>
            <a:ext cx="801883" cy="1035220"/>
          </a:xfrm>
          <a:prstGeom prst="ellipse">
            <a:avLst/>
          </a:prstGeom>
          <a:solidFill>
            <a:srgbClr val="FFC000">
              <a:alpha val="16863"/>
            </a:srgbClr>
          </a:solidFill>
          <a:ln>
            <a:solidFill>
              <a:srgbClr val="2F528F">
                <a:alpha val="27059"/>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Ellipse 24">
            <a:extLst>
              <a:ext uri="{FF2B5EF4-FFF2-40B4-BE49-F238E27FC236}">
                <a16:creationId xmlns:a16="http://schemas.microsoft.com/office/drawing/2014/main" id="{91FD32B7-14F2-4578-A7E3-212032D816F9}"/>
              </a:ext>
            </a:extLst>
          </p:cNvPr>
          <p:cNvSpPr/>
          <p:nvPr/>
        </p:nvSpPr>
        <p:spPr>
          <a:xfrm>
            <a:off x="5808194" y="1809107"/>
            <a:ext cx="801883" cy="1035220"/>
          </a:xfrm>
          <a:prstGeom prst="ellipse">
            <a:avLst/>
          </a:prstGeom>
          <a:solidFill>
            <a:srgbClr val="FFC000">
              <a:alpha val="16863"/>
            </a:srgbClr>
          </a:solidFill>
          <a:ln>
            <a:solidFill>
              <a:srgbClr val="2F528F">
                <a:alpha val="27059"/>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Textfeld 25">
            <a:extLst>
              <a:ext uri="{FF2B5EF4-FFF2-40B4-BE49-F238E27FC236}">
                <a16:creationId xmlns:a16="http://schemas.microsoft.com/office/drawing/2014/main" id="{4D22BF05-A5E9-4E65-825A-162E1917E3E5}"/>
              </a:ext>
            </a:extLst>
          </p:cNvPr>
          <p:cNvSpPr txBox="1"/>
          <p:nvPr/>
        </p:nvSpPr>
        <p:spPr>
          <a:xfrm>
            <a:off x="6933460" y="1889636"/>
            <a:ext cx="1915486" cy="369332"/>
          </a:xfrm>
          <a:prstGeom prst="rect">
            <a:avLst/>
          </a:prstGeom>
          <a:noFill/>
        </p:spPr>
        <p:txBody>
          <a:bodyPr wrap="square" rtlCol="0">
            <a:spAutoFit/>
          </a:bodyPr>
          <a:lstStyle/>
          <a:p>
            <a:r>
              <a:rPr lang="de-DE" i="1" dirty="0">
                <a:solidFill>
                  <a:srgbClr val="FF0000"/>
                </a:solidFill>
              </a:rPr>
              <a:t>Polykondensation</a:t>
            </a:r>
          </a:p>
        </p:txBody>
      </p:sp>
      <p:sp>
        <p:nvSpPr>
          <p:cNvPr id="27" name="Rechteck: abgerundete Ecken 26">
            <a:extLst>
              <a:ext uri="{FF2B5EF4-FFF2-40B4-BE49-F238E27FC236}">
                <a16:creationId xmlns:a16="http://schemas.microsoft.com/office/drawing/2014/main" id="{9D6FB6E2-AA7C-4949-979C-22C930C28FE9}"/>
              </a:ext>
            </a:extLst>
          </p:cNvPr>
          <p:cNvSpPr/>
          <p:nvPr/>
        </p:nvSpPr>
        <p:spPr>
          <a:xfrm>
            <a:off x="3373515" y="3604960"/>
            <a:ext cx="1631152" cy="936738"/>
          </a:xfrm>
          <a:prstGeom prst="roundRect">
            <a:avLst/>
          </a:prstGeom>
          <a:solidFill>
            <a:srgbClr val="4472C4">
              <a:alpha val="1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Rechteck: abgerundete Ecken 27">
            <a:extLst>
              <a:ext uri="{FF2B5EF4-FFF2-40B4-BE49-F238E27FC236}">
                <a16:creationId xmlns:a16="http://schemas.microsoft.com/office/drawing/2014/main" id="{F82C0272-828E-4107-84BB-5113E06D19EB}"/>
              </a:ext>
            </a:extLst>
          </p:cNvPr>
          <p:cNvSpPr/>
          <p:nvPr/>
        </p:nvSpPr>
        <p:spPr>
          <a:xfrm>
            <a:off x="6875755" y="3612481"/>
            <a:ext cx="1535836" cy="936738"/>
          </a:xfrm>
          <a:prstGeom prst="roundRect">
            <a:avLst/>
          </a:prstGeom>
          <a:solidFill>
            <a:srgbClr val="4472C4">
              <a:alpha val="1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Rechteck: abgerundete Ecken 28">
            <a:extLst>
              <a:ext uri="{FF2B5EF4-FFF2-40B4-BE49-F238E27FC236}">
                <a16:creationId xmlns:a16="http://schemas.microsoft.com/office/drawing/2014/main" id="{E277790B-CCF8-45DB-938C-A0C20C0DC80A}"/>
              </a:ext>
            </a:extLst>
          </p:cNvPr>
          <p:cNvSpPr/>
          <p:nvPr/>
        </p:nvSpPr>
        <p:spPr>
          <a:xfrm>
            <a:off x="5028496" y="3633710"/>
            <a:ext cx="1823429" cy="936738"/>
          </a:xfrm>
          <a:prstGeom prst="roundRect">
            <a:avLst/>
          </a:prstGeom>
          <a:solidFill>
            <a:srgbClr val="FFC000">
              <a:alpha val="12157"/>
            </a:srgb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4"/>
              </a:solidFill>
            </a:endParaRPr>
          </a:p>
        </p:txBody>
      </p:sp>
      <p:sp>
        <p:nvSpPr>
          <p:cNvPr id="30" name="Rechteck: abgerundete Ecken 29">
            <a:extLst>
              <a:ext uri="{FF2B5EF4-FFF2-40B4-BE49-F238E27FC236}">
                <a16:creationId xmlns:a16="http://schemas.microsoft.com/office/drawing/2014/main" id="{F210F816-1D65-4443-9DA8-F7C66779D580}"/>
              </a:ext>
            </a:extLst>
          </p:cNvPr>
          <p:cNvSpPr/>
          <p:nvPr/>
        </p:nvSpPr>
        <p:spPr>
          <a:xfrm>
            <a:off x="1538171" y="3598370"/>
            <a:ext cx="1823429" cy="936738"/>
          </a:xfrm>
          <a:prstGeom prst="roundRect">
            <a:avLst/>
          </a:prstGeom>
          <a:solidFill>
            <a:srgbClr val="FFC000">
              <a:alpha val="12157"/>
            </a:srgb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accent4"/>
              </a:solidFill>
            </a:endParaRPr>
          </a:p>
        </p:txBody>
      </p:sp>
      <p:sp>
        <p:nvSpPr>
          <p:cNvPr id="31" name="Rechteck: abgerundete Ecken 30">
            <a:extLst>
              <a:ext uri="{FF2B5EF4-FFF2-40B4-BE49-F238E27FC236}">
                <a16:creationId xmlns:a16="http://schemas.microsoft.com/office/drawing/2014/main" id="{97CF1666-C718-4A3F-B45C-74CDCB9D3A41}"/>
              </a:ext>
            </a:extLst>
          </p:cNvPr>
          <p:cNvSpPr/>
          <p:nvPr/>
        </p:nvSpPr>
        <p:spPr>
          <a:xfrm>
            <a:off x="3012764" y="3549855"/>
            <a:ext cx="792990" cy="1061989"/>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Rechteck: abgerundete Ecken 31">
            <a:extLst>
              <a:ext uri="{FF2B5EF4-FFF2-40B4-BE49-F238E27FC236}">
                <a16:creationId xmlns:a16="http://schemas.microsoft.com/office/drawing/2014/main" id="{E837230B-1270-4548-B26B-1DA5F6C46955}"/>
              </a:ext>
            </a:extLst>
          </p:cNvPr>
          <p:cNvSpPr/>
          <p:nvPr/>
        </p:nvSpPr>
        <p:spPr>
          <a:xfrm>
            <a:off x="6503089" y="3562503"/>
            <a:ext cx="792990" cy="1040759"/>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Textfeld 32">
            <a:extLst>
              <a:ext uri="{FF2B5EF4-FFF2-40B4-BE49-F238E27FC236}">
                <a16:creationId xmlns:a16="http://schemas.microsoft.com/office/drawing/2014/main" id="{E664E93B-7E67-466D-9C6A-7EF06013B3D4}"/>
              </a:ext>
            </a:extLst>
          </p:cNvPr>
          <p:cNvSpPr txBox="1"/>
          <p:nvPr/>
        </p:nvSpPr>
        <p:spPr>
          <a:xfrm>
            <a:off x="3772488" y="5137356"/>
            <a:ext cx="3920696" cy="369332"/>
          </a:xfrm>
          <a:prstGeom prst="rect">
            <a:avLst/>
          </a:prstGeom>
          <a:noFill/>
        </p:spPr>
        <p:txBody>
          <a:bodyPr wrap="square" rtlCol="0">
            <a:spAutoFit/>
          </a:bodyPr>
          <a:lstStyle/>
          <a:p>
            <a:r>
              <a:rPr lang="de-DE" dirty="0" err="1">
                <a:solidFill>
                  <a:srgbClr val="FF0000"/>
                </a:solidFill>
              </a:rPr>
              <a:t>Poly</a:t>
            </a:r>
            <a:r>
              <a:rPr lang="de-DE" dirty="0" err="1">
                <a:solidFill>
                  <a:schemeClr val="accent1"/>
                </a:solidFill>
              </a:rPr>
              <a:t>hexansäure</a:t>
            </a:r>
            <a:r>
              <a:rPr lang="de-DE" dirty="0" err="1">
                <a:solidFill>
                  <a:srgbClr val="FFC000"/>
                </a:solidFill>
              </a:rPr>
              <a:t>ethyl</a:t>
            </a:r>
            <a:r>
              <a:rPr lang="de-DE" dirty="0" err="1">
                <a:solidFill>
                  <a:srgbClr val="FF0000"/>
                </a:solidFill>
              </a:rPr>
              <a:t>amid</a:t>
            </a:r>
            <a:endParaRPr lang="de-DE" dirty="0">
              <a:solidFill>
                <a:srgbClr val="FF0000"/>
              </a:solidFill>
            </a:endParaRPr>
          </a:p>
        </p:txBody>
      </p:sp>
      <p:sp>
        <p:nvSpPr>
          <p:cNvPr id="34" name="Textfeld 33">
            <a:extLst>
              <a:ext uri="{FF2B5EF4-FFF2-40B4-BE49-F238E27FC236}">
                <a16:creationId xmlns:a16="http://schemas.microsoft.com/office/drawing/2014/main" id="{2CB373CF-0F3B-4BEC-A01A-D15C33597066}"/>
              </a:ext>
            </a:extLst>
          </p:cNvPr>
          <p:cNvSpPr txBox="1"/>
          <p:nvPr/>
        </p:nvSpPr>
        <p:spPr>
          <a:xfrm>
            <a:off x="1014252" y="5980410"/>
            <a:ext cx="5488837" cy="369332"/>
          </a:xfrm>
          <a:prstGeom prst="rect">
            <a:avLst/>
          </a:prstGeom>
          <a:noFill/>
        </p:spPr>
        <p:txBody>
          <a:bodyPr wrap="square" rtlCol="0">
            <a:spAutoFit/>
          </a:bodyPr>
          <a:lstStyle/>
          <a:p>
            <a:r>
              <a:rPr lang="de-DE" dirty="0" err="1"/>
              <a:t>Diarbonsäuren</a:t>
            </a:r>
            <a:r>
              <a:rPr lang="de-DE" dirty="0"/>
              <a:t> reagieren mit Diaminen zu Polyamiden.</a:t>
            </a:r>
          </a:p>
        </p:txBody>
      </p:sp>
    </p:spTree>
    <p:extLst>
      <p:ext uri="{BB962C8B-B14F-4D97-AF65-F5344CB8AC3E}">
        <p14:creationId xmlns:p14="http://schemas.microsoft.com/office/powerpoint/2010/main" val="2303413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P spid="15" grpId="0"/>
      <p:bldP spid="16" grpId="0"/>
      <p:bldP spid="17" grpId="0"/>
      <p:bldP spid="20" grpId="0"/>
      <p:bldP spid="21" grpId="0"/>
      <p:bldP spid="22" grpId="0" animBg="1"/>
      <p:bldP spid="23" grpId="0" animBg="1"/>
      <p:bldP spid="24" grpId="0" animBg="1"/>
      <p:bldP spid="25" grpId="0" animBg="1"/>
      <p:bldP spid="26" grpId="0"/>
      <p:bldP spid="27" grpId="0" animBg="1"/>
      <p:bldP spid="28" grpId="0" animBg="1"/>
      <p:bldP spid="29" grpId="0" animBg="1"/>
      <p:bldP spid="30" grpId="0" animBg="1"/>
      <p:bldP spid="31" grpId="0" animBg="1"/>
      <p:bldP spid="32" grpId="0" animBg="1"/>
      <p:bldP spid="33" grpId="0"/>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2EF9AB7E-E814-4C1C-A9F3-063F58F94778}"/>
              </a:ext>
            </a:extLst>
          </p:cNvPr>
          <p:cNvSpPr txBox="1"/>
          <p:nvPr/>
        </p:nvSpPr>
        <p:spPr>
          <a:xfrm>
            <a:off x="776292" y="393322"/>
            <a:ext cx="6257925" cy="461665"/>
          </a:xfrm>
          <a:prstGeom prst="rect">
            <a:avLst/>
          </a:prstGeom>
          <a:noFill/>
        </p:spPr>
        <p:txBody>
          <a:bodyPr wrap="square" rtlCol="0">
            <a:spAutoFit/>
          </a:bodyPr>
          <a:lstStyle/>
          <a:p>
            <a:r>
              <a:rPr lang="de-DE" sz="2400" u="sng" dirty="0"/>
              <a:t>3. Polycarbonate</a:t>
            </a:r>
            <a:endParaRPr lang="de-DE" sz="2400" dirty="0"/>
          </a:p>
        </p:txBody>
      </p:sp>
      <p:graphicFrame>
        <p:nvGraphicFramePr>
          <p:cNvPr id="3" name="Objekt 2">
            <a:extLst>
              <a:ext uri="{FF2B5EF4-FFF2-40B4-BE49-F238E27FC236}">
                <a16:creationId xmlns:a16="http://schemas.microsoft.com/office/drawing/2014/main" id="{228F6423-0F72-4B59-9ED8-1CFD2A41D513}"/>
              </a:ext>
            </a:extLst>
          </p:cNvPr>
          <p:cNvGraphicFramePr>
            <a:graphicFrameLocks noChangeAspect="1"/>
          </p:cNvGraphicFramePr>
          <p:nvPr>
            <p:extLst>
              <p:ext uri="{D42A27DB-BD31-4B8C-83A1-F6EECF244321}">
                <p14:modId xmlns:p14="http://schemas.microsoft.com/office/powerpoint/2010/main" val="879214765"/>
              </p:ext>
            </p:extLst>
          </p:nvPr>
        </p:nvGraphicFramePr>
        <p:xfrm>
          <a:off x="510047" y="1451273"/>
          <a:ext cx="5286433" cy="1213439"/>
        </p:xfrm>
        <a:graphic>
          <a:graphicData uri="http://schemas.openxmlformats.org/presentationml/2006/ole">
            <mc:AlternateContent xmlns:mc="http://schemas.openxmlformats.org/markup-compatibility/2006">
              <mc:Choice xmlns:v="urn:schemas-microsoft-com:vml" Requires="v">
                <p:oleObj name="ChemSketch" r:id="rId2" imgW="2579040" imgH="592200" progId="ACD.ChemSketch.20">
                  <p:embed/>
                </p:oleObj>
              </mc:Choice>
              <mc:Fallback>
                <p:oleObj name="ChemSketch" r:id="rId2" imgW="2579040" imgH="592200" progId="ACD.ChemSketch.20">
                  <p:embed/>
                  <p:pic>
                    <p:nvPicPr>
                      <p:cNvPr id="0" name=""/>
                      <p:cNvPicPr/>
                      <p:nvPr/>
                    </p:nvPicPr>
                    <p:blipFill>
                      <a:blip r:embed="rId3"/>
                      <a:stretch>
                        <a:fillRect/>
                      </a:stretch>
                    </p:blipFill>
                    <p:spPr>
                      <a:xfrm>
                        <a:off x="510047" y="1451273"/>
                        <a:ext cx="5286433" cy="1213439"/>
                      </a:xfrm>
                      <a:prstGeom prst="rect">
                        <a:avLst/>
                      </a:prstGeom>
                    </p:spPr>
                  </p:pic>
                </p:oleObj>
              </mc:Fallback>
            </mc:AlternateContent>
          </a:graphicData>
        </a:graphic>
      </p:graphicFrame>
      <p:graphicFrame>
        <p:nvGraphicFramePr>
          <p:cNvPr id="4" name="Objekt 3">
            <a:extLst>
              <a:ext uri="{FF2B5EF4-FFF2-40B4-BE49-F238E27FC236}">
                <a16:creationId xmlns:a16="http://schemas.microsoft.com/office/drawing/2014/main" id="{E124B75E-97C5-4955-9A15-148863DA3840}"/>
              </a:ext>
            </a:extLst>
          </p:cNvPr>
          <p:cNvGraphicFramePr>
            <a:graphicFrameLocks noChangeAspect="1"/>
          </p:cNvGraphicFramePr>
          <p:nvPr>
            <p:extLst>
              <p:ext uri="{D42A27DB-BD31-4B8C-83A1-F6EECF244321}">
                <p14:modId xmlns:p14="http://schemas.microsoft.com/office/powerpoint/2010/main" val="717666327"/>
              </p:ext>
            </p:extLst>
          </p:nvPr>
        </p:nvGraphicFramePr>
        <p:xfrm>
          <a:off x="393008" y="4226827"/>
          <a:ext cx="5327293" cy="1213438"/>
        </p:xfrm>
        <a:graphic>
          <a:graphicData uri="http://schemas.openxmlformats.org/presentationml/2006/ole">
            <mc:AlternateContent xmlns:mc="http://schemas.openxmlformats.org/markup-compatibility/2006">
              <mc:Choice xmlns:v="urn:schemas-microsoft-com:vml" Requires="v">
                <p:oleObj name="ChemSketch" r:id="rId4" imgW="2571840" imgH="585000" progId="ACD.ChemSketch.20">
                  <p:embed/>
                </p:oleObj>
              </mc:Choice>
              <mc:Fallback>
                <p:oleObj name="ChemSketch" r:id="rId4" imgW="2571840" imgH="585000" progId="ACD.ChemSketch.20">
                  <p:embed/>
                  <p:pic>
                    <p:nvPicPr>
                      <p:cNvPr id="0" name=""/>
                      <p:cNvPicPr/>
                      <p:nvPr/>
                    </p:nvPicPr>
                    <p:blipFill>
                      <a:blip r:embed="rId5"/>
                      <a:stretch>
                        <a:fillRect/>
                      </a:stretch>
                    </p:blipFill>
                    <p:spPr>
                      <a:xfrm>
                        <a:off x="393008" y="4226827"/>
                        <a:ext cx="5327293" cy="1213438"/>
                      </a:xfrm>
                      <a:prstGeom prst="rect">
                        <a:avLst/>
                      </a:prstGeom>
                    </p:spPr>
                  </p:pic>
                </p:oleObj>
              </mc:Fallback>
            </mc:AlternateContent>
          </a:graphicData>
        </a:graphic>
      </p:graphicFrame>
      <p:pic>
        <p:nvPicPr>
          <p:cNvPr id="6" name="Grafik 5">
            <a:extLst>
              <a:ext uri="{FF2B5EF4-FFF2-40B4-BE49-F238E27FC236}">
                <a16:creationId xmlns:a16="http://schemas.microsoft.com/office/drawing/2014/main" id="{AD4A5975-C7D3-4CAD-87DC-2162CE921F72}"/>
              </a:ext>
            </a:extLst>
          </p:cNvPr>
          <p:cNvPicPr>
            <a:picLocks noChangeAspect="1"/>
          </p:cNvPicPr>
          <p:nvPr/>
        </p:nvPicPr>
        <p:blipFill>
          <a:blip r:embed="rId6"/>
          <a:stretch>
            <a:fillRect/>
          </a:stretch>
        </p:blipFill>
        <p:spPr>
          <a:xfrm>
            <a:off x="6276572" y="2774861"/>
            <a:ext cx="5713831" cy="1482979"/>
          </a:xfrm>
          <a:prstGeom prst="rect">
            <a:avLst/>
          </a:prstGeom>
        </p:spPr>
      </p:pic>
      <p:sp>
        <p:nvSpPr>
          <p:cNvPr id="7" name="Textfeld 6">
            <a:extLst>
              <a:ext uri="{FF2B5EF4-FFF2-40B4-BE49-F238E27FC236}">
                <a16:creationId xmlns:a16="http://schemas.microsoft.com/office/drawing/2014/main" id="{16791D8F-DF24-4DEC-9553-5E9FD6F31D9A}"/>
              </a:ext>
            </a:extLst>
          </p:cNvPr>
          <p:cNvSpPr txBox="1"/>
          <p:nvPr/>
        </p:nvSpPr>
        <p:spPr>
          <a:xfrm>
            <a:off x="2457138" y="2891666"/>
            <a:ext cx="1907177" cy="369332"/>
          </a:xfrm>
          <a:prstGeom prst="rect">
            <a:avLst/>
          </a:prstGeom>
          <a:noFill/>
        </p:spPr>
        <p:txBody>
          <a:bodyPr wrap="square" rtlCol="0">
            <a:spAutoFit/>
          </a:bodyPr>
          <a:lstStyle/>
          <a:p>
            <a:r>
              <a:rPr lang="de-DE" dirty="0"/>
              <a:t>Bisphenol A</a:t>
            </a:r>
          </a:p>
        </p:txBody>
      </p:sp>
      <p:sp>
        <p:nvSpPr>
          <p:cNvPr id="8" name="Textfeld 7">
            <a:extLst>
              <a:ext uri="{FF2B5EF4-FFF2-40B4-BE49-F238E27FC236}">
                <a16:creationId xmlns:a16="http://schemas.microsoft.com/office/drawing/2014/main" id="{FA02E54C-7425-4CB6-9F10-D04DA637C5D1}"/>
              </a:ext>
            </a:extLst>
          </p:cNvPr>
          <p:cNvSpPr txBox="1"/>
          <p:nvPr/>
        </p:nvSpPr>
        <p:spPr>
          <a:xfrm>
            <a:off x="510047" y="2891666"/>
            <a:ext cx="1907177" cy="369332"/>
          </a:xfrm>
          <a:prstGeom prst="rect">
            <a:avLst/>
          </a:prstGeom>
          <a:noFill/>
        </p:spPr>
        <p:txBody>
          <a:bodyPr wrap="square" rtlCol="0">
            <a:spAutoFit/>
          </a:bodyPr>
          <a:lstStyle/>
          <a:p>
            <a:r>
              <a:rPr lang="de-DE" dirty="0"/>
              <a:t>Kohlensäure</a:t>
            </a:r>
          </a:p>
        </p:txBody>
      </p:sp>
      <p:sp>
        <p:nvSpPr>
          <p:cNvPr id="9" name="Textfeld 8">
            <a:extLst>
              <a:ext uri="{FF2B5EF4-FFF2-40B4-BE49-F238E27FC236}">
                <a16:creationId xmlns:a16="http://schemas.microsoft.com/office/drawing/2014/main" id="{335D1CB6-2837-420B-BFAC-F5ED226E6774}"/>
              </a:ext>
            </a:extLst>
          </p:cNvPr>
          <p:cNvSpPr txBox="1"/>
          <p:nvPr/>
        </p:nvSpPr>
        <p:spPr>
          <a:xfrm>
            <a:off x="4677099" y="2891666"/>
            <a:ext cx="1907177" cy="369332"/>
          </a:xfrm>
          <a:prstGeom prst="rect">
            <a:avLst/>
          </a:prstGeom>
          <a:noFill/>
        </p:spPr>
        <p:txBody>
          <a:bodyPr wrap="square" rtlCol="0">
            <a:spAutoFit/>
          </a:bodyPr>
          <a:lstStyle/>
          <a:p>
            <a:r>
              <a:rPr lang="de-DE" dirty="0"/>
              <a:t>Kohlensäure</a:t>
            </a:r>
          </a:p>
        </p:txBody>
      </p:sp>
      <p:sp>
        <p:nvSpPr>
          <p:cNvPr id="10" name="Textfeld 9">
            <a:extLst>
              <a:ext uri="{FF2B5EF4-FFF2-40B4-BE49-F238E27FC236}">
                <a16:creationId xmlns:a16="http://schemas.microsoft.com/office/drawing/2014/main" id="{F0CF91AD-257D-4ACC-92AD-1A0472E414D4}"/>
              </a:ext>
            </a:extLst>
          </p:cNvPr>
          <p:cNvSpPr txBox="1"/>
          <p:nvPr/>
        </p:nvSpPr>
        <p:spPr>
          <a:xfrm>
            <a:off x="2457138" y="5543426"/>
            <a:ext cx="1907177" cy="369332"/>
          </a:xfrm>
          <a:prstGeom prst="rect">
            <a:avLst/>
          </a:prstGeom>
          <a:noFill/>
        </p:spPr>
        <p:txBody>
          <a:bodyPr wrap="square" rtlCol="0">
            <a:spAutoFit/>
          </a:bodyPr>
          <a:lstStyle/>
          <a:p>
            <a:r>
              <a:rPr lang="de-DE" dirty="0"/>
              <a:t>Bisphenol A</a:t>
            </a:r>
          </a:p>
        </p:txBody>
      </p:sp>
      <p:sp>
        <p:nvSpPr>
          <p:cNvPr id="11" name="Textfeld 10">
            <a:extLst>
              <a:ext uri="{FF2B5EF4-FFF2-40B4-BE49-F238E27FC236}">
                <a16:creationId xmlns:a16="http://schemas.microsoft.com/office/drawing/2014/main" id="{8370AC8D-5547-4717-8919-141172C6C378}"/>
              </a:ext>
            </a:extLst>
          </p:cNvPr>
          <p:cNvSpPr txBox="1"/>
          <p:nvPr/>
        </p:nvSpPr>
        <p:spPr>
          <a:xfrm>
            <a:off x="393008" y="5543426"/>
            <a:ext cx="1907177" cy="369332"/>
          </a:xfrm>
          <a:prstGeom prst="rect">
            <a:avLst/>
          </a:prstGeom>
          <a:noFill/>
        </p:spPr>
        <p:txBody>
          <a:bodyPr wrap="square" rtlCol="0">
            <a:spAutoFit/>
          </a:bodyPr>
          <a:lstStyle/>
          <a:p>
            <a:r>
              <a:rPr lang="de-DE" dirty="0"/>
              <a:t>Phosgen</a:t>
            </a:r>
          </a:p>
        </p:txBody>
      </p:sp>
      <p:sp>
        <p:nvSpPr>
          <p:cNvPr id="12" name="Textfeld 11">
            <a:extLst>
              <a:ext uri="{FF2B5EF4-FFF2-40B4-BE49-F238E27FC236}">
                <a16:creationId xmlns:a16="http://schemas.microsoft.com/office/drawing/2014/main" id="{7104496C-4B4C-4EB8-918D-5A052262A654}"/>
              </a:ext>
            </a:extLst>
          </p:cNvPr>
          <p:cNvSpPr txBox="1"/>
          <p:nvPr/>
        </p:nvSpPr>
        <p:spPr>
          <a:xfrm>
            <a:off x="4766712" y="5543426"/>
            <a:ext cx="1907177" cy="369332"/>
          </a:xfrm>
          <a:prstGeom prst="rect">
            <a:avLst/>
          </a:prstGeom>
          <a:noFill/>
        </p:spPr>
        <p:txBody>
          <a:bodyPr wrap="square" rtlCol="0">
            <a:spAutoFit/>
          </a:bodyPr>
          <a:lstStyle/>
          <a:p>
            <a:r>
              <a:rPr lang="de-DE" dirty="0"/>
              <a:t>Phosgen</a:t>
            </a:r>
          </a:p>
        </p:txBody>
      </p:sp>
      <p:sp>
        <p:nvSpPr>
          <p:cNvPr id="13" name="Rechteck: abgerundete Ecken 12">
            <a:extLst>
              <a:ext uri="{FF2B5EF4-FFF2-40B4-BE49-F238E27FC236}">
                <a16:creationId xmlns:a16="http://schemas.microsoft.com/office/drawing/2014/main" id="{8FBD6B55-B452-4FD8-B9BF-BAA334C6B072}"/>
              </a:ext>
            </a:extLst>
          </p:cNvPr>
          <p:cNvSpPr/>
          <p:nvPr/>
        </p:nvSpPr>
        <p:spPr>
          <a:xfrm>
            <a:off x="4538485" y="2042633"/>
            <a:ext cx="548640" cy="354598"/>
          </a:xfrm>
          <a:prstGeom prst="roundRect">
            <a:avLst/>
          </a:prstGeom>
          <a:solidFill>
            <a:srgbClr val="4472C4">
              <a:alpha val="1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abgerundete Ecken 13">
            <a:extLst>
              <a:ext uri="{FF2B5EF4-FFF2-40B4-BE49-F238E27FC236}">
                <a16:creationId xmlns:a16="http://schemas.microsoft.com/office/drawing/2014/main" id="{69120FE2-C620-40AC-B971-7F996B660376}"/>
              </a:ext>
            </a:extLst>
          </p:cNvPr>
          <p:cNvSpPr/>
          <p:nvPr/>
        </p:nvSpPr>
        <p:spPr>
          <a:xfrm>
            <a:off x="1198024" y="1989875"/>
            <a:ext cx="548640" cy="354598"/>
          </a:xfrm>
          <a:prstGeom prst="roundRect">
            <a:avLst/>
          </a:prstGeom>
          <a:solidFill>
            <a:srgbClr val="4472C4">
              <a:alpha val="1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649AC210-ED0A-4A02-ABB3-FF15E6DEFC2F}"/>
              </a:ext>
            </a:extLst>
          </p:cNvPr>
          <p:cNvSpPr/>
          <p:nvPr/>
        </p:nvSpPr>
        <p:spPr>
          <a:xfrm>
            <a:off x="1098403" y="4746138"/>
            <a:ext cx="548640" cy="354598"/>
          </a:xfrm>
          <a:prstGeom prst="roundRect">
            <a:avLst/>
          </a:prstGeom>
          <a:solidFill>
            <a:srgbClr val="00B050">
              <a:alpha val="18824"/>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abgerundete Ecken 15">
            <a:extLst>
              <a:ext uri="{FF2B5EF4-FFF2-40B4-BE49-F238E27FC236}">
                <a16:creationId xmlns:a16="http://schemas.microsoft.com/office/drawing/2014/main" id="{F3218743-921D-4409-A8FF-39E1E651F6D8}"/>
              </a:ext>
            </a:extLst>
          </p:cNvPr>
          <p:cNvSpPr/>
          <p:nvPr/>
        </p:nvSpPr>
        <p:spPr>
          <a:xfrm>
            <a:off x="4466265" y="4769841"/>
            <a:ext cx="548640" cy="354598"/>
          </a:xfrm>
          <a:prstGeom prst="roundRect">
            <a:avLst/>
          </a:prstGeom>
          <a:solidFill>
            <a:srgbClr val="00B050">
              <a:alpha val="18824"/>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8" name="Gerade Verbindung mit Pfeil 17">
            <a:extLst>
              <a:ext uri="{FF2B5EF4-FFF2-40B4-BE49-F238E27FC236}">
                <a16:creationId xmlns:a16="http://schemas.microsoft.com/office/drawing/2014/main" id="{7796A7A8-1A07-4E3F-A697-42EBBFB974E7}"/>
              </a:ext>
            </a:extLst>
          </p:cNvPr>
          <p:cNvCxnSpPr/>
          <p:nvPr/>
        </p:nvCxnSpPr>
        <p:spPr>
          <a:xfrm>
            <a:off x="6096000" y="2344473"/>
            <a:ext cx="949234" cy="7834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Gerade Verbindung mit Pfeil 19">
            <a:extLst>
              <a:ext uri="{FF2B5EF4-FFF2-40B4-BE49-F238E27FC236}">
                <a16:creationId xmlns:a16="http://schemas.microsoft.com/office/drawing/2014/main" id="{F47601CE-9225-48BE-A9FB-FAE1458EBDDB}"/>
              </a:ext>
            </a:extLst>
          </p:cNvPr>
          <p:cNvCxnSpPr/>
          <p:nvPr/>
        </p:nvCxnSpPr>
        <p:spPr>
          <a:xfrm flipV="1">
            <a:off x="5998623" y="4010492"/>
            <a:ext cx="1035594" cy="9366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feld 20">
            <a:extLst>
              <a:ext uri="{FF2B5EF4-FFF2-40B4-BE49-F238E27FC236}">
                <a16:creationId xmlns:a16="http://schemas.microsoft.com/office/drawing/2014/main" id="{837F3E59-EB18-4DEA-87F8-9B5624796140}"/>
              </a:ext>
            </a:extLst>
          </p:cNvPr>
          <p:cNvSpPr txBox="1"/>
          <p:nvPr/>
        </p:nvSpPr>
        <p:spPr>
          <a:xfrm>
            <a:off x="6426926" y="2344473"/>
            <a:ext cx="1236617" cy="400110"/>
          </a:xfrm>
          <a:prstGeom prst="rect">
            <a:avLst/>
          </a:prstGeom>
          <a:noFill/>
        </p:spPr>
        <p:txBody>
          <a:bodyPr wrap="square" rtlCol="0">
            <a:spAutoFit/>
          </a:bodyPr>
          <a:lstStyle/>
          <a:p>
            <a:r>
              <a:rPr lang="de-DE" sz="2000" b="1" dirty="0"/>
              <a:t>- </a:t>
            </a:r>
            <a:r>
              <a:rPr lang="de-DE" sz="2000" b="1" dirty="0">
                <a:solidFill>
                  <a:schemeClr val="accent1"/>
                </a:solidFill>
              </a:rPr>
              <a:t>H</a:t>
            </a:r>
            <a:r>
              <a:rPr lang="de-DE" sz="2000" b="1" baseline="-25000" dirty="0">
                <a:solidFill>
                  <a:schemeClr val="accent1"/>
                </a:solidFill>
              </a:rPr>
              <a:t>2</a:t>
            </a:r>
            <a:r>
              <a:rPr lang="de-DE" sz="2000" b="1" dirty="0">
                <a:solidFill>
                  <a:schemeClr val="accent1"/>
                </a:solidFill>
              </a:rPr>
              <a:t>O</a:t>
            </a:r>
          </a:p>
        </p:txBody>
      </p:sp>
      <p:sp>
        <p:nvSpPr>
          <p:cNvPr id="24" name="Textfeld 23">
            <a:extLst>
              <a:ext uri="{FF2B5EF4-FFF2-40B4-BE49-F238E27FC236}">
                <a16:creationId xmlns:a16="http://schemas.microsoft.com/office/drawing/2014/main" id="{F8EE56B3-6FD8-472C-AB77-1E208DA4E7C1}"/>
              </a:ext>
            </a:extLst>
          </p:cNvPr>
          <p:cNvSpPr txBox="1"/>
          <p:nvPr/>
        </p:nvSpPr>
        <p:spPr>
          <a:xfrm>
            <a:off x="6511462" y="4453348"/>
            <a:ext cx="1236617" cy="400110"/>
          </a:xfrm>
          <a:prstGeom prst="rect">
            <a:avLst/>
          </a:prstGeom>
          <a:noFill/>
        </p:spPr>
        <p:txBody>
          <a:bodyPr wrap="square" rtlCol="0">
            <a:spAutoFit/>
          </a:bodyPr>
          <a:lstStyle/>
          <a:p>
            <a:r>
              <a:rPr lang="de-DE" sz="2000" dirty="0"/>
              <a:t>- </a:t>
            </a:r>
            <a:r>
              <a:rPr lang="de-DE" sz="2000" b="1" dirty="0">
                <a:solidFill>
                  <a:srgbClr val="00B050"/>
                </a:solidFill>
              </a:rPr>
              <a:t>HCl</a:t>
            </a:r>
          </a:p>
        </p:txBody>
      </p:sp>
      <p:sp>
        <p:nvSpPr>
          <p:cNvPr id="25" name="Textfeld 24">
            <a:extLst>
              <a:ext uri="{FF2B5EF4-FFF2-40B4-BE49-F238E27FC236}">
                <a16:creationId xmlns:a16="http://schemas.microsoft.com/office/drawing/2014/main" id="{21F6039D-18DA-42A1-B4C2-92C33B8339D5}"/>
              </a:ext>
            </a:extLst>
          </p:cNvPr>
          <p:cNvSpPr txBox="1"/>
          <p:nvPr/>
        </p:nvSpPr>
        <p:spPr>
          <a:xfrm>
            <a:off x="8455783" y="4170489"/>
            <a:ext cx="2255520" cy="369332"/>
          </a:xfrm>
          <a:prstGeom prst="rect">
            <a:avLst/>
          </a:prstGeom>
          <a:noFill/>
        </p:spPr>
        <p:txBody>
          <a:bodyPr wrap="square" rtlCol="0">
            <a:spAutoFit/>
          </a:bodyPr>
          <a:lstStyle/>
          <a:p>
            <a:r>
              <a:rPr lang="de-DE" dirty="0"/>
              <a:t>Polycarbonat</a:t>
            </a:r>
          </a:p>
        </p:txBody>
      </p:sp>
      <p:sp>
        <p:nvSpPr>
          <p:cNvPr id="26" name="Eckige Klammer links 25">
            <a:extLst>
              <a:ext uri="{FF2B5EF4-FFF2-40B4-BE49-F238E27FC236}">
                <a16:creationId xmlns:a16="http://schemas.microsoft.com/office/drawing/2014/main" id="{9A1C9901-E97A-4515-A97E-24076D9C57CD}"/>
              </a:ext>
            </a:extLst>
          </p:cNvPr>
          <p:cNvSpPr/>
          <p:nvPr/>
        </p:nvSpPr>
        <p:spPr>
          <a:xfrm>
            <a:off x="7863840" y="2891666"/>
            <a:ext cx="139337" cy="1278823"/>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27" name="Eckige Klammer rechts 26">
            <a:extLst>
              <a:ext uri="{FF2B5EF4-FFF2-40B4-BE49-F238E27FC236}">
                <a16:creationId xmlns:a16="http://schemas.microsoft.com/office/drawing/2014/main" id="{74472EC4-0CE5-4ED9-9582-4085FD56A813}"/>
              </a:ext>
            </a:extLst>
          </p:cNvPr>
          <p:cNvSpPr/>
          <p:nvPr/>
        </p:nvSpPr>
        <p:spPr>
          <a:xfrm>
            <a:off x="11094240" y="2862213"/>
            <a:ext cx="139337" cy="1308276"/>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28" name="Textfeld 27">
            <a:extLst>
              <a:ext uri="{FF2B5EF4-FFF2-40B4-BE49-F238E27FC236}">
                <a16:creationId xmlns:a16="http://schemas.microsoft.com/office/drawing/2014/main" id="{8CCEF937-1D78-4747-93AC-D25E9FAF230A}"/>
              </a:ext>
            </a:extLst>
          </p:cNvPr>
          <p:cNvSpPr txBox="1"/>
          <p:nvPr/>
        </p:nvSpPr>
        <p:spPr>
          <a:xfrm>
            <a:off x="11257515" y="3975125"/>
            <a:ext cx="382937" cy="369332"/>
          </a:xfrm>
          <a:prstGeom prst="rect">
            <a:avLst/>
          </a:prstGeom>
          <a:noFill/>
        </p:spPr>
        <p:txBody>
          <a:bodyPr wrap="square" rtlCol="0">
            <a:spAutoFit/>
          </a:bodyPr>
          <a:lstStyle/>
          <a:p>
            <a:r>
              <a:rPr lang="de-DE" dirty="0"/>
              <a:t>n</a:t>
            </a:r>
          </a:p>
        </p:txBody>
      </p:sp>
    </p:spTree>
    <p:extLst>
      <p:ext uri="{BB962C8B-B14F-4D97-AF65-F5344CB8AC3E}">
        <p14:creationId xmlns:p14="http://schemas.microsoft.com/office/powerpoint/2010/main" val="1693593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animBg="1"/>
      <p:bldP spid="14" grpId="0" animBg="1"/>
      <p:bldP spid="15" grpId="0" animBg="1"/>
      <p:bldP spid="16" grpId="0" animBg="1"/>
      <p:bldP spid="21" grpId="0"/>
      <p:bldP spid="24" grpId="0"/>
      <p:bldP spid="25" grpId="0"/>
      <p:bldP spid="26" grpId="0" animBg="1"/>
      <p:bldP spid="27" grpId="0" animBg="1"/>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D8C9C3-A42E-47B2-81FB-C432867DD549}"/>
              </a:ext>
            </a:extLst>
          </p:cNvPr>
          <p:cNvSpPr>
            <a:spLocks noGrp="1"/>
          </p:cNvSpPr>
          <p:nvPr>
            <p:ph type="ctrTitle"/>
          </p:nvPr>
        </p:nvSpPr>
        <p:spPr>
          <a:xfrm>
            <a:off x="1689463" y="0"/>
            <a:ext cx="9144000" cy="2387600"/>
          </a:xfrm>
        </p:spPr>
        <p:txBody>
          <a:bodyPr/>
          <a:lstStyle/>
          <a:p>
            <a:r>
              <a:rPr lang="de-DE" dirty="0"/>
              <a:t>Online-Unterricht</a:t>
            </a:r>
          </a:p>
        </p:txBody>
      </p:sp>
      <p:sp>
        <p:nvSpPr>
          <p:cNvPr id="3" name="Untertitel 2">
            <a:extLst>
              <a:ext uri="{FF2B5EF4-FFF2-40B4-BE49-F238E27FC236}">
                <a16:creationId xmlns:a16="http://schemas.microsoft.com/office/drawing/2014/main" id="{FE155212-5F6D-4578-A19A-329160553CCC}"/>
              </a:ext>
            </a:extLst>
          </p:cNvPr>
          <p:cNvSpPr>
            <a:spLocks noGrp="1"/>
          </p:cNvSpPr>
          <p:nvPr>
            <p:ph type="subTitle" idx="1"/>
          </p:nvPr>
        </p:nvSpPr>
        <p:spPr>
          <a:xfrm>
            <a:off x="1689463" y="2479675"/>
            <a:ext cx="9144000" cy="1655762"/>
          </a:xfrm>
        </p:spPr>
        <p:txBody>
          <a:bodyPr/>
          <a:lstStyle/>
          <a:p>
            <a:r>
              <a:rPr lang="de-DE" dirty="0"/>
              <a:t>27.01.21</a:t>
            </a:r>
          </a:p>
        </p:txBody>
      </p:sp>
      <p:sp>
        <p:nvSpPr>
          <p:cNvPr id="5" name="Textfeld 4">
            <a:extLst>
              <a:ext uri="{FF2B5EF4-FFF2-40B4-BE49-F238E27FC236}">
                <a16:creationId xmlns:a16="http://schemas.microsoft.com/office/drawing/2014/main" id="{9FD9886C-8A6C-428E-ABF9-4C9C9DDDC74C}"/>
              </a:ext>
            </a:extLst>
          </p:cNvPr>
          <p:cNvSpPr txBox="1"/>
          <p:nvPr/>
        </p:nvSpPr>
        <p:spPr>
          <a:xfrm>
            <a:off x="1567542" y="4018282"/>
            <a:ext cx="5991497" cy="1077218"/>
          </a:xfrm>
          <a:prstGeom prst="rect">
            <a:avLst/>
          </a:prstGeom>
          <a:noFill/>
        </p:spPr>
        <p:txBody>
          <a:bodyPr wrap="square" rtlCol="0">
            <a:spAutoFit/>
          </a:bodyPr>
          <a:lstStyle/>
          <a:p>
            <a:r>
              <a:rPr lang="de-DE" sz="2400" b="1" dirty="0"/>
              <a:t>Themen</a:t>
            </a:r>
            <a:r>
              <a:rPr lang="de-DE" sz="2000" dirty="0"/>
              <a:t>:</a:t>
            </a:r>
          </a:p>
          <a:p>
            <a:r>
              <a:rPr lang="de-DE" sz="2000" dirty="0"/>
              <a:t>Wiederholung</a:t>
            </a:r>
          </a:p>
          <a:p>
            <a:r>
              <a:rPr lang="de-DE" sz="2000" dirty="0"/>
              <a:t>Besprechung der HA</a:t>
            </a:r>
          </a:p>
        </p:txBody>
      </p:sp>
    </p:spTree>
    <p:extLst>
      <p:ext uri="{BB962C8B-B14F-4D97-AF65-F5344CB8AC3E}">
        <p14:creationId xmlns:p14="http://schemas.microsoft.com/office/powerpoint/2010/main" val="1089682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http://www.mpg.de/bilderBerichteDokumente/multimedial/mpForschung/2007/heft01/018_068/block016/web.jpg">
            <a:extLst>
              <a:ext uri="{FF2B5EF4-FFF2-40B4-BE49-F238E27FC236}">
                <a16:creationId xmlns:a16="http://schemas.microsoft.com/office/drawing/2014/main" id="{AE0E7AF9-38BE-4B65-A1DC-B2425049DD24}"/>
              </a:ext>
            </a:extLst>
          </p:cNvPr>
          <p:cNvPicPr>
            <a:picLocks noChangeAspect="1" noChangeArrowheads="1"/>
          </p:cNvPicPr>
          <p:nvPr/>
        </p:nvPicPr>
        <p:blipFill rotWithShape="1">
          <a:blip r:embed="rId2" cstate="print">
            <a:alphaModFix/>
          </a:blip>
          <a:srcRect l="18612" r="20552" b="1"/>
          <a:stretch/>
        </p:blipFill>
        <p:spPr bwMode="auto">
          <a:xfrm>
            <a:off x="5797543" y="10"/>
            <a:ext cx="6394152" cy="6857990"/>
          </a:xfrm>
          <a:prstGeom prst="rect">
            <a:avLst/>
          </a:prstGeom>
          <a:noFill/>
        </p:spPr>
      </p:pic>
      <p:pic>
        <p:nvPicPr>
          <p:cNvPr id="8" name="Picture 7">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extfeld 1">
            <a:extLst>
              <a:ext uri="{FF2B5EF4-FFF2-40B4-BE49-F238E27FC236}">
                <a16:creationId xmlns:a16="http://schemas.microsoft.com/office/drawing/2014/main" id="{908261DB-A30F-4BD3-AFC6-0F55C76CDBD3}"/>
              </a:ext>
            </a:extLst>
          </p:cNvPr>
          <p:cNvSpPr txBox="1"/>
          <p:nvPr/>
        </p:nvSpPr>
        <p:spPr>
          <a:xfrm>
            <a:off x="871098" y="1313676"/>
            <a:ext cx="4706803" cy="3788830"/>
          </a:xfrm>
          <a:prstGeom prst="rect">
            <a:avLst/>
          </a:prstGeom>
        </p:spPr>
        <p:txBody>
          <a:bodyPr vert="horz" lIns="91440" tIns="45720" rIns="91440" bIns="45720" rtlCol="0" anchor="ctr">
            <a:normAutofit/>
          </a:bodyPr>
          <a:lstStyle/>
          <a:p>
            <a:pPr>
              <a:lnSpc>
                <a:spcPct val="90000"/>
              </a:lnSpc>
              <a:spcAft>
                <a:spcPts val="1200"/>
              </a:spcAft>
            </a:pPr>
            <a:r>
              <a:rPr lang="en-US" sz="2400" b="1" u="sng" dirty="0" err="1">
                <a:solidFill>
                  <a:srgbClr val="000000"/>
                </a:solidFill>
              </a:rPr>
              <a:t>Wiederholung</a:t>
            </a:r>
            <a:r>
              <a:rPr lang="en-US" sz="2400" b="1" u="sng" dirty="0">
                <a:solidFill>
                  <a:srgbClr val="000000"/>
                </a:solidFill>
              </a:rPr>
              <a:t>:</a:t>
            </a:r>
          </a:p>
          <a:p>
            <a:pPr marL="342900" indent="-228600">
              <a:lnSpc>
                <a:spcPct val="90000"/>
              </a:lnSpc>
              <a:spcAft>
                <a:spcPts val="1200"/>
              </a:spcAft>
              <a:buFont typeface="Arial" panose="020B0604020202020204" pitchFamily="34" charset="0"/>
              <a:buChar char="•"/>
            </a:pPr>
            <a:r>
              <a:rPr lang="en-US" sz="2400" dirty="0" err="1">
                <a:solidFill>
                  <a:srgbClr val="000000"/>
                </a:solidFill>
              </a:rPr>
              <a:t>Thermoplasten</a:t>
            </a:r>
            <a:endParaRPr lang="en-US" sz="2400" dirty="0">
              <a:solidFill>
                <a:srgbClr val="000000"/>
              </a:solidFill>
            </a:endParaRPr>
          </a:p>
          <a:p>
            <a:pPr marL="342900" indent="-228600">
              <a:lnSpc>
                <a:spcPct val="90000"/>
              </a:lnSpc>
              <a:spcAft>
                <a:spcPts val="1200"/>
              </a:spcAft>
              <a:buFont typeface="Arial" panose="020B0604020202020204" pitchFamily="34" charset="0"/>
              <a:buChar char="•"/>
            </a:pPr>
            <a:r>
              <a:rPr lang="en-US" sz="2400" dirty="0" err="1">
                <a:solidFill>
                  <a:srgbClr val="000000"/>
                </a:solidFill>
              </a:rPr>
              <a:t>Duroplasten</a:t>
            </a:r>
            <a:endParaRPr lang="en-US" sz="2400" dirty="0">
              <a:solidFill>
                <a:srgbClr val="000000"/>
              </a:solidFill>
            </a:endParaRPr>
          </a:p>
          <a:p>
            <a:pPr marL="342900" indent="-228600">
              <a:lnSpc>
                <a:spcPct val="90000"/>
              </a:lnSpc>
              <a:spcAft>
                <a:spcPts val="1200"/>
              </a:spcAft>
              <a:buFont typeface="Arial" panose="020B0604020202020204" pitchFamily="34" charset="0"/>
              <a:buChar char="•"/>
            </a:pPr>
            <a:r>
              <a:rPr lang="en-US" sz="2400" dirty="0" err="1">
                <a:solidFill>
                  <a:srgbClr val="000000"/>
                </a:solidFill>
              </a:rPr>
              <a:t>Elastomere</a:t>
            </a:r>
            <a:endParaRPr lang="en-US" sz="2400" dirty="0">
              <a:solidFill>
                <a:srgbClr val="000000"/>
              </a:solidFill>
            </a:endParaRPr>
          </a:p>
          <a:p>
            <a:pPr marL="342900" indent="-228600">
              <a:lnSpc>
                <a:spcPct val="90000"/>
              </a:lnSpc>
              <a:spcAft>
                <a:spcPts val="1200"/>
              </a:spcAft>
              <a:buFont typeface="Arial" panose="020B0604020202020204" pitchFamily="34" charset="0"/>
              <a:buChar char="•"/>
            </a:pPr>
            <a:r>
              <a:rPr lang="en-US" sz="2400" dirty="0" err="1">
                <a:solidFill>
                  <a:srgbClr val="000000"/>
                </a:solidFill>
              </a:rPr>
              <a:t>Polymerisation</a:t>
            </a:r>
            <a:r>
              <a:rPr lang="en-US" sz="2400" dirty="0">
                <a:solidFill>
                  <a:srgbClr val="000000"/>
                </a:solidFill>
              </a:rPr>
              <a:t>, </a:t>
            </a:r>
            <a:r>
              <a:rPr lang="en-US" sz="2400" dirty="0" err="1">
                <a:solidFill>
                  <a:srgbClr val="000000"/>
                </a:solidFill>
              </a:rPr>
              <a:t>Polymerisate</a:t>
            </a:r>
            <a:endParaRPr lang="en-US" sz="2400" dirty="0">
              <a:solidFill>
                <a:srgbClr val="000000"/>
              </a:solidFill>
            </a:endParaRPr>
          </a:p>
          <a:p>
            <a:pPr marL="342900" indent="-228600">
              <a:lnSpc>
                <a:spcPct val="90000"/>
              </a:lnSpc>
              <a:spcAft>
                <a:spcPts val="1200"/>
              </a:spcAft>
              <a:buFont typeface="Arial" panose="020B0604020202020204" pitchFamily="34" charset="0"/>
              <a:buChar char="•"/>
            </a:pPr>
            <a:r>
              <a:rPr lang="en-US" sz="2400" dirty="0" err="1">
                <a:solidFill>
                  <a:srgbClr val="000000"/>
                </a:solidFill>
              </a:rPr>
              <a:t>Polykondensation</a:t>
            </a:r>
            <a:r>
              <a:rPr lang="en-US" sz="2400" dirty="0">
                <a:solidFill>
                  <a:srgbClr val="000000"/>
                </a:solidFill>
              </a:rPr>
              <a:t>, Polyester, Polyamide</a:t>
            </a:r>
          </a:p>
        </p:txBody>
      </p:sp>
    </p:spTree>
    <p:extLst>
      <p:ext uri="{BB962C8B-B14F-4D97-AF65-F5344CB8AC3E}">
        <p14:creationId xmlns:p14="http://schemas.microsoft.com/office/powerpoint/2010/main" val="226375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391</Words>
  <Application>Microsoft Office PowerPoint</Application>
  <PresentationFormat>Breitbild</PresentationFormat>
  <Paragraphs>101</Paragraphs>
  <Slides>12</Slides>
  <Notes>1</Notes>
  <HiddenSlides>0</HiddenSlides>
  <MMClips>0</MMClips>
  <ScaleCrop>false</ScaleCrop>
  <HeadingPairs>
    <vt:vector size="8" baseType="variant">
      <vt:variant>
        <vt:lpstr>Verwendete Schriftarten</vt:lpstr>
      </vt:variant>
      <vt:variant>
        <vt:i4>4</vt:i4>
      </vt:variant>
      <vt:variant>
        <vt:lpstr>Design</vt:lpstr>
      </vt:variant>
      <vt:variant>
        <vt:i4>1</vt:i4>
      </vt:variant>
      <vt:variant>
        <vt:lpstr>Eingebettete OLE-Server</vt:lpstr>
      </vt:variant>
      <vt:variant>
        <vt:i4>2</vt:i4>
      </vt:variant>
      <vt:variant>
        <vt:lpstr>Folientitel</vt:lpstr>
      </vt:variant>
      <vt:variant>
        <vt:i4>12</vt:i4>
      </vt:variant>
    </vt:vector>
  </HeadingPairs>
  <TitlesOfParts>
    <vt:vector size="19" baseType="lpstr">
      <vt:lpstr>Arial</vt:lpstr>
      <vt:lpstr>Calibri</vt:lpstr>
      <vt:lpstr>Calibri Light</vt:lpstr>
      <vt:lpstr>Symbol</vt:lpstr>
      <vt:lpstr>Office</vt:lpstr>
      <vt:lpstr>ChemSketch</vt:lpstr>
      <vt:lpstr>ACD/3D</vt:lpstr>
      <vt:lpstr>Online-Unterricht</vt:lpstr>
      <vt:lpstr>PowerPoint-Präsentation</vt:lpstr>
      <vt:lpstr>Synthese von Kunststoffen</vt:lpstr>
      <vt:lpstr>PowerPoint-Präsentation</vt:lpstr>
      <vt:lpstr>PowerPoint-Präsentation</vt:lpstr>
      <vt:lpstr>PowerPoint-Präsentation</vt:lpstr>
      <vt:lpstr>PowerPoint-Präsentation</vt:lpstr>
      <vt:lpstr>Online-Unterricht</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Online-Unterricht</dc:title>
  <dc:creator>Claudia Eysel</dc:creator>
  <cp:lastModifiedBy>Claudia Eysel</cp:lastModifiedBy>
  <cp:revision>5</cp:revision>
  <cp:lastPrinted>2021-02-01T13:30:23Z</cp:lastPrinted>
  <dcterms:created xsi:type="dcterms:W3CDTF">2021-01-27T09:29:22Z</dcterms:created>
  <dcterms:modified xsi:type="dcterms:W3CDTF">2021-02-01T13:54:43Z</dcterms:modified>
</cp:coreProperties>
</file>