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4" r:id="rId2"/>
    <p:sldId id="259" r:id="rId3"/>
    <p:sldId id="261" r:id="rId4"/>
    <p:sldId id="262" r:id="rId5"/>
    <p:sldId id="263" r:id="rId6"/>
    <p:sldId id="265" r:id="rId7"/>
    <p:sldId id="267" r:id="rId8"/>
    <p:sldId id="268" r:id="rId9"/>
    <p:sldId id="258" r:id="rId10"/>
    <p:sldId id="266" r:id="rId11"/>
    <p:sldId id="260" r:id="rId12"/>
    <p:sldId id="257" r:id="rId13"/>
  </p:sldIdLst>
  <p:sldSz cx="12192000" cy="6858000"/>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3079" autoAdjust="0"/>
  </p:normalViewPr>
  <p:slideViewPr>
    <p:cSldViewPr snapToGrid="0">
      <p:cViewPr varScale="1">
        <p:scale>
          <a:sx n="91" d="100"/>
          <a:sy n="91" d="100"/>
        </p:scale>
        <p:origin x="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7976"/>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7976"/>
          </a:xfrm>
          <a:prstGeom prst="rect">
            <a:avLst/>
          </a:prstGeom>
        </p:spPr>
        <p:txBody>
          <a:bodyPr vert="horz" lIns="91440" tIns="45720" rIns="91440" bIns="45720" rtlCol="0"/>
          <a:lstStyle>
            <a:lvl1pPr algn="r">
              <a:defRPr sz="1200"/>
            </a:lvl1pPr>
          </a:lstStyle>
          <a:p>
            <a:fld id="{77D957A7-E052-4C53-9DC8-78D6D0191049}" type="datetimeFigureOut">
              <a:rPr lang="de-DE" smtClean="0"/>
              <a:t>09.02.2021</a:t>
            </a:fld>
            <a:endParaRPr lang="de-DE"/>
          </a:p>
        </p:txBody>
      </p:sp>
      <p:sp>
        <p:nvSpPr>
          <p:cNvPr id="4" name="Folienbildplatzhalter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76431"/>
            <a:ext cx="5438140" cy="3907988"/>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7076"/>
            <a:ext cx="2945659" cy="4979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7076"/>
            <a:ext cx="2945659" cy="497975"/>
          </a:xfrm>
          <a:prstGeom prst="rect">
            <a:avLst/>
          </a:prstGeom>
        </p:spPr>
        <p:txBody>
          <a:bodyPr vert="horz" lIns="91440" tIns="45720" rIns="91440" bIns="45720" rtlCol="0" anchor="b"/>
          <a:lstStyle>
            <a:lvl1pPr algn="r">
              <a:defRPr sz="1200"/>
            </a:lvl1pPr>
          </a:lstStyle>
          <a:p>
            <a:fld id="{39D91DF9-49E3-4326-9AD2-26CD0444F42E}" type="slidenum">
              <a:rPr lang="de-DE" smtClean="0"/>
              <a:t>‹Nr.›</a:t>
            </a:fld>
            <a:endParaRPr lang="de-DE"/>
          </a:p>
        </p:txBody>
      </p:sp>
    </p:spTree>
    <p:extLst>
      <p:ext uri="{BB962C8B-B14F-4D97-AF65-F5344CB8AC3E}">
        <p14:creationId xmlns:p14="http://schemas.microsoft.com/office/powerpoint/2010/main" val="3122374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umweltbundesamt.de/service/glossar/r?tag=Rezyklate#alphaba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9D91DF9-49E3-4326-9AD2-26CD0444F42E}" type="slidenum">
              <a:rPr lang="de-DE" smtClean="0"/>
              <a:t>1</a:t>
            </a:fld>
            <a:endParaRPr lang="de-DE"/>
          </a:p>
        </p:txBody>
      </p:sp>
    </p:spTree>
    <p:extLst>
      <p:ext uri="{BB962C8B-B14F-4D97-AF65-F5344CB8AC3E}">
        <p14:creationId xmlns:p14="http://schemas.microsoft.com/office/powerpoint/2010/main" val="867564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Größter Einsatzbereich für Kunststoffe bleiben die Verpackungen. 30,7 % der in Deutschland verarbeiteten Kunststoffe wurden 2019 hier eingesetzt. Der Bausektor belegte mit 25,2 % den zweiten Rang. Dahinter folgen die Segmente Fahrzeugindustrie mit 10,6 % sowie Elektro- und Elektronikgeräte mit 6,2 % (siehe Abb. „Anteil relevanter Branchen an der Verarbeitungsmenge Kunststoffe 2019“).</a:t>
            </a:r>
          </a:p>
          <a:p>
            <a:endParaRPr lang="de-DE" dirty="0"/>
          </a:p>
        </p:txBody>
      </p:sp>
      <p:sp>
        <p:nvSpPr>
          <p:cNvPr id="4" name="Foliennummernplatzhalter 3"/>
          <p:cNvSpPr>
            <a:spLocks noGrp="1"/>
          </p:cNvSpPr>
          <p:nvPr>
            <p:ph type="sldNum" sz="quarter" idx="5"/>
          </p:nvPr>
        </p:nvSpPr>
        <p:spPr/>
        <p:txBody>
          <a:bodyPr/>
          <a:lstStyle/>
          <a:p>
            <a:fld id="{39D91DF9-49E3-4326-9AD2-26CD0444F42E}" type="slidenum">
              <a:rPr lang="de-DE" smtClean="0"/>
              <a:t>2</a:t>
            </a:fld>
            <a:endParaRPr lang="de-DE"/>
          </a:p>
        </p:txBody>
      </p:sp>
    </p:spTree>
    <p:extLst>
      <p:ext uri="{BB962C8B-B14F-4D97-AF65-F5344CB8AC3E}">
        <p14:creationId xmlns:p14="http://schemas.microsoft.com/office/powerpoint/2010/main" val="2544128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9D91DF9-49E3-4326-9AD2-26CD0444F42E}" type="slidenum">
              <a:rPr lang="de-DE" smtClean="0"/>
              <a:t>6</a:t>
            </a:fld>
            <a:endParaRPr lang="de-DE"/>
          </a:p>
        </p:txBody>
      </p:sp>
    </p:spTree>
    <p:extLst>
      <p:ext uri="{BB962C8B-B14F-4D97-AF65-F5344CB8AC3E}">
        <p14:creationId xmlns:p14="http://schemas.microsoft.com/office/powerpoint/2010/main" val="1820565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050" b="1" dirty="0"/>
              <a:t>Aufkommen an Kunststoffabfällen</a:t>
            </a:r>
          </a:p>
          <a:p>
            <a:r>
              <a:rPr lang="de-DE" sz="1050" dirty="0"/>
              <a:t>Im Jahr 2019 fielen in Deutschland 6,28 Millionen Tonnen Kunststoffabfälle an. Etwa 85,2 % dieser Abfälle entstanden nach dem Gebrauch der Kunststoffe (sog. Post-Consumer-Abfälle). Die restlichen 14,8 % fielen bei der Herstellung und vor allem bei der Verarbeitung von Kunststoffen an.</a:t>
            </a:r>
          </a:p>
          <a:p>
            <a:endParaRPr lang="de-DE" sz="1050" b="1" dirty="0"/>
          </a:p>
          <a:p>
            <a:r>
              <a:rPr lang="de-DE" sz="1050" b="1" dirty="0"/>
              <a:t>Hohe Verwertungsquoten </a:t>
            </a:r>
          </a:p>
          <a:p>
            <a:r>
              <a:rPr lang="de-DE" sz="1050" dirty="0"/>
              <a:t>Im Jahr 2019 wurden 99,4 % aller gesammelten Kunststoffabfälle verwertet:</a:t>
            </a:r>
          </a:p>
          <a:p>
            <a:pPr>
              <a:buFont typeface="Arial" panose="020B0604020202020204" pitchFamily="34" charset="0"/>
              <a:buChar char="•"/>
            </a:pPr>
            <a:r>
              <a:rPr lang="de-DE" sz="1050" dirty="0"/>
              <a:t>Von den 6,28 Millionen Tonnen (Mio. t) Gesamt-Kunststoffabfällen wurden 2,93 Mio. t, oder 46,6 % werk- und rohstofflich genutzt.</a:t>
            </a:r>
          </a:p>
          <a:p>
            <a:pPr>
              <a:buFont typeface="Arial" panose="020B0604020202020204" pitchFamily="34" charset="0"/>
              <a:buChar char="•"/>
            </a:pPr>
            <a:r>
              <a:rPr lang="de-DE" sz="1050" dirty="0"/>
              <a:t>3,31 Mio. t oder 52,8 % wurden energetisch verwertet – 2,15 Mio. t davon in Müllverbrennungsanlagen, 1,16 Mio. t ersetzten als Ersatzbrennstoff fossile Brennstoffe etwa in Zementwerken oder Kraftwerken.</a:t>
            </a:r>
          </a:p>
          <a:p>
            <a:pPr>
              <a:buFont typeface="Arial" panose="020B0604020202020204" pitchFamily="34" charset="0"/>
              <a:buChar char="•"/>
            </a:pPr>
            <a:r>
              <a:rPr lang="de-DE" sz="1050" dirty="0"/>
              <a:t>40.000 t, etwa 0,6 %, wurden beseitigt. Diese Kunststoffabfälle wurden also deponiert oder in Anlagen ohne hinreichende Auskopplung von Energie verbrannt.</a:t>
            </a:r>
          </a:p>
          <a:p>
            <a:r>
              <a:rPr lang="de-DE" sz="1050" dirty="0"/>
              <a:t>(siehe Tab. „Aufkommen und Verbleib von Kunststoffabfällen in Deutschland 2019 “ und Abb. „Entwicklung der Verwertung der Kunststoffabfälle“).</a:t>
            </a:r>
            <a:br>
              <a:rPr lang="de-DE" sz="1050" dirty="0"/>
            </a:br>
            <a:br>
              <a:rPr lang="de-DE" sz="1050" dirty="0"/>
            </a:br>
            <a:r>
              <a:rPr lang="de-DE" sz="1050" dirty="0"/>
              <a:t>Bei der Verbrennung von Abfällen wird in energetische Verwertung oder thermische Beseitigung unterschieden. Dies erfolgt anhand der Energieeffizienz der Abfallverbrennungsanlagen auf Grundlage bestimmter Kriterien, die in der EU-Abfallrahmenrichtlinie festgelegt und mit dem Kreislaufwirtschaftsgesetz in nationales Recht umgesetzt worden sind. Werden die Kunststoffabfälle in energieeffizienten Müllverbrennungsanlagen mit Energieauskopplung verbrannt, wird dies generell als energetische Verwertung eingestuft.</a:t>
            </a:r>
          </a:p>
          <a:p>
            <a:endParaRPr lang="de-DE" sz="1050" b="1" dirty="0"/>
          </a:p>
          <a:p>
            <a:r>
              <a:rPr lang="de-DE" sz="1050" b="1" dirty="0"/>
              <a:t>Unterschiede bei der stofflichen Verwertung</a:t>
            </a:r>
          </a:p>
          <a:p>
            <a:r>
              <a:rPr lang="de-DE" sz="1050" dirty="0"/>
              <a:t>Die Höhe der Recyclingquote lag bei Abfällen aus der Kunststofferzeugung und Kunststoffverarbeitung im Jahr 2019 bei 82 % beziehungsweise bei 94 %. Von Kunststoffabfällen aus privaten Haushalten wurden 33 % stofflich verwertet, von den Kunststoffabfällen aus dem gewerblichen Endverbrauch 47 %. Der Grund für diese unterschiedlichen Quoten ist, dass Kunststoffe in der Industrie meist sehr sauber und sortenrein anfallen, in Haushalten und bei vielen Gewerbebetrieben jedoch verschmutzt und vermischt. Aus Umweltschutzsicht ist es sinnvoll, vermehrt Altkunststoffe aus dem Restmüll „abzuschöpfen“ und einer möglichst hochwertigen werkstofflichen Verwertung zuzuführen. Denn diese Verwertung ist, wie viele Ökobilanzen zeigen, vorwiegend die umweltgünstigste Entsorgungsvariante.</a:t>
            </a:r>
            <a:br>
              <a:rPr lang="de-DE" sz="1050" dirty="0"/>
            </a:br>
            <a:endParaRPr lang="de-DE" sz="1050" dirty="0"/>
          </a:p>
          <a:p>
            <a:endParaRPr lang="de-DE" dirty="0"/>
          </a:p>
          <a:p>
            <a:endParaRPr lang="de-DE" dirty="0"/>
          </a:p>
        </p:txBody>
      </p:sp>
      <p:sp>
        <p:nvSpPr>
          <p:cNvPr id="4" name="Foliennummernplatzhalter 3"/>
          <p:cNvSpPr>
            <a:spLocks noGrp="1"/>
          </p:cNvSpPr>
          <p:nvPr>
            <p:ph type="sldNum" sz="quarter" idx="5"/>
          </p:nvPr>
        </p:nvSpPr>
        <p:spPr/>
        <p:txBody>
          <a:bodyPr/>
          <a:lstStyle/>
          <a:p>
            <a:fld id="{39D91DF9-49E3-4326-9AD2-26CD0444F42E}" type="slidenum">
              <a:rPr lang="de-DE" smtClean="0"/>
              <a:t>10</a:t>
            </a:fld>
            <a:endParaRPr lang="de-DE"/>
          </a:p>
        </p:txBody>
      </p:sp>
    </p:spTree>
    <p:extLst>
      <p:ext uri="{BB962C8B-B14F-4D97-AF65-F5344CB8AC3E}">
        <p14:creationId xmlns:p14="http://schemas.microsoft.com/office/powerpoint/2010/main" val="2381509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Kunststoffvielfalt</a:t>
            </a:r>
          </a:p>
          <a:p>
            <a:r>
              <a:rPr lang="de-DE" dirty="0"/>
              <a:t>69,2 % der verarbeiteten Kunststoffe entfielen auf folgende fünf Thermoplaste (inklusive </a:t>
            </a:r>
            <a:r>
              <a:rPr lang="de-DE" dirty="0">
                <a:hlinkClick r:id="rId3" tooltip="&lt;p&gt;Durch Aufbereitung von Abfällen (Recycling) gewonnene Sekundärrohstoffe.&lt;/p&gt;"/>
              </a:rPr>
              <a:t>Rezyklate</a:t>
            </a:r>
            <a:r>
              <a:rPr lang="de-DE" dirty="0"/>
              <a:t>):</a:t>
            </a:r>
          </a:p>
          <a:p>
            <a:pPr>
              <a:buFont typeface="Arial" panose="020B0604020202020204" pitchFamily="34" charset="0"/>
              <a:buChar char="•"/>
            </a:pPr>
            <a:r>
              <a:rPr lang="de-DE" dirty="0"/>
              <a:t>Polyethylen (PE) mit 3,94 Millionen Tonnen (Mio. t),</a:t>
            </a:r>
          </a:p>
          <a:p>
            <a:pPr>
              <a:buFont typeface="Arial" panose="020B0604020202020204" pitchFamily="34" charset="0"/>
              <a:buChar char="•"/>
            </a:pPr>
            <a:r>
              <a:rPr lang="de-DE" dirty="0"/>
              <a:t>Polypropylen (PP) mit knapp 2,41 Mio. t,</a:t>
            </a:r>
          </a:p>
          <a:p>
            <a:pPr>
              <a:buFont typeface="Arial" panose="020B0604020202020204" pitchFamily="34" charset="0"/>
              <a:buChar char="•"/>
            </a:pPr>
            <a:r>
              <a:rPr lang="de-DE" dirty="0"/>
              <a:t>Polyvinylchlorid (PVC) mit 1,82 Mio. t,</a:t>
            </a:r>
          </a:p>
          <a:p>
            <a:pPr>
              <a:buFont typeface="Arial" panose="020B0604020202020204" pitchFamily="34" charset="0"/>
              <a:buChar char="•"/>
            </a:pPr>
            <a:r>
              <a:rPr lang="de-DE" dirty="0"/>
              <a:t>Polyethylenterephthalat (PET) mit 957.000 t sowie</a:t>
            </a:r>
          </a:p>
          <a:p>
            <a:pPr>
              <a:buFont typeface="Arial" panose="020B0604020202020204" pitchFamily="34" charset="0"/>
              <a:buChar char="•"/>
            </a:pPr>
            <a:r>
              <a:rPr lang="de-DE" dirty="0"/>
              <a:t>Polystyrol und expandiertes Polystyrol (PS/PS-E) mit 727.000 t.</a:t>
            </a:r>
          </a:p>
          <a:p>
            <a:r>
              <a:rPr lang="de-DE" dirty="0"/>
              <a:t>Etwa 14 % der produzierten Gesamtmenge waren andere Thermoplaste wie Polykarbonat (PC), Polyamid (PA) oder Styrol-Copolymere wie Acrylnitril-Butadien-Styrol (ABS) und Styrol-Acrylnitril (SAN). Die restlichen 17 % waren sonstige Kunststoffe, u.a. Duroplaste wie Epoxid-, Phenol- und Polyesterharze sowie Polyurethane und Mischkunststoff-Rezyklate (siehe Abb. „Anteil der Kunststoffsorten an der Verarbeitungsmenge Kunststoffe 2019“). </a:t>
            </a:r>
            <a:br>
              <a:rPr lang="de-DE" dirty="0"/>
            </a:br>
            <a:br>
              <a:rPr lang="de-DE" dirty="0"/>
            </a:br>
            <a:endParaRPr lang="de-DE" dirty="0"/>
          </a:p>
        </p:txBody>
      </p:sp>
      <p:sp>
        <p:nvSpPr>
          <p:cNvPr id="4" name="Foliennummernplatzhalter 3"/>
          <p:cNvSpPr>
            <a:spLocks noGrp="1"/>
          </p:cNvSpPr>
          <p:nvPr>
            <p:ph type="sldNum" sz="quarter" idx="5"/>
          </p:nvPr>
        </p:nvSpPr>
        <p:spPr/>
        <p:txBody>
          <a:bodyPr/>
          <a:lstStyle/>
          <a:p>
            <a:fld id="{39D91DF9-49E3-4326-9AD2-26CD0444F42E}" type="slidenum">
              <a:rPr lang="de-DE" smtClean="0"/>
              <a:t>11</a:t>
            </a:fld>
            <a:endParaRPr lang="de-DE"/>
          </a:p>
        </p:txBody>
      </p:sp>
    </p:spTree>
    <p:extLst>
      <p:ext uri="{BB962C8B-B14F-4D97-AF65-F5344CB8AC3E}">
        <p14:creationId xmlns:p14="http://schemas.microsoft.com/office/powerpoint/2010/main" val="402155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E3A6F-312D-48D9-93BD-92315B98297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E580ACFE-F2C8-40FF-B62F-5FB330F30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0002715-40E1-4E23-9F2A-51758C61E3FC}"/>
              </a:ext>
            </a:extLst>
          </p:cNvPr>
          <p:cNvSpPr>
            <a:spLocks noGrp="1"/>
          </p:cNvSpPr>
          <p:nvPr>
            <p:ph type="dt" sz="half" idx="10"/>
          </p:nvPr>
        </p:nvSpPr>
        <p:spPr/>
        <p:txBody>
          <a:bodyPr/>
          <a:lstStyle/>
          <a:p>
            <a:fld id="{E94A9F4C-B1BB-4AB8-A5F4-CC43D5E44145}" type="datetimeFigureOut">
              <a:rPr lang="de-DE" smtClean="0"/>
              <a:t>09.02.2021</a:t>
            </a:fld>
            <a:endParaRPr lang="de-DE"/>
          </a:p>
        </p:txBody>
      </p:sp>
      <p:sp>
        <p:nvSpPr>
          <p:cNvPr id="5" name="Fußzeilenplatzhalter 4">
            <a:extLst>
              <a:ext uri="{FF2B5EF4-FFF2-40B4-BE49-F238E27FC236}">
                <a16:creationId xmlns:a16="http://schemas.microsoft.com/office/drawing/2014/main" id="{C5C45ADC-4CB0-45A9-A49F-4D18F70B120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5C38A86-992C-4F23-A9DE-28C66CA45CB2}"/>
              </a:ext>
            </a:extLst>
          </p:cNvPr>
          <p:cNvSpPr>
            <a:spLocks noGrp="1"/>
          </p:cNvSpPr>
          <p:nvPr>
            <p:ph type="sldNum" sz="quarter" idx="12"/>
          </p:nvPr>
        </p:nvSpPr>
        <p:spPr/>
        <p:txBody>
          <a:bodyPr/>
          <a:lstStyle/>
          <a:p>
            <a:fld id="{97D2CA3E-4C75-4724-9D84-4A0F487EEA66}" type="slidenum">
              <a:rPr lang="de-DE" smtClean="0"/>
              <a:t>‹Nr.›</a:t>
            </a:fld>
            <a:endParaRPr lang="de-DE"/>
          </a:p>
        </p:txBody>
      </p:sp>
    </p:spTree>
    <p:extLst>
      <p:ext uri="{BB962C8B-B14F-4D97-AF65-F5344CB8AC3E}">
        <p14:creationId xmlns:p14="http://schemas.microsoft.com/office/powerpoint/2010/main" val="130124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16B52F-C2D0-4389-A1F1-1E07B25395D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4C57364-0A05-46D2-959A-A642E341F53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E9EE9D9-5C71-47A7-A45A-248EF1AEC47F}"/>
              </a:ext>
            </a:extLst>
          </p:cNvPr>
          <p:cNvSpPr>
            <a:spLocks noGrp="1"/>
          </p:cNvSpPr>
          <p:nvPr>
            <p:ph type="dt" sz="half" idx="10"/>
          </p:nvPr>
        </p:nvSpPr>
        <p:spPr/>
        <p:txBody>
          <a:bodyPr/>
          <a:lstStyle/>
          <a:p>
            <a:fld id="{E94A9F4C-B1BB-4AB8-A5F4-CC43D5E44145}" type="datetimeFigureOut">
              <a:rPr lang="de-DE" smtClean="0"/>
              <a:t>09.02.2021</a:t>
            </a:fld>
            <a:endParaRPr lang="de-DE"/>
          </a:p>
        </p:txBody>
      </p:sp>
      <p:sp>
        <p:nvSpPr>
          <p:cNvPr id="5" name="Fußzeilenplatzhalter 4">
            <a:extLst>
              <a:ext uri="{FF2B5EF4-FFF2-40B4-BE49-F238E27FC236}">
                <a16:creationId xmlns:a16="http://schemas.microsoft.com/office/drawing/2014/main" id="{E8D2F04C-674A-4063-8B2A-309C86381D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F2F8F6E-5297-4A51-B992-791403B61985}"/>
              </a:ext>
            </a:extLst>
          </p:cNvPr>
          <p:cNvSpPr>
            <a:spLocks noGrp="1"/>
          </p:cNvSpPr>
          <p:nvPr>
            <p:ph type="sldNum" sz="quarter" idx="12"/>
          </p:nvPr>
        </p:nvSpPr>
        <p:spPr/>
        <p:txBody>
          <a:bodyPr/>
          <a:lstStyle/>
          <a:p>
            <a:fld id="{97D2CA3E-4C75-4724-9D84-4A0F487EEA66}" type="slidenum">
              <a:rPr lang="de-DE" smtClean="0"/>
              <a:t>‹Nr.›</a:t>
            </a:fld>
            <a:endParaRPr lang="de-DE"/>
          </a:p>
        </p:txBody>
      </p:sp>
    </p:spTree>
    <p:extLst>
      <p:ext uri="{BB962C8B-B14F-4D97-AF65-F5344CB8AC3E}">
        <p14:creationId xmlns:p14="http://schemas.microsoft.com/office/powerpoint/2010/main" val="257838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64C8C6E-4679-4157-A400-91D9BBD6F93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91019D9-A131-4F32-89A9-F5481C098DC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22138E7-FA58-461D-84BA-2C770E620AAB}"/>
              </a:ext>
            </a:extLst>
          </p:cNvPr>
          <p:cNvSpPr>
            <a:spLocks noGrp="1"/>
          </p:cNvSpPr>
          <p:nvPr>
            <p:ph type="dt" sz="half" idx="10"/>
          </p:nvPr>
        </p:nvSpPr>
        <p:spPr/>
        <p:txBody>
          <a:bodyPr/>
          <a:lstStyle/>
          <a:p>
            <a:fld id="{E94A9F4C-B1BB-4AB8-A5F4-CC43D5E44145}" type="datetimeFigureOut">
              <a:rPr lang="de-DE" smtClean="0"/>
              <a:t>09.02.2021</a:t>
            </a:fld>
            <a:endParaRPr lang="de-DE"/>
          </a:p>
        </p:txBody>
      </p:sp>
      <p:sp>
        <p:nvSpPr>
          <p:cNvPr id="5" name="Fußzeilenplatzhalter 4">
            <a:extLst>
              <a:ext uri="{FF2B5EF4-FFF2-40B4-BE49-F238E27FC236}">
                <a16:creationId xmlns:a16="http://schemas.microsoft.com/office/drawing/2014/main" id="{AF0DCFB5-6352-47A8-9A8C-57776199506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776101B-6EE4-4EE1-A8DE-F5F9EB650BCC}"/>
              </a:ext>
            </a:extLst>
          </p:cNvPr>
          <p:cNvSpPr>
            <a:spLocks noGrp="1"/>
          </p:cNvSpPr>
          <p:nvPr>
            <p:ph type="sldNum" sz="quarter" idx="12"/>
          </p:nvPr>
        </p:nvSpPr>
        <p:spPr/>
        <p:txBody>
          <a:bodyPr/>
          <a:lstStyle/>
          <a:p>
            <a:fld id="{97D2CA3E-4C75-4724-9D84-4A0F487EEA66}" type="slidenum">
              <a:rPr lang="de-DE" smtClean="0"/>
              <a:t>‹Nr.›</a:t>
            </a:fld>
            <a:endParaRPr lang="de-DE"/>
          </a:p>
        </p:txBody>
      </p:sp>
    </p:spTree>
    <p:extLst>
      <p:ext uri="{BB962C8B-B14F-4D97-AF65-F5344CB8AC3E}">
        <p14:creationId xmlns:p14="http://schemas.microsoft.com/office/powerpoint/2010/main" val="46268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98E82D-3DDC-428A-8A0A-096EC765DE2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658E0CC-09D1-4940-979D-E60874485C3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EE9B36E-0879-4738-B327-AB33B67AC7BB}"/>
              </a:ext>
            </a:extLst>
          </p:cNvPr>
          <p:cNvSpPr>
            <a:spLocks noGrp="1"/>
          </p:cNvSpPr>
          <p:nvPr>
            <p:ph type="dt" sz="half" idx="10"/>
          </p:nvPr>
        </p:nvSpPr>
        <p:spPr/>
        <p:txBody>
          <a:bodyPr/>
          <a:lstStyle/>
          <a:p>
            <a:fld id="{E94A9F4C-B1BB-4AB8-A5F4-CC43D5E44145}" type="datetimeFigureOut">
              <a:rPr lang="de-DE" smtClean="0"/>
              <a:t>09.02.2021</a:t>
            </a:fld>
            <a:endParaRPr lang="de-DE"/>
          </a:p>
        </p:txBody>
      </p:sp>
      <p:sp>
        <p:nvSpPr>
          <p:cNvPr id="5" name="Fußzeilenplatzhalter 4">
            <a:extLst>
              <a:ext uri="{FF2B5EF4-FFF2-40B4-BE49-F238E27FC236}">
                <a16:creationId xmlns:a16="http://schemas.microsoft.com/office/drawing/2014/main" id="{22AC6E24-6B60-4768-B294-04B695F654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86E9CA1-8226-4B79-B891-36A165C795B4}"/>
              </a:ext>
            </a:extLst>
          </p:cNvPr>
          <p:cNvSpPr>
            <a:spLocks noGrp="1"/>
          </p:cNvSpPr>
          <p:nvPr>
            <p:ph type="sldNum" sz="quarter" idx="12"/>
          </p:nvPr>
        </p:nvSpPr>
        <p:spPr/>
        <p:txBody>
          <a:bodyPr/>
          <a:lstStyle/>
          <a:p>
            <a:fld id="{97D2CA3E-4C75-4724-9D84-4A0F487EEA66}" type="slidenum">
              <a:rPr lang="de-DE" smtClean="0"/>
              <a:t>‹Nr.›</a:t>
            </a:fld>
            <a:endParaRPr lang="de-DE"/>
          </a:p>
        </p:txBody>
      </p:sp>
    </p:spTree>
    <p:extLst>
      <p:ext uri="{BB962C8B-B14F-4D97-AF65-F5344CB8AC3E}">
        <p14:creationId xmlns:p14="http://schemas.microsoft.com/office/powerpoint/2010/main" val="281979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C6EF95-23BB-42FA-B98C-52DFBD4ACC3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DB785B-AFD4-454B-940A-2BEB4D7C26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B79FF3B-DF90-4D97-84E1-CF517082154D}"/>
              </a:ext>
            </a:extLst>
          </p:cNvPr>
          <p:cNvSpPr>
            <a:spLocks noGrp="1"/>
          </p:cNvSpPr>
          <p:nvPr>
            <p:ph type="dt" sz="half" idx="10"/>
          </p:nvPr>
        </p:nvSpPr>
        <p:spPr/>
        <p:txBody>
          <a:bodyPr/>
          <a:lstStyle/>
          <a:p>
            <a:fld id="{E94A9F4C-B1BB-4AB8-A5F4-CC43D5E44145}" type="datetimeFigureOut">
              <a:rPr lang="de-DE" smtClean="0"/>
              <a:t>09.02.2021</a:t>
            </a:fld>
            <a:endParaRPr lang="de-DE"/>
          </a:p>
        </p:txBody>
      </p:sp>
      <p:sp>
        <p:nvSpPr>
          <p:cNvPr id="5" name="Fußzeilenplatzhalter 4">
            <a:extLst>
              <a:ext uri="{FF2B5EF4-FFF2-40B4-BE49-F238E27FC236}">
                <a16:creationId xmlns:a16="http://schemas.microsoft.com/office/drawing/2014/main" id="{58039C01-E5F3-4BC0-91E3-AF0D073E3A8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65C30-8BD2-4C89-9CB4-941E1A2C8615}"/>
              </a:ext>
            </a:extLst>
          </p:cNvPr>
          <p:cNvSpPr>
            <a:spLocks noGrp="1"/>
          </p:cNvSpPr>
          <p:nvPr>
            <p:ph type="sldNum" sz="quarter" idx="12"/>
          </p:nvPr>
        </p:nvSpPr>
        <p:spPr/>
        <p:txBody>
          <a:bodyPr/>
          <a:lstStyle/>
          <a:p>
            <a:fld id="{97D2CA3E-4C75-4724-9D84-4A0F487EEA66}" type="slidenum">
              <a:rPr lang="de-DE" smtClean="0"/>
              <a:t>‹Nr.›</a:t>
            </a:fld>
            <a:endParaRPr lang="de-DE"/>
          </a:p>
        </p:txBody>
      </p:sp>
    </p:spTree>
    <p:extLst>
      <p:ext uri="{BB962C8B-B14F-4D97-AF65-F5344CB8AC3E}">
        <p14:creationId xmlns:p14="http://schemas.microsoft.com/office/powerpoint/2010/main" val="2051101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4074D4-84D4-4940-AB5E-EA27763BB7F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CC3F0E3-7411-4443-958F-D246A58E12C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9B3159A-9B35-4298-AF92-BAE08E9AC6E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D0430E1-46F4-4974-8D02-2AF031FFB2B0}"/>
              </a:ext>
            </a:extLst>
          </p:cNvPr>
          <p:cNvSpPr>
            <a:spLocks noGrp="1"/>
          </p:cNvSpPr>
          <p:nvPr>
            <p:ph type="dt" sz="half" idx="10"/>
          </p:nvPr>
        </p:nvSpPr>
        <p:spPr/>
        <p:txBody>
          <a:bodyPr/>
          <a:lstStyle/>
          <a:p>
            <a:fld id="{E94A9F4C-B1BB-4AB8-A5F4-CC43D5E44145}" type="datetimeFigureOut">
              <a:rPr lang="de-DE" smtClean="0"/>
              <a:t>09.02.2021</a:t>
            </a:fld>
            <a:endParaRPr lang="de-DE"/>
          </a:p>
        </p:txBody>
      </p:sp>
      <p:sp>
        <p:nvSpPr>
          <p:cNvPr id="6" name="Fußzeilenplatzhalter 5">
            <a:extLst>
              <a:ext uri="{FF2B5EF4-FFF2-40B4-BE49-F238E27FC236}">
                <a16:creationId xmlns:a16="http://schemas.microsoft.com/office/drawing/2014/main" id="{210BD8AE-7B36-4B6B-B834-F2F98CC4DBD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CF2617D-3DA4-4AEB-B54C-7D34F3498E34}"/>
              </a:ext>
            </a:extLst>
          </p:cNvPr>
          <p:cNvSpPr>
            <a:spLocks noGrp="1"/>
          </p:cNvSpPr>
          <p:nvPr>
            <p:ph type="sldNum" sz="quarter" idx="12"/>
          </p:nvPr>
        </p:nvSpPr>
        <p:spPr/>
        <p:txBody>
          <a:bodyPr/>
          <a:lstStyle/>
          <a:p>
            <a:fld id="{97D2CA3E-4C75-4724-9D84-4A0F487EEA66}" type="slidenum">
              <a:rPr lang="de-DE" smtClean="0"/>
              <a:t>‹Nr.›</a:t>
            </a:fld>
            <a:endParaRPr lang="de-DE"/>
          </a:p>
        </p:txBody>
      </p:sp>
    </p:spTree>
    <p:extLst>
      <p:ext uri="{BB962C8B-B14F-4D97-AF65-F5344CB8AC3E}">
        <p14:creationId xmlns:p14="http://schemas.microsoft.com/office/powerpoint/2010/main" val="369086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77848C-8B5A-420C-8861-36193227EA4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7ED2DFA-39DD-423B-A490-D8BA1FAAF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6A4666D-928E-4122-8272-4A3841D4A79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273A028-3D81-43E5-8EB1-1BFC2A8EF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B8236AF-00D8-4FE8-87EC-5A215389366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A9039BE-8AF0-4AC7-9BF0-E30B78EE7F27}"/>
              </a:ext>
            </a:extLst>
          </p:cNvPr>
          <p:cNvSpPr>
            <a:spLocks noGrp="1"/>
          </p:cNvSpPr>
          <p:nvPr>
            <p:ph type="dt" sz="half" idx="10"/>
          </p:nvPr>
        </p:nvSpPr>
        <p:spPr/>
        <p:txBody>
          <a:bodyPr/>
          <a:lstStyle/>
          <a:p>
            <a:fld id="{E94A9F4C-B1BB-4AB8-A5F4-CC43D5E44145}" type="datetimeFigureOut">
              <a:rPr lang="de-DE" smtClean="0"/>
              <a:t>09.02.2021</a:t>
            </a:fld>
            <a:endParaRPr lang="de-DE"/>
          </a:p>
        </p:txBody>
      </p:sp>
      <p:sp>
        <p:nvSpPr>
          <p:cNvPr id="8" name="Fußzeilenplatzhalter 7">
            <a:extLst>
              <a:ext uri="{FF2B5EF4-FFF2-40B4-BE49-F238E27FC236}">
                <a16:creationId xmlns:a16="http://schemas.microsoft.com/office/drawing/2014/main" id="{7B98417B-CB08-4AC2-A861-CEE12A9783D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A5A889E-4F08-44D5-9078-9468B0266FBA}"/>
              </a:ext>
            </a:extLst>
          </p:cNvPr>
          <p:cNvSpPr>
            <a:spLocks noGrp="1"/>
          </p:cNvSpPr>
          <p:nvPr>
            <p:ph type="sldNum" sz="quarter" idx="12"/>
          </p:nvPr>
        </p:nvSpPr>
        <p:spPr/>
        <p:txBody>
          <a:bodyPr/>
          <a:lstStyle/>
          <a:p>
            <a:fld id="{97D2CA3E-4C75-4724-9D84-4A0F487EEA66}" type="slidenum">
              <a:rPr lang="de-DE" smtClean="0"/>
              <a:t>‹Nr.›</a:t>
            </a:fld>
            <a:endParaRPr lang="de-DE"/>
          </a:p>
        </p:txBody>
      </p:sp>
    </p:spTree>
    <p:extLst>
      <p:ext uri="{BB962C8B-B14F-4D97-AF65-F5344CB8AC3E}">
        <p14:creationId xmlns:p14="http://schemas.microsoft.com/office/powerpoint/2010/main" val="302591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B44A4-9EB9-4472-A5BA-D5C287A8086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E71EF5F-8B79-48CC-B7A1-309B8CE87CEB}"/>
              </a:ext>
            </a:extLst>
          </p:cNvPr>
          <p:cNvSpPr>
            <a:spLocks noGrp="1"/>
          </p:cNvSpPr>
          <p:nvPr>
            <p:ph type="dt" sz="half" idx="10"/>
          </p:nvPr>
        </p:nvSpPr>
        <p:spPr/>
        <p:txBody>
          <a:bodyPr/>
          <a:lstStyle/>
          <a:p>
            <a:fld id="{E94A9F4C-B1BB-4AB8-A5F4-CC43D5E44145}" type="datetimeFigureOut">
              <a:rPr lang="de-DE" smtClean="0"/>
              <a:t>09.02.2021</a:t>
            </a:fld>
            <a:endParaRPr lang="de-DE"/>
          </a:p>
        </p:txBody>
      </p:sp>
      <p:sp>
        <p:nvSpPr>
          <p:cNvPr id="4" name="Fußzeilenplatzhalter 3">
            <a:extLst>
              <a:ext uri="{FF2B5EF4-FFF2-40B4-BE49-F238E27FC236}">
                <a16:creationId xmlns:a16="http://schemas.microsoft.com/office/drawing/2014/main" id="{1FE57BB1-BC66-4FB1-926F-450AA8E7551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8A3E736-8E2A-4A34-85BC-1C67C6450098}"/>
              </a:ext>
            </a:extLst>
          </p:cNvPr>
          <p:cNvSpPr>
            <a:spLocks noGrp="1"/>
          </p:cNvSpPr>
          <p:nvPr>
            <p:ph type="sldNum" sz="quarter" idx="12"/>
          </p:nvPr>
        </p:nvSpPr>
        <p:spPr/>
        <p:txBody>
          <a:bodyPr/>
          <a:lstStyle/>
          <a:p>
            <a:fld id="{97D2CA3E-4C75-4724-9D84-4A0F487EEA66}" type="slidenum">
              <a:rPr lang="de-DE" smtClean="0"/>
              <a:t>‹Nr.›</a:t>
            </a:fld>
            <a:endParaRPr lang="de-DE"/>
          </a:p>
        </p:txBody>
      </p:sp>
    </p:spTree>
    <p:extLst>
      <p:ext uri="{BB962C8B-B14F-4D97-AF65-F5344CB8AC3E}">
        <p14:creationId xmlns:p14="http://schemas.microsoft.com/office/powerpoint/2010/main" val="2487848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05D885E-95EB-4059-8A28-3566502C37A2}"/>
              </a:ext>
            </a:extLst>
          </p:cNvPr>
          <p:cNvSpPr>
            <a:spLocks noGrp="1"/>
          </p:cNvSpPr>
          <p:nvPr>
            <p:ph type="dt" sz="half" idx="10"/>
          </p:nvPr>
        </p:nvSpPr>
        <p:spPr/>
        <p:txBody>
          <a:bodyPr/>
          <a:lstStyle/>
          <a:p>
            <a:fld id="{E94A9F4C-B1BB-4AB8-A5F4-CC43D5E44145}" type="datetimeFigureOut">
              <a:rPr lang="de-DE" smtClean="0"/>
              <a:t>09.02.2021</a:t>
            </a:fld>
            <a:endParaRPr lang="de-DE"/>
          </a:p>
        </p:txBody>
      </p:sp>
      <p:sp>
        <p:nvSpPr>
          <p:cNvPr id="3" name="Fußzeilenplatzhalter 2">
            <a:extLst>
              <a:ext uri="{FF2B5EF4-FFF2-40B4-BE49-F238E27FC236}">
                <a16:creationId xmlns:a16="http://schemas.microsoft.com/office/drawing/2014/main" id="{118483E7-9C9F-4C64-89E1-295F41F07FD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78C2F0A-3948-4FCA-A3E0-FED360458B51}"/>
              </a:ext>
            </a:extLst>
          </p:cNvPr>
          <p:cNvSpPr>
            <a:spLocks noGrp="1"/>
          </p:cNvSpPr>
          <p:nvPr>
            <p:ph type="sldNum" sz="quarter" idx="12"/>
          </p:nvPr>
        </p:nvSpPr>
        <p:spPr/>
        <p:txBody>
          <a:bodyPr/>
          <a:lstStyle/>
          <a:p>
            <a:fld id="{97D2CA3E-4C75-4724-9D84-4A0F487EEA66}" type="slidenum">
              <a:rPr lang="de-DE" smtClean="0"/>
              <a:t>‹Nr.›</a:t>
            </a:fld>
            <a:endParaRPr lang="de-DE"/>
          </a:p>
        </p:txBody>
      </p:sp>
    </p:spTree>
    <p:extLst>
      <p:ext uri="{BB962C8B-B14F-4D97-AF65-F5344CB8AC3E}">
        <p14:creationId xmlns:p14="http://schemas.microsoft.com/office/powerpoint/2010/main" val="346972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362CA3-9ADC-48D9-B43A-552F650F486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4F878A7-CC68-473F-9F35-9B80E5B18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3D00FBF-B3C1-4BEB-A745-A3CF1E17D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8BDC749-3D55-4937-AF62-6CF36CDEF710}"/>
              </a:ext>
            </a:extLst>
          </p:cNvPr>
          <p:cNvSpPr>
            <a:spLocks noGrp="1"/>
          </p:cNvSpPr>
          <p:nvPr>
            <p:ph type="dt" sz="half" idx="10"/>
          </p:nvPr>
        </p:nvSpPr>
        <p:spPr/>
        <p:txBody>
          <a:bodyPr/>
          <a:lstStyle/>
          <a:p>
            <a:fld id="{E94A9F4C-B1BB-4AB8-A5F4-CC43D5E44145}" type="datetimeFigureOut">
              <a:rPr lang="de-DE" smtClean="0"/>
              <a:t>09.02.2021</a:t>
            </a:fld>
            <a:endParaRPr lang="de-DE"/>
          </a:p>
        </p:txBody>
      </p:sp>
      <p:sp>
        <p:nvSpPr>
          <p:cNvPr id="6" name="Fußzeilenplatzhalter 5">
            <a:extLst>
              <a:ext uri="{FF2B5EF4-FFF2-40B4-BE49-F238E27FC236}">
                <a16:creationId xmlns:a16="http://schemas.microsoft.com/office/drawing/2014/main" id="{1D6AA0BF-990F-4FFF-B719-390A7212E81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CB23F88-CF11-4E46-839D-A94FCC2D8268}"/>
              </a:ext>
            </a:extLst>
          </p:cNvPr>
          <p:cNvSpPr>
            <a:spLocks noGrp="1"/>
          </p:cNvSpPr>
          <p:nvPr>
            <p:ph type="sldNum" sz="quarter" idx="12"/>
          </p:nvPr>
        </p:nvSpPr>
        <p:spPr/>
        <p:txBody>
          <a:bodyPr/>
          <a:lstStyle/>
          <a:p>
            <a:fld id="{97D2CA3E-4C75-4724-9D84-4A0F487EEA66}" type="slidenum">
              <a:rPr lang="de-DE" smtClean="0"/>
              <a:t>‹Nr.›</a:t>
            </a:fld>
            <a:endParaRPr lang="de-DE"/>
          </a:p>
        </p:txBody>
      </p:sp>
    </p:spTree>
    <p:extLst>
      <p:ext uri="{BB962C8B-B14F-4D97-AF65-F5344CB8AC3E}">
        <p14:creationId xmlns:p14="http://schemas.microsoft.com/office/powerpoint/2010/main" val="115786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E87034-650C-46FB-A04F-C9158018265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CD45D6C-11E2-4365-B6FD-D5018901E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C67C90A-A6D4-42B6-959B-D64FDBAD4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641AD58-1175-4190-9420-4D0FBCD0E1D9}"/>
              </a:ext>
            </a:extLst>
          </p:cNvPr>
          <p:cNvSpPr>
            <a:spLocks noGrp="1"/>
          </p:cNvSpPr>
          <p:nvPr>
            <p:ph type="dt" sz="half" idx="10"/>
          </p:nvPr>
        </p:nvSpPr>
        <p:spPr/>
        <p:txBody>
          <a:bodyPr/>
          <a:lstStyle/>
          <a:p>
            <a:fld id="{E94A9F4C-B1BB-4AB8-A5F4-CC43D5E44145}" type="datetimeFigureOut">
              <a:rPr lang="de-DE" smtClean="0"/>
              <a:t>09.02.2021</a:t>
            </a:fld>
            <a:endParaRPr lang="de-DE"/>
          </a:p>
        </p:txBody>
      </p:sp>
      <p:sp>
        <p:nvSpPr>
          <p:cNvPr id="6" name="Fußzeilenplatzhalter 5">
            <a:extLst>
              <a:ext uri="{FF2B5EF4-FFF2-40B4-BE49-F238E27FC236}">
                <a16:creationId xmlns:a16="http://schemas.microsoft.com/office/drawing/2014/main" id="{CE5DF465-9ED7-4E26-B2A1-6A1EBE1C2D2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052E450-E15D-4B90-8FB6-726006D099BB}"/>
              </a:ext>
            </a:extLst>
          </p:cNvPr>
          <p:cNvSpPr>
            <a:spLocks noGrp="1"/>
          </p:cNvSpPr>
          <p:nvPr>
            <p:ph type="sldNum" sz="quarter" idx="12"/>
          </p:nvPr>
        </p:nvSpPr>
        <p:spPr/>
        <p:txBody>
          <a:bodyPr/>
          <a:lstStyle/>
          <a:p>
            <a:fld id="{97D2CA3E-4C75-4724-9D84-4A0F487EEA66}" type="slidenum">
              <a:rPr lang="de-DE" smtClean="0"/>
              <a:t>‹Nr.›</a:t>
            </a:fld>
            <a:endParaRPr lang="de-DE"/>
          </a:p>
        </p:txBody>
      </p:sp>
    </p:spTree>
    <p:extLst>
      <p:ext uri="{BB962C8B-B14F-4D97-AF65-F5344CB8AC3E}">
        <p14:creationId xmlns:p14="http://schemas.microsoft.com/office/powerpoint/2010/main" val="280074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63607CC-848F-4E72-AF79-B33F776D2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40B2B0B-D7E4-430F-9F32-857389D6A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C0CE0BA-4E99-4451-9245-81B427D03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A9F4C-B1BB-4AB8-A5F4-CC43D5E44145}" type="datetimeFigureOut">
              <a:rPr lang="de-DE" smtClean="0"/>
              <a:t>09.02.2021</a:t>
            </a:fld>
            <a:endParaRPr lang="de-DE"/>
          </a:p>
        </p:txBody>
      </p:sp>
      <p:sp>
        <p:nvSpPr>
          <p:cNvPr id="5" name="Fußzeilenplatzhalter 4">
            <a:extLst>
              <a:ext uri="{FF2B5EF4-FFF2-40B4-BE49-F238E27FC236}">
                <a16:creationId xmlns:a16="http://schemas.microsoft.com/office/drawing/2014/main" id="{8B41E558-3846-4B89-95B0-AAAC397AF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5BEEFF3-E249-4D49-81A3-77B1F1637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2CA3E-4C75-4724-9D84-4A0F487EEA66}" type="slidenum">
              <a:rPr lang="de-DE" smtClean="0"/>
              <a:t>‹Nr.›</a:t>
            </a:fld>
            <a:endParaRPr lang="de-DE"/>
          </a:p>
        </p:txBody>
      </p:sp>
    </p:spTree>
    <p:extLst>
      <p:ext uri="{BB962C8B-B14F-4D97-AF65-F5344CB8AC3E}">
        <p14:creationId xmlns:p14="http://schemas.microsoft.com/office/powerpoint/2010/main" val="55798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europarl.europa.eu/news/de/headlines/society/20181212STO21610/plastikmull-und-recycling-in-der-eu-zahlen-und-fakten"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europarl.europa.eu/news/de/headlines/society/20181212STO21610/plastikmull-und-recycling-in-der-eu-zahlen-und-fakten"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EvuNJ_yZi3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youtube.com/watch?v=yeKNYR0aub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descr="Ein Bild, das Boden, drinnen enthält.&#10;&#10;Automatisch generierte Beschreibung">
            <a:extLst>
              <a:ext uri="{FF2B5EF4-FFF2-40B4-BE49-F238E27FC236}">
                <a16:creationId xmlns:a16="http://schemas.microsoft.com/office/drawing/2014/main" id="{4A25279D-BE4A-421E-8130-F9D4540F4A83}"/>
              </a:ext>
            </a:extLst>
          </p:cNvPr>
          <p:cNvPicPr>
            <a:picLocks noChangeAspect="1"/>
          </p:cNvPicPr>
          <p:nvPr/>
        </p:nvPicPr>
        <p:blipFill rotWithShape="1">
          <a:blip r:embed="rId3">
            <a:alphaModFix amt="65000"/>
            <a:extLst>
              <a:ext uri="{28A0092B-C50C-407E-A947-70E740481C1C}">
                <a14:useLocalDpi xmlns:a14="http://schemas.microsoft.com/office/drawing/2010/main" val="0"/>
              </a:ext>
            </a:extLst>
          </a:blip>
          <a:srcRect t="1413" r="23298" b="767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hteck 6">
            <a:extLst>
              <a:ext uri="{FF2B5EF4-FFF2-40B4-BE49-F238E27FC236}">
                <a16:creationId xmlns:a16="http://schemas.microsoft.com/office/drawing/2014/main" id="{D47000B6-817C-4B51-A7D3-0AFC958D5F89}"/>
              </a:ext>
            </a:extLst>
          </p:cNvPr>
          <p:cNvSpPr/>
          <p:nvPr/>
        </p:nvSpPr>
        <p:spPr>
          <a:xfrm>
            <a:off x="424815" y="582930"/>
            <a:ext cx="3564255" cy="23317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20CDE3F-DB17-41B5-B498-E7F5FAF98D81}"/>
              </a:ext>
            </a:extLst>
          </p:cNvPr>
          <p:cNvSpPr txBox="1"/>
          <p:nvPr/>
        </p:nvSpPr>
        <p:spPr>
          <a:xfrm>
            <a:off x="264795" y="805205"/>
            <a:ext cx="9756601" cy="5247590"/>
          </a:xfrm>
          <a:prstGeom prst="rect">
            <a:avLst/>
          </a:prstGeom>
          <a:noFill/>
        </p:spPr>
        <p:txBody>
          <a:bodyPr wrap="square" rtlCol="0">
            <a:spAutoFit/>
          </a:bodyPr>
          <a:lstStyle/>
          <a:p>
            <a:pPr>
              <a:lnSpc>
                <a:spcPct val="90000"/>
              </a:lnSpc>
              <a:spcAft>
                <a:spcPts val="600"/>
              </a:spcAft>
            </a:pPr>
            <a:r>
              <a:rPr lang="en-US" sz="2000" b="1" i="0" u="none" strike="noStrike" baseline="0" dirty="0" err="1"/>
              <a:t>Woher</a:t>
            </a:r>
            <a:r>
              <a:rPr lang="en-US" sz="2000" b="1" i="0" u="none" strike="noStrike" baseline="0" dirty="0"/>
              <a:t> </a:t>
            </a:r>
            <a:r>
              <a:rPr lang="en-US" sz="2000" b="1" i="0" u="none" strike="noStrike" baseline="0" dirty="0" err="1"/>
              <a:t>stammt</a:t>
            </a:r>
            <a:r>
              <a:rPr lang="en-US" sz="2000" b="1" i="0" u="none" strike="noStrike" baseline="0" dirty="0"/>
              <a:t> der </a:t>
            </a:r>
            <a:r>
              <a:rPr lang="en-US" sz="2000" b="1" i="0" u="none" strike="noStrike" baseline="0" dirty="0" err="1"/>
              <a:t>Plastikmüll</a:t>
            </a:r>
            <a:r>
              <a:rPr lang="en-US" sz="2000" b="1" i="0" u="none" strike="noStrike" baseline="0" dirty="0"/>
              <a:t> in den </a:t>
            </a:r>
            <a:r>
              <a:rPr lang="en-US" sz="2000" b="1" i="0" u="none" strike="noStrike" baseline="0" dirty="0" err="1"/>
              <a:t>Weltmeeren</a:t>
            </a:r>
            <a:r>
              <a:rPr lang="en-US" sz="2000" b="1" i="0" u="none" strike="noStrike" baseline="0" dirty="0"/>
              <a:t>? </a:t>
            </a:r>
          </a:p>
          <a:p>
            <a:pPr>
              <a:lnSpc>
                <a:spcPct val="90000"/>
              </a:lnSpc>
              <a:spcAft>
                <a:spcPts val="600"/>
              </a:spcAft>
            </a:pPr>
            <a:r>
              <a:rPr lang="en-US" sz="2000" i="1" u="none" strike="noStrike" baseline="0" dirty="0" err="1"/>
              <a:t>Beschreibe</a:t>
            </a:r>
            <a:r>
              <a:rPr lang="en-US" sz="2000" i="1" u="none" strike="noStrike" baseline="0" dirty="0"/>
              <a:t> </a:t>
            </a:r>
            <a:r>
              <a:rPr lang="en-US" sz="2000" i="1" u="none" strike="noStrike" baseline="0" dirty="0" err="1"/>
              <a:t>verschiedene</a:t>
            </a:r>
            <a:r>
              <a:rPr lang="en-US" sz="2000" i="1" u="none" strike="noStrike" baseline="0" dirty="0"/>
              <a:t> </a:t>
            </a:r>
            <a:r>
              <a:rPr lang="en-US" sz="2000" i="1" u="none" strike="noStrike" baseline="0" dirty="0" err="1"/>
              <a:t>Quellen</a:t>
            </a:r>
            <a:r>
              <a:rPr lang="en-US" sz="2000" i="1" u="none" strike="noStrike" baseline="0" dirty="0"/>
              <a:t> und </a:t>
            </a:r>
            <a:r>
              <a:rPr lang="en-US" sz="2000" i="1" u="none" strike="noStrike" baseline="0" dirty="0" err="1"/>
              <a:t>Wege</a:t>
            </a:r>
            <a:r>
              <a:rPr lang="en-US" sz="2000" i="1" u="none" strike="noStrike" baseline="0" dirty="0"/>
              <a:t>. </a:t>
            </a:r>
            <a:endParaRPr lang="en-US" sz="2000" i="0" u="none" strike="noStrike" baseline="0" dirty="0"/>
          </a:p>
          <a:p>
            <a:pPr>
              <a:lnSpc>
                <a:spcPct val="90000"/>
              </a:lnSpc>
              <a:spcAft>
                <a:spcPts val="600"/>
              </a:spcAft>
            </a:pPr>
            <a:endParaRPr lang="en-US" sz="2000" dirty="0"/>
          </a:p>
          <a:p>
            <a:pPr>
              <a:lnSpc>
                <a:spcPct val="90000"/>
              </a:lnSpc>
              <a:spcAft>
                <a:spcPts val="600"/>
              </a:spcAft>
            </a:pPr>
            <a:r>
              <a:rPr lang="en-US" sz="2000" b="1" i="0" u="none" strike="noStrike" baseline="0" dirty="0" err="1"/>
              <a:t>Warum</a:t>
            </a:r>
            <a:r>
              <a:rPr lang="en-US" sz="2000" b="1" i="0" u="none" strike="noStrike" baseline="0" dirty="0"/>
              <a:t> </a:t>
            </a:r>
            <a:r>
              <a:rPr lang="en-US" sz="2000" b="1" i="0" u="none" strike="noStrike" baseline="0" dirty="0" err="1"/>
              <a:t>landet</a:t>
            </a:r>
            <a:r>
              <a:rPr lang="en-US" sz="2000" b="1" i="0" u="none" strike="noStrike" baseline="0" dirty="0"/>
              <a:t> der </a:t>
            </a:r>
            <a:r>
              <a:rPr lang="en-US" sz="2000" b="1" i="0" u="none" strike="noStrike" baseline="0" dirty="0" err="1"/>
              <a:t>Plastikmüll</a:t>
            </a:r>
            <a:r>
              <a:rPr lang="en-US" sz="2000" b="1" i="0" u="none" strike="noStrike" baseline="0" dirty="0"/>
              <a:t> </a:t>
            </a:r>
            <a:r>
              <a:rPr lang="en-US" sz="2000" b="1" i="0" u="none" strike="noStrike" baseline="0" dirty="0" err="1"/>
              <a:t>im</a:t>
            </a:r>
            <a:r>
              <a:rPr lang="en-US" sz="2000" b="1" i="0" u="none" strike="noStrike" baseline="0" dirty="0"/>
              <a:t> Meer? </a:t>
            </a:r>
          </a:p>
          <a:p>
            <a:pPr>
              <a:lnSpc>
                <a:spcPct val="90000"/>
              </a:lnSpc>
              <a:spcAft>
                <a:spcPts val="600"/>
              </a:spcAft>
            </a:pPr>
            <a:r>
              <a:rPr lang="en-US" sz="2000" i="1" u="none" strike="noStrike" baseline="0" dirty="0"/>
              <a:t>Stelle die </a:t>
            </a:r>
            <a:r>
              <a:rPr lang="en-US" sz="2000" i="1" u="none" strike="noStrike" baseline="0" dirty="0" err="1"/>
              <a:t>eigentlichen</a:t>
            </a:r>
            <a:r>
              <a:rPr lang="en-US" sz="2000" i="1" u="none" strike="noStrike" baseline="0" dirty="0"/>
              <a:t> </a:t>
            </a:r>
            <a:r>
              <a:rPr lang="en-US" sz="2000" i="1" u="none" strike="noStrike" baseline="0" dirty="0" err="1"/>
              <a:t>Ursachen</a:t>
            </a:r>
            <a:r>
              <a:rPr lang="en-US" sz="2000" i="1" u="none" strike="noStrike" baseline="0" dirty="0"/>
              <a:t> </a:t>
            </a:r>
            <a:r>
              <a:rPr lang="en-US" sz="2000" i="1" u="none" strike="noStrike" baseline="0" dirty="0" err="1"/>
              <a:t>dar</a:t>
            </a:r>
            <a:r>
              <a:rPr lang="en-US" sz="2000" i="1" u="none" strike="noStrike" baseline="0" dirty="0"/>
              <a:t>. </a:t>
            </a:r>
            <a:endParaRPr lang="en-US" sz="2000" i="0" u="none" strike="noStrike" baseline="0" dirty="0"/>
          </a:p>
          <a:p>
            <a:pPr>
              <a:lnSpc>
                <a:spcPct val="90000"/>
              </a:lnSpc>
              <a:spcAft>
                <a:spcPts val="600"/>
              </a:spcAft>
            </a:pPr>
            <a:endParaRPr lang="en-US" sz="2000" dirty="0"/>
          </a:p>
          <a:p>
            <a:pPr>
              <a:lnSpc>
                <a:spcPct val="90000"/>
              </a:lnSpc>
              <a:spcAft>
                <a:spcPts val="600"/>
              </a:spcAft>
            </a:pPr>
            <a:r>
              <a:rPr lang="en-US" sz="2000" b="1" i="0" u="none" strike="noStrike" baseline="0" dirty="0"/>
              <a:t>Wie </a:t>
            </a:r>
            <a:r>
              <a:rPr lang="en-US" sz="2000" b="1" i="0" u="none" strike="noStrike" baseline="0" dirty="0" err="1"/>
              <a:t>lange</a:t>
            </a:r>
            <a:r>
              <a:rPr lang="en-US" sz="2000" b="1" i="0" u="none" strike="noStrike" baseline="0" dirty="0"/>
              <a:t> </a:t>
            </a:r>
            <a:r>
              <a:rPr lang="en-US" sz="2000" b="1" i="0" u="none" strike="noStrike" baseline="0" dirty="0" err="1"/>
              <a:t>bleibt</a:t>
            </a:r>
            <a:r>
              <a:rPr lang="en-US" sz="2000" b="1" i="0" u="none" strike="noStrike" baseline="0" dirty="0"/>
              <a:t> der </a:t>
            </a:r>
            <a:r>
              <a:rPr lang="en-US" sz="2000" b="1" i="0" u="none" strike="noStrike" baseline="0" dirty="0" err="1"/>
              <a:t>Müll</a:t>
            </a:r>
            <a:r>
              <a:rPr lang="en-US" sz="2000" b="1" i="0" u="none" strike="noStrike" baseline="0" dirty="0"/>
              <a:t> </a:t>
            </a:r>
            <a:r>
              <a:rPr lang="en-US" sz="2000" b="1" i="0" u="none" strike="noStrike" baseline="0" dirty="0" err="1"/>
              <a:t>im</a:t>
            </a:r>
            <a:r>
              <a:rPr lang="en-US" sz="2000" b="1" i="0" u="none" strike="noStrike" baseline="0" dirty="0"/>
              <a:t> Meer? </a:t>
            </a:r>
          </a:p>
          <a:p>
            <a:pPr>
              <a:lnSpc>
                <a:spcPct val="90000"/>
              </a:lnSpc>
              <a:spcAft>
                <a:spcPts val="600"/>
              </a:spcAft>
            </a:pPr>
            <a:r>
              <a:rPr lang="en-US" sz="2000" i="1" u="none" strike="noStrike" baseline="0" dirty="0" err="1"/>
              <a:t>Beschreibe</a:t>
            </a:r>
            <a:r>
              <a:rPr lang="en-US" sz="2000" i="1" u="none" strike="noStrike" baseline="0" dirty="0"/>
              <a:t> die </a:t>
            </a:r>
            <a:r>
              <a:rPr lang="en-US" sz="2000" i="1" u="none" strike="noStrike" baseline="0" dirty="0" err="1"/>
              <a:t>Verweildauer</a:t>
            </a:r>
            <a:r>
              <a:rPr lang="en-US" sz="2000" i="1" u="none" strike="noStrike" baseline="0" dirty="0"/>
              <a:t> von </a:t>
            </a:r>
            <a:r>
              <a:rPr lang="en-US" sz="2000" i="1" u="none" strike="noStrike" baseline="0" dirty="0" err="1"/>
              <a:t>Plastikgegenständen</a:t>
            </a:r>
            <a:r>
              <a:rPr lang="en-US" sz="2000" i="1" u="none" strike="noStrike" baseline="0" dirty="0"/>
              <a:t> </a:t>
            </a:r>
            <a:r>
              <a:rPr lang="en-US" sz="2000" i="1" u="none" strike="noStrike" baseline="0" dirty="0" err="1"/>
              <a:t>im</a:t>
            </a:r>
            <a:r>
              <a:rPr lang="en-US" sz="2000" i="1" u="none" strike="noStrike" baseline="0" dirty="0"/>
              <a:t> Meer </a:t>
            </a:r>
            <a:endParaRPr lang="en-US" sz="2000" i="0" u="none" strike="noStrike" baseline="0" dirty="0"/>
          </a:p>
          <a:p>
            <a:pPr>
              <a:lnSpc>
                <a:spcPct val="90000"/>
              </a:lnSpc>
              <a:spcAft>
                <a:spcPts val="600"/>
              </a:spcAft>
            </a:pPr>
            <a:endParaRPr lang="en-US" sz="2000" dirty="0"/>
          </a:p>
          <a:p>
            <a:pPr>
              <a:lnSpc>
                <a:spcPct val="90000"/>
              </a:lnSpc>
              <a:spcAft>
                <a:spcPts val="600"/>
              </a:spcAft>
            </a:pPr>
            <a:r>
              <a:rPr lang="en-US" sz="2000" b="1" i="0" u="none" strike="noStrike" baseline="0" dirty="0" err="1"/>
              <a:t>Welche</a:t>
            </a:r>
            <a:r>
              <a:rPr lang="en-US" sz="2000" b="1" i="0" u="none" strike="noStrike" baseline="0" dirty="0"/>
              <a:t> </a:t>
            </a:r>
            <a:r>
              <a:rPr lang="en-US" sz="2000" b="1" i="0" u="none" strike="noStrike" baseline="0" dirty="0" err="1"/>
              <a:t>Probleme</a:t>
            </a:r>
            <a:r>
              <a:rPr lang="en-US" sz="2000" b="1" i="0" u="none" strike="noStrike" baseline="0" dirty="0"/>
              <a:t> </a:t>
            </a:r>
            <a:r>
              <a:rPr lang="en-US" sz="2000" b="1" i="0" u="none" strike="noStrike" baseline="0" dirty="0" err="1"/>
              <a:t>bereitet</a:t>
            </a:r>
            <a:r>
              <a:rPr lang="en-US" sz="2000" b="1" i="0" u="none" strike="noStrike" baseline="0" dirty="0"/>
              <a:t> der </a:t>
            </a:r>
            <a:r>
              <a:rPr lang="en-US" sz="2000" b="1" i="0" u="none" strike="noStrike" baseline="0" dirty="0" err="1"/>
              <a:t>Plastikmüll</a:t>
            </a:r>
            <a:r>
              <a:rPr lang="en-US" sz="2000" b="1" i="0" u="none" strike="noStrike" baseline="0" dirty="0"/>
              <a:t> </a:t>
            </a:r>
            <a:r>
              <a:rPr lang="en-US" sz="2000" b="1" i="0" u="none" strike="noStrike" baseline="0" dirty="0" err="1"/>
              <a:t>im</a:t>
            </a:r>
            <a:r>
              <a:rPr lang="en-US" sz="2000" b="1" i="0" u="none" strike="noStrike" baseline="0" dirty="0"/>
              <a:t> Meer? Und </a:t>
            </a:r>
            <a:r>
              <a:rPr lang="en-US" sz="2000" b="1" i="0" u="none" strike="noStrike" baseline="0" dirty="0" err="1"/>
              <a:t>wie</a:t>
            </a:r>
            <a:r>
              <a:rPr lang="en-US" sz="2000" b="1" i="0" u="none" strike="noStrike" baseline="0" dirty="0"/>
              <a:t> </a:t>
            </a:r>
            <a:r>
              <a:rPr lang="en-US" sz="2000" b="1" i="0" u="none" strike="noStrike" baseline="0" dirty="0" err="1"/>
              <a:t>kommt</a:t>
            </a:r>
            <a:r>
              <a:rPr lang="en-US" sz="2000" b="1" i="0" u="none" strike="noStrike" baseline="0" dirty="0"/>
              <a:t> er </a:t>
            </a:r>
            <a:r>
              <a:rPr lang="en-US" sz="2000" b="1" i="0" u="none" strike="noStrike" baseline="0" dirty="0" err="1"/>
              <a:t>wieder</a:t>
            </a:r>
            <a:r>
              <a:rPr lang="en-US" sz="2000" b="1" i="0" u="none" strike="noStrike" baseline="0" dirty="0"/>
              <a:t> </a:t>
            </a:r>
            <a:r>
              <a:rPr lang="en-US" sz="2000" b="1" i="0" u="none" strike="noStrike" baseline="0" dirty="0" err="1"/>
              <a:t>zu</a:t>
            </a:r>
            <a:r>
              <a:rPr lang="en-US" sz="2000" b="1" i="0" u="none" strike="noStrike" baseline="0" dirty="0"/>
              <a:t> </a:t>
            </a:r>
            <a:r>
              <a:rPr lang="en-US" sz="2000" b="1" i="0" u="none" strike="noStrike" baseline="0" dirty="0" err="1"/>
              <a:t>uns</a:t>
            </a:r>
            <a:r>
              <a:rPr lang="en-US" sz="2000" b="1" i="0" u="none" strike="noStrike" baseline="0" dirty="0"/>
              <a:t> </a:t>
            </a:r>
            <a:r>
              <a:rPr lang="en-US" sz="2000" b="1" i="0" u="none" strike="noStrike" baseline="0" dirty="0" err="1"/>
              <a:t>zurück</a:t>
            </a:r>
            <a:r>
              <a:rPr lang="en-US" sz="2000" b="1" i="0" u="none" strike="noStrike" baseline="0" dirty="0"/>
              <a:t>? </a:t>
            </a:r>
          </a:p>
          <a:p>
            <a:pPr>
              <a:lnSpc>
                <a:spcPct val="90000"/>
              </a:lnSpc>
              <a:spcAft>
                <a:spcPts val="600"/>
              </a:spcAft>
            </a:pPr>
            <a:r>
              <a:rPr lang="en-US" sz="2000" i="1" u="none" strike="noStrike" baseline="0" dirty="0" err="1"/>
              <a:t>Erläutere</a:t>
            </a:r>
            <a:r>
              <a:rPr lang="en-US" sz="2000" i="1" u="none" strike="noStrike" baseline="0" dirty="0"/>
              <a:t> die </a:t>
            </a:r>
            <a:r>
              <a:rPr lang="en-US" sz="2000" i="1" u="none" strike="noStrike" baseline="0" dirty="0" err="1"/>
              <a:t>ökologischen</a:t>
            </a:r>
            <a:r>
              <a:rPr lang="en-US" sz="2000" i="1" u="none" strike="noStrike" baseline="0" dirty="0"/>
              <a:t> </a:t>
            </a:r>
            <a:r>
              <a:rPr lang="en-US" sz="2000" i="1" u="none" strike="noStrike" baseline="0" dirty="0" err="1"/>
              <a:t>Folgen</a:t>
            </a:r>
            <a:r>
              <a:rPr lang="en-US" sz="2000" i="1" u="none" strike="noStrike" baseline="0" dirty="0"/>
              <a:t> des </a:t>
            </a:r>
            <a:r>
              <a:rPr lang="en-US" sz="2000" i="1" u="none" strike="noStrike" baseline="0" dirty="0" err="1"/>
              <a:t>Plastikmülls</a:t>
            </a:r>
            <a:r>
              <a:rPr lang="en-US" sz="2000" i="1" u="none" strike="noStrike" baseline="0" dirty="0"/>
              <a:t> </a:t>
            </a:r>
            <a:endParaRPr lang="en-US" sz="2000" i="0" u="none" strike="noStrike" baseline="0" dirty="0"/>
          </a:p>
          <a:p>
            <a:pPr>
              <a:lnSpc>
                <a:spcPct val="90000"/>
              </a:lnSpc>
              <a:spcAft>
                <a:spcPts val="600"/>
              </a:spcAft>
            </a:pPr>
            <a:endParaRPr lang="en-US" sz="2000" dirty="0"/>
          </a:p>
          <a:p>
            <a:pPr>
              <a:lnSpc>
                <a:spcPct val="90000"/>
              </a:lnSpc>
              <a:spcAft>
                <a:spcPts val="600"/>
              </a:spcAft>
            </a:pPr>
            <a:r>
              <a:rPr lang="en-US" sz="2000" b="1" i="0" u="none" strike="noStrike" baseline="0" dirty="0" err="1"/>
              <a:t>Welche</a:t>
            </a:r>
            <a:r>
              <a:rPr lang="en-US" sz="2000" b="1" i="0" u="none" strike="noStrike" baseline="0" dirty="0"/>
              <a:t> </a:t>
            </a:r>
            <a:r>
              <a:rPr lang="en-US" sz="2000" b="1" i="0" u="none" strike="noStrike" baseline="0" dirty="0" err="1"/>
              <a:t>Möglichkeiten</a:t>
            </a:r>
            <a:r>
              <a:rPr lang="en-US" sz="2000" b="1" i="0" u="none" strike="noStrike" baseline="0" dirty="0"/>
              <a:t> </a:t>
            </a:r>
            <a:r>
              <a:rPr lang="en-US" sz="2000" b="1" i="0" u="none" strike="noStrike" baseline="0" dirty="0" err="1"/>
              <a:t>gibt</a:t>
            </a:r>
            <a:r>
              <a:rPr lang="en-US" sz="2000" b="1" i="0" u="none" strike="noStrike" baseline="0" dirty="0"/>
              <a:t> es, das </a:t>
            </a:r>
            <a:r>
              <a:rPr lang="en-US" sz="2000" b="1" i="0" u="none" strike="noStrike" baseline="0" dirty="0" err="1"/>
              <a:t>Plastikmüll</a:t>
            </a:r>
            <a:r>
              <a:rPr lang="en-US" sz="2000" b="1" i="0" u="none" strike="noStrike" baseline="0" dirty="0"/>
              <a:t>-Problem in den </a:t>
            </a:r>
            <a:r>
              <a:rPr lang="en-US" sz="2000" b="1" i="0" u="none" strike="noStrike" baseline="0" dirty="0" err="1"/>
              <a:t>Ozeanen</a:t>
            </a:r>
            <a:r>
              <a:rPr lang="en-US" sz="2000" b="1" i="0" u="none" strike="noStrike" baseline="0" dirty="0"/>
              <a:t> </a:t>
            </a:r>
            <a:r>
              <a:rPr lang="en-US" sz="2000" b="1" i="0" u="none" strike="noStrike" baseline="0" dirty="0" err="1"/>
              <a:t>zu</a:t>
            </a:r>
            <a:r>
              <a:rPr lang="en-US" sz="2000" b="1" i="0" u="none" strike="noStrike" baseline="0" dirty="0"/>
              <a:t> </a:t>
            </a:r>
            <a:r>
              <a:rPr lang="en-US" sz="2000" b="1" i="0" u="none" strike="noStrike" baseline="0" dirty="0" err="1"/>
              <a:t>verringern</a:t>
            </a:r>
            <a:r>
              <a:rPr lang="en-US" sz="2000" b="1" i="0" u="none" strike="noStrike" baseline="0" dirty="0"/>
              <a:t>? </a:t>
            </a:r>
          </a:p>
          <a:p>
            <a:pPr>
              <a:lnSpc>
                <a:spcPct val="90000"/>
              </a:lnSpc>
              <a:spcAft>
                <a:spcPts val="600"/>
              </a:spcAft>
            </a:pPr>
            <a:r>
              <a:rPr lang="en-US" sz="2000" i="1" u="none" strike="noStrike" baseline="0" dirty="0"/>
              <a:t>Stelle </a:t>
            </a:r>
            <a:r>
              <a:rPr lang="en-US" sz="2000" i="1" u="none" strike="noStrike" baseline="0" dirty="0" err="1"/>
              <a:t>verschiedene</a:t>
            </a:r>
            <a:r>
              <a:rPr lang="en-US" sz="2000" i="1" u="none" strike="noStrike" baseline="0" dirty="0"/>
              <a:t> </a:t>
            </a:r>
            <a:r>
              <a:rPr lang="en-US" sz="2000" i="1" u="none" strike="noStrike" baseline="0" dirty="0" err="1"/>
              <a:t>Maßnahmen</a:t>
            </a:r>
            <a:r>
              <a:rPr lang="en-US" sz="2000" i="1" u="none" strike="noStrike" baseline="0" dirty="0"/>
              <a:t> </a:t>
            </a:r>
            <a:r>
              <a:rPr lang="en-US" sz="2000" i="1" u="none" strike="noStrike" baseline="0" dirty="0" err="1"/>
              <a:t>dar</a:t>
            </a:r>
            <a:r>
              <a:rPr lang="en-US" sz="2000" i="1" u="none" strike="noStrike" baseline="0" dirty="0"/>
              <a:t> und </a:t>
            </a:r>
            <a:r>
              <a:rPr lang="en-US" sz="2000" i="1" u="none" strike="noStrike" baseline="0" dirty="0" err="1"/>
              <a:t>erläutere</a:t>
            </a:r>
            <a:r>
              <a:rPr lang="en-US" sz="2000" i="1" u="none" strike="noStrike" baseline="0" dirty="0"/>
              <a:t> </a:t>
            </a:r>
            <a:r>
              <a:rPr lang="en-US" sz="2000" i="1" u="none" strike="noStrike" baseline="0" dirty="0" err="1"/>
              <a:t>ihren</a:t>
            </a:r>
            <a:r>
              <a:rPr lang="en-US" sz="2000" i="1" u="none" strike="noStrike" baseline="0" dirty="0"/>
              <a:t> </a:t>
            </a:r>
            <a:r>
              <a:rPr lang="en-US" sz="2000" i="1" u="none" strike="noStrike" baseline="0" dirty="0" err="1"/>
              <a:t>Nutzen</a:t>
            </a:r>
            <a:r>
              <a:rPr lang="en-US" sz="2000" i="1" u="none" strike="noStrike" baseline="0" dirty="0"/>
              <a:t>. </a:t>
            </a:r>
          </a:p>
        </p:txBody>
      </p:sp>
      <p:sp>
        <p:nvSpPr>
          <p:cNvPr id="2" name="Textfeld 1">
            <a:extLst>
              <a:ext uri="{FF2B5EF4-FFF2-40B4-BE49-F238E27FC236}">
                <a16:creationId xmlns:a16="http://schemas.microsoft.com/office/drawing/2014/main" id="{2B84807C-D7FC-4C82-B766-B5B2471AEFCC}"/>
              </a:ext>
            </a:extLst>
          </p:cNvPr>
          <p:cNvSpPr txBox="1"/>
          <p:nvPr/>
        </p:nvSpPr>
        <p:spPr>
          <a:xfrm rot="330707">
            <a:off x="6372853" y="1537793"/>
            <a:ext cx="4985485" cy="1384995"/>
          </a:xfrm>
          <a:prstGeom prst="rect">
            <a:avLst/>
          </a:prstGeom>
          <a:solidFill>
            <a:srgbClr val="FFFFFF">
              <a:alpha val="40000"/>
            </a:srgbClr>
          </a:solidFill>
        </p:spPr>
        <p:txBody>
          <a:bodyPr wrap="square" rtlCol="0">
            <a:spAutoFit/>
          </a:bodyPr>
          <a:lstStyle/>
          <a:p>
            <a:r>
              <a:rPr lang="de-DE" sz="2800" b="1" dirty="0">
                <a:solidFill>
                  <a:srgbClr val="FF0000"/>
                </a:solidFill>
              </a:rPr>
              <a:t>Meine Meinung …</a:t>
            </a:r>
          </a:p>
          <a:p>
            <a:r>
              <a:rPr lang="de-DE" sz="2800" b="1" dirty="0">
                <a:solidFill>
                  <a:srgbClr val="FF0000"/>
                </a:solidFill>
              </a:rPr>
              <a:t>Meine Gedanken zum Thema …</a:t>
            </a:r>
          </a:p>
          <a:p>
            <a:r>
              <a:rPr lang="de-DE" sz="2800" b="1" dirty="0">
                <a:solidFill>
                  <a:srgbClr val="FF0000"/>
                </a:solidFill>
              </a:rPr>
              <a:t>Die Verbindung zur </a:t>
            </a:r>
            <a:r>
              <a:rPr lang="de-DE" sz="2800" b="1">
                <a:solidFill>
                  <a:srgbClr val="FF0000"/>
                </a:solidFill>
              </a:rPr>
              <a:t>Chemie …</a:t>
            </a:r>
          </a:p>
        </p:txBody>
      </p:sp>
    </p:spTree>
    <p:extLst>
      <p:ext uri="{BB962C8B-B14F-4D97-AF65-F5344CB8AC3E}">
        <p14:creationId xmlns:p14="http://schemas.microsoft.com/office/powerpoint/2010/main" val="409363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isch enthält.&#10;&#10;Automatisch generierte Beschreibung">
            <a:extLst>
              <a:ext uri="{FF2B5EF4-FFF2-40B4-BE49-F238E27FC236}">
                <a16:creationId xmlns:a16="http://schemas.microsoft.com/office/drawing/2014/main" id="{BABC35A0-5A11-4359-B2AC-B23ECE02A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04" y="0"/>
            <a:ext cx="12099504" cy="6069330"/>
          </a:xfrm>
          <a:prstGeom prst="rect">
            <a:avLst/>
          </a:prstGeom>
        </p:spPr>
      </p:pic>
      <p:sp>
        <p:nvSpPr>
          <p:cNvPr id="5" name="Textfeld 4">
            <a:extLst>
              <a:ext uri="{FF2B5EF4-FFF2-40B4-BE49-F238E27FC236}">
                <a16:creationId xmlns:a16="http://schemas.microsoft.com/office/drawing/2014/main" id="{9985E9B2-5E66-4640-B287-8D6C1E287CE4}"/>
              </a:ext>
            </a:extLst>
          </p:cNvPr>
          <p:cNvSpPr txBox="1"/>
          <p:nvPr/>
        </p:nvSpPr>
        <p:spPr>
          <a:xfrm>
            <a:off x="349470" y="5891444"/>
            <a:ext cx="9582806" cy="461665"/>
          </a:xfrm>
          <a:prstGeom prst="rect">
            <a:avLst/>
          </a:prstGeom>
          <a:noFill/>
        </p:spPr>
        <p:txBody>
          <a:bodyPr wrap="square">
            <a:spAutoFit/>
          </a:bodyPr>
          <a:lstStyle/>
          <a:p>
            <a:r>
              <a:rPr lang="de-DE" sz="1200" dirty="0"/>
              <a:t>https://www.umweltbundesamt.de/daten/ressourcen-abfall/verwertung-entsorgung-ausgewaehlter-abfallarten/kunststoffabfaelle#hohe-verwertungsquoten-</a:t>
            </a:r>
          </a:p>
        </p:txBody>
      </p:sp>
    </p:spTree>
    <p:extLst>
      <p:ext uri="{BB962C8B-B14F-4D97-AF65-F5344CB8AC3E}">
        <p14:creationId xmlns:p14="http://schemas.microsoft.com/office/powerpoint/2010/main" val="201431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31D5215-CEB5-46FF-BD8E-9CBCBFD46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48" y="597932"/>
            <a:ext cx="12479748" cy="6260068"/>
          </a:xfrm>
          <a:prstGeom prst="rect">
            <a:avLst/>
          </a:prstGeom>
        </p:spPr>
      </p:pic>
      <p:sp>
        <p:nvSpPr>
          <p:cNvPr id="4" name="Textfeld 3">
            <a:extLst>
              <a:ext uri="{FF2B5EF4-FFF2-40B4-BE49-F238E27FC236}">
                <a16:creationId xmlns:a16="http://schemas.microsoft.com/office/drawing/2014/main" id="{428096B9-9681-495F-B2DE-27F0E332EAC2}"/>
              </a:ext>
            </a:extLst>
          </p:cNvPr>
          <p:cNvSpPr txBox="1"/>
          <p:nvPr/>
        </p:nvSpPr>
        <p:spPr>
          <a:xfrm>
            <a:off x="491490" y="228600"/>
            <a:ext cx="5760720" cy="369332"/>
          </a:xfrm>
          <a:prstGeom prst="rect">
            <a:avLst/>
          </a:prstGeom>
          <a:noFill/>
        </p:spPr>
        <p:txBody>
          <a:bodyPr wrap="square" rtlCol="0">
            <a:spAutoFit/>
          </a:bodyPr>
          <a:lstStyle/>
          <a:p>
            <a:r>
              <a:rPr lang="de-DE" dirty="0"/>
              <a:t>Kunststoffe in Deutschland</a:t>
            </a:r>
          </a:p>
        </p:txBody>
      </p:sp>
    </p:spTree>
    <p:extLst>
      <p:ext uri="{BB962C8B-B14F-4D97-AF65-F5344CB8AC3E}">
        <p14:creationId xmlns:p14="http://schemas.microsoft.com/office/powerpoint/2010/main" val="3362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A6ED07C-EF31-4A3D-8309-196E6AB03E66}"/>
              </a:ext>
            </a:extLst>
          </p:cNvPr>
          <p:cNvPicPr>
            <a:picLocks noChangeAspect="1"/>
          </p:cNvPicPr>
          <p:nvPr/>
        </p:nvPicPr>
        <p:blipFill>
          <a:blip r:embed="rId2"/>
          <a:stretch>
            <a:fillRect/>
          </a:stretch>
        </p:blipFill>
        <p:spPr>
          <a:xfrm>
            <a:off x="1817260" y="0"/>
            <a:ext cx="7664344" cy="6858000"/>
          </a:xfrm>
          <a:prstGeom prst="rect">
            <a:avLst/>
          </a:prstGeom>
        </p:spPr>
      </p:pic>
      <p:sp>
        <p:nvSpPr>
          <p:cNvPr id="5" name="Textfeld 4">
            <a:extLst>
              <a:ext uri="{FF2B5EF4-FFF2-40B4-BE49-F238E27FC236}">
                <a16:creationId xmlns:a16="http://schemas.microsoft.com/office/drawing/2014/main" id="{712E9D24-7AF1-4CEA-A947-604718CF2CC3}"/>
              </a:ext>
            </a:extLst>
          </p:cNvPr>
          <p:cNvSpPr txBox="1"/>
          <p:nvPr/>
        </p:nvSpPr>
        <p:spPr>
          <a:xfrm>
            <a:off x="9831572" y="6256660"/>
            <a:ext cx="2264735" cy="523220"/>
          </a:xfrm>
          <a:prstGeom prst="rect">
            <a:avLst/>
          </a:prstGeom>
          <a:noFill/>
        </p:spPr>
        <p:txBody>
          <a:bodyPr wrap="square">
            <a:spAutoFit/>
          </a:bodyPr>
          <a:lstStyle/>
          <a:p>
            <a:r>
              <a:rPr lang="de-DE" sz="1400" dirty="0"/>
              <a:t>https://www.tagesschau.de/thema/plastikm%C3%BCll/</a:t>
            </a:r>
          </a:p>
        </p:txBody>
      </p:sp>
    </p:spTree>
    <p:extLst>
      <p:ext uri="{BB962C8B-B14F-4D97-AF65-F5344CB8AC3E}">
        <p14:creationId xmlns:p14="http://schemas.microsoft.com/office/powerpoint/2010/main" val="409921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D431A3E-0E17-4C27-B4D8-88270C2D4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8331"/>
            <a:ext cx="12100179" cy="6069669"/>
          </a:xfrm>
          <a:prstGeom prst="rect">
            <a:avLst/>
          </a:prstGeom>
        </p:spPr>
      </p:pic>
      <p:sp>
        <p:nvSpPr>
          <p:cNvPr id="8" name="Textfeld 7">
            <a:extLst>
              <a:ext uri="{FF2B5EF4-FFF2-40B4-BE49-F238E27FC236}">
                <a16:creationId xmlns:a16="http://schemas.microsoft.com/office/drawing/2014/main" id="{C4227D6E-A5FA-4F56-8019-06A7A57E6E5C}"/>
              </a:ext>
            </a:extLst>
          </p:cNvPr>
          <p:cNvSpPr txBox="1"/>
          <p:nvPr/>
        </p:nvSpPr>
        <p:spPr>
          <a:xfrm>
            <a:off x="491490" y="228600"/>
            <a:ext cx="5760720" cy="369332"/>
          </a:xfrm>
          <a:prstGeom prst="rect">
            <a:avLst/>
          </a:prstGeom>
          <a:noFill/>
        </p:spPr>
        <p:txBody>
          <a:bodyPr wrap="square" rtlCol="0">
            <a:spAutoFit/>
          </a:bodyPr>
          <a:lstStyle/>
          <a:p>
            <a:r>
              <a:rPr lang="de-DE" dirty="0"/>
              <a:t>Kunststoffe in Deutschland</a:t>
            </a:r>
          </a:p>
        </p:txBody>
      </p:sp>
    </p:spTree>
    <p:extLst>
      <p:ext uri="{BB962C8B-B14F-4D97-AF65-F5344CB8AC3E}">
        <p14:creationId xmlns:p14="http://schemas.microsoft.com/office/powerpoint/2010/main" val="13496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E283339-33AB-4912-8D4B-5C7ADD61FD59}"/>
              </a:ext>
            </a:extLst>
          </p:cNvPr>
          <p:cNvPicPr>
            <a:picLocks noChangeAspect="1"/>
          </p:cNvPicPr>
          <p:nvPr/>
        </p:nvPicPr>
        <p:blipFill>
          <a:blip r:embed="rId2"/>
          <a:stretch>
            <a:fillRect/>
          </a:stretch>
        </p:blipFill>
        <p:spPr>
          <a:xfrm>
            <a:off x="0" y="135493"/>
            <a:ext cx="12258604" cy="4756548"/>
          </a:xfrm>
          <a:prstGeom prst="rect">
            <a:avLst/>
          </a:prstGeom>
        </p:spPr>
      </p:pic>
      <p:sp>
        <p:nvSpPr>
          <p:cNvPr id="5" name="Textfeld 4">
            <a:extLst>
              <a:ext uri="{FF2B5EF4-FFF2-40B4-BE49-F238E27FC236}">
                <a16:creationId xmlns:a16="http://schemas.microsoft.com/office/drawing/2014/main" id="{650D4B45-2D62-4C0A-9CB9-D18527523704}"/>
              </a:ext>
            </a:extLst>
          </p:cNvPr>
          <p:cNvSpPr txBox="1"/>
          <p:nvPr/>
        </p:nvSpPr>
        <p:spPr>
          <a:xfrm>
            <a:off x="84296" y="4574501"/>
            <a:ext cx="11181398" cy="307777"/>
          </a:xfrm>
          <a:prstGeom prst="rect">
            <a:avLst/>
          </a:prstGeom>
          <a:noFill/>
        </p:spPr>
        <p:txBody>
          <a:bodyPr wrap="square">
            <a:spAutoFit/>
          </a:bodyPr>
          <a:lstStyle/>
          <a:p>
            <a:r>
              <a:rPr lang="de-DE" sz="1400" dirty="0">
                <a:hlinkClick r:id="rId3">
                  <a:extLst>
                    <a:ext uri="{A12FA001-AC4F-418D-AE19-62706E023703}">
                      <ahyp:hlinkClr xmlns:ahyp="http://schemas.microsoft.com/office/drawing/2018/hyperlinkcolor" val="tx"/>
                    </a:ext>
                  </a:extLst>
                </a:hlinkClick>
              </a:rPr>
              <a:t>https://www.europarl.europa.eu/news/de/headlines/society/20181212STO21610/plastikmull-und-recycling-in-der-eu-zahlen-und-fakten</a:t>
            </a:r>
            <a:r>
              <a:rPr lang="de-DE" sz="1400" dirty="0"/>
              <a:t> (28.01.21)</a:t>
            </a:r>
          </a:p>
        </p:txBody>
      </p:sp>
      <p:sp>
        <p:nvSpPr>
          <p:cNvPr id="2" name="Textfeld 1">
            <a:extLst>
              <a:ext uri="{FF2B5EF4-FFF2-40B4-BE49-F238E27FC236}">
                <a16:creationId xmlns:a16="http://schemas.microsoft.com/office/drawing/2014/main" id="{D5E7A80B-C1D2-4CB5-B223-EBA5A941D406}"/>
              </a:ext>
            </a:extLst>
          </p:cNvPr>
          <p:cNvSpPr txBox="1"/>
          <p:nvPr/>
        </p:nvSpPr>
        <p:spPr>
          <a:xfrm>
            <a:off x="4560570" y="5500509"/>
            <a:ext cx="3989070" cy="769441"/>
          </a:xfrm>
          <a:prstGeom prst="rect">
            <a:avLst/>
          </a:prstGeom>
          <a:noFill/>
        </p:spPr>
        <p:txBody>
          <a:bodyPr wrap="square" rtlCol="0">
            <a:spAutoFit/>
          </a:bodyPr>
          <a:lstStyle/>
          <a:p>
            <a:r>
              <a:rPr lang="de-DE" sz="4400" b="1" dirty="0"/>
              <a:t>… und dann?</a:t>
            </a:r>
          </a:p>
        </p:txBody>
      </p:sp>
    </p:spTree>
    <p:extLst>
      <p:ext uri="{BB962C8B-B14F-4D97-AF65-F5344CB8AC3E}">
        <p14:creationId xmlns:p14="http://schemas.microsoft.com/office/powerpoint/2010/main" val="395872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70C22D6-84AF-4C9A-A573-3AFCB6CF104C}"/>
              </a:ext>
            </a:extLst>
          </p:cNvPr>
          <p:cNvPicPr>
            <a:picLocks noChangeAspect="1"/>
          </p:cNvPicPr>
          <p:nvPr/>
        </p:nvPicPr>
        <p:blipFill>
          <a:blip r:embed="rId2"/>
          <a:stretch>
            <a:fillRect/>
          </a:stretch>
        </p:blipFill>
        <p:spPr>
          <a:xfrm>
            <a:off x="1268730" y="142875"/>
            <a:ext cx="6705600" cy="6572250"/>
          </a:xfrm>
          <a:prstGeom prst="rect">
            <a:avLst/>
          </a:prstGeom>
        </p:spPr>
      </p:pic>
      <p:sp>
        <p:nvSpPr>
          <p:cNvPr id="5" name="Textfeld 4">
            <a:extLst>
              <a:ext uri="{FF2B5EF4-FFF2-40B4-BE49-F238E27FC236}">
                <a16:creationId xmlns:a16="http://schemas.microsoft.com/office/drawing/2014/main" id="{F4B6E767-E191-477E-9934-7FE2DE10EC25}"/>
              </a:ext>
            </a:extLst>
          </p:cNvPr>
          <p:cNvSpPr txBox="1"/>
          <p:nvPr/>
        </p:nvSpPr>
        <p:spPr>
          <a:xfrm>
            <a:off x="8126729" y="5976461"/>
            <a:ext cx="3934777" cy="738664"/>
          </a:xfrm>
          <a:prstGeom prst="rect">
            <a:avLst/>
          </a:prstGeom>
          <a:noFill/>
        </p:spPr>
        <p:txBody>
          <a:bodyPr wrap="square">
            <a:spAutoFit/>
          </a:bodyPr>
          <a:lstStyle/>
          <a:p>
            <a:r>
              <a:rPr lang="de-DE" sz="1400" dirty="0">
                <a:hlinkClick r:id="rId3"/>
              </a:rPr>
              <a:t>https://www.europarl.europa.eu/news/de/headlines/society/20181212STO21610/plastikmull-und-recycling-in-der-eu-zahlen-und-fakten</a:t>
            </a:r>
            <a:r>
              <a:rPr lang="de-DE" sz="1400" dirty="0"/>
              <a:t> (21.01.21)</a:t>
            </a:r>
          </a:p>
        </p:txBody>
      </p:sp>
    </p:spTree>
    <p:extLst>
      <p:ext uri="{BB962C8B-B14F-4D97-AF65-F5344CB8AC3E}">
        <p14:creationId xmlns:p14="http://schemas.microsoft.com/office/powerpoint/2010/main" val="209261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9B917C8-CAC3-430C-9629-CB13E153A858}"/>
              </a:ext>
            </a:extLst>
          </p:cNvPr>
          <p:cNvSpPr txBox="1"/>
          <p:nvPr/>
        </p:nvSpPr>
        <p:spPr>
          <a:xfrm>
            <a:off x="1231106" y="2467875"/>
            <a:ext cx="8218170" cy="707886"/>
          </a:xfrm>
          <a:prstGeom prst="rect">
            <a:avLst/>
          </a:prstGeom>
          <a:noFill/>
        </p:spPr>
        <p:txBody>
          <a:bodyPr wrap="square" rtlCol="0">
            <a:spAutoFit/>
          </a:bodyPr>
          <a:lstStyle/>
          <a:p>
            <a:r>
              <a:rPr lang="de-DE" sz="2000" dirty="0"/>
              <a:t>Welche Eigenschaften muss ein Kunststoff aufweisen, damit er recycelt werden kann?</a:t>
            </a:r>
          </a:p>
        </p:txBody>
      </p:sp>
      <p:sp>
        <p:nvSpPr>
          <p:cNvPr id="3" name="Textfeld 2">
            <a:extLst>
              <a:ext uri="{FF2B5EF4-FFF2-40B4-BE49-F238E27FC236}">
                <a16:creationId xmlns:a16="http://schemas.microsoft.com/office/drawing/2014/main" id="{A28AF431-D16E-41A3-96CF-8BC8911D7BBF}"/>
              </a:ext>
            </a:extLst>
          </p:cNvPr>
          <p:cNvSpPr txBox="1"/>
          <p:nvPr/>
        </p:nvSpPr>
        <p:spPr>
          <a:xfrm>
            <a:off x="1231106" y="1294264"/>
            <a:ext cx="8218170" cy="400110"/>
          </a:xfrm>
          <a:prstGeom prst="rect">
            <a:avLst/>
          </a:prstGeom>
          <a:noFill/>
        </p:spPr>
        <p:txBody>
          <a:bodyPr wrap="square" rtlCol="0">
            <a:spAutoFit/>
          </a:bodyPr>
          <a:lstStyle/>
          <a:p>
            <a:r>
              <a:rPr lang="de-DE" sz="2000" dirty="0"/>
              <a:t>Welche Möglichkeiten gibt es, Kunststoffe zu recyceln?</a:t>
            </a:r>
          </a:p>
        </p:txBody>
      </p:sp>
      <p:sp>
        <p:nvSpPr>
          <p:cNvPr id="4" name="Textfeld 3">
            <a:extLst>
              <a:ext uri="{FF2B5EF4-FFF2-40B4-BE49-F238E27FC236}">
                <a16:creationId xmlns:a16="http://schemas.microsoft.com/office/drawing/2014/main" id="{37E50530-B4BF-40ED-8D13-7A42EE2C4739}"/>
              </a:ext>
            </a:extLst>
          </p:cNvPr>
          <p:cNvSpPr txBox="1"/>
          <p:nvPr/>
        </p:nvSpPr>
        <p:spPr>
          <a:xfrm>
            <a:off x="1231106" y="4722764"/>
            <a:ext cx="9729787" cy="400110"/>
          </a:xfrm>
          <a:prstGeom prst="rect">
            <a:avLst/>
          </a:prstGeom>
          <a:noFill/>
        </p:spPr>
        <p:txBody>
          <a:bodyPr wrap="square" rtlCol="0">
            <a:spAutoFit/>
          </a:bodyPr>
          <a:lstStyle/>
          <a:p>
            <a:r>
              <a:rPr lang="de-DE" sz="2000" i="1" dirty="0">
                <a:solidFill>
                  <a:schemeClr val="accent1"/>
                </a:solidFill>
                <a:sym typeface="Wingdings" panose="05000000000000000000" pitchFamily="2" charset="2"/>
              </a:rPr>
              <a:t> </a:t>
            </a:r>
            <a:r>
              <a:rPr lang="de-DE" sz="2000" i="1" dirty="0">
                <a:solidFill>
                  <a:schemeClr val="accent1"/>
                </a:solidFill>
              </a:rPr>
              <a:t>Trage deine Ideen/Vorwissen in die Registerkarte „Kunststoffrecycling“ ein</a:t>
            </a:r>
          </a:p>
        </p:txBody>
      </p:sp>
    </p:spTree>
    <p:extLst>
      <p:ext uri="{BB962C8B-B14F-4D97-AF65-F5344CB8AC3E}">
        <p14:creationId xmlns:p14="http://schemas.microsoft.com/office/powerpoint/2010/main" val="3653768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D7752F7-10CA-48A4-92E6-37734CC42BA0}"/>
              </a:ext>
            </a:extLst>
          </p:cNvPr>
          <p:cNvSpPr txBox="1"/>
          <p:nvPr/>
        </p:nvSpPr>
        <p:spPr>
          <a:xfrm>
            <a:off x="994410" y="697230"/>
            <a:ext cx="5394960" cy="400110"/>
          </a:xfrm>
          <a:prstGeom prst="rect">
            <a:avLst/>
          </a:prstGeom>
          <a:noFill/>
        </p:spPr>
        <p:txBody>
          <a:bodyPr wrap="square" rtlCol="0">
            <a:spAutoFit/>
          </a:bodyPr>
          <a:lstStyle/>
          <a:p>
            <a:r>
              <a:rPr lang="de-DE" sz="2000" b="1" dirty="0"/>
              <a:t>Arbeitsauftrag</a:t>
            </a:r>
          </a:p>
        </p:txBody>
      </p:sp>
      <p:sp>
        <p:nvSpPr>
          <p:cNvPr id="3" name="Textfeld 2">
            <a:extLst>
              <a:ext uri="{FF2B5EF4-FFF2-40B4-BE49-F238E27FC236}">
                <a16:creationId xmlns:a16="http://schemas.microsoft.com/office/drawing/2014/main" id="{3311142C-9E53-49C5-B51B-4CC2F3BA9669}"/>
              </a:ext>
            </a:extLst>
          </p:cNvPr>
          <p:cNvSpPr txBox="1"/>
          <p:nvPr/>
        </p:nvSpPr>
        <p:spPr>
          <a:xfrm>
            <a:off x="994410" y="5991493"/>
            <a:ext cx="7829550" cy="338554"/>
          </a:xfrm>
          <a:prstGeom prst="rect">
            <a:avLst/>
          </a:prstGeom>
          <a:noFill/>
        </p:spPr>
        <p:txBody>
          <a:bodyPr wrap="square">
            <a:spAutoFit/>
          </a:bodyPr>
          <a:lstStyle/>
          <a:p>
            <a:r>
              <a:rPr lang="de-DE" sz="1600" u="sng" dirty="0">
                <a:hlinkClick r:id="rId3">
                  <a:extLst>
                    <a:ext uri="{A12FA001-AC4F-418D-AE19-62706E023703}">
                      <ahyp:hlinkClr xmlns:ahyp="http://schemas.microsoft.com/office/drawing/2018/hyperlinkcolor" val="tx"/>
                    </a:ext>
                  </a:extLst>
                </a:hlinkClick>
              </a:rPr>
              <a:t>Weiterer Filmtipp:   </a:t>
            </a:r>
            <a:r>
              <a:rPr lang="de-DE" sz="1600" dirty="0">
                <a:hlinkClick r:id="rId3">
                  <a:extLst>
                    <a:ext uri="{A12FA001-AC4F-418D-AE19-62706E023703}">
                      <ahyp:hlinkClr xmlns:ahyp="http://schemas.microsoft.com/office/drawing/2018/hyperlinkcolor" val="tx"/>
                    </a:ext>
                  </a:extLst>
                </a:hlinkClick>
              </a:rPr>
              <a:t>https://www.youtube.com/watch?v=EvuNJ_yZi3g</a:t>
            </a:r>
            <a:endParaRPr lang="de-DE" sz="1600" dirty="0"/>
          </a:p>
        </p:txBody>
      </p:sp>
      <p:sp>
        <p:nvSpPr>
          <p:cNvPr id="6" name="Textfeld 5">
            <a:extLst>
              <a:ext uri="{FF2B5EF4-FFF2-40B4-BE49-F238E27FC236}">
                <a16:creationId xmlns:a16="http://schemas.microsoft.com/office/drawing/2014/main" id="{8A58C1B3-0146-43A7-B43B-CBDF3C8574EB}"/>
              </a:ext>
            </a:extLst>
          </p:cNvPr>
          <p:cNvSpPr txBox="1"/>
          <p:nvPr/>
        </p:nvSpPr>
        <p:spPr>
          <a:xfrm>
            <a:off x="994410" y="1382286"/>
            <a:ext cx="9669780" cy="3939540"/>
          </a:xfrm>
          <a:prstGeom prst="rect">
            <a:avLst/>
          </a:prstGeom>
          <a:noFill/>
        </p:spPr>
        <p:txBody>
          <a:bodyPr wrap="square" rtlCol="0">
            <a:spAutoFit/>
          </a:bodyPr>
          <a:lstStyle/>
          <a:p>
            <a:pPr>
              <a:spcAft>
                <a:spcPts val="600"/>
              </a:spcAft>
            </a:pPr>
            <a:r>
              <a:rPr lang="de-DE" sz="2000" dirty="0" err="1"/>
              <a:t>Lies</a:t>
            </a:r>
            <a:r>
              <a:rPr lang="de-DE" sz="2000" dirty="0"/>
              <a:t> im Buch S. 214/215. </a:t>
            </a:r>
          </a:p>
          <a:p>
            <a:pPr marL="285750" indent="-285750">
              <a:spcAft>
                <a:spcPts val="600"/>
              </a:spcAft>
              <a:buFont typeface="Arial" panose="020B0604020202020204" pitchFamily="34" charset="0"/>
              <a:buChar char="•"/>
            </a:pPr>
            <a:r>
              <a:rPr lang="de-DE" sz="2000" dirty="0"/>
              <a:t>Erläutere die drei verschiedenen Verwertungsverfahren für Kunststoffe und stelle jeweils Vor- und Nachteile dar.</a:t>
            </a:r>
          </a:p>
          <a:p>
            <a:pPr marL="285750" indent="-285750">
              <a:spcAft>
                <a:spcPts val="600"/>
              </a:spcAft>
              <a:buFont typeface="Arial" panose="020B0604020202020204" pitchFamily="34" charset="0"/>
              <a:buChar char="•"/>
            </a:pPr>
            <a:r>
              <a:rPr lang="de-DE" sz="2000" dirty="0"/>
              <a:t>Entscheide, für welche Verwertungsverfahren die Kunststoffarten Thermoplasten, Duroplasten und Elastomere geeignet sind. Begründe deine Meinung.</a:t>
            </a:r>
          </a:p>
          <a:p>
            <a:pPr>
              <a:spcAft>
                <a:spcPts val="600"/>
              </a:spcAft>
            </a:pPr>
            <a:endParaRPr lang="de-DE" sz="2000" dirty="0"/>
          </a:p>
          <a:p>
            <a:pPr>
              <a:spcAft>
                <a:spcPts val="600"/>
              </a:spcAft>
            </a:pPr>
            <a:r>
              <a:rPr lang="de-DE" sz="2000" dirty="0"/>
              <a:t>Schau dir folgenden Film an: </a:t>
            </a:r>
            <a:r>
              <a:rPr lang="de-DE" sz="2000" dirty="0">
                <a:hlinkClick r:id="rId4"/>
              </a:rPr>
              <a:t>https://www.youtube.com/watch?v=yeKNYR0aubs</a:t>
            </a:r>
            <a:endParaRPr lang="de-DE" sz="2000" dirty="0"/>
          </a:p>
          <a:p>
            <a:pPr marL="285750" indent="-285750">
              <a:spcAft>
                <a:spcPts val="600"/>
              </a:spcAft>
              <a:buFont typeface="Arial" panose="020B0604020202020204" pitchFamily="34" charset="0"/>
              <a:buChar char="•"/>
            </a:pPr>
            <a:r>
              <a:rPr lang="de-DE" sz="2000" dirty="0"/>
              <a:t>Erläutere die dargestellten Probleme des Kunststoffrecyclings. </a:t>
            </a:r>
          </a:p>
          <a:p>
            <a:pPr marL="285750" indent="-285750">
              <a:spcAft>
                <a:spcPts val="600"/>
              </a:spcAft>
              <a:buFont typeface="Arial" panose="020B0604020202020204" pitchFamily="34" charset="0"/>
              <a:buChar char="•"/>
            </a:pPr>
            <a:r>
              <a:rPr lang="de-DE" sz="2000" dirty="0"/>
              <a:t>Bewerte die werkstoffliche und die energetische Verwertung von Kunststoffen hinsichtlich ihrer Belastung und Entlastung der Umwelt. Berücksichtige dabei auch die Grafik auf Seite 2.</a:t>
            </a:r>
          </a:p>
        </p:txBody>
      </p:sp>
    </p:spTree>
    <p:extLst>
      <p:ext uri="{BB962C8B-B14F-4D97-AF65-F5344CB8AC3E}">
        <p14:creationId xmlns:p14="http://schemas.microsoft.com/office/powerpoint/2010/main" val="1648314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973397CB-E471-4390-B2FF-90A67D788194}"/>
              </a:ext>
            </a:extLst>
          </p:cNvPr>
          <p:cNvSpPr txBox="1"/>
          <p:nvPr/>
        </p:nvSpPr>
        <p:spPr>
          <a:xfrm>
            <a:off x="3731173" y="1064789"/>
            <a:ext cx="4645573" cy="523220"/>
          </a:xfrm>
          <a:prstGeom prst="rect">
            <a:avLst/>
          </a:prstGeom>
          <a:noFill/>
          <a:ln>
            <a:solidFill>
              <a:srgbClr val="FF0000"/>
            </a:solidFill>
          </a:ln>
        </p:spPr>
        <p:txBody>
          <a:bodyPr wrap="square" rtlCol="0">
            <a:spAutoFit/>
          </a:bodyPr>
          <a:lstStyle/>
          <a:p>
            <a:pPr algn="ctr"/>
            <a:r>
              <a:rPr lang="de-DE" sz="2800" dirty="0"/>
              <a:t>Verwertung von Kunststoffen</a:t>
            </a:r>
          </a:p>
        </p:txBody>
      </p:sp>
      <p:sp>
        <p:nvSpPr>
          <p:cNvPr id="3" name="Textfeld 2">
            <a:extLst>
              <a:ext uri="{FF2B5EF4-FFF2-40B4-BE49-F238E27FC236}">
                <a16:creationId xmlns:a16="http://schemas.microsoft.com/office/drawing/2014/main" id="{589E41A6-9D70-4129-B7DA-9023440E279E}"/>
              </a:ext>
            </a:extLst>
          </p:cNvPr>
          <p:cNvSpPr txBox="1"/>
          <p:nvPr/>
        </p:nvSpPr>
        <p:spPr>
          <a:xfrm>
            <a:off x="2039011" y="2620411"/>
            <a:ext cx="1912875" cy="461665"/>
          </a:xfrm>
          <a:prstGeom prst="rect">
            <a:avLst/>
          </a:prstGeom>
          <a:noFill/>
          <a:ln>
            <a:solidFill>
              <a:srgbClr val="FF0000"/>
            </a:solidFill>
          </a:ln>
        </p:spPr>
        <p:txBody>
          <a:bodyPr wrap="square" rtlCol="0">
            <a:spAutoFit/>
          </a:bodyPr>
          <a:lstStyle/>
          <a:p>
            <a:pPr algn="ctr"/>
            <a:r>
              <a:rPr lang="de-DE" sz="2400" dirty="0"/>
              <a:t>Werkstofflich</a:t>
            </a:r>
          </a:p>
        </p:txBody>
      </p:sp>
      <p:sp>
        <p:nvSpPr>
          <p:cNvPr id="4" name="Textfeld 3">
            <a:extLst>
              <a:ext uri="{FF2B5EF4-FFF2-40B4-BE49-F238E27FC236}">
                <a16:creationId xmlns:a16="http://schemas.microsoft.com/office/drawing/2014/main" id="{54A3B754-4165-4643-8FB4-549E3F429820}"/>
              </a:ext>
            </a:extLst>
          </p:cNvPr>
          <p:cNvSpPr txBox="1"/>
          <p:nvPr/>
        </p:nvSpPr>
        <p:spPr>
          <a:xfrm>
            <a:off x="5171089" y="2620411"/>
            <a:ext cx="1765739" cy="461665"/>
          </a:xfrm>
          <a:prstGeom prst="rect">
            <a:avLst/>
          </a:prstGeom>
          <a:noFill/>
          <a:ln>
            <a:solidFill>
              <a:srgbClr val="FF0000"/>
            </a:solidFill>
          </a:ln>
        </p:spPr>
        <p:txBody>
          <a:bodyPr wrap="square" rtlCol="0">
            <a:spAutoFit/>
          </a:bodyPr>
          <a:lstStyle/>
          <a:p>
            <a:pPr algn="ctr"/>
            <a:r>
              <a:rPr lang="de-DE" sz="2400" dirty="0"/>
              <a:t>Rohstofflich</a:t>
            </a:r>
          </a:p>
        </p:txBody>
      </p:sp>
      <p:sp>
        <p:nvSpPr>
          <p:cNvPr id="5" name="Textfeld 4">
            <a:extLst>
              <a:ext uri="{FF2B5EF4-FFF2-40B4-BE49-F238E27FC236}">
                <a16:creationId xmlns:a16="http://schemas.microsoft.com/office/drawing/2014/main" id="{C709849D-C417-4588-B456-17B480389FE4}"/>
              </a:ext>
            </a:extLst>
          </p:cNvPr>
          <p:cNvSpPr txBox="1"/>
          <p:nvPr/>
        </p:nvSpPr>
        <p:spPr>
          <a:xfrm>
            <a:off x="8376746" y="2620411"/>
            <a:ext cx="1639614" cy="461665"/>
          </a:xfrm>
          <a:prstGeom prst="rect">
            <a:avLst/>
          </a:prstGeom>
          <a:noFill/>
          <a:ln>
            <a:solidFill>
              <a:srgbClr val="FF0000"/>
            </a:solidFill>
          </a:ln>
        </p:spPr>
        <p:txBody>
          <a:bodyPr wrap="square" rtlCol="0">
            <a:spAutoFit/>
          </a:bodyPr>
          <a:lstStyle/>
          <a:p>
            <a:pPr algn="ctr"/>
            <a:r>
              <a:rPr lang="de-DE" sz="2400" dirty="0"/>
              <a:t>Energetisch</a:t>
            </a:r>
          </a:p>
        </p:txBody>
      </p:sp>
      <p:cxnSp>
        <p:nvCxnSpPr>
          <p:cNvPr id="7" name="Verbinder: gewinkelt 6">
            <a:extLst>
              <a:ext uri="{FF2B5EF4-FFF2-40B4-BE49-F238E27FC236}">
                <a16:creationId xmlns:a16="http://schemas.microsoft.com/office/drawing/2014/main" id="{4E09CF82-0F1D-4B07-A380-12E89CEF2BA6}"/>
              </a:ext>
            </a:extLst>
          </p:cNvPr>
          <p:cNvCxnSpPr>
            <a:cxnSpLocks/>
            <a:stCxn id="2" idx="2"/>
            <a:endCxn id="3" idx="0"/>
          </p:cNvCxnSpPr>
          <p:nvPr/>
        </p:nvCxnSpPr>
        <p:spPr>
          <a:xfrm rot="5400000">
            <a:off x="4008504" y="574955"/>
            <a:ext cx="1032402" cy="30585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E8E5B8E8-D611-4386-934A-960E61F6824B}"/>
              </a:ext>
            </a:extLst>
          </p:cNvPr>
          <p:cNvCxnSpPr>
            <a:cxnSpLocks/>
            <a:stCxn id="2" idx="2"/>
            <a:endCxn id="4" idx="0"/>
          </p:cNvCxnSpPr>
          <p:nvPr/>
        </p:nvCxnSpPr>
        <p:spPr>
          <a:xfrm flipH="1">
            <a:off x="6053959" y="1588009"/>
            <a:ext cx="1" cy="1032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Verbinder: gewinkelt 10">
            <a:extLst>
              <a:ext uri="{FF2B5EF4-FFF2-40B4-BE49-F238E27FC236}">
                <a16:creationId xmlns:a16="http://schemas.microsoft.com/office/drawing/2014/main" id="{AF06A0E9-847D-42EB-B52E-21E32F440AE9}"/>
              </a:ext>
            </a:extLst>
          </p:cNvPr>
          <p:cNvCxnSpPr>
            <a:cxnSpLocks/>
            <a:stCxn id="2" idx="2"/>
            <a:endCxn id="5" idx="0"/>
          </p:cNvCxnSpPr>
          <p:nvPr/>
        </p:nvCxnSpPr>
        <p:spPr>
          <a:xfrm rot="16200000" flipH="1">
            <a:off x="7109055" y="532913"/>
            <a:ext cx="1032402" cy="31425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D9C17B1-4D42-490D-A977-5C323FC3346E}"/>
              </a:ext>
            </a:extLst>
          </p:cNvPr>
          <p:cNvSpPr txBox="1"/>
          <p:nvPr/>
        </p:nvSpPr>
        <p:spPr>
          <a:xfrm>
            <a:off x="2596055" y="3775924"/>
            <a:ext cx="7693573" cy="155427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2000" dirty="0"/>
              <a:t>Beschreibung?</a:t>
            </a:r>
          </a:p>
          <a:p>
            <a:pPr marL="285750" indent="-285750">
              <a:spcAft>
                <a:spcPts val="600"/>
              </a:spcAft>
              <a:buFont typeface="Arial" panose="020B0604020202020204" pitchFamily="34" charset="0"/>
              <a:buChar char="•"/>
            </a:pPr>
            <a:r>
              <a:rPr lang="de-DE" sz="2000" dirty="0"/>
              <a:t>Vor-/Nachteile?</a:t>
            </a:r>
          </a:p>
          <a:p>
            <a:pPr marL="285750" indent="-285750">
              <a:spcAft>
                <a:spcPts val="600"/>
              </a:spcAft>
              <a:buFont typeface="Arial" panose="020B0604020202020204" pitchFamily="34" charset="0"/>
              <a:buChar char="•"/>
            </a:pPr>
            <a:r>
              <a:rPr lang="de-DE" sz="2000" dirty="0"/>
              <a:t>Geeignet für welche Kunststoffart?</a:t>
            </a:r>
          </a:p>
          <a:p>
            <a:pPr marL="285750" indent="-285750">
              <a:spcAft>
                <a:spcPts val="600"/>
              </a:spcAft>
              <a:buFont typeface="Arial" panose="020B0604020202020204" pitchFamily="34" charset="0"/>
              <a:buChar char="•"/>
            </a:pPr>
            <a:r>
              <a:rPr lang="de-DE" sz="2000" dirty="0"/>
              <a:t>Bewertung hinsichtlich Umweltaspekte (werkstofflich/energetisch) </a:t>
            </a:r>
          </a:p>
        </p:txBody>
      </p:sp>
    </p:spTree>
    <p:extLst>
      <p:ext uri="{BB962C8B-B14F-4D97-AF65-F5344CB8AC3E}">
        <p14:creationId xmlns:p14="http://schemas.microsoft.com/office/powerpoint/2010/main" val="4045674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973397CB-E471-4390-B2FF-90A67D788194}"/>
              </a:ext>
            </a:extLst>
          </p:cNvPr>
          <p:cNvSpPr txBox="1"/>
          <p:nvPr/>
        </p:nvSpPr>
        <p:spPr>
          <a:xfrm>
            <a:off x="3531475" y="411713"/>
            <a:ext cx="4645573" cy="523220"/>
          </a:xfrm>
          <a:prstGeom prst="rect">
            <a:avLst/>
          </a:prstGeom>
          <a:noFill/>
          <a:ln>
            <a:solidFill>
              <a:srgbClr val="FF0000"/>
            </a:solidFill>
          </a:ln>
        </p:spPr>
        <p:txBody>
          <a:bodyPr wrap="square" rtlCol="0">
            <a:spAutoFit/>
          </a:bodyPr>
          <a:lstStyle/>
          <a:p>
            <a:pPr algn="ctr"/>
            <a:r>
              <a:rPr lang="de-DE" sz="2800" dirty="0"/>
              <a:t>Verwertung von Kunststoffen</a:t>
            </a:r>
          </a:p>
        </p:txBody>
      </p:sp>
      <p:sp>
        <p:nvSpPr>
          <p:cNvPr id="3" name="Textfeld 2">
            <a:extLst>
              <a:ext uri="{FF2B5EF4-FFF2-40B4-BE49-F238E27FC236}">
                <a16:creationId xmlns:a16="http://schemas.microsoft.com/office/drawing/2014/main" id="{589E41A6-9D70-4129-B7DA-9023440E279E}"/>
              </a:ext>
            </a:extLst>
          </p:cNvPr>
          <p:cNvSpPr txBox="1"/>
          <p:nvPr/>
        </p:nvSpPr>
        <p:spPr>
          <a:xfrm>
            <a:off x="1093080" y="1698441"/>
            <a:ext cx="1912875" cy="461665"/>
          </a:xfrm>
          <a:prstGeom prst="rect">
            <a:avLst/>
          </a:prstGeom>
          <a:noFill/>
          <a:ln>
            <a:solidFill>
              <a:srgbClr val="FF0000"/>
            </a:solidFill>
          </a:ln>
        </p:spPr>
        <p:txBody>
          <a:bodyPr wrap="square" rtlCol="0">
            <a:spAutoFit/>
          </a:bodyPr>
          <a:lstStyle/>
          <a:p>
            <a:pPr algn="ctr"/>
            <a:r>
              <a:rPr lang="de-DE" sz="2400" dirty="0"/>
              <a:t>Werkstofflich</a:t>
            </a:r>
          </a:p>
        </p:txBody>
      </p:sp>
      <p:sp>
        <p:nvSpPr>
          <p:cNvPr id="4" name="Textfeld 3">
            <a:extLst>
              <a:ext uri="{FF2B5EF4-FFF2-40B4-BE49-F238E27FC236}">
                <a16:creationId xmlns:a16="http://schemas.microsoft.com/office/drawing/2014/main" id="{54A3B754-4165-4643-8FB4-549E3F429820}"/>
              </a:ext>
            </a:extLst>
          </p:cNvPr>
          <p:cNvSpPr txBox="1"/>
          <p:nvPr/>
        </p:nvSpPr>
        <p:spPr>
          <a:xfrm>
            <a:off x="4971393" y="1691770"/>
            <a:ext cx="1765739" cy="461665"/>
          </a:xfrm>
          <a:prstGeom prst="rect">
            <a:avLst/>
          </a:prstGeom>
          <a:noFill/>
          <a:ln>
            <a:solidFill>
              <a:srgbClr val="FF0000"/>
            </a:solidFill>
          </a:ln>
        </p:spPr>
        <p:txBody>
          <a:bodyPr wrap="square" rtlCol="0">
            <a:spAutoFit/>
          </a:bodyPr>
          <a:lstStyle/>
          <a:p>
            <a:pPr algn="ctr"/>
            <a:r>
              <a:rPr lang="de-DE" sz="2400" dirty="0"/>
              <a:t>Rohstofflich</a:t>
            </a:r>
          </a:p>
        </p:txBody>
      </p:sp>
      <p:sp>
        <p:nvSpPr>
          <p:cNvPr id="5" name="Textfeld 4">
            <a:extLst>
              <a:ext uri="{FF2B5EF4-FFF2-40B4-BE49-F238E27FC236}">
                <a16:creationId xmlns:a16="http://schemas.microsoft.com/office/drawing/2014/main" id="{C709849D-C417-4588-B456-17B480389FE4}"/>
              </a:ext>
            </a:extLst>
          </p:cNvPr>
          <p:cNvSpPr txBox="1"/>
          <p:nvPr/>
        </p:nvSpPr>
        <p:spPr>
          <a:xfrm>
            <a:off x="9091448" y="1680472"/>
            <a:ext cx="1639614" cy="461665"/>
          </a:xfrm>
          <a:prstGeom prst="rect">
            <a:avLst/>
          </a:prstGeom>
          <a:noFill/>
          <a:ln>
            <a:solidFill>
              <a:srgbClr val="FF0000"/>
            </a:solidFill>
          </a:ln>
        </p:spPr>
        <p:txBody>
          <a:bodyPr wrap="square" rtlCol="0">
            <a:spAutoFit/>
          </a:bodyPr>
          <a:lstStyle/>
          <a:p>
            <a:pPr algn="ctr"/>
            <a:r>
              <a:rPr lang="de-DE" sz="2400" dirty="0"/>
              <a:t>Energetisch</a:t>
            </a:r>
          </a:p>
        </p:txBody>
      </p:sp>
      <p:cxnSp>
        <p:nvCxnSpPr>
          <p:cNvPr id="7" name="Verbinder: gewinkelt 6">
            <a:extLst>
              <a:ext uri="{FF2B5EF4-FFF2-40B4-BE49-F238E27FC236}">
                <a16:creationId xmlns:a16="http://schemas.microsoft.com/office/drawing/2014/main" id="{4E09CF82-0F1D-4B07-A380-12E89CEF2BA6}"/>
              </a:ext>
            </a:extLst>
          </p:cNvPr>
          <p:cNvCxnSpPr>
            <a:cxnSpLocks/>
            <a:stCxn id="2" idx="2"/>
            <a:endCxn id="3" idx="0"/>
          </p:cNvCxnSpPr>
          <p:nvPr/>
        </p:nvCxnSpPr>
        <p:spPr>
          <a:xfrm rot="5400000">
            <a:off x="3570136" y="-585685"/>
            <a:ext cx="763508" cy="38047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E8E5B8E8-D611-4386-934A-960E61F6824B}"/>
              </a:ext>
            </a:extLst>
          </p:cNvPr>
          <p:cNvCxnSpPr>
            <a:cxnSpLocks/>
            <a:stCxn id="2" idx="2"/>
            <a:endCxn id="4" idx="0"/>
          </p:cNvCxnSpPr>
          <p:nvPr/>
        </p:nvCxnSpPr>
        <p:spPr>
          <a:xfrm>
            <a:off x="5854262" y="934933"/>
            <a:ext cx="1" cy="756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Verbinder: gewinkelt 10">
            <a:extLst>
              <a:ext uri="{FF2B5EF4-FFF2-40B4-BE49-F238E27FC236}">
                <a16:creationId xmlns:a16="http://schemas.microsoft.com/office/drawing/2014/main" id="{AF06A0E9-847D-42EB-B52E-21E32F440AE9}"/>
              </a:ext>
            </a:extLst>
          </p:cNvPr>
          <p:cNvCxnSpPr>
            <a:cxnSpLocks/>
            <a:stCxn id="2" idx="2"/>
            <a:endCxn id="5" idx="0"/>
          </p:cNvCxnSpPr>
          <p:nvPr/>
        </p:nvCxnSpPr>
        <p:spPr>
          <a:xfrm rot="16200000" flipH="1">
            <a:off x="7509989" y="-720795"/>
            <a:ext cx="745539" cy="40569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F4D2D34C-4067-4525-8029-AD5E4B9DF732}"/>
              </a:ext>
            </a:extLst>
          </p:cNvPr>
          <p:cNvSpPr txBox="1"/>
          <p:nvPr/>
        </p:nvSpPr>
        <p:spPr>
          <a:xfrm>
            <a:off x="993230" y="2408801"/>
            <a:ext cx="1996962" cy="369332"/>
          </a:xfrm>
          <a:prstGeom prst="rect">
            <a:avLst/>
          </a:prstGeom>
          <a:noFill/>
        </p:spPr>
        <p:txBody>
          <a:bodyPr wrap="square" rtlCol="0">
            <a:spAutoFit/>
          </a:bodyPr>
          <a:lstStyle/>
          <a:p>
            <a:r>
              <a:rPr lang="de-DE" dirty="0"/>
              <a:t>materialerhaltend</a:t>
            </a:r>
          </a:p>
        </p:txBody>
      </p:sp>
      <p:sp>
        <p:nvSpPr>
          <p:cNvPr id="12" name="Textfeld 11">
            <a:extLst>
              <a:ext uri="{FF2B5EF4-FFF2-40B4-BE49-F238E27FC236}">
                <a16:creationId xmlns:a16="http://schemas.microsoft.com/office/drawing/2014/main" id="{A103A0FE-A599-42D4-8422-A1A1C27466C9}"/>
              </a:ext>
            </a:extLst>
          </p:cNvPr>
          <p:cNvSpPr txBox="1"/>
          <p:nvPr/>
        </p:nvSpPr>
        <p:spPr>
          <a:xfrm>
            <a:off x="4719144" y="2280799"/>
            <a:ext cx="2753711" cy="369332"/>
          </a:xfrm>
          <a:prstGeom prst="rect">
            <a:avLst/>
          </a:prstGeom>
          <a:noFill/>
        </p:spPr>
        <p:txBody>
          <a:bodyPr wrap="square" rtlCol="0">
            <a:spAutoFit/>
          </a:bodyPr>
          <a:lstStyle/>
          <a:p>
            <a:r>
              <a:rPr lang="de-DE" dirty="0"/>
              <a:t>Grundstoff-Rückgewinnung</a:t>
            </a:r>
          </a:p>
        </p:txBody>
      </p:sp>
      <p:sp>
        <p:nvSpPr>
          <p:cNvPr id="14" name="Textfeld 13">
            <a:extLst>
              <a:ext uri="{FF2B5EF4-FFF2-40B4-BE49-F238E27FC236}">
                <a16:creationId xmlns:a16="http://schemas.microsoft.com/office/drawing/2014/main" id="{0CCF5916-65AC-4ED0-9D94-25D03826960A}"/>
              </a:ext>
            </a:extLst>
          </p:cNvPr>
          <p:cNvSpPr txBox="1"/>
          <p:nvPr/>
        </p:nvSpPr>
        <p:spPr>
          <a:xfrm>
            <a:off x="9059918" y="2391840"/>
            <a:ext cx="1996962" cy="369332"/>
          </a:xfrm>
          <a:prstGeom prst="rect">
            <a:avLst/>
          </a:prstGeom>
          <a:noFill/>
        </p:spPr>
        <p:txBody>
          <a:bodyPr wrap="square" rtlCol="0">
            <a:spAutoFit/>
          </a:bodyPr>
          <a:lstStyle/>
          <a:p>
            <a:r>
              <a:rPr lang="de-DE" dirty="0"/>
              <a:t>Verbrennung</a:t>
            </a:r>
          </a:p>
        </p:txBody>
      </p:sp>
      <p:sp>
        <p:nvSpPr>
          <p:cNvPr id="15" name="Textfeld 14">
            <a:extLst>
              <a:ext uri="{FF2B5EF4-FFF2-40B4-BE49-F238E27FC236}">
                <a16:creationId xmlns:a16="http://schemas.microsoft.com/office/drawing/2014/main" id="{04F97DB5-73D1-4C79-8693-01D3233ED810}"/>
              </a:ext>
            </a:extLst>
          </p:cNvPr>
          <p:cNvSpPr txBox="1"/>
          <p:nvPr/>
        </p:nvSpPr>
        <p:spPr>
          <a:xfrm>
            <a:off x="977466" y="2776597"/>
            <a:ext cx="1996962" cy="369332"/>
          </a:xfrm>
          <a:prstGeom prst="rect">
            <a:avLst/>
          </a:prstGeom>
          <a:noFill/>
        </p:spPr>
        <p:txBody>
          <a:bodyPr wrap="square" rtlCol="0">
            <a:spAutoFit/>
          </a:bodyPr>
          <a:lstStyle/>
          <a:p>
            <a:r>
              <a:rPr lang="de-DE" dirty="0"/>
              <a:t>Umschmelzen</a:t>
            </a:r>
          </a:p>
        </p:txBody>
      </p:sp>
      <p:sp>
        <p:nvSpPr>
          <p:cNvPr id="16" name="Textfeld 15">
            <a:extLst>
              <a:ext uri="{FF2B5EF4-FFF2-40B4-BE49-F238E27FC236}">
                <a16:creationId xmlns:a16="http://schemas.microsoft.com/office/drawing/2014/main" id="{F42FDE4F-3B30-4A63-9968-9AFBC13E2DFD}"/>
              </a:ext>
            </a:extLst>
          </p:cNvPr>
          <p:cNvSpPr txBox="1"/>
          <p:nvPr/>
        </p:nvSpPr>
        <p:spPr>
          <a:xfrm>
            <a:off x="993230" y="3375804"/>
            <a:ext cx="1996962" cy="369332"/>
          </a:xfrm>
          <a:prstGeom prst="rect">
            <a:avLst/>
          </a:prstGeom>
          <a:noFill/>
        </p:spPr>
        <p:txBody>
          <a:bodyPr wrap="square" rtlCol="0">
            <a:spAutoFit/>
          </a:bodyPr>
          <a:lstStyle/>
          <a:p>
            <a:r>
              <a:rPr lang="de-DE" dirty="0"/>
              <a:t>Thermoplaste</a:t>
            </a:r>
          </a:p>
        </p:txBody>
      </p:sp>
      <p:sp>
        <p:nvSpPr>
          <p:cNvPr id="17" name="Textfeld 16">
            <a:extLst>
              <a:ext uri="{FF2B5EF4-FFF2-40B4-BE49-F238E27FC236}">
                <a16:creationId xmlns:a16="http://schemas.microsoft.com/office/drawing/2014/main" id="{4869F61D-EEE4-4556-82D3-9D368867E76B}"/>
              </a:ext>
            </a:extLst>
          </p:cNvPr>
          <p:cNvSpPr txBox="1"/>
          <p:nvPr/>
        </p:nvSpPr>
        <p:spPr>
          <a:xfrm>
            <a:off x="977466" y="3039584"/>
            <a:ext cx="1996962" cy="369332"/>
          </a:xfrm>
          <a:prstGeom prst="rect">
            <a:avLst/>
          </a:prstGeom>
          <a:noFill/>
        </p:spPr>
        <p:txBody>
          <a:bodyPr wrap="square" rtlCol="0">
            <a:spAutoFit/>
          </a:bodyPr>
          <a:lstStyle/>
          <a:p>
            <a:r>
              <a:rPr lang="de-DE" dirty="0"/>
              <a:t>Sortenreinheit</a:t>
            </a:r>
          </a:p>
        </p:txBody>
      </p:sp>
      <p:sp>
        <p:nvSpPr>
          <p:cNvPr id="18" name="Textfeld 17">
            <a:extLst>
              <a:ext uri="{FF2B5EF4-FFF2-40B4-BE49-F238E27FC236}">
                <a16:creationId xmlns:a16="http://schemas.microsoft.com/office/drawing/2014/main" id="{3C8760FE-31A6-4683-B63D-F73664258680}"/>
              </a:ext>
            </a:extLst>
          </p:cNvPr>
          <p:cNvSpPr txBox="1"/>
          <p:nvPr/>
        </p:nvSpPr>
        <p:spPr>
          <a:xfrm>
            <a:off x="977466" y="4481777"/>
            <a:ext cx="2758945" cy="923330"/>
          </a:xfrm>
          <a:prstGeom prst="rect">
            <a:avLst/>
          </a:prstGeom>
          <a:noFill/>
        </p:spPr>
        <p:txBody>
          <a:bodyPr wrap="square" rtlCol="0">
            <a:spAutoFit/>
          </a:bodyPr>
          <a:lstStyle/>
          <a:p>
            <a:r>
              <a:rPr lang="de-DE" dirty="0"/>
              <a:t>Downcycling oder Mischen mit neuen Kunststoffe zu Gebrauchsprodukten</a:t>
            </a:r>
          </a:p>
        </p:txBody>
      </p:sp>
      <p:sp>
        <p:nvSpPr>
          <p:cNvPr id="19" name="Textfeld 18">
            <a:extLst>
              <a:ext uri="{FF2B5EF4-FFF2-40B4-BE49-F238E27FC236}">
                <a16:creationId xmlns:a16="http://schemas.microsoft.com/office/drawing/2014/main" id="{718F2398-41D4-4FA5-B309-C3590176D7D2}"/>
              </a:ext>
            </a:extLst>
          </p:cNvPr>
          <p:cNvSpPr txBox="1"/>
          <p:nvPr/>
        </p:nvSpPr>
        <p:spPr>
          <a:xfrm>
            <a:off x="4719144" y="2627642"/>
            <a:ext cx="2596057" cy="923330"/>
          </a:xfrm>
          <a:prstGeom prst="rect">
            <a:avLst/>
          </a:prstGeom>
          <a:noFill/>
        </p:spPr>
        <p:txBody>
          <a:bodyPr wrap="square" rtlCol="0">
            <a:spAutoFit/>
          </a:bodyPr>
          <a:lstStyle/>
          <a:p>
            <a:r>
              <a:rPr lang="de-DE" dirty="0"/>
              <a:t>Chemische Reaktion zur Zerlegung in kleine Moleküle/Monomere</a:t>
            </a:r>
          </a:p>
        </p:txBody>
      </p:sp>
      <p:sp>
        <p:nvSpPr>
          <p:cNvPr id="20" name="Textfeld 19">
            <a:extLst>
              <a:ext uri="{FF2B5EF4-FFF2-40B4-BE49-F238E27FC236}">
                <a16:creationId xmlns:a16="http://schemas.microsoft.com/office/drawing/2014/main" id="{C0BC3453-1118-427B-97A3-82D839FA0DD8}"/>
              </a:ext>
            </a:extLst>
          </p:cNvPr>
          <p:cNvSpPr txBox="1"/>
          <p:nvPr/>
        </p:nvSpPr>
        <p:spPr>
          <a:xfrm>
            <a:off x="4719144" y="3628278"/>
            <a:ext cx="3636586" cy="2308324"/>
          </a:xfrm>
          <a:prstGeom prst="rect">
            <a:avLst/>
          </a:prstGeom>
          <a:noFill/>
        </p:spPr>
        <p:txBody>
          <a:bodyPr wrap="square" rtlCol="0">
            <a:spAutoFit/>
          </a:bodyPr>
          <a:lstStyle/>
          <a:p>
            <a:r>
              <a:rPr lang="de-DE" b="1" dirty="0"/>
              <a:t>Hydrolyse/</a:t>
            </a:r>
            <a:r>
              <a:rPr lang="de-DE" b="1" dirty="0" err="1"/>
              <a:t>Solvolyse</a:t>
            </a:r>
            <a:r>
              <a:rPr lang="de-DE" b="1" dirty="0"/>
              <a:t> </a:t>
            </a:r>
            <a:r>
              <a:rPr lang="de-DE" dirty="0"/>
              <a:t>(Zerlegung in Monomere durch Reaktion mit Wasser)</a:t>
            </a:r>
          </a:p>
          <a:p>
            <a:r>
              <a:rPr lang="de-DE" b="1" dirty="0"/>
              <a:t>Hydrierung</a:t>
            </a:r>
            <a:r>
              <a:rPr lang="de-DE" dirty="0"/>
              <a:t> (Addition von Wasserstoff an Doppelbindungen)</a:t>
            </a:r>
            <a:r>
              <a:rPr lang="de-DE" b="1" dirty="0"/>
              <a:t> Pyrolyse</a:t>
            </a:r>
            <a:r>
              <a:rPr lang="de-DE" dirty="0"/>
              <a:t> (Erhitzen unter Ausschluss von Sauerstoff)</a:t>
            </a:r>
          </a:p>
          <a:p>
            <a:endParaRPr lang="de-DE" dirty="0"/>
          </a:p>
        </p:txBody>
      </p:sp>
      <p:cxnSp>
        <p:nvCxnSpPr>
          <p:cNvPr id="23" name="Gerade Verbindung mit Pfeil 22">
            <a:extLst>
              <a:ext uri="{FF2B5EF4-FFF2-40B4-BE49-F238E27FC236}">
                <a16:creationId xmlns:a16="http://schemas.microsoft.com/office/drawing/2014/main" id="{DEF6414B-AFA8-4CF8-8088-442351E7012A}"/>
              </a:ext>
            </a:extLst>
          </p:cNvPr>
          <p:cNvCxnSpPr/>
          <p:nvPr/>
        </p:nvCxnSpPr>
        <p:spPr>
          <a:xfrm>
            <a:off x="5864773" y="5682953"/>
            <a:ext cx="0" cy="253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CF881E1C-0CB3-409D-8E03-2A57FCF25A06}"/>
              </a:ext>
            </a:extLst>
          </p:cNvPr>
          <p:cNvSpPr txBox="1"/>
          <p:nvPr/>
        </p:nvSpPr>
        <p:spPr>
          <a:xfrm>
            <a:off x="4719146" y="5936602"/>
            <a:ext cx="3636584" cy="923330"/>
          </a:xfrm>
          <a:prstGeom prst="rect">
            <a:avLst/>
          </a:prstGeom>
          <a:noFill/>
        </p:spPr>
        <p:txBody>
          <a:bodyPr wrap="square" rtlCol="0">
            <a:spAutoFit/>
          </a:bodyPr>
          <a:lstStyle/>
          <a:p>
            <a:r>
              <a:rPr lang="de-DE" dirty="0"/>
              <a:t>Monomere für neue KS-Synthese, Brennstoffe, </a:t>
            </a:r>
            <a:r>
              <a:rPr lang="de-DE" dirty="0" err="1"/>
              <a:t>Syntheseöl</a:t>
            </a:r>
            <a:r>
              <a:rPr lang="de-DE" dirty="0"/>
              <a:t>/-gas für Grundchemikalien</a:t>
            </a:r>
          </a:p>
        </p:txBody>
      </p:sp>
      <p:sp>
        <p:nvSpPr>
          <p:cNvPr id="25" name="Textfeld 24">
            <a:extLst>
              <a:ext uri="{FF2B5EF4-FFF2-40B4-BE49-F238E27FC236}">
                <a16:creationId xmlns:a16="http://schemas.microsoft.com/office/drawing/2014/main" id="{7EDEAECB-9524-4C27-B06D-EB1451CEE5BB}"/>
              </a:ext>
            </a:extLst>
          </p:cNvPr>
          <p:cNvSpPr txBox="1"/>
          <p:nvPr/>
        </p:nvSpPr>
        <p:spPr>
          <a:xfrm>
            <a:off x="9059918" y="3052638"/>
            <a:ext cx="2669625" cy="646331"/>
          </a:xfrm>
          <a:prstGeom prst="rect">
            <a:avLst/>
          </a:prstGeom>
          <a:noFill/>
        </p:spPr>
        <p:txBody>
          <a:bodyPr wrap="square" rtlCol="0">
            <a:spAutoFit/>
          </a:bodyPr>
          <a:lstStyle/>
          <a:p>
            <a:r>
              <a:rPr lang="de-DE" dirty="0"/>
              <a:t>Energiegewinnung: Brennstoff, Wärme, Strom</a:t>
            </a:r>
          </a:p>
        </p:txBody>
      </p:sp>
      <p:sp>
        <p:nvSpPr>
          <p:cNvPr id="26" name="Textfeld 25">
            <a:extLst>
              <a:ext uri="{FF2B5EF4-FFF2-40B4-BE49-F238E27FC236}">
                <a16:creationId xmlns:a16="http://schemas.microsoft.com/office/drawing/2014/main" id="{22B2BAF0-9C6E-4759-9CF4-872E6C6305E9}"/>
              </a:ext>
            </a:extLst>
          </p:cNvPr>
          <p:cNvSpPr txBox="1"/>
          <p:nvPr/>
        </p:nvSpPr>
        <p:spPr>
          <a:xfrm>
            <a:off x="993230" y="3789724"/>
            <a:ext cx="1996962" cy="369332"/>
          </a:xfrm>
          <a:prstGeom prst="rect">
            <a:avLst/>
          </a:prstGeom>
          <a:noFill/>
        </p:spPr>
        <p:txBody>
          <a:bodyPr wrap="square" rtlCol="0">
            <a:spAutoFit/>
          </a:bodyPr>
          <a:lstStyle/>
          <a:p>
            <a:r>
              <a:rPr lang="de-DE" dirty="0"/>
              <a:t>Granulierung</a:t>
            </a:r>
          </a:p>
        </p:txBody>
      </p:sp>
      <p:cxnSp>
        <p:nvCxnSpPr>
          <p:cNvPr id="27" name="Gerade Verbindung mit Pfeil 26">
            <a:extLst>
              <a:ext uri="{FF2B5EF4-FFF2-40B4-BE49-F238E27FC236}">
                <a16:creationId xmlns:a16="http://schemas.microsoft.com/office/drawing/2014/main" id="{B7DA1331-F390-4D9C-9D44-3310DC23EA6D}"/>
              </a:ext>
            </a:extLst>
          </p:cNvPr>
          <p:cNvCxnSpPr/>
          <p:nvPr/>
        </p:nvCxnSpPr>
        <p:spPr>
          <a:xfrm>
            <a:off x="1665890" y="4193592"/>
            <a:ext cx="0" cy="253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7674A417-A8A8-4811-80E9-593E80F10613}"/>
              </a:ext>
            </a:extLst>
          </p:cNvPr>
          <p:cNvCxnSpPr/>
          <p:nvPr/>
        </p:nvCxnSpPr>
        <p:spPr>
          <a:xfrm>
            <a:off x="9895490" y="2776597"/>
            <a:ext cx="0" cy="253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FB2CF41E-52AD-484E-B907-17AE863EE685}"/>
              </a:ext>
            </a:extLst>
          </p:cNvPr>
          <p:cNvSpPr txBox="1"/>
          <p:nvPr/>
        </p:nvSpPr>
        <p:spPr>
          <a:xfrm>
            <a:off x="9086198" y="3721361"/>
            <a:ext cx="2669625" cy="646331"/>
          </a:xfrm>
          <a:prstGeom prst="rect">
            <a:avLst/>
          </a:prstGeom>
          <a:noFill/>
        </p:spPr>
        <p:txBody>
          <a:bodyPr wrap="square" rtlCol="0">
            <a:spAutoFit/>
          </a:bodyPr>
          <a:lstStyle/>
          <a:p>
            <a:r>
              <a:rPr lang="de-DE" dirty="0"/>
              <a:t>Emission von fossilem CO</a:t>
            </a:r>
            <a:r>
              <a:rPr lang="de-DE" baseline="-25000" dirty="0"/>
              <a:t>2</a:t>
            </a:r>
            <a:r>
              <a:rPr lang="de-DE" dirty="0"/>
              <a:t> und Schadstoffen</a:t>
            </a:r>
          </a:p>
        </p:txBody>
      </p:sp>
    </p:spTree>
    <p:extLst>
      <p:ext uri="{BB962C8B-B14F-4D97-AF65-F5344CB8AC3E}">
        <p14:creationId xmlns:p14="http://schemas.microsoft.com/office/powerpoint/2010/main" val="135543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88223785-4D99-4D7A-81FE-30A0A1A01FC4}"/>
              </a:ext>
            </a:extLst>
          </p:cNvPr>
          <p:cNvPicPr>
            <a:picLocks noChangeAspect="1"/>
          </p:cNvPicPr>
          <p:nvPr/>
        </p:nvPicPr>
        <p:blipFill>
          <a:blip r:embed="rId2"/>
          <a:stretch>
            <a:fillRect/>
          </a:stretch>
        </p:blipFill>
        <p:spPr>
          <a:xfrm>
            <a:off x="1178362" y="154457"/>
            <a:ext cx="9661088" cy="6241878"/>
          </a:xfrm>
          <a:prstGeom prst="rect">
            <a:avLst/>
          </a:prstGeom>
        </p:spPr>
      </p:pic>
      <p:sp>
        <p:nvSpPr>
          <p:cNvPr id="4" name="Textfeld 3">
            <a:extLst>
              <a:ext uri="{FF2B5EF4-FFF2-40B4-BE49-F238E27FC236}">
                <a16:creationId xmlns:a16="http://schemas.microsoft.com/office/drawing/2014/main" id="{2A0447F5-DE9E-4A7E-B89A-05F2F728DBD3}"/>
              </a:ext>
            </a:extLst>
          </p:cNvPr>
          <p:cNvSpPr txBox="1"/>
          <p:nvPr/>
        </p:nvSpPr>
        <p:spPr>
          <a:xfrm>
            <a:off x="359980" y="6396335"/>
            <a:ext cx="9582806" cy="461665"/>
          </a:xfrm>
          <a:prstGeom prst="rect">
            <a:avLst/>
          </a:prstGeom>
          <a:noFill/>
        </p:spPr>
        <p:txBody>
          <a:bodyPr wrap="square">
            <a:spAutoFit/>
          </a:bodyPr>
          <a:lstStyle/>
          <a:p>
            <a:r>
              <a:rPr lang="de-DE" sz="1200" dirty="0"/>
              <a:t>https://www.umweltbundesamt.de/daten/ressourcen-abfall/verwertung-entsorgung-ausgewaehlter-abfallarten/kunststoffabfaelle#hohe-verwertungsquoten-</a:t>
            </a:r>
          </a:p>
        </p:txBody>
      </p:sp>
    </p:spTree>
    <p:extLst>
      <p:ext uri="{BB962C8B-B14F-4D97-AF65-F5344CB8AC3E}">
        <p14:creationId xmlns:p14="http://schemas.microsoft.com/office/powerpoint/2010/main" val="16306235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1013</Words>
  <Application>Microsoft Office PowerPoint</Application>
  <PresentationFormat>Breitbild</PresentationFormat>
  <Paragraphs>89</Paragraphs>
  <Slides>12</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Claudia Eysel</dc:creator>
  <cp:lastModifiedBy>Claudia Eysel</cp:lastModifiedBy>
  <cp:revision>27</cp:revision>
  <cp:lastPrinted>2021-02-07T18:34:14Z</cp:lastPrinted>
  <dcterms:created xsi:type="dcterms:W3CDTF">2021-01-28T16:34:55Z</dcterms:created>
  <dcterms:modified xsi:type="dcterms:W3CDTF">2021-02-09T17:37:56Z</dcterms:modified>
</cp:coreProperties>
</file>