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5C9F-FB32-4749-9BF8-9FFE61BE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27AB58-5F9B-499C-B41C-5B01D102A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DE884-6F9C-445E-B49C-7BBDDD12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E1388-AB05-4B08-BF0F-8D089AFF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8DC2F-223D-4ABF-9A3D-2DA332DD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1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8DFA7-7398-4DD5-B4E8-128F657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5F4E8F-EC52-4B58-AD19-D88A03D6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236E8-0C51-48FA-ADF0-B72C01FC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03E4F-C76F-4A18-9420-58573BC2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9D755-B528-4F9F-9588-15A51046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CB7504-B569-4EC8-9E29-A346B06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9C5609-2DD9-42B9-8B5D-2AABDA42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2E133-309F-48B4-909E-C0B9F30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F462F-E330-41B1-A872-F882E31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2BB0A-613F-401B-B041-E54FD68E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4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BF79-E787-4C11-BF13-F3AB4D2F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DB514-BE65-412F-8559-6C11A7AE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05010-17AD-436C-8A7D-35210C77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AE614-3729-4E8C-A919-32C7480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B58E6-2021-4F11-8362-4E942200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87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6B0FC-C537-4B4F-A765-994FD415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AD1C4-E3B4-47D3-AB61-A488C27F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3E2B8-7407-4442-BDEC-CC45568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75BC5-4767-4C1D-B10A-65E179AF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E94B7-6BCC-407F-BF45-7509D9BF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23665-D17B-4022-83ED-2EE5B068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CBE83-23BB-4DBC-900C-BE9923FFB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533F2-03DE-4CCA-8899-439FEAA5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1C0966-5839-43CF-A25F-2D983F1A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71941A-A587-490D-A26C-F3C80D8C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F3B4DC-A698-48FF-B3C6-3A84381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4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082A-ACFE-4CCB-A68F-4BFFA0F9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57D8E8-092E-4C88-A654-10146DA7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2CF46-9B9E-43D2-9412-5117AF76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498B8-8BA0-4BCF-94BB-CF3E7C808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86917A-EBD6-4441-898E-32F7413A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2BBDFC-6E8D-4DE1-A733-4F8225C0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45016-CF5A-4672-A7AF-50F9D22A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62F36E-C02B-4DE9-BEE8-F9F37621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CDECF-6996-4557-853B-B5E2792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B1F93B-EF3B-4486-A8E0-EEAF841F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F1EF71-9EE6-4C0A-BDB1-1F68D329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2CFBFF-0E94-4104-B031-73221B44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2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13026-7DFC-4F2E-B512-B3AC7363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72F2B-78CF-4577-ABE2-346B38D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A93003-70FA-485F-8C3D-0C47269B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E9A01-3B34-4F12-B479-6E295932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7B6C0-DFA1-41DF-82B9-385BF46F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BEE26-E158-4D04-A2F0-EDAE7EB7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27B0E0-4581-4DC9-A48E-4FEF9858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77654-3977-4A66-8F73-FB0F48CF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998A6-33AA-46E8-A6F3-FA34967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5C6E-D392-4394-AAD5-4AAE1EA5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CF3D8-AB7D-43E7-9C1D-46E897215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14E955-5389-4A1D-B5D0-E1C893B0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26A887-C510-44CF-9731-4C785946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08597-F8D5-4BD2-81D1-0AA6E74F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D61AA8-77CE-4CE9-979C-4AFF9CC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D2945F-E991-465C-9BBF-6559CC7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D5112-355A-43A0-89B6-0CAED5B1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2E81A-395F-4B29-B757-7739D0F56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22B9-6376-4C0E-A11A-7DE232C081B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7F3EE-55EE-42F7-B0FD-6EA4363F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A7858-AADB-42AD-9555-BC942F6E6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1CC1-7DB6-4B98-9FB9-3B9B943E9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4951-2FA9-4882-B687-47A37DE4B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54"/>
            <a:ext cx="9144000" cy="2387600"/>
          </a:xfrm>
        </p:spPr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640DE5-E854-4847-A3E9-C38CCB56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6644"/>
            <a:ext cx="9144000" cy="1655762"/>
          </a:xfrm>
        </p:spPr>
        <p:txBody>
          <a:bodyPr/>
          <a:lstStyle/>
          <a:p>
            <a:r>
              <a:rPr lang="de-DE" dirty="0"/>
              <a:t>Benennung von Alkanen</a:t>
            </a:r>
          </a:p>
          <a:p>
            <a:r>
              <a:rPr lang="de-DE" dirty="0" err="1"/>
              <a:t>Nomenklaturregeln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37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38FD69F-F8B9-4B02-83E2-6AC2BFF7A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21452"/>
              </p:ext>
            </p:extLst>
          </p:nvPr>
        </p:nvGraphicFramePr>
        <p:xfrm>
          <a:off x="6193059" y="1012637"/>
          <a:ext cx="3606622" cy="154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hemSketch" r:id="rId3" imgW="1664640" imgH="713160" progId="ACD.ChemSketch.20">
                  <p:embed/>
                </p:oleObj>
              </mc:Choice>
              <mc:Fallback>
                <p:oleObj name="ChemSketch" r:id="rId3" imgW="1664640" imgH="7131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3059" y="1012637"/>
                        <a:ext cx="3606622" cy="154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8E9B1C2F-D8A4-4D5B-9C0A-672404A8F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70406"/>
              </p:ext>
            </p:extLst>
          </p:nvPr>
        </p:nvGraphicFramePr>
        <p:xfrm>
          <a:off x="6863758" y="2997651"/>
          <a:ext cx="2698848" cy="169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hemSketch" r:id="rId5" imgW="1214280" imgH="763200" progId="ACD.ChemSketch.20">
                  <p:embed/>
                </p:oleObj>
              </mc:Choice>
              <mc:Fallback>
                <p:oleObj name="ChemSketch" r:id="rId5" imgW="1214280" imgH="7632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3758" y="2997651"/>
                        <a:ext cx="2698848" cy="169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350E2ED-97E2-41ED-B1B7-C6874ED7A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1628"/>
              </p:ext>
            </p:extLst>
          </p:nvPr>
        </p:nvGraphicFramePr>
        <p:xfrm>
          <a:off x="1098499" y="2084950"/>
          <a:ext cx="2587640" cy="94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hemSketch" r:id="rId7" imgW="1193040" imgH="435240" progId="ACD.ChemSketch.20">
                  <p:embed/>
                </p:oleObj>
              </mc:Choice>
              <mc:Fallback>
                <p:oleObj name="ChemSketch" r:id="rId7" imgW="119304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8499" y="2084950"/>
                        <a:ext cx="2587640" cy="94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01230BE-0B75-434E-AF0C-D71FDF71E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61256"/>
              </p:ext>
            </p:extLst>
          </p:nvPr>
        </p:nvGraphicFramePr>
        <p:xfrm>
          <a:off x="1354453" y="801980"/>
          <a:ext cx="2150628" cy="94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hemSketch" r:id="rId9" imgW="992880" imgH="435240" progId="ACD.ChemSketch.20">
                  <p:embed/>
                </p:oleObj>
              </mc:Choice>
              <mc:Fallback>
                <p:oleObj name="ChemSketch" r:id="rId9" imgW="99288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4453" y="801980"/>
                        <a:ext cx="2150628" cy="942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0CD26FC-4243-4188-83B8-84B98A6A6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21167"/>
              </p:ext>
            </p:extLst>
          </p:nvPr>
        </p:nvGraphicFramePr>
        <p:xfrm>
          <a:off x="1532247" y="3320814"/>
          <a:ext cx="2101380" cy="161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hemSketch" r:id="rId11" imgW="992880" imgH="763200" progId="ACD.ChemSketch.20">
                  <p:embed/>
                </p:oleObj>
              </mc:Choice>
              <mc:Fallback>
                <p:oleObj name="ChemSketch" r:id="rId11" imgW="992880" imgH="7632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2247" y="3320814"/>
                        <a:ext cx="2101380" cy="1617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feld 31">
            <a:extLst>
              <a:ext uri="{FF2B5EF4-FFF2-40B4-BE49-F238E27FC236}">
                <a16:creationId xmlns:a16="http://schemas.microsoft.com/office/drawing/2014/main" id="{5496A0CB-8965-45F1-A8CD-FA1ED4D78975}"/>
              </a:ext>
            </a:extLst>
          </p:cNvPr>
          <p:cNvSpPr txBox="1"/>
          <p:nvPr/>
        </p:nvSpPr>
        <p:spPr>
          <a:xfrm>
            <a:off x="583951" y="238417"/>
            <a:ext cx="59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Benenne folgende Moleküle nach den </a:t>
            </a:r>
            <a:r>
              <a:rPr lang="de-DE" dirty="0" err="1"/>
              <a:t>Nomenklaturregeln</a:t>
            </a:r>
            <a:r>
              <a:rPr lang="de-DE" dirty="0"/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30829F8-DA00-45BD-A743-986761AF8364}"/>
              </a:ext>
            </a:extLst>
          </p:cNvPr>
          <p:cNvSpPr txBox="1"/>
          <p:nvPr/>
        </p:nvSpPr>
        <p:spPr>
          <a:xfrm>
            <a:off x="827314" y="52314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2. Korrigiere die folgenden falschen Namen, indem du die Strukturformel angibst und das Molekül richtig benennst: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B9DB13-610E-4BA8-BF14-BAF30A4A60F1}"/>
              </a:ext>
            </a:extLst>
          </p:cNvPr>
          <p:cNvSpPr txBox="1"/>
          <p:nvPr/>
        </p:nvSpPr>
        <p:spPr>
          <a:xfrm>
            <a:off x="1166949" y="5948414"/>
            <a:ext cx="6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3-Propylpentan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27ADCF-7EC5-4E88-978C-2CDF24295211}"/>
              </a:ext>
            </a:extLst>
          </p:cNvPr>
          <p:cNvSpPr txBox="1"/>
          <p:nvPr/>
        </p:nvSpPr>
        <p:spPr>
          <a:xfrm>
            <a:off x="1166949" y="6317746"/>
            <a:ext cx="6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2,3-Dimethyl-5-ethylhexan</a:t>
            </a:r>
          </a:p>
        </p:txBody>
      </p:sp>
    </p:spTree>
    <p:extLst>
      <p:ext uri="{BB962C8B-B14F-4D97-AF65-F5344CB8AC3E}">
        <p14:creationId xmlns:p14="http://schemas.microsoft.com/office/powerpoint/2010/main" val="115744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38FD69F-F8B9-4B02-83E2-6AC2BFF7A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6270" y="940573"/>
          <a:ext cx="3606622" cy="154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ChemSketch" r:id="rId3" imgW="1664640" imgH="713160" progId="ACD.ChemSketch.20">
                  <p:embed/>
                </p:oleObj>
              </mc:Choice>
              <mc:Fallback>
                <p:oleObj name="ChemSketch" r:id="rId3" imgW="1664640" imgH="713160" progId="ACD.ChemSketch.20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938FD69F-F8B9-4B02-83E2-6AC2BFF7A9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6270" y="940573"/>
                        <a:ext cx="3606622" cy="154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8E9B1C2F-D8A4-4D5B-9C0A-672404A8F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388" y="3794538"/>
          <a:ext cx="2698848" cy="169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ChemSketch" r:id="rId5" imgW="1214280" imgH="763200" progId="ACD.ChemSketch.20">
                  <p:embed/>
                </p:oleObj>
              </mc:Choice>
              <mc:Fallback>
                <p:oleObj name="ChemSketch" r:id="rId5" imgW="1214280" imgH="763200" progId="ACD.ChemSketch.20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8E9B1C2F-D8A4-4D5B-9C0A-672404A8F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4388" y="3794538"/>
                        <a:ext cx="2698848" cy="169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350E2ED-97E2-41ED-B1B7-C6874ED7A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853" y="2549058"/>
          <a:ext cx="2587640" cy="94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ChemSketch" r:id="rId7" imgW="1193040" imgH="435240" progId="ACD.ChemSketch.20">
                  <p:embed/>
                </p:oleObj>
              </mc:Choice>
              <mc:Fallback>
                <p:oleObj name="ChemSketch" r:id="rId7" imgW="1193040" imgH="435240" progId="ACD.ChemSketch.20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2350E2ED-97E2-41ED-B1B7-C6874ED7A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5853" y="2549058"/>
                        <a:ext cx="2587640" cy="94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01230BE-0B75-434E-AF0C-D71FDF71E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7909" y="469155"/>
          <a:ext cx="2150628" cy="94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hemSketch" r:id="rId9" imgW="992880" imgH="435240" progId="ACD.ChemSketch.20">
                  <p:embed/>
                </p:oleObj>
              </mc:Choice>
              <mc:Fallback>
                <p:oleObj name="ChemSketch" r:id="rId9" imgW="992880" imgH="43524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C01230BE-0B75-434E-AF0C-D71FDF71E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7909" y="469155"/>
                        <a:ext cx="2150628" cy="942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0CD26FC-4243-4188-83B8-84B98A6A6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13329"/>
              </p:ext>
            </p:extLst>
          </p:nvPr>
        </p:nvGraphicFramePr>
        <p:xfrm>
          <a:off x="1519691" y="4445296"/>
          <a:ext cx="1972834" cy="15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hemSketch" r:id="rId11" imgW="992880" imgH="763200" progId="ACD.ChemSketch.20">
                  <p:embed/>
                </p:oleObj>
              </mc:Choice>
              <mc:Fallback>
                <p:oleObj name="ChemSketch" r:id="rId11" imgW="992880" imgH="763200" progId="ACD.ChemSketch.20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70CD26FC-4243-4188-83B8-84B98A6A63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9691" y="4445296"/>
                        <a:ext cx="1972834" cy="151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E3B1359-9620-415E-9248-812A199DD4E4}"/>
              </a:ext>
            </a:extLst>
          </p:cNvPr>
          <p:cNvSpPr/>
          <p:nvPr/>
        </p:nvSpPr>
        <p:spPr>
          <a:xfrm>
            <a:off x="1231011" y="788174"/>
            <a:ext cx="2377440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3C79DC0-109A-41EB-8E99-EA08FDF4CCB7}"/>
              </a:ext>
            </a:extLst>
          </p:cNvPr>
          <p:cNvSpPr/>
          <p:nvPr/>
        </p:nvSpPr>
        <p:spPr>
          <a:xfrm>
            <a:off x="2036554" y="413704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D7D7CC-07C9-465D-BF73-DF12AE873008}"/>
              </a:ext>
            </a:extLst>
          </p:cNvPr>
          <p:cNvSpPr/>
          <p:nvPr/>
        </p:nvSpPr>
        <p:spPr>
          <a:xfrm>
            <a:off x="2036554" y="1109236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DF9995-8ACD-4424-9799-B0DED1CDEF89}"/>
              </a:ext>
            </a:extLst>
          </p:cNvPr>
          <p:cNvSpPr txBox="1"/>
          <p:nvPr/>
        </p:nvSpPr>
        <p:spPr>
          <a:xfrm>
            <a:off x="1399395" y="162205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2,2-</a:t>
            </a:r>
            <a:r>
              <a:rPr lang="de-DE" dirty="0">
                <a:solidFill>
                  <a:srgbClr val="00B050"/>
                </a:solidFill>
              </a:rPr>
              <a:t>Dimethyl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butan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7F6FBF9-71A7-4749-BDDB-F9A905D708CB}"/>
              </a:ext>
            </a:extLst>
          </p:cNvPr>
          <p:cNvSpPr/>
          <p:nvPr/>
        </p:nvSpPr>
        <p:spPr>
          <a:xfrm>
            <a:off x="996016" y="2878797"/>
            <a:ext cx="2710761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907BA7C-A5C1-4E84-9C5C-FC024D03F1D5}"/>
              </a:ext>
            </a:extLst>
          </p:cNvPr>
          <p:cNvSpPr/>
          <p:nvPr/>
        </p:nvSpPr>
        <p:spPr>
          <a:xfrm>
            <a:off x="1622507" y="2493606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E7296F1-F64B-4209-8CB6-47DACB04BD94}"/>
              </a:ext>
            </a:extLst>
          </p:cNvPr>
          <p:cNvSpPr/>
          <p:nvPr/>
        </p:nvSpPr>
        <p:spPr>
          <a:xfrm>
            <a:off x="2670664" y="2504328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75859DD-BA4F-456B-A9AD-F367F43E2982}"/>
              </a:ext>
            </a:extLst>
          </p:cNvPr>
          <p:cNvSpPr/>
          <p:nvPr/>
        </p:nvSpPr>
        <p:spPr>
          <a:xfrm>
            <a:off x="2108921" y="3180977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FA0858-6CBE-4ABA-A847-86E6BBA132DF}"/>
              </a:ext>
            </a:extLst>
          </p:cNvPr>
          <p:cNvSpPr txBox="1"/>
          <p:nvPr/>
        </p:nvSpPr>
        <p:spPr>
          <a:xfrm>
            <a:off x="1329337" y="362027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2,3,4-</a:t>
            </a:r>
            <a:r>
              <a:rPr lang="de-DE" dirty="0">
                <a:solidFill>
                  <a:srgbClr val="00B050"/>
                </a:solidFill>
              </a:rPr>
              <a:t>Trimethyl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pentan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A2EEA6B-51F2-47B1-99AC-54DC7A021EA4}"/>
              </a:ext>
            </a:extLst>
          </p:cNvPr>
          <p:cNvSpPr/>
          <p:nvPr/>
        </p:nvSpPr>
        <p:spPr>
          <a:xfrm>
            <a:off x="1967214" y="5075343"/>
            <a:ext cx="1676279" cy="317336"/>
          </a:xfrm>
          <a:prstGeom prst="roundRect">
            <a:avLst>
              <a:gd name="adj" fmla="val 42754"/>
            </a:avLst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63D04C6-2981-4C05-9CE3-E72E1E54C09F}"/>
              </a:ext>
            </a:extLst>
          </p:cNvPr>
          <p:cNvSpPr/>
          <p:nvPr/>
        </p:nvSpPr>
        <p:spPr>
          <a:xfrm>
            <a:off x="2065563" y="5392679"/>
            <a:ext cx="481503" cy="70857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68BF696-DFD5-4108-8D46-E7010024ECA0}"/>
              </a:ext>
            </a:extLst>
          </p:cNvPr>
          <p:cNvSpPr txBox="1"/>
          <p:nvPr/>
        </p:nvSpPr>
        <p:spPr>
          <a:xfrm>
            <a:off x="1481943" y="6186152"/>
            <a:ext cx="29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3-</a:t>
            </a:r>
            <a:r>
              <a:rPr lang="de-DE" dirty="0">
                <a:solidFill>
                  <a:srgbClr val="00B0F0"/>
                </a:solidFill>
              </a:rPr>
              <a:t>Ethyl</a:t>
            </a:r>
            <a:r>
              <a:rPr lang="de-DE" dirty="0"/>
              <a:t>-3-</a:t>
            </a:r>
            <a:r>
              <a:rPr lang="de-DE" dirty="0">
                <a:solidFill>
                  <a:srgbClr val="00B050"/>
                </a:solidFill>
              </a:rPr>
              <a:t>methyl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pentan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34CB58B-4A32-4A8B-9C0A-4BBF9144F32D}"/>
              </a:ext>
            </a:extLst>
          </p:cNvPr>
          <p:cNvSpPr/>
          <p:nvPr/>
        </p:nvSpPr>
        <p:spPr>
          <a:xfrm>
            <a:off x="6158029" y="1259591"/>
            <a:ext cx="3882953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EF8FB72-72D1-4847-BA62-062BADF7C3EC}"/>
              </a:ext>
            </a:extLst>
          </p:cNvPr>
          <p:cNvSpPr/>
          <p:nvPr/>
        </p:nvSpPr>
        <p:spPr>
          <a:xfrm>
            <a:off x="8342799" y="885122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65FBA51-81A5-44E0-88CF-93545A1DC0D8}"/>
              </a:ext>
            </a:extLst>
          </p:cNvPr>
          <p:cNvSpPr/>
          <p:nvPr/>
        </p:nvSpPr>
        <p:spPr>
          <a:xfrm>
            <a:off x="8887093" y="884724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1759AFD-8764-4255-B946-BB2CF059B81D}"/>
              </a:ext>
            </a:extLst>
          </p:cNvPr>
          <p:cNvSpPr/>
          <p:nvPr/>
        </p:nvSpPr>
        <p:spPr>
          <a:xfrm>
            <a:off x="7763679" y="1581212"/>
            <a:ext cx="579120" cy="95854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B9EF060-60EB-4E82-9EED-0F38547B0B78}"/>
              </a:ext>
            </a:extLst>
          </p:cNvPr>
          <p:cNvSpPr txBox="1"/>
          <p:nvPr/>
        </p:nvSpPr>
        <p:spPr>
          <a:xfrm>
            <a:off x="6681914" y="2694131"/>
            <a:ext cx="36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2,3-</a:t>
            </a:r>
            <a:r>
              <a:rPr lang="de-DE" dirty="0">
                <a:solidFill>
                  <a:srgbClr val="00B050"/>
                </a:solidFill>
              </a:rPr>
              <a:t>Dimethyl</a:t>
            </a:r>
            <a:r>
              <a:rPr lang="de-DE" dirty="0"/>
              <a:t>-4-</a:t>
            </a:r>
            <a:r>
              <a:rPr lang="de-DE" dirty="0">
                <a:solidFill>
                  <a:schemeClr val="accent4"/>
                </a:solidFill>
              </a:rPr>
              <a:t>propyl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heptan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A66AB3E-A95A-4CBB-927A-C1BD6E3C3D6B}"/>
              </a:ext>
            </a:extLst>
          </p:cNvPr>
          <p:cNvSpPr/>
          <p:nvPr/>
        </p:nvSpPr>
        <p:spPr>
          <a:xfrm>
            <a:off x="6887305" y="4492688"/>
            <a:ext cx="2856384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28C615A-4D3A-4B6D-8258-60BD7E55A423}"/>
              </a:ext>
            </a:extLst>
          </p:cNvPr>
          <p:cNvSpPr/>
          <p:nvPr/>
        </p:nvSpPr>
        <p:spPr>
          <a:xfrm rot="16200000">
            <a:off x="6921531" y="3714828"/>
            <a:ext cx="771950" cy="783769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B211173-730D-4D33-BBAB-10A07E586EE9}"/>
              </a:ext>
            </a:extLst>
          </p:cNvPr>
          <p:cNvSpPr/>
          <p:nvPr/>
        </p:nvSpPr>
        <p:spPr>
          <a:xfrm>
            <a:off x="9239794" y="4034888"/>
            <a:ext cx="531196" cy="44320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58651C33-07AC-4972-AF7D-D2397DD1C9C0}"/>
              </a:ext>
            </a:extLst>
          </p:cNvPr>
          <p:cNvSpPr/>
          <p:nvPr/>
        </p:nvSpPr>
        <p:spPr>
          <a:xfrm>
            <a:off x="8701659" y="4118218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179FC6F-FDB7-4B87-96AD-DF16B9DA0278}"/>
              </a:ext>
            </a:extLst>
          </p:cNvPr>
          <p:cNvSpPr/>
          <p:nvPr/>
        </p:nvSpPr>
        <p:spPr>
          <a:xfrm>
            <a:off x="7597717" y="4795676"/>
            <a:ext cx="481503" cy="70857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8CF66D4-835A-42A8-835A-3B65B1BD66B5}"/>
              </a:ext>
            </a:extLst>
          </p:cNvPr>
          <p:cNvSpPr/>
          <p:nvPr/>
        </p:nvSpPr>
        <p:spPr>
          <a:xfrm>
            <a:off x="8130362" y="4797488"/>
            <a:ext cx="481503" cy="70857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A925297-90C6-43D0-98C3-E2034EF9A9FF}"/>
              </a:ext>
            </a:extLst>
          </p:cNvPr>
          <p:cNvSpPr txBox="1"/>
          <p:nvPr/>
        </p:nvSpPr>
        <p:spPr>
          <a:xfrm>
            <a:off x="6898348" y="5746964"/>
            <a:ext cx="36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4,5-</a:t>
            </a:r>
            <a:r>
              <a:rPr lang="de-DE" dirty="0">
                <a:solidFill>
                  <a:srgbClr val="00B0F0"/>
                </a:solidFill>
              </a:rPr>
              <a:t>Diethyl</a:t>
            </a:r>
            <a:r>
              <a:rPr lang="de-DE" dirty="0"/>
              <a:t>-3-</a:t>
            </a:r>
            <a:r>
              <a:rPr lang="de-DE" dirty="0">
                <a:solidFill>
                  <a:srgbClr val="00B050"/>
                </a:solidFill>
              </a:rPr>
              <a:t>methyl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octan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539769-4CC5-47FC-8285-D6F6F52C5EE0}"/>
              </a:ext>
            </a:extLst>
          </p:cNvPr>
          <p:cNvCxnSpPr/>
          <p:nvPr/>
        </p:nvCxnSpPr>
        <p:spPr>
          <a:xfrm>
            <a:off x="9505392" y="3720737"/>
            <a:ext cx="0" cy="268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74E1B-E30A-43F2-9F7C-8EAB2B671E5B}"/>
              </a:ext>
            </a:extLst>
          </p:cNvPr>
          <p:cNvCxnSpPr>
            <a:cxnSpLocks/>
          </p:cNvCxnSpPr>
          <p:nvPr/>
        </p:nvCxnSpPr>
        <p:spPr>
          <a:xfrm flipH="1">
            <a:off x="10128055" y="1378105"/>
            <a:ext cx="3769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CFBBF7D-832B-4CE8-86F1-0F7E1FB3254E}"/>
              </a:ext>
            </a:extLst>
          </p:cNvPr>
          <p:cNvCxnSpPr>
            <a:cxnSpLocks/>
          </p:cNvCxnSpPr>
          <p:nvPr/>
        </p:nvCxnSpPr>
        <p:spPr>
          <a:xfrm>
            <a:off x="853440" y="884724"/>
            <a:ext cx="269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250A571-A71C-4B59-A49F-8D2818BF33E6}"/>
              </a:ext>
            </a:extLst>
          </p:cNvPr>
          <p:cNvCxnSpPr>
            <a:cxnSpLocks/>
          </p:cNvCxnSpPr>
          <p:nvPr/>
        </p:nvCxnSpPr>
        <p:spPr>
          <a:xfrm>
            <a:off x="583488" y="3020476"/>
            <a:ext cx="269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CA2C4F6-698F-48F9-8F7F-DF64105C4906}"/>
              </a:ext>
            </a:extLst>
          </p:cNvPr>
          <p:cNvCxnSpPr>
            <a:cxnSpLocks/>
          </p:cNvCxnSpPr>
          <p:nvPr/>
        </p:nvCxnSpPr>
        <p:spPr>
          <a:xfrm flipH="1">
            <a:off x="3722260" y="5234011"/>
            <a:ext cx="3446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DC3C50E-149D-48D6-98D7-FD2407FCF5AE}"/>
              </a:ext>
            </a:extLst>
          </p:cNvPr>
          <p:cNvSpPr/>
          <p:nvPr/>
        </p:nvSpPr>
        <p:spPr>
          <a:xfrm rot="16200000">
            <a:off x="1954443" y="4502002"/>
            <a:ext cx="715318" cy="469931"/>
          </a:xfrm>
          <a:prstGeom prst="roundRect">
            <a:avLst>
              <a:gd name="adj" fmla="val 42754"/>
            </a:avLst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06CC209C-133F-4437-ACD1-24C5DB9B3F7A}"/>
              </a:ext>
            </a:extLst>
          </p:cNvPr>
          <p:cNvSpPr/>
          <p:nvPr/>
        </p:nvSpPr>
        <p:spPr>
          <a:xfrm>
            <a:off x="1479076" y="5018210"/>
            <a:ext cx="481503" cy="3744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3765620-7528-43FA-9904-C6FED72DD14E}"/>
              </a:ext>
            </a:extLst>
          </p:cNvPr>
          <p:cNvCxnSpPr>
            <a:cxnSpLocks/>
          </p:cNvCxnSpPr>
          <p:nvPr/>
        </p:nvCxnSpPr>
        <p:spPr>
          <a:xfrm>
            <a:off x="2306314" y="4078355"/>
            <a:ext cx="1" cy="270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3DF4552-8C38-4A0A-8A71-2A0E244A7868}"/>
              </a:ext>
            </a:extLst>
          </p:cNvPr>
          <p:cNvCxnSpPr>
            <a:cxnSpLocks/>
          </p:cNvCxnSpPr>
          <p:nvPr/>
        </p:nvCxnSpPr>
        <p:spPr>
          <a:xfrm flipH="1">
            <a:off x="3778469" y="3020476"/>
            <a:ext cx="2884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E041F3E-CABC-4B92-82F4-1A9205A86F42}"/>
              </a:ext>
            </a:extLst>
          </p:cNvPr>
          <p:cNvSpPr txBox="1"/>
          <p:nvPr/>
        </p:nvSpPr>
        <p:spPr>
          <a:xfrm>
            <a:off x="783772" y="853900"/>
            <a:ext cx="6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„3-Propylpentan“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867299-B102-471E-88AA-02FC341196DE}"/>
              </a:ext>
            </a:extLst>
          </p:cNvPr>
          <p:cNvSpPr txBox="1"/>
          <p:nvPr/>
        </p:nvSpPr>
        <p:spPr>
          <a:xfrm>
            <a:off x="863226" y="3597140"/>
            <a:ext cx="6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„2,3-Dimethyl-5-ethylhexan“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FF074E3F-D426-4587-8F1C-5AF2E70A9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53967"/>
              </p:ext>
            </p:extLst>
          </p:nvPr>
        </p:nvGraphicFramePr>
        <p:xfrm>
          <a:off x="1026751" y="1558336"/>
          <a:ext cx="3126737" cy="131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hemSketch" r:id="rId3" imgW="1271520" imgH="534960" progId="ACD.ChemSketch.20">
                  <p:embed/>
                </p:oleObj>
              </mc:Choice>
              <mc:Fallback>
                <p:oleObj name="ChemSketch" r:id="rId3" imgW="1271520" imgH="5349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751" y="1558336"/>
                        <a:ext cx="3126737" cy="1315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0BF88F0-5ADC-440B-ADF5-595FA7D0DB64}"/>
              </a:ext>
            </a:extLst>
          </p:cNvPr>
          <p:cNvSpPr/>
          <p:nvPr/>
        </p:nvSpPr>
        <p:spPr>
          <a:xfrm>
            <a:off x="871927" y="1558336"/>
            <a:ext cx="1967068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B259A6A-E4D7-4026-9466-C23BCE75E150}"/>
              </a:ext>
            </a:extLst>
          </p:cNvPr>
          <p:cNvSpPr/>
          <p:nvPr/>
        </p:nvSpPr>
        <p:spPr>
          <a:xfrm rot="5400000">
            <a:off x="2103655" y="2098285"/>
            <a:ext cx="983534" cy="48714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D08C0B0-0711-414E-8F2F-98E0BF56C1DC}"/>
              </a:ext>
            </a:extLst>
          </p:cNvPr>
          <p:cNvSpPr/>
          <p:nvPr/>
        </p:nvSpPr>
        <p:spPr>
          <a:xfrm rot="5400000">
            <a:off x="3311574" y="1033358"/>
            <a:ext cx="369332" cy="131449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8157B5-8831-4117-B13F-F0E9D38EE606}"/>
              </a:ext>
            </a:extLst>
          </p:cNvPr>
          <p:cNvCxnSpPr>
            <a:cxnSpLocks/>
          </p:cNvCxnSpPr>
          <p:nvPr/>
        </p:nvCxnSpPr>
        <p:spPr>
          <a:xfrm>
            <a:off x="513820" y="1722899"/>
            <a:ext cx="269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8020DF-E8B2-411D-9850-FDE2C5475BA0}"/>
              </a:ext>
            </a:extLst>
          </p:cNvPr>
          <p:cNvSpPr txBox="1"/>
          <p:nvPr/>
        </p:nvSpPr>
        <p:spPr>
          <a:xfrm>
            <a:off x="4946469" y="1875271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Richtig</a:t>
            </a:r>
            <a:r>
              <a:rPr lang="de-DE" sz="2000" dirty="0"/>
              <a:t>:   3-</a:t>
            </a:r>
            <a:r>
              <a:rPr lang="de-DE" sz="2000" dirty="0">
                <a:solidFill>
                  <a:srgbClr val="00B0F0"/>
                </a:solidFill>
              </a:rPr>
              <a:t>Ethyl</a:t>
            </a:r>
            <a:r>
              <a:rPr lang="de-DE" sz="2000" dirty="0">
                <a:solidFill>
                  <a:srgbClr val="C00000"/>
                </a:solidFill>
              </a:rPr>
              <a:t>hexan</a:t>
            </a:r>
          </a:p>
        </p:txBody>
      </p:sp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4B3A8F3F-BD7C-4467-925D-6A7DAEAC1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26140"/>
              </p:ext>
            </p:extLst>
          </p:nvPr>
        </p:nvGraphicFramePr>
        <p:xfrm>
          <a:off x="1161136" y="4400062"/>
          <a:ext cx="3355714" cy="139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hemSketch" r:id="rId5" imgW="1393200" imgH="577800" progId="ACD.ChemSketch.20">
                  <p:embed/>
                </p:oleObj>
              </mc:Choice>
              <mc:Fallback>
                <p:oleObj name="ChemSketch" r:id="rId5" imgW="1393200" imgH="577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136" y="4400062"/>
                        <a:ext cx="3355714" cy="1391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8B28B7F-90F7-495E-8716-4AE98E260ED5}"/>
              </a:ext>
            </a:extLst>
          </p:cNvPr>
          <p:cNvSpPr/>
          <p:nvPr/>
        </p:nvSpPr>
        <p:spPr>
          <a:xfrm>
            <a:off x="1079504" y="4752325"/>
            <a:ext cx="2821936" cy="3048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60C23D9-02E3-47E7-A172-AAE94F7A6CF2}"/>
              </a:ext>
            </a:extLst>
          </p:cNvPr>
          <p:cNvSpPr/>
          <p:nvPr/>
        </p:nvSpPr>
        <p:spPr>
          <a:xfrm rot="5400000">
            <a:off x="3329195" y="5180626"/>
            <a:ext cx="734145" cy="48714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87908FE-0D0D-4560-8350-A7A3AB766DD7}"/>
              </a:ext>
            </a:extLst>
          </p:cNvPr>
          <p:cNvSpPr/>
          <p:nvPr/>
        </p:nvSpPr>
        <p:spPr>
          <a:xfrm rot="5400000">
            <a:off x="2256156" y="4257942"/>
            <a:ext cx="468629" cy="48714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3510F9C-F97A-4228-B406-0031535A0716}"/>
              </a:ext>
            </a:extLst>
          </p:cNvPr>
          <p:cNvSpPr/>
          <p:nvPr/>
        </p:nvSpPr>
        <p:spPr>
          <a:xfrm rot="5400000">
            <a:off x="1763109" y="5055239"/>
            <a:ext cx="468629" cy="48714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313F264-3CCA-4C79-9463-FF2E95AC2573}"/>
              </a:ext>
            </a:extLst>
          </p:cNvPr>
          <p:cNvSpPr/>
          <p:nvPr/>
        </p:nvSpPr>
        <p:spPr>
          <a:xfrm rot="5400000">
            <a:off x="4071258" y="4566010"/>
            <a:ext cx="339632" cy="67926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794ABAC-3273-4257-94F1-822EC9123468}"/>
              </a:ext>
            </a:extLst>
          </p:cNvPr>
          <p:cNvSpPr txBox="1"/>
          <p:nvPr/>
        </p:nvSpPr>
        <p:spPr>
          <a:xfrm>
            <a:off x="4965594" y="4698163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Richtig</a:t>
            </a:r>
            <a:r>
              <a:rPr lang="de-DE" sz="2000" dirty="0"/>
              <a:t>:   2,3,5-</a:t>
            </a:r>
            <a:r>
              <a:rPr lang="de-DE" sz="2000" dirty="0">
                <a:solidFill>
                  <a:srgbClr val="00B050"/>
                </a:solidFill>
              </a:rPr>
              <a:t>Trimethyl</a:t>
            </a:r>
            <a:r>
              <a:rPr lang="de-DE" sz="2000" dirty="0">
                <a:solidFill>
                  <a:srgbClr val="C00000"/>
                </a:solidFill>
              </a:rPr>
              <a:t>heptan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AB3100E-9581-4724-93B5-5E936A952286}"/>
              </a:ext>
            </a:extLst>
          </p:cNvPr>
          <p:cNvCxnSpPr>
            <a:cxnSpLocks/>
          </p:cNvCxnSpPr>
          <p:nvPr/>
        </p:nvCxnSpPr>
        <p:spPr>
          <a:xfrm>
            <a:off x="728250" y="4904725"/>
            <a:ext cx="269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ChemSketch</vt:lpstr>
      <vt:lpstr>Übung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</dc:title>
  <dc:creator>Claudia Eysel</dc:creator>
  <cp:lastModifiedBy>Claudia Eysel</cp:lastModifiedBy>
  <cp:revision>7</cp:revision>
  <dcterms:created xsi:type="dcterms:W3CDTF">2021-12-06T15:53:12Z</dcterms:created>
  <dcterms:modified xsi:type="dcterms:W3CDTF">2021-12-07T15:05:03Z</dcterms:modified>
</cp:coreProperties>
</file>