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1F5F1-0F2A-4E47-9A58-F33D09EDE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D7B6EA-50F3-47BB-8CBD-F106801C1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FACBE-F456-4D21-BFA7-24DD5943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00BD-C838-40F4-B332-5C8F75A82702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3E4F3-56B7-4F32-98B3-24BAE885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97C2AC-E3FD-4832-892E-4233C6FD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0461-4CA1-4896-8FAE-7CC5104E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10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3E9DE-56D3-4A43-85EF-38FA11CB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C67AED-55C9-4E08-A4CE-A9D1A46F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150890-62F1-4E58-AB24-47089498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00BD-C838-40F4-B332-5C8F75A82702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15BB1F-99DE-4D29-B5B4-ABA16C2B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A753FB-A962-48EA-A8FA-F39F29CB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0461-4CA1-4896-8FAE-7CC5104E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79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55A75B-8A67-4EB1-BC67-7AAFF8ED1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D993E7-062D-4197-8ED3-C85A60705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894AB-8C70-42A2-8502-8058C157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00BD-C838-40F4-B332-5C8F75A82702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79439A-2263-4F68-81EA-1E1B315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34056-4B85-42D0-BA21-0BCDC127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0461-4CA1-4896-8FAE-7CC5104E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55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FE55D-F94A-42BB-BF50-1CC6D8CE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99433-C373-4EF7-B01F-7AB31466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037D-8F96-4B45-9860-60B6551B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00BD-C838-40F4-B332-5C8F75A82702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C9D4A-B3CA-4741-B2DD-E9939CD0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3CAD0E-72D9-4D16-A8BF-D011B07E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0461-4CA1-4896-8FAE-7CC5104E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72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F8106-3DF4-4D3B-806A-7E95BB76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C95922-0D5A-4AF7-ADF6-63BB7D89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8B567-CCB1-4679-99AB-0262B871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00BD-C838-40F4-B332-5C8F75A82702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417B3-B0E9-4982-8928-A0FB07D5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80B9AF-48EC-41FC-B26C-47B74918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0461-4CA1-4896-8FAE-7CC5104E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81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FDB6C-AD2C-49C1-AB1E-81B5EB2B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83670-EBDB-40A6-928A-F3A69945C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FF8D77-F6F5-48CC-81BA-184229873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A907DD-4B87-4D01-8110-910BEADE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00BD-C838-40F4-B332-5C8F75A82702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336C73-9A36-4EA7-A4E8-251DE98C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95A083-DE77-4E32-8DE9-961BC4B8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0461-4CA1-4896-8FAE-7CC5104E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41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B6CB6-FD27-4EEA-BCD0-0AFF1F0B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FC53C7-07B5-415D-8B64-D596DC0A6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797EAC-A126-4D98-AA17-34A6CFFA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40B638-1177-471E-B316-8A88C4B88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593FE0-CAE3-4321-A09C-6B3556704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060388-67DA-4D08-96F8-20401263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00BD-C838-40F4-B332-5C8F75A82702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36355E-10F9-4624-81A8-BD71D4CF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D51460-BB3D-49CA-9816-5E740AD2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0461-4CA1-4896-8FAE-7CC5104E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68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657F0-A3C6-4E51-9BEF-A9717EE8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0D30F-3435-4CC6-A26B-40AE5B5F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00BD-C838-40F4-B332-5C8F75A82702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247DA9-43A6-45CC-879C-34219358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C23F82-65A5-49D7-BB80-A6D88BF6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0461-4CA1-4896-8FAE-7CC5104E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10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3C62E6-97BD-41A2-985E-2162BF53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00BD-C838-40F4-B332-5C8F75A82702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FE77C7-09E9-4183-8D42-4D11F5B7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5AF55-8113-4370-A98D-51D05538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0461-4CA1-4896-8FAE-7CC5104E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40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F221A-CB2E-4D22-B0AB-5E04A7B8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4E666-3BDC-4C98-8870-C8AE77C88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C47CBA-6C09-4304-B17A-CFC39B549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C6A872-1381-42AF-B54C-FBE89C7A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00BD-C838-40F4-B332-5C8F75A82702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C6E46-97EC-4656-B068-4AA25827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301C61-DF1F-48BC-A52B-93D5E40F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0461-4CA1-4896-8FAE-7CC5104E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68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29689-8178-4AD0-8819-F6888181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1E9B9A-4815-4CB6-B2CD-560E8C370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7DC01-F745-4F09-BB03-B14076690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6E36DF-1C76-4246-AA34-D128F818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00BD-C838-40F4-B332-5C8F75A82702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657B65-0BDD-4969-838A-05FB6A2D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506ED1-CD4F-4D4B-8D41-7C591BB3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0461-4CA1-4896-8FAE-7CC5104E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94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B0FF4B-18A4-4F43-995C-13E41F2A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539670-BA3E-4DD8-B802-71CFF3246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AEA3B4-8F26-4C4A-A75D-23E2002C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100BD-C838-40F4-B332-5C8F75A82702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CCB482-9433-4BF3-BBC5-D8B2037A0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2A57E8-9A48-4B5E-883F-55B2F5EB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20461-4CA1-4896-8FAE-7CC5104E2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7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6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8A019-602C-4B40-9D48-31219F9DB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Ungesättigte Kohlenwasserstoffe</a:t>
            </a:r>
          </a:p>
        </p:txBody>
      </p:sp>
    </p:spTree>
    <p:extLst>
      <p:ext uri="{BB962C8B-B14F-4D97-AF65-F5344CB8AC3E}">
        <p14:creationId xmlns:p14="http://schemas.microsoft.com/office/powerpoint/2010/main" val="309158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BC41D80B-EA56-46AD-8282-1C2182EAE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26031"/>
              </p:ext>
            </p:extLst>
          </p:nvPr>
        </p:nvGraphicFramePr>
        <p:xfrm>
          <a:off x="633005" y="694270"/>
          <a:ext cx="10554788" cy="5877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7315">
                  <a:extLst>
                    <a:ext uri="{9D8B030D-6E8A-4147-A177-3AD203B41FA5}">
                      <a16:colId xmlns:a16="http://schemas.microsoft.com/office/drawing/2014/main" val="3430752408"/>
                    </a:ext>
                  </a:extLst>
                </a:gridCol>
                <a:gridCol w="3025827">
                  <a:extLst>
                    <a:ext uri="{9D8B030D-6E8A-4147-A177-3AD203B41FA5}">
                      <a16:colId xmlns:a16="http://schemas.microsoft.com/office/drawing/2014/main" val="2523889487"/>
                    </a:ext>
                  </a:extLst>
                </a:gridCol>
                <a:gridCol w="2878584">
                  <a:extLst>
                    <a:ext uri="{9D8B030D-6E8A-4147-A177-3AD203B41FA5}">
                      <a16:colId xmlns:a16="http://schemas.microsoft.com/office/drawing/2014/main" val="3184571067"/>
                    </a:ext>
                  </a:extLst>
                </a:gridCol>
                <a:gridCol w="2723062">
                  <a:extLst>
                    <a:ext uri="{9D8B030D-6E8A-4147-A177-3AD203B41FA5}">
                      <a16:colId xmlns:a16="http://schemas.microsoft.com/office/drawing/2014/main" val="616722526"/>
                    </a:ext>
                  </a:extLst>
                </a:gridCol>
              </a:tblGrid>
              <a:tr h="227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+mn-lt"/>
                        </a:rPr>
                        <a:t>Ethan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de-DE" sz="1600" b="1" baseline="-25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de-DE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</a:t>
                      </a:r>
                      <a:r>
                        <a:rPr lang="de-DE" sz="1600" b="1" baseline="-25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42434" marR="4243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+mn-lt"/>
                        </a:rPr>
                        <a:t>Ethen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de-DE" sz="1600" b="1" baseline="-25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de-DE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</a:t>
                      </a:r>
                      <a:r>
                        <a:rPr lang="de-DE" sz="1600" b="1" baseline="-25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42434" marR="4243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800" b="1" dirty="0">
                          <a:effectLst/>
                          <a:latin typeface="+mn-lt"/>
                        </a:rPr>
                        <a:t>Ethin</a:t>
                      </a:r>
                      <a:r>
                        <a:rPr lang="de-DE" sz="1600" b="1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de-DE" sz="1600" b="1" baseline="-25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de-DE" sz="1600" b="1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</a:t>
                      </a:r>
                      <a:r>
                        <a:rPr lang="de-DE" sz="1600" b="1" baseline="-25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2434" marR="4243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660834"/>
                  </a:ext>
                </a:extLst>
              </a:tr>
              <a:tr h="14279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 dirty="0">
                          <a:effectLst/>
                        </a:rPr>
                        <a:t>Struktur</a:t>
                      </a: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92294"/>
                  </a:ext>
                </a:extLst>
              </a:tr>
              <a:tr h="454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 dirty="0">
                          <a:effectLst/>
                        </a:rPr>
                        <a:t>Bindungsart</a:t>
                      </a:r>
                      <a:endParaRPr lang="de-DE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C-C-Einfachbindung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C-C-Doppelbindung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C-C-Dreifachbindung</a:t>
                      </a:r>
                      <a:endParaRPr lang="de-D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794785"/>
                  </a:ext>
                </a:extLst>
              </a:tr>
              <a:tr h="6821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 dirty="0">
                          <a:effectLst/>
                        </a:rPr>
                        <a:t>Geometrie</a:t>
                      </a:r>
                      <a:endParaRPr lang="de-DE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 Tetraeder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C- und H-Atome liegen in einer Ebene = planar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C- und H-Atome liegen auf einer Linie = linear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531669"/>
                  </a:ext>
                </a:extLst>
              </a:tr>
              <a:tr h="454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 dirty="0">
                          <a:effectLst/>
                        </a:rPr>
                        <a:t>Bindungswinkel HCH</a:t>
                      </a:r>
                      <a:endParaRPr lang="de-DE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Ca. 109°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Ca. 120°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180°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3716"/>
                  </a:ext>
                </a:extLst>
              </a:tr>
              <a:tr h="9095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 dirty="0">
                          <a:effectLst/>
                        </a:rPr>
                        <a:t>C-C-Bindungsabstand</a:t>
                      </a:r>
                      <a:endParaRPr lang="de-DE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154 </a:t>
                      </a:r>
                      <a:r>
                        <a:rPr lang="de-DE" sz="1600" dirty="0" err="1">
                          <a:effectLst/>
                        </a:rPr>
                        <a:t>pm</a:t>
                      </a:r>
                      <a:endParaRPr lang="de-DE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(1pm= 1/10</a:t>
                      </a:r>
                      <a:r>
                        <a:rPr lang="de-DE" sz="1600" baseline="30000" dirty="0">
                          <a:effectLst/>
                        </a:rPr>
                        <a:t>12</a:t>
                      </a:r>
                      <a:r>
                        <a:rPr lang="de-DE" sz="1600" dirty="0">
                          <a:effectLst/>
                        </a:rPr>
                        <a:t>m; ein Billionstel Meter)</a:t>
                      </a: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135 </a:t>
                      </a:r>
                      <a:r>
                        <a:rPr lang="de-DE" sz="1600" dirty="0" err="1">
                          <a:effectLst/>
                        </a:rPr>
                        <a:t>pm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106 pm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89272"/>
                  </a:ext>
                </a:extLst>
              </a:tr>
              <a:tr h="454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 dirty="0">
                          <a:effectLst/>
                        </a:rPr>
                        <a:t>C-C-Bindungsenergie</a:t>
                      </a:r>
                      <a:endParaRPr lang="de-DE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347 </a:t>
                      </a:r>
                      <a:r>
                        <a:rPr lang="it-IT" sz="1600" dirty="0" err="1">
                          <a:effectLst/>
                        </a:rPr>
                        <a:t>kJ</a:t>
                      </a:r>
                      <a:r>
                        <a:rPr lang="it-IT" sz="1600" dirty="0">
                          <a:effectLst/>
                        </a:rPr>
                        <a:t>/</a:t>
                      </a:r>
                      <a:r>
                        <a:rPr lang="it-IT" sz="1600" dirty="0" err="1">
                          <a:effectLst/>
                        </a:rPr>
                        <a:t>mol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594 </a:t>
                      </a:r>
                      <a:r>
                        <a:rPr lang="it-IT" sz="1600" dirty="0" err="1">
                          <a:effectLst/>
                        </a:rPr>
                        <a:t>kJ</a:t>
                      </a:r>
                      <a:r>
                        <a:rPr lang="it-IT" sz="1600" dirty="0">
                          <a:effectLst/>
                        </a:rPr>
                        <a:t>/</a:t>
                      </a:r>
                      <a:r>
                        <a:rPr lang="it-IT" sz="1600" dirty="0" err="1">
                          <a:effectLst/>
                        </a:rPr>
                        <a:t>mol</a:t>
                      </a:r>
                      <a:r>
                        <a:rPr lang="it-IT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600" dirty="0">
                          <a:effectLst/>
                        </a:rPr>
                        <a:t>779 </a:t>
                      </a:r>
                      <a:r>
                        <a:rPr lang="it-IT" sz="1600" dirty="0" err="1">
                          <a:effectLst/>
                        </a:rPr>
                        <a:t>kJ</a:t>
                      </a:r>
                      <a:r>
                        <a:rPr lang="it-IT" sz="1600" dirty="0">
                          <a:effectLst/>
                        </a:rPr>
                        <a:t>/</a:t>
                      </a:r>
                      <a:r>
                        <a:rPr lang="it-IT" sz="1600" dirty="0" err="1">
                          <a:effectLst/>
                        </a:rPr>
                        <a:t>mol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810161"/>
                  </a:ext>
                </a:extLst>
              </a:tr>
              <a:tr h="9095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i="1" dirty="0">
                          <a:effectLst/>
                        </a:rPr>
                        <a:t>Auswirkung</a:t>
                      </a:r>
                      <a:endParaRPr lang="de-DE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Doppel- und Dreifachbindungen sind energiereicher und damit reaktionsfreudiger als die Einfachbindung.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Drehbarkeit um die C-C-Achse ist in der Einfachbindung möglich, in der Doppel- und Dreifachbindung nicht!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2434" marR="42434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052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6F0BCF0-4F3D-4F79-A45B-06BF3304D3B4}"/>
              </a:ext>
            </a:extLst>
          </p:cNvPr>
          <p:cNvSpPr txBox="1"/>
          <p:nvPr/>
        </p:nvSpPr>
        <p:spPr>
          <a:xfrm>
            <a:off x="747849" y="211455"/>
            <a:ext cx="103251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dirty="0"/>
              <a:t>Vergleich von drei organischen Molekülen: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CAAF25D5-86B5-48F9-8E2E-A2EC259808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35555"/>
              </p:ext>
            </p:extLst>
          </p:nvPr>
        </p:nvGraphicFramePr>
        <p:xfrm>
          <a:off x="3431131" y="1432423"/>
          <a:ext cx="1303071" cy="90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ChemSketch" r:id="rId3" imgW="700200" imgH="484920" progId="ACD.ChemSketch.20">
                  <p:embed/>
                </p:oleObj>
              </mc:Choice>
              <mc:Fallback>
                <p:oleObj name="ChemSketch" r:id="rId3" imgW="70020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1131" y="1432423"/>
                        <a:ext cx="1303071" cy="901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BA041868-953E-41E2-A5F1-D01CAEA9A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987055"/>
              </p:ext>
            </p:extLst>
          </p:nvPr>
        </p:nvGraphicFramePr>
        <p:xfrm>
          <a:off x="6526981" y="1432423"/>
          <a:ext cx="930819" cy="90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ChemSketch" r:id="rId5" imgW="450000" imgH="435240" progId="ACD.ChemSketch.20">
                  <p:embed/>
                </p:oleObj>
              </mc:Choice>
              <mc:Fallback>
                <p:oleObj name="ChemSketch" r:id="rId5" imgW="45000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6981" y="1432423"/>
                        <a:ext cx="930819" cy="901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981A8223-51C2-4C6F-8189-FFE2FBF01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01379"/>
              </p:ext>
            </p:extLst>
          </p:nvPr>
        </p:nvGraphicFramePr>
        <p:xfrm>
          <a:off x="9052370" y="1787976"/>
          <a:ext cx="1589301" cy="26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ChemSketch" r:id="rId7" imgW="678600" imgH="114120" progId="ACD.ChemSketch.20">
                  <p:embed/>
                </p:oleObj>
              </mc:Choice>
              <mc:Fallback>
                <p:oleObj name="ChemSketch" r:id="rId7" imgW="678600" imgH="1141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52370" y="1787976"/>
                        <a:ext cx="1589301" cy="26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ogen 6">
            <a:extLst>
              <a:ext uri="{FF2B5EF4-FFF2-40B4-BE49-F238E27FC236}">
                <a16:creationId xmlns:a16="http://schemas.microsoft.com/office/drawing/2014/main" id="{8B885F42-A901-4949-980E-CCE97DB3CC38}"/>
              </a:ext>
            </a:extLst>
          </p:cNvPr>
          <p:cNvSpPr/>
          <p:nvPr/>
        </p:nvSpPr>
        <p:spPr>
          <a:xfrm>
            <a:off x="3729718" y="1687134"/>
            <a:ext cx="278674" cy="35162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D6B5FB78-3874-4B63-AA1F-11E1C8A47591}"/>
              </a:ext>
            </a:extLst>
          </p:cNvPr>
          <p:cNvSpPr/>
          <p:nvPr/>
        </p:nvSpPr>
        <p:spPr>
          <a:xfrm rot="12783905">
            <a:off x="6608714" y="1656789"/>
            <a:ext cx="278674" cy="351623"/>
          </a:xfrm>
          <a:prstGeom prst="arc">
            <a:avLst>
              <a:gd name="adj1" fmla="val 15421176"/>
              <a:gd name="adj2" fmla="val 140645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3A5F94A4-DC58-4BB8-B341-20866F535888}"/>
              </a:ext>
            </a:extLst>
          </p:cNvPr>
          <p:cNvSpPr/>
          <p:nvPr/>
        </p:nvSpPr>
        <p:spPr>
          <a:xfrm>
            <a:off x="9456150" y="1599479"/>
            <a:ext cx="278674" cy="351623"/>
          </a:xfrm>
          <a:prstGeom prst="arc">
            <a:avLst>
              <a:gd name="adj1" fmla="val 1071546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708E85E5-89B0-4D3F-88BB-769E7CEFB058}"/>
              </a:ext>
            </a:extLst>
          </p:cNvPr>
          <p:cNvSpPr/>
          <p:nvPr/>
        </p:nvSpPr>
        <p:spPr>
          <a:xfrm>
            <a:off x="2205173" y="3878702"/>
            <a:ext cx="278674" cy="35162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AB41851-0E40-431B-B1BF-9EF66A9031C3}"/>
              </a:ext>
            </a:extLst>
          </p:cNvPr>
          <p:cNvSpPr txBox="1"/>
          <p:nvPr/>
        </p:nvSpPr>
        <p:spPr>
          <a:xfrm>
            <a:off x="2995749" y="1367246"/>
            <a:ext cx="2046514" cy="1140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5D06FE3-0BBD-4E37-9541-FD939AF7F112}"/>
              </a:ext>
            </a:extLst>
          </p:cNvPr>
          <p:cNvSpPr txBox="1"/>
          <p:nvPr/>
        </p:nvSpPr>
        <p:spPr>
          <a:xfrm>
            <a:off x="6017356" y="1367246"/>
            <a:ext cx="2046514" cy="1140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C7F8851-42E0-476C-B541-96D72BE8ABFF}"/>
              </a:ext>
            </a:extLst>
          </p:cNvPr>
          <p:cNvSpPr txBox="1"/>
          <p:nvPr/>
        </p:nvSpPr>
        <p:spPr>
          <a:xfrm>
            <a:off x="8812903" y="1351556"/>
            <a:ext cx="2046514" cy="1140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095DB6-59DF-4381-8287-BB74CCC5A26C}"/>
              </a:ext>
            </a:extLst>
          </p:cNvPr>
          <p:cNvSpPr/>
          <p:nvPr/>
        </p:nvSpPr>
        <p:spPr>
          <a:xfrm>
            <a:off x="3135086" y="2664823"/>
            <a:ext cx="190717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0FDB4D7-71D3-41DC-877F-5D9A26150E05}"/>
              </a:ext>
            </a:extLst>
          </p:cNvPr>
          <p:cNvSpPr/>
          <p:nvPr/>
        </p:nvSpPr>
        <p:spPr>
          <a:xfrm>
            <a:off x="6007155" y="2684886"/>
            <a:ext cx="190717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1F32B35-3745-4F9B-BE7C-FC573A7C93C4}"/>
              </a:ext>
            </a:extLst>
          </p:cNvPr>
          <p:cNvSpPr/>
          <p:nvPr/>
        </p:nvSpPr>
        <p:spPr>
          <a:xfrm>
            <a:off x="8781235" y="2664823"/>
            <a:ext cx="190717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5FDE36-6FAE-4647-9C56-3B86289218C4}"/>
              </a:ext>
            </a:extLst>
          </p:cNvPr>
          <p:cNvSpPr/>
          <p:nvPr/>
        </p:nvSpPr>
        <p:spPr>
          <a:xfrm>
            <a:off x="3252652" y="3248298"/>
            <a:ext cx="190717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C384315-7734-47F4-BF60-913E282D20C5}"/>
              </a:ext>
            </a:extLst>
          </p:cNvPr>
          <p:cNvSpPr/>
          <p:nvPr/>
        </p:nvSpPr>
        <p:spPr>
          <a:xfrm>
            <a:off x="5699760" y="3202816"/>
            <a:ext cx="2625634" cy="51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6F1A97C-D1A2-4F35-BE76-EA9DA7C44A19}"/>
              </a:ext>
            </a:extLst>
          </p:cNvPr>
          <p:cNvSpPr/>
          <p:nvPr/>
        </p:nvSpPr>
        <p:spPr>
          <a:xfrm>
            <a:off x="8596993" y="3138215"/>
            <a:ext cx="2340973" cy="580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C668799-F156-4B05-B4BF-0AE370F4B527}"/>
              </a:ext>
            </a:extLst>
          </p:cNvPr>
          <p:cNvSpPr/>
          <p:nvPr/>
        </p:nvSpPr>
        <p:spPr>
          <a:xfrm>
            <a:off x="3252652" y="3796680"/>
            <a:ext cx="190717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2E22D6A-B2B5-457B-A410-D76A28BDB9B3}"/>
              </a:ext>
            </a:extLst>
          </p:cNvPr>
          <p:cNvSpPr/>
          <p:nvPr/>
        </p:nvSpPr>
        <p:spPr>
          <a:xfrm>
            <a:off x="5944959" y="3796680"/>
            <a:ext cx="190717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D0139C7-E4CE-46E0-9BE5-1FA2859F501E}"/>
              </a:ext>
            </a:extLst>
          </p:cNvPr>
          <p:cNvSpPr/>
          <p:nvPr/>
        </p:nvSpPr>
        <p:spPr>
          <a:xfrm>
            <a:off x="8813890" y="3796680"/>
            <a:ext cx="190717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32D799-519F-4A21-B184-E7CA68BE8F0B}"/>
              </a:ext>
            </a:extLst>
          </p:cNvPr>
          <p:cNvSpPr/>
          <p:nvPr/>
        </p:nvSpPr>
        <p:spPr>
          <a:xfrm>
            <a:off x="2651760" y="4314983"/>
            <a:ext cx="2730137" cy="747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DEAE353-052F-4BBB-80A0-182C1B91CE66}"/>
              </a:ext>
            </a:extLst>
          </p:cNvPr>
          <p:cNvSpPr/>
          <p:nvPr/>
        </p:nvSpPr>
        <p:spPr>
          <a:xfrm>
            <a:off x="5959390" y="4498685"/>
            <a:ext cx="190717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8843A6-3B5A-472A-8C65-A4A9D31AAD2F}"/>
              </a:ext>
            </a:extLst>
          </p:cNvPr>
          <p:cNvSpPr/>
          <p:nvPr/>
        </p:nvSpPr>
        <p:spPr>
          <a:xfrm>
            <a:off x="8586651" y="4557329"/>
            <a:ext cx="190717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6388DB4-DBE6-45E3-989A-94AC79136C37}"/>
              </a:ext>
            </a:extLst>
          </p:cNvPr>
          <p:cNvSpPr/>
          <p:nvPr/>
        </p:nvSpPr>
        <p:spPr>
          <a:xfrm>
            <a:off x="3252652" y="5170866"/>
            <a:ext cx="190717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75F6D7C-341A-4C24-8D21-01FDC73B7316}"/>
              </a:ext>
            </a:extLst>
          </p:cNvPr>
          <p:cNvSpPr/>
          <p:nvPr/>
        </p:nvSpPr>
        <p:spPr>
          <a:xfrm>
            <a:off x="6156693" y="5184219"/>
            <a:ext cx="190717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740A9BA-73DC-494A-80D6-A118642B0F8B}"/>
              </a:ext>
            </a:extLst>
          </p:cNvPr>
          <p:cNvSpPr/>
          <p:nvPr/>
        </p:nvSpPr>
        <p:spPr>
          <a:xfrm>
            <a:off x="8734494" y="5175091"/>
            <a:ext cx="190717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F8E24A0-42EA-4641-8EA5-E1CDE80A30EF}"/>
              </a:ext>
            </a:extLst>
          </p:cNvPr>
          <p:cNvSpPr/>
          <p:nvPr/>
        </p:nvSpPr>
        <p:spPr>
          <a:xfrm>
            <a:off x="2590800" y="5630800"/>
            <a:ext cx="8482149" cy="896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02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6B892FA-AF76-478E-A404-0E39DAD1513F}"/>
              </a:ext>
            </a:extLst>
          </p:cNvPr>
          <p:cNvSpPr/>
          <p:nvPr/>
        </p:nvSpPr>
        <p:spPr>
          <a:xfrm>
            <a:off x="1724024" y="1189762"/>
            <a:ext cx="8277225" cy="240065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u="sng" dirty="0">
                <a:latin typeface="Arial" panose="020B0604020202020204" pitchFamily="34" charset="0"/>
                <a:ea typeface="Times New Roman" panose="02020603050405020304" pitchFamily="18" charset="0"/>
              </a:rPr>
              <a:t>Merke</a:t>
            </a:r>
            <a:r>
              <a:rPr lang="de-DE" sz="2000" dirty="0"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de-DE" sz="20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Alkene</a:t>
            </a:r>
            <a:r>
              <a:rPr lang="de-DE" sz="2000" dirty="0">
                <a:latin typeface="Arial" panose="020B0604020202020204" pitchFamily="34" charset="0"/>
                <a:ea typeface="Times New Roman" panose="02020603050405020304" pitchFamily="18" charset="0"/>
              </a:rPr>
              <a:t> sind Kohlenwasserstoffe (KW) mit mindestens einer C=C-Doppelbindung im Molekül, </a:t>
            </a:r>
            <a:r>
              <a:rPr lang="de-DE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Alkine</a:t>
            </a:r>
            <a:r>
              <a:rPr lang="de-DE" sz="2000" dirty="0">
                <a:latin typeface="Arial" panose="020B0604020202020204" pitchFamily="34" charset="0"/>
                <a:ea typeface="Times New Roman" panose="02020603050405020304" pitchFamily="18" charset="0"/>
              </a:rPr>
              <a:t> sind KW mit mindestens einer C-C-Dreifachbindung. Man bezeichnet sie auch als </a:t>
            </a:r>
            <a:r>
              <a:rPr lang="de-DE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ungesättigte Kohlenwasserstoffe</a:t>
            </a:r>
            <a:r>
              <a:rPr lang="de-DE" sz="2000" dirty="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de-DE" sz="2000" dirty="0">
                <a:latin typeface="Arial" panose="020B0604020202020204" pitchFamily="34" charset="0"/>
                <a:ea typeface="Times New Roman" panose="02020603050405020304" pitchFamily="18" charset="0"/>
              </a:rPr>
              <a:t>Die Endung </a:t>
            </a:r>
            <a:r>
              <a:rPr lang="de-DE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–en</a:t>
            </a:r>
            <a:r>
              <a:rPr lang="de-DE" sz="2000" dirty="0">
                <a:latin typeface="Arial" panose="020B0604020202020204" pitchFamily="34" charset="0"/>
                <a:ea typeface="Times New Roman" panose="02020603050405020304" pitchFamily="18" charset="0"/>
              </a:rPr>
              <a:t> weist auf die Doppelbindung, die Endung </a:t>
            </a:r>
            <a:r>
              <a:rPr lang="de-DE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–in</a:t>
            </a:r>
            <a:r>
              <a:rPr lang="de-DE" sz="2000" dirty="0">
                <a:latin typeface="Arial" panose="020B0604020202020204" pitchFamily="34" charset="0"/>
                <a:ea typeface="Times New Roman" panose="02020603050405020304" pitchFamily="18" charset="0"/>
              </a:rPr>
              <a:t> auf die Dreifachbindung hin. </a:t>
            </a:r>
            <a:endParaRPr lang="de-DE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9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lipse 53">
            <a:extLst>
              <a:ext uri="{FF2B5EF4-FFF2-40B4-BE49-F238E27FC236}">
                <a16:creationId xmlns:a16="http://schemas.microsoft.com/office/drawing/2014/main" id="{355E36A8-2774-4BA3-BDCB-FF9C0A728422}"/>
              </a:ext>
            </a:extLst>
          </p:cNvPr>
          <p:cNvSpPr/>
          <p:nvPr/>
        </p:nvSpPr>
        <p:spPr>
          <a:xfrm>
            <a:off x="9067800" y="1358596"/>
            <a:ext cx="546835" cy="2412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C8E3E2E-B9CF-4BA5-9852-23E3ED57D953}"/>
              </a:ext>
            </a:extLst>
          </p:cNvPr>
          <p:cNvSpPr/>
          <p:nvPr/>
        </p:nvSpPr>
        <p:spPr>
          <a:xfrm>
            <a:off x="9041522" y="2035155"/>
            <a:ext cx="546835" cy="2412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D40F927-0F77-452F-95A3-7F48F010CC08}"/>
              </a:ext>
            </a:extLst>
          </p:cNvPr>
          <p:cNvSpPr/>
          <p:nvPr/>
        </p:nvSpPr>
        <p:spPr>
          <a:xfrm>
            <a:off x="9041521" y="2681556"/>
            <a:ext cx="546835" cy="2412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916F13F-3BFD-43F4-B2E4-B6C0F2C1ED1B}"/>
              </a:ext>
            </a:extLst>
          </p:cNvPr>
          <p:cNvSpPr/>
          <p:nvPr/>
        </p:nvSpPr>
        <p:spPr>
          <a:xfrm>
            <a:off x="9025706" y="3344709"/>
            <a:ext cx="546835" cy="2412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617770F-8A8F-4081-B7E4-5C2C4770A08D}"/>
              </a:ext>
            </a:extLst>
          </p:cNvPr>
          <p:cNvSpPr/>
          <p:nvPr/>
        </p:nvSpPr>
        <p:spPr>
          <a:xfrm>
            <a:off x="8982313" y="4042529"/>
            <a:ext cx="546835" cy="2412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118371F0-7EF8-4A0E-8939-A6B762268615}"/>
              </a:ext>
            </a:extLst>
          </p:cNvPr>
          <p:cNvSpPr/>
          <p:nvPr/>
        </p:nvSpPr>
        <p:spPr>
          <a:xfrm>
            <a:off x="8982229" y="4849505"/>
            <a:ext cx="546835" cy="2412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54BD916-0BDD-4208-9379-3B557CDFAE0E}"/>
              </a:ext>
            </a:extLst>
          </p:cNvPr>
          <p:cNvSpPr/>
          <p:nvPr/>
        </p:nvSpPr>
        <p:spPr>
          <a:xfrm>
            <a:off x="3190447" y="2183998"/>
            <a:ext cx="371475" cy="197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8E8E623-447F-460B-9718-0A6049DBFE85}"/>
              </a:ext>
            </a:extLst>
          </p:cNvPr>
          <p:cNvSpPr/>
          <p:nvPr/>
        </p:nvSpPr>
        <p:spPr>
          <a:xfrm>
            <a:off x="3176077" y="2848073"/>
            <a:ext cx="371475" cy="197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87A0A88-2AC7-4F16-94D8-E34C5AEE8B8F}"/>
              </a:ext>
            </a:extLst>
          </p:cNvPr>
          <p:cNvSpPr/>
          <p:nvPr/>
        </p:nvSpPr>
        <p:spPr>
          <a:xfrm>
            <a:off x="3170804" y="3530574"/>
            <a:ext cx="371475" cy="197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12C7BBC3-BAA1-46BC-836E-037B1D6A9834}"/>
              </a:ext>
            </a:extLst>
          </p:cNvPr>
          <p:cNvSpPr/>
          <p:nvPr/>
        </p:nvSpPr>
        <p:spPr>
          <a:xfrm>
            <a:off x="3181350" y="4263226"/>
            <a:ext cx="371475" cy="197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A4BCE47-07D1-4E71-B97E-D20966ECF140}"/>
              </a:ext>
            </a:extLst>
          </p:cNvPr>
          <p:cNvSpPr/>
          <p:nvPr/>
        </p:nvSpPr>
        <p:spPr>
          <a:xfrm>
            <a:off x="3170804" y="4937395"/>
            <a:ext cx="371475" cy="197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64BBEB6-9F2B-4880-83B9-115DD8052A56}"/>
              </a:ext>
            </a:extLst>
          </p:cNvPr>
          <p:cNvSpPr/>
          <p:nvPr/>
        </p:nvSpPr>
        <p:spPr>
          <a:xfrm>
            <a:off x="3181350" y="1491912"/>
            <a:ext cx="371475" cy="19769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3D5A778-8729-4473-9BD7-54B716383F26}"/>
              </a:ext>
            </a:extLst>
          </p:cNvPr>
          <p:cNvSpPr txBox="1"/>
          <p:nvPr/>
        </p:nvSpPr>
        <p:spPr>
          <a:xfrm>
            <a:off x="790569" y="657652"/>
            <a:ext cx="385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Die homologe Reihe der </a:t>
            </a:r>
            <a:r>
              <a:rPr lang="de-DE" sz="2000" dirty="0" err="1">
                <a:solidFill>
                  <a:srgbClr val="FF0000"/>
                </a:solidFill>
              </a:rPr>
              <a:t>Alkene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765926-F7EC-491A-A6FB-ABB7384935AF}"/>
              </a:ext>
            </a:extLst>
          </p:cNvPr>
          <p:cNvSpPr txBox="1"/>
          <p:nvPr/>
        </p:nvSpPr>
        <p:spPr>
          <a:xfrm>
            <a:off x="6490429" y="657225"/>
            <a:ext cx="385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Die homologe Reihe der </a:t>
            </a:r>
            <a:r>
              <a:rPr lang="de-DE" sz="2000" dirty="0">
                <a:solidFill>
                  <a:schemeClr val="accent1"/>
                </a:solidFill>
              </a:rPr>
              <a:t>Alkine</a:t>
            </a:r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1920EB1A-ECB8-42DC-B229-8F3EB8B06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308626"/>
              </p:ext>
            </p:extLst>
          </p:nvPr>
        </p:nvGraphicFramePr>
        <p:xfrm>
          <a:off x="3086099" y="1319702"/>
          <a:ext cx="557213" cy="539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ChemSketch" r:id="rId3" imgW="450000" imgH="435240" progId="ACD.ChemSketch.20">
                  <p:embed/>
                </p:oleObj>
              </mc:Choice>
              <mc:Fallback>
                <p:oleObj name="ChemSketch" r:id="rId3" imgW="45000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6099" y="1319702"/>
                        <a:ext cx="557213" cy="539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66F58812-3A6F-4626-AC60-75BAF5B7E3D3}"/>
              </a:ext>
            </a:extLst>
          </p:cNvPr>
          <p:cNvSpPr txBox="1"/>
          <p:nvPr/>
        </p:nvSpPr>
        <p:spPr>
          <a:xfrm>
            <a:off x="790574" y="1457325"/>
            <a:ext cx="100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Eth</a:t>
            </a:r>
            <a:r>
              <a:rPr lang="de-DE" dirty="0">
                <a:solidFill>
                  <a:srgbClr val="FF0000"/>
                </a:solidFill>
              </a:rPr>
              <a:t>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49A30E3-C53B-426C-942F-7F804BE4C30E}"/>
              </a:ext>
            </a:extLst>
          </p:cNvPr>
          <p:cNvSpPr txBox="1"/>
          <p:nvPr/>
        </p:nvSpPr>
        <p:spPr>
          <a:xfrm>
            <a:off x="1957385" y="1457325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2</a:t>
            </a:r>
            <a:r>
              <a:rPr lang="de-DE" dirty="0"/>
              <a:t>H</a:t>
            </a:r>
            <a:r>
              <a:rPr lang="de-DE" baseline="-25000" dirty="0"/>
              <a:t>4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BE07B3-CA1A-476A-8D0B-62B8CAC3FA68}"/>
              </a:ext>
            </a:extLst>
          </p:cNvPr>
          <p:cNvSpPr txBox="1"/>
          <p:nvPr/>
        </p:nvSpPr>
        <p:spPr>
          <a:xfrm>
            <a:off x="790574" y="2120548"/>
            <a:ext cx="100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Prop</a:t>
            </a:r>
            <a:r>
              <a:rPr lang="de-DE" dirty="0">
                <a:solidFill>
                  <a:srgbClr val="FF0000"/>
                </a:solidFill>
              </a:rPr>
              <a:t>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846106D-532F-4D89-BF8F-80FA5C7A55EF}"/>
              </a:ext>
            </a:extLst>
          </p:cNvPr>
          <p:cNvSpPr txBox="1"/>
          <p:nvPr/>
        </p:nvSpPr>
        <p:spPr>
          <a:xfrm>
            <a:off x="790571" y="2783607"/>
            <a:ext cx="100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But</a:t>
            </a:r>
            <a:r>
              <a:rPr lang="de-DE" dirty="0" err="1">
                <a:solidFill>
                  <a:srgbClr val="FF0000"/>
                </a:solidFill>
              </a:rPr>
              <a:t>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2964809-EB16-4E1E-8C3F-D0BEE7603F52}"/>
              </a:ext>
            </a:extLst>
          </p:cNvPr>
          <p:cNvSpPr txBox="1"/>
          <p:nvPr/>
        </p:nvSpPr>
        <p:spPr>
          <a:xfrm>
            <a:off x="790571" y="3446568"/>
            <a:ext cx="100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Pent</a:t>
            </a:r>
            <a:r>
              <a:rPr lang="de-DE" dirty="0">
                <a:solidFill>
                  <a:srgbClr val="FF0000"/>
                </a:solidFill>
              </a:rPr>
              <a:t>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DCDC43B-6BDE-4CC2-80CC-4ADF0A48E16F}"/>
              </a:ext>
            </a:extLst>
          </p:cNvPr>
          <p:cNvSpPr txBox="1"/>
          <p:nvPr/>
        </p:nvSpPr>
        <p:spPr>
          <a:xfrm>
            <a:off x="790571" y="4127194"/>
            <a:ext cx="100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Hex</a:t>
            </a:r>
            <a:r>
              <a:rPr lang="de-DE" dirty="0">
                <a:solidFill>
                  <a:srgbClr val="FF0000"/>
                </a:solidFill>
              </a:rPr>
              <a:t>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BF924CD-8FAA-40F1-85BC-DD83458CAAA2}"/>
              </a:ext>
            </a:extLst>
          </p:cNvPr>
          <p:cNvSpPr txBox="1"/>
          <p:nvPr/>
        </p:nvSpPr>
        <p:spPr>
          <a:xfrm>
            <a:off x="790571" y="4936236"/>
            <a:ext cx="100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Hept</a:t>
            </a:r>
            <a:r>
              <a:rPr lang="de-DE" dirty="0" err="1">
                <a:solidFill>
                  <a:srgbClr val="FF0000"/>
                </a:solidFill>
              </a:rPr>
              <a:t>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698B804-1451-468B-A921-8B14641F071C}"/>
              </a:ext>
            </a:extLst>
          </p:cNvPr>
          <p:cNvSpPr txBox="1"/>
          <p:nvPr/>
        </p:nvSpPr>
        <p:spPr>
          <a:xfrm>
            <a:off x="1957385" y="2120548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3</a:t>
            </a:r>
            <a:r>
              <a:rPr lang="de-DE" dirty="0"/>
              <a:t>H</a:t>
            </a:r>
            <a:r>
              <a:rPr lang="de-DE" baseline="-25000" dirty="0"/>
              <a:t>6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F6190ED-0251-48F9-B527-04EC62FFF40F}"/>
              </a:ext>
            </a:extLst>
          </p:cNvPr>
          <p:cNvSpPr txBox="1"/>
          <p:nvPr/>
        </p:nvSpPr>
        <p:spPr>
          <a:xfrm>
            <a:off x="1957384" y="2783607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4</a:t>
            </a:r>
            <a:r>
              <a:rPr lang="de-DE" dirty="0"/>
              <a:t>H</a:t>
            </a:r>
            <a:r>
              <a:rPr lang="de-DE" baseline="-25000" dirty="0"/>
              <a:t>8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2F4673D-9373-437C-A0D9-E0D220C8F0AA}"/>
              </a:ext>
            </a:extLst>
          </p:cNvPr>
          <p:cNvSpPr txBox="1"/>
          <p:nvPr/>
        </p:nvSpPr>
        <p:spPr>
          <a:xfrm>
            <a:off x="1957383" y="3446568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5</a:t>
            </a:r>
            <a:r>
              <a:rPr lang="de-DE" dirty="0"/>
              <a:t>H</a:t>
            </a:r>
            <a:r>
              <a:rPr lang="de-DE" baseline="-25000" dirty="0"/>
              <a:t>10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8CE402A-1735-46D1-811B-AD30D5FC2F27}"/>
              </a:ext>
            </a:extLst>
          </p:cNvPr>
          <p:cNvSpPr txBox="1"/>
          <p:nvPr/>
        </p:nvSpPr>
        <p:spPr>
          <a:xfrm>
            <a:off x="1957382" y="4127194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6</a:t>
            </a:r>
            <a:r>
              <a:rPr lang="de-DE" dirty="0"/>
              <a:t>H</a:t>
            </a:r>
            <a:r>
              <a:rPr lang="de-DE" baseline="-25000" dirty="0"/>
              <a:t>12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86D9346-7836-4968-8BCB-E93E48630E39}"/>
              </a:ext>
            </a:extLst>
          </p:cNvPr>
          <p:cNvSpPr txBox="1"/>
          <p:nvPr/>
        </p:nvSpPr>
        <p:spPr>
          <a:xfrm>
            <a:off x="1957381" y="4936236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7</a:t>
            </a:r>
            <a:r>
              <a:rPr lang="de-DE" dirty="0"/>
              <a:t>H</a:t>
            </a:r>
            <a:r>
              <a:rPr lang="de-DE" baseline="-25000" dirty="0"/>
              <a:t>14</a:t>
            </a:r>
          </a:p>
        </p:txBody>
      </p:sp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43592096-A0FB-4A93-99B3-7D37AA875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822940"/>
              </p:ext>
            </p:extLst>
          </p:nvPr>
        </p:nvGraphicFramePr>
        <p:xfrm>
          <a:off x="3109117" y="2030714"/>
          <a:ext cx="691358" cy="56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ChemSketch" r:id="rId5" imgW="557280" imgH="456480" progId="ACD.ChemSketch.20">
                  <p:embed/>
                </p:oleObj>
              </mc:Choice>
              <mc:Fallback>
                <p:oleObj name="ChemSketch" r:id="rId5" imgW="557280" imgH="4564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9117" y="2030714"/>
                        <a:ext cx="691358" cy="567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>
            <a:extLst>
              <a:ext uri="{FF2B5EF4-FFF2-40B4-BE49-F238E27FC236}">
                <a16:creationId xmlns:a16="http://schemas.microsoft.com/office/drawing/2014/main" id="{EBB42986-127F-4668-AD92-21008F88E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953229"/>
              </p:ext>
            </p:extLst>
          </p:nvPr>
        </p:nvGraphicFramePr>
        <p:xfrm>
          <a:off x="3086099" y="2684860"/>
          <a:ext cx="1000126" cy="57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ChemSketch" r:id="rId7" imgW="807120" imgH="463680" progId="ACD.ChemSketch.20">
                  <p:embed/>
                </p:oleObj>
              </mc:Choice>
              <mc:Fallback>
                <p:oleObj name="ChemSketch" r:id="rId7" imgW="807120" imgH="4636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6099" y="2684860"/>
                        <a:ext cx="1000126" cy="574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>
            <a:extLst>
              <a:ext uri="{FF2B5EF4-FFF2-40B4-BE49-F238E27FC236}">
                <a16:creationId xmlns:a16="http://schemas.microsoft.com/office/drawing/2014/main" id="{E978E1C7-B83E-46AB-8AEF-253DEFEFD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305118"/>
              </p:ext>
            </p:extLst>
          </p:nvPr>
        </p:nvGraphicFramePr>
        <p:xfrm>
          <a:off x="3086099" y="3357356"/>
          <a:ext cx="1293834" cy="567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ChemSketch" r:id="rId9" imgW="1057320" imgH="463680" progId="ACD.ChemSketch.20">
                  <p:embed/>
                </p:oleObj>
              </mc:Choice>
              <mc:Fallback>
                <p:oleObj name="ChemSketch" r:id="rId9" imgW="1057320" imgH="4636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86099" y="3357356"/>
                        <a:ext cx="1293834" cy="567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>
            <a:extLst>
              <a:ext uri="{FF2B5EF4-FFF2-40B4-BE49-F238E27FC236}">
                <a16:creationId xmlns:a16="http://schemas.microsoft.com/office/drawing/2014/main" id="{5F221D18-D2F0-41B6-85F8-8BD475508D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10288"/>
              </p:ext>
            </p:extLst>
          </p:nvPr>
        </p:nvGraphicFramePr>
        <p:xfrm>
          <a:off x="3086099" y="4085402"/>
          <a:ext cx="1639158" cy="587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ChemSketch" r:id="rId11" imgW="1293120" imgH="463680" progId="ACD.ChemSketch.20">
                  <p:embed/>
                </p:oleObj>
              </mc:Choice>
              <mc:Fallback>
                <p:oleObj name="ChemSketch" r:id="rId11" imgW="1293120" imgH="4636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6099" y="4085402"/>
                        <a:ext cx="1639158" cy="587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>
            <a:extLst>
              <a:ext uri="{FF2B5EF4-FFF2-40B4-BE49-F238E27FC236}">
                <a16:creationId xmlns:a16="http://schemas.microsoft.com/office/drawing/2014/main" id="{F414970E-5916-48D7-89B3-CFF210EA65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991869"/>
              </p:ext>
            </p:extLst>
          </p:nvPr>
        </p:nvGraphicFramePr>
        <p:xfrm>
          <a:off x="3086099" y="4772588"/>
          <a:ext cx="1973022" cy="587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ChemSketch" r:id="rId13" imgW="1557360" imgH="463680" progId="ACD.ChemSketch.20">
                  <p:embed/>
                </p:oleObj>
              </mc:Choice>
              <mc:Fallback>
                <p:oleObj name="ChemSketch" r:id="rId13" imgW="1557360" imgH="4636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86099" y="4772588"/>
                        <a:ext cx="1973022" cy="587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feld 23">
            <a:extLst>
              <a:ext uri="{FF2B5EF4-FFF2-40B4-BE49-F238E27FC236}">
                <a16:creationId xmlns:a16="http://schemas.microsoft.com/office/drawing/2014/main" id="{13F50A88-621C-4B61-A53E-D8CC7906D32F}"/>
              </a:ext>
            </a:extLst>
          </p:cNvPr>
          <p:cNvSpPr txBox="1"/>
          <p:nvPr/>
        </p:nvSpPr>
        <p:spPr>
          <a:xfrm>
            <a:off x="1966907" y="5467918"/>
            <a:ext cx="75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usw.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A0BB791-FE8D-49BF-A519-E4B73BE22EFB}"/>
              </a:ext>
            </a:extLst>
          </p:cNvPr>
          <p:cNvSpPr txBox="1"/>
          <p:nvPr/>
        </p:nvSpPr>
        <p:spPr>
          <a:xfrm>
            <a:off x="790571" y="5943523"/>
            <a:ext cx="3124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Allgemeine Summenformel für </a:t>
            </a:r>
            <a:r>
              <a:rPr lang="de-DE" sz="1600" dirty="0" err="1"/>
              <a:t>Alkene</a:t>
            </a:r>
            <a:r>
              <a:rPr lang="de-DE" sz="1600" dirty="0"/>
              <a:t> mit einer Doppelbindung: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5AA0F55-D1BF-4E5A-B18E-CF1D96293701}"/>
              </a:ext>
            </a:extLst>
          </p:cNvPr>
          <p:cNvSpPr txBox="1"/>
          <p:nvPr/>
        </p:nvSpPr>
        <p:spPr>
          <a:xfrm>
            <a:off x="3958488" y="6016109"/>
            <a:ext cx="76200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</a:t>
            </a:r>
            <a:r>
              <a:rPr lang="de-DE" sz="2000" baseline="-25000" dirty="0"/>
              <a:t>n</a:t>
            </a:r>
            <a:r>
              <a:rPr lang="de-DE" sz="2000" dirty="0"/>
              <a:t>H</a:t>
            </a:r>
            <a:r>
              <a:rPr lang="de-DE" sz="2000" baseline="-25000" dirty="0"/>
              <a:t>2n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4E772E1-5E27-486E-A8B0-B37A087828B7}"/>
              </a:ext>
            </a:extLst>
          </p:cNvPr>
          <p:cNvSpPr txBox="1"/>
          <p:nvPr/>
        </p:nvSpPr>
        <p:spPr>
          <a:xfrm>
            <a:off x="6490434" y="1320274"/>
            <a:ext cx="100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Eth</a:t>
            </a:r>
            <a:r>
              <a:rPr lang="de-DE" dirty="0">
                <a:solidFill>
                  <a:schemeClr val="accent1"/>
                </a:solidFill>
              </a:rPr>
              <a:t>in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F28BCB3-E97F-4B58-9E25-DB266DB6FE40}"/>
              </a:ext>
            </a:extLst>
          </p:cNvPr>
          <p:cNvSpPr txBox="1"/>
          <p:nvPr/>
        </p:nvSpPr>
        <p:spPr>
          <a:xfrm>
            <a:off x="7657245" y="1320274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2</a:t>
            </a:r>
            <a:r>
              <a:rPr lang="de-DE" dirty="0"/>
              <a:t>H</a:t>
            </a:r>
            <a:r>
              <a:rPr lang="de-DE" baseline="-25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C69D400-132D-4B98-94A4-5F3E7509D530}"/>
              </a:ext>
            </a:extLst>
          </p:cNvPr>
          <p:cNvSpPr txBox="1"/>
          <p:nvPr/>
        </p:nvSpPr>
        <p:spPr>
          <a:xfrm>
            <a:off x="6490434" y="1983497"/>
            <a:ext cx="100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Prop</a:t>
            </a:r>
            <a:r>
              <a:rPr lang="de-DE" dirty="0">
                <a:solidFill>
                  <a:schemeClr val="accent1"/>
                </a:solidFill>
              </a:rPr>
              <a:t>in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DD3226C-48AF-4BE5-AE86-4FDBCD53B784}"/>
              </a:ext>
            </a:extLst>
          </p:cNvPr>
          <p:cNvSpPr txBox="1"/>
          <p:nvPr/>
        </p:nvSpPr>
        <p:spPr>
          <a:xfrm>
            <a:off x="6490431" y="2646556"/>
            <a:ext cx="100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But</a:t>
            </a:r>
            <a:r>
              <a:rPr lang="de-DE" dirty="0">
                <a:solidFill>
                  <a:schemeClr val="accent1"/>
                </a:solidFill>
              </a:rPr>
              <a:t>in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D23CCD0-9AAD-47A2-AAFE-AE350E05C26A}"/>
              </a:ext>
            </a:extLst>
          </p:cNvPr>
          <p:cNvSpPr txBox="1"/>
          <p:nvPr/>
        </p:nvSpPr>
        <p:spPr>
          <a:xfrm>
            <a:off x="6490431" y="3309517"/>
            <a:ext cx="100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Pent</a:t>
            </a:r>
            <a:r>
              <a:rPr lang="de-DE" dirty="0">
                <a:solidFill>
                  <a:schemeClr val="accent1"/>
                </a:solidFill>
              </a:rPr>
              <a:t>in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5E629D6-569E-4933-9BD8-A982A6B2F2E9}"/>
              </a:ext>
            </a:extLst>
          </p:cNvPr>
          <p:cNvSpPr txBox="1"/>
          <p:nvPr/>
        </p:nvSpPr>
        <p:spPr>
          <a:xfrm>
            <a:off x="6490431" y="3990143"/>
            <a:ext cx="100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Hex</a:t>
            </a:r>
            <a:r>
              <a:rPr lang="de-DE" dirty="0">
                <a:solidFill>
                  <a:schemeClr val="accent1"/>
                </a:solidFill>
              </a:rPr>
              <a:t>in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1DB1A2C-F1C2-4B6F-AD70-278854FB75D2}"/>
              </a:ext>
            </a:extLst>
          </p:cNvPr>
          <p:cNvSpPr txBox="1"/>
          <p:nvPr/>
        </p:nvSpPr>
        <p:spPr>
          <a:xfrm>
            <a:off x="6490431" y="4799185"/>
            <a:ext cx="100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Hept</a:t>
            </a:r>
            <a:r>
              <a:rPr lang="de-DE" dirty="0" err="1">
                <a:solidFill>
                  <a:schemeClr val="accent1"/>
                </a:solidFill>
              </a:rPr>
              <a:t>in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C3AED0E-D330-40BB-B1E9-724DF4FFD74C}"/>
              </a:ext>
            </a:extLst>
          </p:cNvPr>
          <p:cNvSpPr txBox="1"/>
          <p:nvPr/>
        </p:nvSpPr>
        <p:spPr>
          <a:xfrm>
            <a:off x="7657245" y="1983497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3</a:t>
            </a:r>
            <a:r>
              <a:rPr lang="de-DE" dirty="0"/>
              <a:t>H</a:t>
            </a:r>
            <a:r>
              <a:rPr lang="de-DE" baseline="-250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4791B6-CE90-4EBA-A853-7FE05C13FE92}"/>
              </a:ext>
            </a:extLst>
          </p:cNvPr>
          <p:cNvSpPr txBox="1"/>
          <p:nvPr/>
        </p:nvSpPr>
        <p:spPr>
          <a:xfrm>
            <a:off x="7657244" y="2646556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4</a:t>
            </a:r>
            <a:r>
              <a:rPr lang="de-DE" dirty="0"/>
              <a:t>H</a:t>
            </a:r>
            <a:r>
              <a:rPr lang="de-DE" baseline="-25000" dirty="0"/>
              <a:t>6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98709D1-D38A-4D7F-AB9A-3ACC35737EDD}"/>
              </a:ext>
            </a:extLst>
          </p:cNvPr>
          <p:cNvSpPr txBox="1"/>
          <p:nvPr/>
        </p:nvSpPr>
        <p:spPr>
          <a:xfrm>
            <a:off x="7657243" y="3309517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5</a:t>
            </a:r>
            <a:r>
              <a:rPr lang="de-DE" dirty="0"/>
              <a:t>H</a:t>
            </a:r>
            <a:r>
              <a:rPr lang="de-DE" baseline="-25000" dirty="0"/>
              <a:t>8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DD47410-BFF0-41AB-8A4F-CC806268FB54}"/>
              </a:ext>
            </a:extLst>
          </p:cNvPr>
          <p:cNvSpPr txBox="1"/>
          <p:nvPr/>
        </p:nvSpPr>
        <p:spPr>
          <a:xfrm>
            <a:off x="7657242" y="3990143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6</a:t>
            </a:r>
            <a:r>
              <a:rPr lang="de-DE" dirty="0"/>
              <a:t>H</a:t>
            </a:r>
            <a:r>
              <a:rPr lang="de-DE" baseline="-25000" dirty="0"/>
              <a:t>10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E47BE14-0CCC-47B4-AE3E-87AB4215F2F2}"/>
              </a:ext>
            </a:extLst>
          </p:cNvPr>
          <p:cNvSpPr txBox="1"/>
          <p:nvPr/>
        </p:nvSpPr>
        <p:spPr>
          <a:xfrm>
            <a:off x="7657241" y="4799185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baseline="-25000" dirty="0"/>
              <a:t>7</a:t>
            </a:r>
            <a:r>
              <a:rPr lang="de-DE" dirty="0"/>
              <a:t>H</a:t>
            </a:r>
            <a:r>
              <a:rPr lang="de-DE" baseline="-25000" dirty="0"/>
              <a:t>12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E9C7DD1-2E31-4C95-A79C-F6109DF055B1}"/>
              </a:ext>
            </a:extLst>
          </p:cNvPr>
          <p:cNvSpPr txBox="1"/>
          <p:nvPr/>
        </p:nvSpPr>
        <p:spPr>
          <a:xfrm>
            <a:off x="7666767" y="5330867"/>
            <a:ext cx="75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usw.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0F2D20A-852D-43A4-A7F4-859946B4C8FC}"/>
              </a:ext>
            </a:extLst>
          </p:cNvPr>
          <p:cNvSpPr txBox="1"/>
          <p:nvPr/>
        </p:nvSpPr>
        <p:spPr>
          <a:xfrm>
            <a:off x="6490431" y="5927607"/>
            <a:ext cx="3124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Allgemeine Summenformel für Alkine mit einer Dreifachbindung: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73E9887-76EE-4F58-9F63-FC57011DA092}"/>
              </a:ext>
            </a:extLst>
          </p:cNvPr>
          <p:cNvSpPr txBox="1"/>
          <p:nvPr/>
        </p:nvSpPr>
        <p:spPr>
          <a:xfrm>
            <a:off x="9658348" y="6000193"/>
            <a:ext cx="103822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</a:t>
            </a:r>
            <a:r>
              <a:rPr lang="de-DE" sz="2000" baseline="-25000" dirty="0"/>
              <a:t>n</a:t>
            </a:r>
            <a:r>
              <a:rPr lang="de-DE" sz="2000" dirty="0"/>
              <a:t>H</a:t>
            </a:r>
            <a:r>
              <a:rPr lang="de-DE" sz="2000" baseline="-25000" dirty="0"/>
              <a:t>2n-2</a:t>
            </a:r>
          </a:p>
        </p:txBody>
      </p:sp>
      <p:graphicFrame>
        <p:nvGraphicFramePr>
          <p:cNvPr id="42" name="Objekt 41">
            <a:extLst>
              <a:ext uri="{FF2B5EF4-FFF2-40B4-BE49-F238E27FC236}">
                <a16:creationId xmlns:a16="http://schemas.microsoft.com/office/drawing/2014/main" id="{0AA3F738-432D-49BB-9EB7-5DBC3B524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93732"/>
              </p:ext>
            </p:extLst>
          </p:nvPr>
        </p:nvGraphicFramePr>
        <p:xfrm>
          <a:off x="8742075" y="2064628"/>
          <a:ext cx="1265645" cy="2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ChemSketch" r:id="rId15" imgW="671400" imgH="135360" progId="ACD.ChemSketch.20">
                  <p:embed/>
                </p:oleObj>
              </mc:Choice>
              <mc:Fallback>
                <p:oleObj name="ChemSketch" r:id="rId15" imgW="671400" imgH="135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42075" y="2064628"/>
                        <a:ext cx="1265645" cy="25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kt 42">
            <a:extLst>
              <a:ext uri="{FF2B5EF4-FFF2-40B4-BE49-F238E27FC236}">
                <a16:creationId xmlns:a16="http://schemas.microsoft.com/office/drawing/2014/main" id="{97D4B159-C88B-4338-8397-6C1A74915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18211"/>
              </p:ext>
            </p:extLst>
          </p:nvPr>
        </p:nvGraphicFramePr>
        <p:xfrm>
          <a:off x="8751599" y="2708016"/>
          <a:ext cx="1758951" cy="261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ChemSketch" r:id="rId17" imgW="907200" imgH="135360" progId="ACD.ChemSketch.20">
                  <p:embed/>
                </p:oleObj>
              </mc:Choice>
              <mc:Fallback>
                <p:oleObj name="ChemSketch" r:id="rId17" imgW="907200" imgH="135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751599" y="2708016"/>
                        <a:ext cx="1758951" cy="261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kt 43">
            <a:extLst>
              <a:ext uri="{FF2B5EF4-FFF2-40B4-BE49-F238E27FC236}">
                <a16:creationId xmlns:a16="http://schemas.microsoft.com/office/drawing/2014/main" id="{5A0E7D13-7184-474E-8F8B-D62144D07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951819"/>
              </p:ext>
            </p:extLst>
          </p:nvPr>
        </p:nvGraphicFramePr>
        <p:xfrm>
          <a:off x="8751599" y="3360348"/>
          <a:ext cx="2216318" cy="24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ChemSketch" r:id="rId19" imgW="1171440" imgH="135360" progId="ACD.ChemSketch.20">
                  <p:embed/>
                </p:oleObj>
              </mc:Choice>
              <mc:Fallback>
                <p:oleObj name="ChemSketch" r:id="rId19" imgW="1171440" imgH="135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751599" y="3360348"/>
                        <a:ext cx="2216318" cy="249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kt 44">
            <a:extLst>
              <a:ext uri="{FF2B5EF4-FFF2-40B4-BE49-F238E27FC236}">
                <a16:creationId xmlns:a16="http://schemas.microsoft.com/office/drawing/2014/main" id="{371B9770-FF31-45E0-923B-560FB471BC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924769"/>
              </p:ext>
            </p:extLst>
          </p:nvPr>
        </p:nvGraphicFramePr>
        <p:xfrm>
          <a:off x="8742075" y="4063805"/>
          <a:ext cx="2683681" cy="24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ChemSketch" r:id="rId21" imgW="1450080" imgH="135360" progId="ACD.ChemSketch.20">
                  <p:embed/>
                </p:oleObj>
              </mc:Choice>
              <mc:Fallback>
                <p:oleObj name="ChemSketch" r:id="rId21" imgW="1450080" imgH="135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742075" y="4063805"/>
                        <a:ext cx="2683681" cy="249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kt 45">
            <a:extLst>
              <a:ext uri="{FF2B5EF4-FFF2-40B4-BE49-F238E27FC236}">
                <a16:creationId xmlns:a16="http://schemas.microsoft.com/office/drawing/2014/main" id="{621A49DF-451D-407E-999E-40FE19191A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477751"/>
              </p:ext>
            </p:extLst>
          </p:nvPr>
        </p:nvGraphicFramePr>
        <p:xfrm>
          <a:off x="8751599" y="4859689"/>
          <a:ext cx="3227460" cy="24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ChemSketch" r:id="rId23" imgW="1743120" imgH="135360" progId="ACD.ChemSketch.20">
                  <p:embed/>
                </p:oleObj>
              </mc:Choice>
              <mc:Fallback>
                <p:oleObj name="ChemSketch" r:id="rId23" imgW="1743120" imgH="135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751599" y="4859689"/>
                        <a:ext cx="3227460" cy="249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kt 46">
            <a:extLst>
              <a:ext uri="{FF2B5EF4-FFF2-40B4-BE49-F238E27FC236}">
                <a16:creationId xmlns:a16="http://schemas.microsoft.com/office/drawing/2014/main" id="{65FE82B8-6E26-4D5F-B869-2D73800045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236760"/>
              </p:ext>
            </p:extLst>
          </p:nvPr>
        </p:nvGraphicFramePr>
        <p:xfrm>
          <a:off x="8742075" y="1369759"/>
          <a:ext cx="1265645" cy="244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ChemSketch" r:id="rId25" imgW="592920" imgH="114120" progId="ACD.ChemSketch.20">
                  <p:embed/>
                </p:oleObj>
              </mc:Choice>
              <mc:Fallback>
                <p:oleObj name="ChemSketch" r:id="rId25" imgW="592920" imgH="1141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42075" y="1369759"/>
                        <a:ext cx="1265645" cy="244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A3C70600-4506-41F5-816B-EA9A7E88F48F}"/>
              </a:ext>
            </a:extLst>
          </p:cNvPr>
          <p:cNvSpPr/>
          <p:nvPr/>
        </p:nvSpPr>
        <p:spPr>
          <a:xfrm>
            <a:off x="1863634" y="1254034"/>
            <a:ext cx="826120" cy="4552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73AE528-9CC8-4FC7-B763-369F4913EF10}"/>
              </a:ext>
            </a:extLst>
          </p:cNvPr>
          <p:cNvSpPr/>
          <p:nvPr/>
        </p:nvSpPr>
        <p:spPr>
          <a:xfrm>
            <a:off x="3004010" y="1254034"/>
            <a:ext cx="2089950" cy="4354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6DE9EC6E-2229-4CF0-9A6C-CAC67303A2AC}"/>
              </a:ext>
            </a:extLst>
          </p:cNvPr>
          <p:cNvSpPr/>
          <p:nvPr/>
        </p:nvSpPr>
        <p:spPr>
          <a:xfrm>
            <a:off x="3894369" y="5918732"/>
            <a:ext cx="93888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3CC4BB1-262A-46EA-BE15-EDB2A8DFA4B0}"/>
              </a:ext>
            </a:extLst>
          </p:cNvPr>
          <p:cNvSpPr/>
          <p:nvPr/>
        </p:nvSpPr>
        <p:spPr>
          <a:xfrm>
            <a:off x="7538227" y="1282987"/>
            <a:ext cx="826120" cy="4552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9B344E3-5D61-490B-914D-48F93F43771E}"/>
              </a:ext>
            </a:extLst>
          </p:cNvPr>
          <p:cNvSpPr/>
          <p:nvPr/>
        </p:nvSpPr>
        <p:spPr>
          <a:xfrm>
            <a:off x="8569659" y="1082593"/>
            <a:ext cx="3409399" cy="4354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46E4BDD-37BC-440B-B434-4B7AB280C633}"/>
              </a:ext>
            </a:extLst>
          </p:cNvPr>
          <p:cNvSpPr/>
          <p:nvPr/>
        </p:nvSpPr>
        <p:spPr>
          <a:xfrm>
            <a:off x="9614326" y="5852067"/>
            <a:ext cx="126267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DB52CD-5CEA-4ACC-B867-4B2791D19A2C}"/>
              </a:ext>
            </a:extLst>
          </p:cNvPr>
          <p:cNvSpPr txBox="1"/>
          <p:nvPr/>
        </p:nvSpPr>
        <p:spPr>
          <a:xfrm>
            <a:off x="1095375" y="352425"/>
            <a:ext cx="506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Isomerie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BCD7CB-AA1A-45CC-8704-11479111BCC4}"/>
              </a:ext>
            </a:extLst>
          </p:cNvPr>
          <p:cNvSpPr txBox="1"/>
          <p:nvPr/>
        </p:nvSpPr>
        <p:spPr>
          <a:xfrm>
            <a:off x="1095375" y="1000125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Grundsätzlich kann sich die Doppelbindung oder die Dreifachbindung an verschiedenen C-Atomen befinden. Dadurch ergeben sich z.B. folgende Isomere: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3B105ABA-FFC8-4740-9416-42611C1E73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907223"/>
              </p:ext>
            </p:extLst>
          </p:nvPr>
        </p:nvGraphicFramePr>
        <p:xfrm>
          <a:off x="1314450" y="2065690"/>
          <a:ext cx="2019924" cy="88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ChemSketch" r:id="rId3" imgW="1057320" imgH="463680" progId="ACD.ChemSketch.20">
                  <p:embed/>
                </p:oleObj>
              </mc:Choice>
              <mc:Fallback>
                <p:oleObj name="ChemSketch" r:id="rId3" imgW="1057320" imgH="4636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4450" y="2065690"/>
                        <a:ext cx="2019924" cy="88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8560B42B-2869-433B-A340-0DE3FF73C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645432"/>
              </p:ext>
            </p:extLst>
          </p:nvPr>
        </p:nvGraphicFramePr>
        <p:xfrm>
          <a:off x="4333876" y="2023780"/>
          <a:ext cx="1762124" cy="88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ChemSketch" r:id="rId5" imgW="921600" imgH="463680" progId="ACD.ChemSketch.20">
                  <p:embed/>
                </p:oleObj>
              </mc:Choice>
              <mc:Fallback>
                <p:oleObj name="ChemSketch" r:id="rId5" imgW="921600" imgH="4636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3876" y="2023780"/>
                        <a:ext cx="1762124" cy="88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6919ED47-688A-4854-A4BD-DA18F6DA0848}"/>
              </a:ext>
            </a:extLst>
          </p:cNvPr>
          <p:cNvSpPr txBox="1"/>
          <p:nvPr/>
        </p:nvSpPr>
        <p:spPr>
          <a:xfrm>
            <a:off x="1314450" y="3067050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But-</a:t>
            </a:r>
            <a:r>
              <a:rPr lang="de-DE" dirty="0">
                <a:solidFill>
                  <a:schemeClr val="accent1"/>
                </a:solidFill>
              </a:rPr>
              <a:t>1-en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AE4BFB0-AFC2-4F41-88B2-7AC119990F5C}"/>
              </a:ext>
            </a:extLst>
          </p:cNvPr>
          <p:cNvSpPr txBox="1"/>
          <p:nvPr/>
        </p:nvSpPr>
        <p:spPr>
          <a:xfrm>
            <a:off x="4543425" y="3059668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But-</a:t>
            </a:r>
            <a:r>
              <a:rPr lang="de-DE" dirty="0">
                <a:solidFill>
                  <a:schemeClr val="accent1"/>
                </a:solidFill>
              </a:rPr>
              <a:t>2-en</a:t>
            </a: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C99D1AA3-A7D6-4283-A65B-2051E3020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019685"/>
              </p:ext>
            </p:extLst>
          </p:nvPr>
        </p:nvGraphicFramePr>
        <p:xfrm>
          <a:off x="7462835" y="1980619"/>
          <a:ext cx="1762124" cy="928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ChemSketch" r:id="rId7" imgW="878760" imgH="463680" progId="ACD.ChemSketch.20">
                  <p:embed/>
                </p:oleObj>
              </mc:Choice>
              <mc:Fallback>
                <p:oleObj name="ChemSketch" r:id="rId7" imgW="878760" imgH="4636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62835" y="1980619"/>
                        <a:ext cx="1762124" cy="928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9A1EE9E3-6005-4D37-9121-49468EB7E6DF}"/>
              </a:ext>
            </a:extLst>
          </p:cNvPr>
          <p:cNvSpPr txBox="1"/>
          <p:nvPr/>
        </p:nvSpPr>
        <p:spPr>
          <a:xfrm>
            <a:off x="7648575" y="3067050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But-</a:t>
            </a:r>
            <a:r>
              <a:rPr lang="de-DE" dirty="0">
                <a:solidFill>
                  <a:schemeClr val="accent1"/>
                </a:solidFill>
              </a:rPr>
              <a:t>2-en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D26DB19-E049-409B-BE6A-180F556BD8A2}"/>
              </a:ext>
            </a:extLst>
          </p:cNvPr>
          <p:cNvCxnSpPr>
            <a:cxnSpLocks/>
          </p:cNvCxnSpPr>
          <p:nvPr/>
        </p:nvCxnSpPr>
        <p:spPr>
          <a:xfrm>
            <a:off x="1095375" y="2266950"/>
            <a:ext cx="333375" cy="1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958AF7B-2B52-4A4F-B564-B3E0AD144412}"/>
              </a:ext>
            </a:extLst>
          </p:cNvPr>
          <p:cNvSpPr txBox="1"/>
          <p:nvPr/>
        </p:nvSpPr>
        <p:spPr>
          <a:xfrm>
            <a:off x="1476375" y="2128032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78FA17B-0DE2-490C-8ACA-A2F440717534}"/>
              </a:ext>
            </a:extLst>
          </p:cNvPr>
          <p:cNvCxnSpPr>
            <a:cxnSpLocks/>
          </p:cNvCxnSpPr>
          <p:nvPr/>
        </p:nvCxnSpPr>
        <p:spPr>
          <a:xfrm>
            <a:off x="4133850" y="2434054"/>
            <a:ext cx="333375" cy="1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612C31D-BCCD-4DC3-87B9-1294E40A9939}"/>
              </a:ext>
            </a:extLst>
          </p:cNvPr>
          <p:cNvSpPr txBox="1"/>
          <p:nvPr/>
        </p:nvSpPr>
        <p:spPr>
          <a:xfrm>
            <a:off x="4467225" y="2409825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AB7AC85-C415-4F62-B91A-AECDE8742FC2}"/>
              </a:ext>
            </a:extLst>
          </p:cNvPr>
          <p:cNvCxnSpPr>
            <a:cxnSpLocks/>
          </p:cNvCxnSpPr>
          <p:nvPr/>
        </p:nvCxnSpPr>
        <p:spPr>
          <a:xfrm flipH="1">
            <a:off x="9217814" y="2466586"/>
            <a:ext cx="200025" cy="17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8DBB760-5B15-4CE8-88E4-38A974470DB5}"/>
              </a:ext>
            </a:extLst>
          </p:cNvPr>
          <p:cNvSpPr txBox="1"/>
          <p:nvPr/>
        </p:nvSpPr>
        <p:spPr>
          <a:xfrm>
            <a:off x="8886825" y="2407652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EFA0253-B4CA-4FD9-A9EF-28D7CF59F93D}"/>
              </a:ext>
            </a:extLst>
          </p:cNvPr>
          <p:cNvSpPr txBox="1"/>
          <p:nvPr/>
        </p:nvSpPr>
        <p:spPr>
          <a:xfrm>
            <a:off x="1185862" y="5619473"/>
            <a:ext cx="989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C-Atome müssen so nummeriert werden, dass die Doppel- oder Dreifachbindungen eine </a:t>
            </a:r>
            <a:r>
              <a:rPr lang="de-DE" b="1" dirty="0"/>
              <a:t>möglichst kleine Nummer</a:t>
            </a:r>
            <a:r>
              <a:rPr lang="de-DE" dirty="0"/>
              <a:t> haben!</a:t>
            </a:r>
          </a:p>
        </p:txBody>
      </p:sp>
      <p:graphicFrame>
        <p:nvGraphicFramePr>
          <p:cNvPr id="20" name="Objekt 19">
            <a:extLst>
              <a:ext uri="{FF2B5EF4-FFF2-40B4-BE49-F238E27FC236}">
                <a16:creationId xmlns:a16="http://schemas.microsoft.com/office/drawing/2014/main" id="{A193DDEE-B582-4985-8557-EF2C581BF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419543"/>
              </p:ext>
            </p:extLst>
          </p:nvPr>
        </p:nvGraphicFramePr>
        <p:xfrm>
          <a:off x="1090612" y="4406653"/>
          <a:ext cx="2842187" cy="32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ChemSketch" r:id="rId9" imgW="1171440" imgH="135360" progId="ACD.ChemSketch.20">
                  <p:embed/>
                </p:oleObj>
              </mc:Choice>
              <mc:Fallback>
                <p:oleObj name="ChemSketch" r:id="rId9" imgW="1171440" imgH="135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0612" y="4406653"/>
                        <a:ext cx="2842187" cy="327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>
            <a:extLst>
              <a:ext uri="{FF2B5EF4-FFF2-40B4-BE49-F238E27FC236}">
                <a16:creationId xmlns:a16="http://schemas.microsoft.com/office/drawing/2014/main" id="{9A8EECFA-635F-41AD-BC9E-7151554CD1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086721"/>
              </p:ext>
            </p:extLst>
          </p:nvPr>
        </p:nvGraphicFramePr>
        <p:xfrm>
          <a:off x="4619625" y="4380666"/>
          <a:ext cx="2655096" cy="35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ChemSketch" r:id="rId11" imgW="1014480" imgH="135360" progId="ACD.ChemSketch.20">
                  <p:embed/>
                </p:oleObj>
              </mc:Choice>
              <mc:Fallback>
                <p:oleObj name="ChemSketch" r:id="rId11" imgW="1014480" imgH="135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19625" y="4380666"/>
                        <a:ext cx="2655096" cy="35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>
            <a:extLst>
              <a:ext uri="{FF2B5EF4-FFF2-40B4-BE49-F238E27FC236}">
                <a16:creationId xmlns:a16="http://schemas.microsoft.com/office/drawing/2014/main" id="{0BB1176B-9EFC-467F-A45E-7BA5BB8B5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546651"/>
              </p:ext>
            </p:extLst>
          </p:nvPr>
        </p:nvGraphicFramePr>
        <p:xfrm>
          <a:off x="8184351" y="4378116"/>
          <a:ext cx="3015493" cy="32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ChemSketch" r:id="rId13" imgW="1243080" imgH="135360" progId="ACD.ChemSketch.20">
                  <p:embed/>
                </p:oleObj>
              </mc:Choice>
              <mc:Fallback>
                <p:oleObj name="ChemSketch" r:id="rId13" imgW="1243080" imgH="135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84351" y="4378116"/>
                        <a:ext cx="3015493" cy="327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61059F7-C57A-4721-92CF-F7741A6E4C42}"/>
              </a:ext>
            </a:extLst>
          </p:cNvPr>
          <p:cNvCxnSpPr>
            <a:cxnSpLocks/>
          </p:cNvCxnSpPr>
          <p:nvPr/>
        </p:nvCxnSpPr>
        <p:spPr>
          <a:xfrm>
            <a:off x="1019175" y="4254326"/>
            <a:ext cx="333375" cy="1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B1A24D5-5FD0-4D0B-ACB2-1DC5E3324F57}"/>
              </a:ext>
            </a:extLst>
          </p:cNvPr>
          <p:cNvSpPr txBox="1"/>
          <p:nvPr/>
        </p:nvSpPr>
        <p:spPr>
          <a:xfrm>
            <a:off x="1400175" y="4115408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DF0D506-23F5-4DED-BE9D-2926D42DF330}"/>
              </a:ext>
            </a:extLst>
          </p:cNvPr>
          <p:cNvCxnSpPr>
            <a:cxnSpLocks/>
          </p:cNvCxnSpPr>
          <p:nvPr/>
        </p:nvCxnSpPr>
        <p:spPr>
          <a:xfrm>
            <a:off x="4424051" y="4245652"/>
            <a:ext cx="333375" cy="1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8DE00AF-4F41-4D57-BFE6-CE0762845510}"/>
              </a:ext>
            </a:extLst>
          </p:cNvPr>
          <p:cNvSpPr txBox="1"/>
          <p:nvPr/>
        </p:nvSpPr>
        <p:spPr>
          <a:xfrm>
            <a:off x="4805051" y="4106734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7CD1551-1811-4C9C-97E4-243BA3AD3C7E}"/>
              </a:ext>
            </a:extLst>
          </p:cNvPr>
          <p:cNvCxnSpPr>
            <a:cxnSpLocks/>
          </p:cNvCxnSpPr>
          <p:nvPr/>
        </p:nvCxnSpPr>
        <p:spPr>
          <a:xfrm>
            <a:off x="7979252" y="4255695"/>
            <a:ext cx="333375" cy="14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59C82389-1F69-4F6E-B425-A472156C9173}"/>
              </a:ext>
            </a:extLst>
          </p:cNvPr>
          <p:cNvSpPr txBox="1"/>
          <p:nvPr/>
        </p:nvSpPr>
        <p:spPr>
          <a:xfrm>
            <a:off x="8360252" y="4116777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9D5C971-8722-474B-85B8-FB3B5B85B62C}"/>
              </a:ext>
            </a:extLst>
          </p:cNvPr>
          <p:cNvSpPr txBox="1"/>
          <p:nvPr/>
        </p:nvSpPr>
        <p:spPr>
          <a:xfrm>
            <a:off x="5259866" y="4091101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CE62F20-D423-460D-966F-0927B6AB58DF}"/>
              </a:ext>
            </a:extLst>
          </p:cNvPr>
          <p:cNvSpPr txBox="1"/>
          <p:nvPr/>
        </p:nvSpPr>
        <p:spPr>
          <a:xfrm>
            <a:off x="8763872" y="4115408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0E17CB8-B75D-40A8-A46F-F7C8F54E707F}"/>
              </a:ext>
            </a:extLst>
          </p:cNvPr>
          <p:cNvSpPr txBox="1"/>
          <p:nvPr/>
        </p:nvSpPr>
        <p:spPr>
          <a:xfrm>
            <a:off x="9319892" y="4123039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79F264A-1E61-41E8-9449-78D6687D4F39}"/>
              </a:ext>
            </a:extLst>
          </p:cNvPr>
          <p:cNvSpPr txBox="1"/>
          <p:nvPr/>
        </p:nvSpPr>
        <p:spPr>
          <a:xfrm>
            <a:off x="4691684" y="2068612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D29A130-6053-49B9-89D7-34C328F6DBB4}"/>
              </a:ext>
            </a:extLst>
          </p:cNvPr>
          <p:cNvSpPr txBox="1"/>
          <p:nvPr/>
        </p:nvSpPr>
        <p:spPr>
          <a:xfrm>
            <a:off x="8581394" y="2068612"/>
            <a:ext cx="15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2761027-DEB3-4F7D-B423-15D645082416}"/>
              </a:ext>
            </a:extLst>
          </p:cNvPr>
          <p:cNvSpPr txBox="1"/>
          <p:nvPr/>
        </p:nvSpPr>
        <p:spPr>
          <a:xfrm>
            <a:off x="1514787" y="4763656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Pent-</a:t>
            </a:r>
            <a:r>
              <a:rPr lang="de-DE" dirty="0">
                <a:solidFill>
                  <a:schemeClr val="accent1"/>
                </a:solidFill>
              </a:rPr>
              <a:t>1-in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4C1F46C-2EF3-4938-A400-66B22BD1CAA8}"/>
              </a:ext>
            </a:extLst>
          </p:cNvPr>
          <p:cNvSpPr txBox="1"/>
          <p:nvPr/>
        </p:nvSpPr>
        <p:spPr>
          <a:xfrm>
            <a:off x="5137548" y="4775914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Pent-</a:t>
            </a:r>
            <a:r>
              <a:rPr lang="de-DE" dirty="0">
                <a:solidFill>
                  <a:schemeClr val="accent1"/>
                </a:solidFill>
              </a:rPr>
              <a:t>2-in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B0E3B65-5ADF-48B5-A2DE-8E8313202395}"/>
              </a:ext>
            </a:extLst>
          </p:cNvPr>
          <p:cNvSpPr txBox="1"/>
          <p:nvPr/>
        </p:nvSpPr>
        <p:spPr>
          <a:xfrm>
            <a:off x="8916272" y="4783509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Hex-</a:t>
            </a:r>
            <a:r>
              <a:rPr lang="de-DE" dirty="0">
                <a:solidFill>
                  <a:schemeClr val="accent1"/>
                </a:solidFill>
              </a:rPr>
              <a:t>3-in</a:t>
            </a:r>
          </a:p>
        </p:txBody>
      </p:sp>
    </p:spTree>
    <p:extLst>
      <p:ext uri="{BB962C8B-B14F-4D97-AF65-F5344CB8AC3E}">
        <p14:creationId xmlns:p14="http://schemas.microsoft.com/office/powerpoint/2010/main" val="134761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  <p:bldP spid="15" grpId="0"/>
      <p:bldP spid="17" grpId="0"/>
      <p:bldP spid="24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>
            <a:extLst>
              <a:ext uri="{FF2B5EF4-FFF2-40B4-BE49-F238E27FC236}">
                <a16:creationId xmlns:a16="http://schemas.microsoft.com/office/drawing/2014/main" id="{CF48EFED-E8B1-4543-BB07-B6297571E99B}"/>
              </a:ext>
            </a:extLst>
          </p:cNvPr>
          <p:cNvSpPr/>
          <p:nvPr/>
        </p:nvSpPr>
        <p:spPr>
          <a:xfrm>
            <a:off x="7591425" y="4429274"/>
            <a:ext cx="738014" cy="3714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29EEDF5-10B5-42F3-8AC4-540DBC28794C}"/>
              </a:ext>
            </a:extLst>
          </p:cNvPr>
          <p:cNvSpPr/>
          <p:nvPr/>
        </p:nvSpPr>
        <p:spPr>
          <a:xfrm>
            <a:off x="6586711" y="5143649"/>
            <a:ext cx="738014" cy="3714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60A30F2-3813-4A18-97D8-5D778C3B95E3}"/>
              </a:ext>
            </a:extLst>
          </p:cNvPr>
          <p:cNvSpPr/>
          <p:nvPr/>
        </p:nvSpPr>
        <p:spPr>
          <a:xfrm>
            <a:off x="3407621" y="5143649"/>
            <a:ext cx="738014" cy="3714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7B2864D-057B-4438-AF55-D4F0CE50A9DC}"/>
              </a:ext>
            </a:extLst>
          </p:cNvPr>
          <p:cNvSpPr/>
          <p:nvPr/>
        </p:nvSpPr>
        <p:spPr>
          <a:xfrm>
            <a:off x="4407213" y="5149719"/>
            <a:ext cx="738014" cy="3714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6F91093-8EBB-4A52-BA61-809ECCFD7EC4}"/>
              </a:ext>
            </a:extLst>
          </p:cNvPr>
          <p:cNvSpPr/>
          <p:nvPr/>
        </p:nvSpPr>
        <p:spPr>
          <a:xfrm>
            <a:off x="4457306" y="2675797"/>
            <a:ext cx="825281" cy="3714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F5178C4-6246-406E-BFB8-DF869F9AD875}"/>
              </a:ext>
            </a:extLst>
          </p:cNvPr>
          <p:cNvSpPr/>
          <p:nvPr/>
        </p:nvSpPr>
        <p:spPr>
          <a:xfrm>
            <a:off x="6191250" y="2624108"/>
            <a:ext cx="1247775" cy="3714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89891DF-76F7-4CF7-8C53-A37AFF9B7AA2}"/>
              </a:ext>
            </a:extLst>
          </p:cNvPr>
          <p:cNvSpPr/>
          <p:nvPr/>
        </p:nvSpPr>
        <p:spPr>
          <a:xfrm>
            <a:off x="7667625" y="1941647"/>
            <a:ext cx="738014" cy="37147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CFA2C5-5275-4565-9957-445054109CE7}"/>
              </a:ext>
            </a:extLst>
          </p:cNvPr>
          <p:cNvSpPr/>
          <p:nvPr/>
        </p:nvSpPr>
        <p:spPr>
          <a:xfrm>
            <a:off x="3019425" y="2675797"/>
            <a:ext cx="1247775" cy="3714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33E60F-C20A-4899-991F-F96B448345FD}"/>
              </a:ext>
            </a:extLst>
          </p:cNvPr>
          <p:cNvSpPr txBox="1"/>
          <p:nvPr/>
        </p:nvSpPr>
        <p:spPr>
          <a:xfrm>
            <a:off x="1095374" y="352425"/>
            <a:ext cx="604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Cis-Trans-Isomerie bei Doppelbindungen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C07063D-042B-47BA-AA5C-019E7CDAA900}"/>
              </a:ext>
            </a:extLst>
          </p:cNvPr>
          <p:cNvSpPr txBox="1"/>
          <p:nvPr/>
        </p:nvSpPr>
        <p:spPr>
          <a:xfrm>
            <a:off x="1095374" y="856482"/>
            <a:ext cx="975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Aufgrund der starren C-C-Doppelbindung bei </a:t>
            </a:r>
            <a:r>
              <a:rPr lang="de-DE" dirty="0" err="1"/>
              <a:t>Alkenen</a:t>
            </a:r>
            <a:r>
              <a:rPr lang="de-DE" dirty="0"/>
              <a:t> sind die C-Atome nicht gegeneinander drehbar. Dadurch ergibt sich eine besondere Isomerie: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DC3FC4A1-6665-48B2-8279-CCF71877E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061328"/>
              </p:ext>
            </p:extLst>
          </p:nvPr>
        </p:nvGraphicFramePr>
        <p:xfrm>
          <a:off x="3224383" y="2067569"/>
          <a:ext cx="1760684" cy="928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ChemSketch" r:id="rId3" imgW="878760" imgH="463680" progId="ACD.ChemSketch.20">
                  <p:embed/>
                </p:oleObj>
              </mc:Choice>
              <mc:Fallback>
                <p:oleObj name="ChemSketch" r:id="rId3" imgW="878760" imgH="4636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4383" y="2067569"/>
                        <a:ext cx="1760684" cy="928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5BDB65AE-06CC-4C2C-9B98-44F12C277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20225"/>
              </p:ext>
            </p:extLst>
          </p:nvPr>
        </p:nvGraphicFramePr>
        <p:xfrm>
          <a:off x="6405388" y="2028769"/>
          <a:ext cx="1786112" cy="92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ChemSketch" r:id="rId5" imgW="892800" imgH="463680" progId="ACD.ChemSketch.20">
                  <p:embed/>
                </p:oleObj>
              </mc:Choice>
              <mc:Fallback>
                <p:oleObj name="ChemSketch" r:id="rId5" imgW="892800" imgH="4636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5388" y="2028769"/>
                        <a:ext cx="1786112" cy="928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FF6300E-9A3B-4FEB-9616-0D2827E7CD20}"/>
              </a:ext>
            </a:extLst>
          </p:cNvPr>
          <p:cNvCxnSpPr>
            <a:cxnSpLocks/>
          </p:cNvCxnSpPr>
          <p:nvPr/>
        </p:nvCxnSpPr>
        <p:spPr>
          <a:xfrm>
            <a:off x="3546316" y="2505045"/>
            <a:ext cx="1587659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297C4DC-44B3-4D45-900A-CBDCA5171A4A}"/>
              </a:ext>
            </a:extLst>
          </p:cNvPr>
          <p:cNvCxnSpPr>
            <a:cxnSpLocks/>
          </p:cNvCxnSpPr>
          <p:nvPr/>
        </p:nvCxnSpPr>
        <p:spPr>
          <a:xfrm>
            <a:off x="6727666" y="2466945"/>
            <a:ext cx="1587659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AEB57826-05BC-4E9F-907A-FE82B0541AD2}"/>
              </a:ext>
            </a:extLst>
          </p:cNvPr>
          <p:cNvSpPr txBox="1"/>
          <p:nvPr/>
        </p:nvSpPr>
        <p:spPr>
          <a:xfrm>
            <a:off x="3546316" y="3313212"/>
            <a:ext cx="250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accent4">
                    <a:lumMod val="75000"/>
                  </a:schemeClr>
                </a:solidFill>
              </a:rPr>
              <a:t>cis</a:t>
            </a:r>
            <a:r>
              <a:rPr lang="de-DE" sz="2000" dirty="0"/>
              <a:t>-But-2-en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E502DCE-289A-4565-9CA3-8EBEF8297116}"/>
              </a:ext>
            </a:extLst>
          </p:cNvPr>
          <p:cNvSpPr txBox="1"/>
          <p:nvPr/>
        </p:nvSpPr>
        <p:spPr>
          <a:xfrm>
            <a:off x="6727666" y="3228945"/>
            <a:ext cx="250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accent6">
                    <a:lumMod val="75000"/>
                  </a:schemeClr>
                </a:solidFill>
              </a:rPr>
              <a:t>trans</a:t>
            </a:r>
            <a:r>
              <a:rPr lang="de-DE" sz="2000" dirty="0"/>
              <a:t>-But-2-en</a:t>
            </a:r>
          </a:p>
        </p:txBody>
      </p:sp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31071E7F-9C62-4817-890E-410791BDF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156271"/>
              </p:ext>
            </p:extLst>
          </p:nvPr>
        </p:nvGraphicFramePr>
        <p:xfrm>
          <a:off x="6868761" y="4497016"/>
          <a:ext cx="1178628" cy="930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ChemSketch" r:id="rId7" imgW="550080" imgH="435240" progId="ACD.ChemSketch.20">
                  <p:embed/>
                </p:oleObj>
              </mc:Choice>
              <mc:Fallback>
                <p:oleObj name="ChemSketch" r:id="rId7" imgW="55008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68761" y="4497016"/>
                        <a:ext cx="1178628" cy="930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>
            <a:extLst>
              <a:ext uri="{FF2B5EF4-FFF2-40B4-BE49-F238E27FC236}">
                <a16:creationId xmlns:a16="http://schemas.microsoft.com/office/drawing/2014/main" id="{5A1B2B5F-BA12-4E5D-ACB4-612B8CE3D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06685"/>
              </p:ext>
            </p:extLst>
          </p:nvPr>
        </p:nvGraphicFramePr>
        <p:xfrm>
          <a:off x="3730239" y="4497016"/>
          <a:ext cx="1178628" cy="92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ChemSketch" r:id="rId9" imgW="571680" imgH="449280" progId="ACD.ChemSketch.20">
                  <p:embed/>
                </p:oleObj>
              </mc:Choice>
              <mc:Fallback>
                <p:oleObj name="ChemSketch" r:id="rId9" imgW="571680" imgH="44928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0239" y="4497016"/>
                        <a:ext cx="1178628" cy="926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E4F0E78C-936B-46BD-B2E6-2EDB32FBBBC5}"/>
              </a:ext>
            </a:extLst>
          </p:cNvPr>
          <p:cNvSpPr txBox="1"/>
          <p:nvPr/>
        </p:nvSpPr>
        <p:spPr>
          <a:xfrm>
            <a:off x="3335076" y="5823287"/>
            <a:ext cx="250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accent4">
                    <a:lumMod val="75000"/>
                  </a:schemeClr>
                </a:solidFill>
              </a:rPr>
              <a:t>cis</a:t>
            </a:r>
            <a:r>
              <a:rPr lang="de-DE" sz="2000" dirty="0"/>
              <a:t>-1,2-Dibromethen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EFDCF6C-E430-4E0B-B238-AC15431DDC12}"/>
              </a:ext>
            </a:extLst>
          </p:cNvPr>
          <p:cNvSpPr txBox="1"/>
          <p:nvPr/>
        </p:nvSpPr>
        <p:spPr>
          <a:xfrm>
            <a:off x="6591472" y="5823287"/>
            <a:ext cx="298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accent6">
                    <a:lumMod val="75000"/>
                  </a:schemeClr>
                </a:solidFill>
              </a:rPr>
              <a:t>trans</a:t>
            </a:r>
            <a:r>
              <a:rPr lang="de-DE" sz="2000" dirty="0"/>
              <a:t>-1,2-Dibromethen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F17AD3A-123B-410D-9389-44BC1BAE55D1}"/>
              </a:ext>
            </a:extLst>
          </p:cNvPr>
          <p:cNvSpPr txBox="1"/>
          <p:nvPr/>
        </p:nvSpPr>
        <p:spPr>
          <a:xfrm>
            <a:off x="-256404" y="3512538"/>
            <a:ext cx="321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cis</a:t>
            </a:r>
            <a:r>
              <a:rPr lang="de-DE" dirty="0"/>
              <a:t>: die Methylgruppen oder Halogenatome liegen auf der 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gleichen</a:t>
            </a:r>
            <a:r>
              <a:rPr lang="de-DE" dirty="0"/>
              <a:t> Seite der Doppelbindungen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FED9C94-2F9E-4ADA-B3A9-508612B5C842}"/>
              </a:ext>
            </a:extLst>
          </p:cNvPr>
          <p:cNvSpPr txBox="1"/>
          <p:nvPr/>
        </p:nvSpPr>
        <p:spPr>
          <a:xfrm>
            <a:off x="8834038" y="3510796"/>
            <a:ext cx="3219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trans</a:t>
            </a:r>
            <a:r>
              <a:rPr lang="de-DE" dirty="0"/>
              <a:t>: die Methylgruppen oder Halogenatome liegen auf der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gegenüger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liegenden </a:t>
            </a:r>
            <a:r>
              <a:rPr lang="de-DE" dirty="0"/>
              <a:t>Seite der Doppelbindungen</a:t>
            </a:r>
          </a:p>
        </p:txBody>
      </p:sp>
    </p:spTree>
    <p:extLst>
      <p:ext uri="{BB962C8B-B14F-4D97-AF65-F5344CB8AC3E}">
        <p14:creationId xmlns:p14="http://schemas.microsoft.com/office/powerpoint/2010/main" val="110994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7" grpId="0" animBg="1"/>
      <p:bldP spid="8" grpId="0" animBg="1"/>
      <p:bldP spid="9" grpId="0" animBg="1"/>
      <p:bldP spid="6" grpId="0" animBg="1"/>
      <p:bldP spid="14" grpId="0"/>
      <p:bldP spid="15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>
            <a:extLst>
              <a:ext uri="{FF2B5EF4-FFF2-40B4-BE49-F238E27FC236}">
                <a16:creationId xmlns:a16="http://schemas.microsoft.com/office/drawing/2014/main" id="{28DBE4C9-F451-4C74-864B-04D68AD61C9D}"/>
              </a:ext>
            </a:extLst>
          </p:cNvPr>
          <p:cNvSpPr/>
          <p:nvPr/>
        </p:nvSpPr>
        <p:spPr>
          <a:xfrm>
            <a:off x="7463717" y="2775970"/>
            <a:ext cx="470263" cy="4441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ED67764-DE9B-48B7-8785-0054DEF9EE5A}"/>
              </a:ext>
            </a:extLst>
          </p:cNvPr>
          <p:cNvSpPr/>
          <p:nvPr/>
        </p:nvSpPr>
        <p:spPr>
          <a:xfrm>
            <a:off x="7933979" y="1825536"/>
            <a:ext cx="470263" cy="4441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37093D0-1D05-4A68-B4D8-8E39B6DCF646}"/>
              </a:ext>
            </a:extLst>
          </p:cNvPr>
          <p:cNvSpPr/>
          <p:nvPr/>
        </p:nvSpPr>
        <p:spPr>
          <a:xfrm>
            <a:off x="1497363" y="2333387"/>
            <a:ext cx="622258" cy="4441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A83117-3932-47D1-87A1-9E9485395AC4}"/>
              </a:ext>
            </a:extLst>
          </p:cNvPr>
          <p:cNvSpPr txBox="1"/>
          <p:nvPr/>
        </p:nvSpPr>
        <p:spPr>
          <a:xfrm>
            <a:off x="1045029" y="430293"/>
            <a:ext cx="797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Elektrophile Addition an Doppel- und Dreifachbindungen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D41091D-C3F9-4ED6-B719-7E4BEBA57DDD}"/>
              </a:ext>
            </a:extLst>
          </p:cNvPr>
          <p:cNvSpPr txBox="1"/>
          <p:nvPr/>
        </p:nvSpPr>
        <p:spPr>
          <a:xfrm>
            <a:off x="1184366" y="1201783"/>
            <a:ext cx="959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Bsp</a:t>
            </a:r>
            <a:r>
              <a:rPr lang="de-DE" dirty="0"/>
              <a:t>: Addition von Brom an Ethen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D103EA4C-BAE3-4BCD-A3DD-474DEF6B5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58226"/>
              </p:ext>
            </p:extLst>
          </p:nvPr>
        </p:nvGraphicFramePr>
        <p:xfrm>
          <a:off x="1001868" y="1999459"/>
          <a:ext cx="1581777" cy="1108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ChemSketch" r:id="rId3" imgW="621360" imgH="435240" progId="ACD.ChemSketch.20">
                  <p:embed/>
                </p:oleObj>
              </mc:Choice>
              <mc:Fallback>
                <p:oleObj name="ChemSketch" r:id="rId3" imgW="621360" imgH="4352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1868" y="1999459"/>
                        <a:ext cx="1581777" cy="1108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8BDB11B-DC28-48EE-AC34-832616C517B0}"/>
              </a:ext>
            </a:extLst>
          </p:cNvPr>
          <p:cNvCxnSpPr/>
          <p:nvPr/>
        </p:nvCxnSpPr>
        <p:spPr>
          <a:xfrm>
            <a:off x="4911634" y="2553687"/>
            <a:ext cx="1489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id="{8690C5AC-984C-4F55-AE81-7474D6F7E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24773"/>
              </p:ext>
            </p:extLst>
          </p:nvPr>
        </p:nvGraphicFramePr>
        <p:xfrm>
          <a:off x="7192118" y="1888651"/>
          <a:ext cx="1483723" cy="121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ChemSketch" r:id="rId5" imgW="685800" imgH="563400" progId="ACD.ChemSketch.20">
                  <p:embed/>
                </p:oleObj>
              </mc:Choice>
              <mc:Fallback>
                <p:oleObj name="ChemSketch" r:id="rId5" imgW="685800" imgH="5634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2118" y="1888651"/>
                        <a:ext cx="1483723" cy="1219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7113F02-79DD-425D-B4B7-6E4E184AA7FE}"/>
              </a:ext>
            </a:extLst>
          </p:cNvPr>
          <p:cNvSpPr txBox="1"/>
          <p:nvPr/>
        </p:nvSpPr>
        <p:spPr>
          <a:xfrm>
            <a:off x="5141359" y="2097219"/>
            <a:ext cx="11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</a:rPr>
              <a:t>Addition</a:t>
            </a:r>
          </a:p>
        </p:txBody>
      </p:sp>
      <p:graphicFrame>
        <p:nvGraphicFramePr>
          <p:cNvPr id="20" name="Objekt 19">
            <a:extLst>
              <a:ext uri="{FF2B5EF4-FFF2-40B4-BE49-F238E27FC236}">
                <a16:creationId xmlns:a16="http://schemas.microsoft.com/office/drawing/2014/main" id="{FC5C1FB5-415A-48AA-BD5B-855933F29E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846299"/>
              </p:ext>
            </p:extLst>
          </p:nvPr>
        </p:nvGraphicFramePr>
        <p:xfrm>
          <a:off x="3325506" y="2314191"/>
          <a:ext cx="1084229" cy="41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ChemSketch" r:id="rId7" imgW="450000" imgH="171360" progId="ACD.ChemSketch.20">
                  <p:embed/>
                </p:oleObj>
              </mc:Choice>
              <mc:Fallback>
                <p:oleObj name="ChemSketch" r:id="rId7" imgW="450000" imgH="171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25506" y="2314191"/>
                        <a:ext cx="1084229" cy="41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5A968E6A-A0F5-4884-8FF4-BE45ABDCA123}"/>
              </a:ext>
            </a:extLst>
          </p:cNvPr>
          <p:cNvSpPr txBox="1"/>
          <p:nvPr/>
        </p:nvSpPr>
        <p:spPr>
          <a:xfrm>
            <a:off x="982436" y="3244334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Eth</a:t>
            </a:r>
            <a:r>
              <a:rPr lang="de-DE" dirty="0">
                <a:solidFill>
                  <a:schemeClr val="accent1"/>
                </a:solidFill>
              </a:rPr>
              <a:t>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BAA6E17-0855-4398-8DFA-8C7889343073}"/>
              </a:ext>
            </a:extLst>
          </p:cNvPr>
          <p:cNvSpPr txBox="1"/>
          <p:nvPr/>
        </p:nvSpPr>
        <p:spPr>
          <a:xfrm>
            <a:off x="2655570" y="2333387"/>
            <a:ext cx="45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72FE7CC-4137-409C-BDF7-8B194509AF6F}"/>
              </a:ext>
            </a:extLst>
          </p:cNvPr>
          <p:cNvSpPr txBox="1"/>
          <p:nvPr/>
        </p:nvSpPr>
        <p:spPr>
          <a:xfrm>
            <a:off x="3448594" y="3244334"/>
            <a:ext cx="17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Brom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74610E4-7057-4E0D-8455-FB821A209B0E}"/>
              </a:ext>
            </a:extLst>
          </p:cNvPr>
          <p:cNvSpPr txBox="1"/>
          <p:nvPr/>
        </p:nvSpPr>
        <p:spPr>
          <a:xfrm>
            <a:off x="6900725" y="3275511"/>
            <a:ext cx="20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1,2-Dibrometh</a:t>
            </a:r>
            <a:r>
              <a:rPr lang="de-DE" dirty="0">
                <a:solidFill>
                  <a:schemeClr val="accent1"/>
                </a:solidFill>
              </a:rPr>
              <a:t>an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995538-0562-462C-AC72-82EA02419ED3}"/>
              </a:ext>
            </a:extLst>
          </p:cNvPr>
          <p:cNvSpPr txBox="1"/>
          <p:nvPr/>
        </p:nvSpPr>
        <p:spPr>
          <a:xfrm>
            <a:off x="1402081" y="4481920"/>
            <a:ext cx="829926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Merke</a:t>
            </a:r>
            <a:r>
              <a:rPr lang="de-DE" dirty="0"/>
              <a:t>: </a:t>
            </a:r>
          </a:p>
          <a:p>
            <a:r>
              <a:rPr lang="de-DE" dirty="0"/>
              <a:t>Bei einer </a:t>
            </a:r>
            <a:r>
              <a:rPr lang="de-DE" b="1" dirty="0"/>
              <a:t>Additionsreaktion</a:t>
            </a:r>
            <a:r>
              <a:rPr lang="de-DE" dirty="0"/>
              <a:t> wird ein Halogen ohne zusätzliche Energieeinwirkung an eine Doppelbindung addiert. Die Doppelbindungselektronen gehen dabei eine Bindung zu den Halogenatomen ein. Es entsteht das entsprechende </a:t>
            </a:r>
            <a:r>
              <a:rPr lang="de-DE" dirty="0" err="1"/>
              <a:t>Dihalogenalkan</a:t>
            </a:r>
            <a:r>
              <a:rPr lang="de-DE" dirty="0"/>
              <a:t>.</a:t>
            </a:r>
          </a:p>
          <a:p>
            <a:r>
              <a:rPr lang="de-DE" dirty="0"/>
              <a:t>Die Umkehrung einer Addition ist eine </a:t>
            </a:r>
            <a:r>
              <a:rPr lang="de-DE" b="1" dirty="0"/>
              <a:t>Eliminierung</a:t>
            </a:r>
            <a:r>
              <a:rPr lang="de-DE" dirty="0"/>
              <a:t>.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551F846-1758-461D-83F2-F2D24B19A791}"/>
              </a:ext>
            </a:extLst>
          </p:cNvPr>
          <p:cNvCxnSpPr/>
          <p:nvPr/>
        </p:nvCxnSpPr>
        <p:spPr>
          <a:xfrm flipH="1">
            <a:off x="4911634" y="2727960"/>
            <a:ext cx="1489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25C80B8-6CD6-4F1C-8252-A9DAC62DCF8F}"/>
              </a:ext>
            </a:extLst>
          </p:cNvPr>
          <p:cNvSpPr txBox="1"/>
          <p:nvPr/>
        </p:nvSpPr>
        <p:spPr>
          <a:xfrm>
            <a:off x="5008175" y="2792756"/>
            <a:ext cx="148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</a:rPr>
              <a:t>Eliminierung</a:t>
            </a:r>
          </a:p>
        </p:txBody>
      </p:sp>
    </p:spTree>
    <p:extLst>
      <p:ext uri="{BB962C8B-B14F-4D97-AF65-F5344CB8AC3E}">
        <p14:creationId xmlns:p14="http://schemas.microsoft.com/office/powerpoint/2010/main" val="319543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0" grpId="0" animBg="1"/>
      <p:bldP spid="15" grpId="0"/>
      <p:bldP spid="21" grpId="0"/>
      <p:bldP spid="22" grpId="0"/>
      <p:bldP spid="24" grpId="0"/>
      <p:bldP spid="25" grpId="0"/>
      <p:bldP spid="30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lipse 36">
            <a:extLst>
              <a:ext uri="{FF2B5EF4-FFF2-40B4-BE49-F238E27FC236}">
                <a16:creationId xmlns:a16="http://schemas.microsoft.com/office/drawing/2014/main" id="{AE703DD7-B9D4-40B2-9BD3-05F8488D31D4}"/>
              </a:ext>
            </a:extLst>
          </p:cNvPr>
          <p:cNvSpPr/>
          <p:nvPr/>
        </p:nvSpPr>
        <p:spPr>
          <a:xfrm>
            <a:off x="7443653" y="5322722"/>
            <a:ext cx="326570" cy="2892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21C6937-887A-4BD7-8AF3-D51F49E300DF}"/>
              </a:ext>
            </a:extLst>
          </p:cNvPr>
          <p:cNvSpPr/>
          <p:nvPr/>
        </p:nvSpPr>
        <p:spPr>
          <a:xfrm>
            <a:off x="6892837" y="6074250"/>
            <a:ext cx="326570" cy="2892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6B9A0DF-A512-41F6-984B-C2EDBB5B1A7F}"/>
              </a:ext>
            </a:extLst>
          </p:cNvPr>
          <p:cNvSpPr/>
          <p:nvPr/>
        </p:nvSpPr>
        <p:spPr>
          <a:xfrm>
            <a:off x="7615646" y="3895112"/>
            <a:ext cx="326570" cy="2892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C1F57C6-250F-4AB1-B43F-FDC8AFFF9245}"/>
              </a:ext>
            </a:extLst>
          </p:cNvPr>
          <p:cNvSpPr/>
          <p:nvPr/>
        </p:nvSpPr>
        <p:spPr>
          <a:xfrm>
            <a:off x="6496598" y="3110468"/>
            <a:ext cx="326570" cy="2892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FBC5354-4D57-44AF-9023-943D9FDAFB53}"/>
              </a:ext>
            </a:extLst>
          </p:cNvPr>
          <p:cNvSpPr/>
          <p:nvPr/>
        </p:nvSpPr>
        <p:spPr>
          <a:xfrm>
            <a:off x="7262951" y="2356820"/>
            <a:ext cx="326570" cy="2892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1F5EE33-853F-4FD0-9D7B-952649B079A5}"/>
              </a:ext>
            </a:extLst>
          </p:cNvPr>
          <p:cNvSpPr/>
          <p:nvPr/>
        </p:nvSpPr>
        <p:spPr>
          <a:xfrm>
            <a:off x="6797042" y="1572952"/>
            <a:ext cx="326570" cy="2892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DCE56BA-9ACE-41F2-A87B-CA31C30B1B8E}"/>
              </a:ext>
            </a:extLst>
          </p:cNvPr>
          <p:cNvSpPr txBox="1"/>
          <p:nvPr/>
        </p:nvSpPr>
        <p:spPr>
          <a:xfrm>
            <a:off x="783771" y="365760"/>
            <a:ext cx="306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Weitere Additionsreaktionen: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EC35BBB-4A68-4E9F-943F-41724C484FCA}"/>
              </a:ext>
            </a:extLst>
          </p:cNvPr>
          <p:cNvSpPr txBox="1"/>
          <p:nvPr/>
        </p:nvSpPr>
        <p:spPr>
          <a:xfrm>
            <a:off x="984068" y="1097280"/>
            <a:ext cx="827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Addition von Wasserstoff an Ethen oder Ethin mit Katalysator: </a:t>
            </a:r>
            <a:r>
              <a:rPr lang="de-DE" dirty="0">
                <a:solidFill>
                  <a:srgbClr val="FF0000"/>
                </a:solidFill>
              </a:rPr>
              <a:t>Hydrierung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EE5B44-D9BB-4ABB-B2DF-A2201BAEDC65}"/>
              </a:ext>
            </a:extLst>
          </p:cNvPr>
          <p:cNvSpPr txBox="1"/>
          <p:nvPr/>
        </p:nvSpPr>
        <p:spPr>
          <a:xfrm>
            <a:off x="984069" y="4857383"/>
            <a:ext cx="554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Addition von Chlorwasserstoff an Ethen</a:t>
            </a: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00251B0B-E059-4833-AC1D-8EAF2F6B2D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916000"/>
              </p:ext>
            </p:extLst>
          </p:nvPr>
        </p:nvGraphicFramePr>
        <p:xfrm>
          <a:off x="1619796" y="1651928"/>
          <a:ext cx="1113775" cy="933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ChemSketch" r:id="rId3" imgW="528480" imgH="442440" progId="ACD.ChemSketch.20">
                  <p:embed/>
                </p:oleObj>
              </mc:Choice>
              <mc:Fallback>
                <p:oleObj name="ChemSketch" r:id="rId3" imgW="528480" imgH="4424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796" y="1651928"/>
                        <a:ext cx="1113775" cy="933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AF566634-B997-4A43-AA68-B4B614002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932907"/>
              </p:ext>
            </p:extLst>
          </p:nvPr>
        </p:nvGraphicFramePr>
        <p:xfrm>
          <a:off x="1401483" y="3492869"/>
          <a:ext cx="1557444" cy="23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ChemSketch" r:id="rId5" imgW="757080" imgH="114120" progId="ACD.ChemSketch.20">
                  <p:embed/>
                </p:oleObj>
              </mc:Choice>
              <mc:Fallback>
                <p:oleObj name="ChemSketch" r:id="rId5" imgW="757080" imgH="1141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1483" y="3492869"/>
                        <a:ext cx="1557444" cy="235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046F465-C38C-44D0-9AE9-E0B9658C4458}"/>
              </a:ext>
            </a:extLst>
          </p:cNvPr>
          <p:cNvCxnSpPr/>
          <p:nvPr/>
        </p:nvCxnSpPr>
        <p:spPr>
          <a:xfrm>
            <a:off x="5242561" y="2118510"/>
            <a:ext cx="844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3F80371-C200-46F1-B03F-775E0AEA6FFF}"/>
              </a:ext>
            </a:extLst>
          </p:cNvPr>
          <p:cNvCxnSpPr/>
          <p:nvPr/>
        </p:nvCxnSpPr>
        <p:spPr>
          <a:xfrm>
            <a:off x="5266259" y="3565414"/>
            <a:ext cx="844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85570CD6-9AE6-4F33-8C30-79FDDA696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111289"/>
              </p:ext>
            </p:extLst>
          </p:nvPr>
        </p:nvGraphicFramePr>
        <p:xfrm>
          <a:off x="3901441" y="1968515"/>
          <a:ext cx="744981" cy="27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ChemSketch" r:id="rId7" imgW="285840" imgH="106920" progId="ACD.ChemSketch.20">
                  <p:embed/>
                </p:oleObj>
              </mc:Choice>
              <mc:Fallback>
                <p:oleObj name="ChemSketch" r:id="rId7" imgW="285840" imgH="106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01441" y="1968515"/>
                        <a:ext cx="744981" cy="27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B8807DBD-4449-4C36-B9E5-A74FECEB81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195447"/>
              </p:ext>
            </p:extLst>
          </p:nvPr>
        </p:nvGraphicFramePr>
        <p:xfrm>
          <a:off x="3925140" y="3389292"/>
          <a:ext cx="744981" cy="27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ChemSketch" r:id="rId9" imgW="285840" imgH="106920" progId="ACD.ChemSketch.20">
                  <p:embed/>
                </p:oleObj>
              </mc:Choice>
              <mc:Fallback>
                <p:oleObj name="ChemSketch" r:id="rId9" imgW="285840" imgH="106920" progId="ACD.ChemSketch.20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85570CD6-9AE6-4F33-8C30-79FDDA696F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5140" y="3389292"/>
                        <a:ext cx="744981" cy="27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29084BB3-7A31-435B-AF44-F6CDBB5CAF0B}"/>
              </a:ext>
            </a:extLst>
          </p:cNvPr>
          <p:cNvSpPr txBox="1"/>
          <p:nvPr/>
        </p:nvSpPr>
        <p:spPr>
          <a:xfrm>
            <a:off x="3172955" y="1929916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D010974-BE28-4A64-9691-C16D65F9AA8E}"/>
              </a:ext>
            </a:extLst>
          </p:cNvPr>
          <p:cNvSpPr txBox="1"/>
          <p:nvPr/>
        </p:nvSpPr>
        <p:spPr>
          <a:xfrm>
            <a:off x="3172247" y="3358623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251F9B73-EAAE-432F-9701-93D884CFC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531694"/>
              </p:ext>
            </p:extLst>
          </p:nvPr>
        </p:nvGraphicFramePr>
        <p:xfrm>
          <a:off x="6514013" y="1640694"/>
          <a:ext cx="1410788" cy="9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ChemSketch" r:id="rId10" imgW="721440" imgH="484920" progId="ACD.ChemSketch.20">
                  <p:embed/>
                </p:oleObj>
              </mc:Choice>
              <mc:Fallback>
                <p:oleObj name="ChemSketch" r:id="rId10" imgW="72144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14013" y="1640694"/>
                        <a:ext cx="1410788" cy="9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>
            <a:extLst>
              <a:ext uri="{FF2B5EF4-FFF2-40B4-BE49-F238E27FC236}">
                <a16:creationId xmlns:a16="http://schemas.microsoft.com/office/drawing/2014/main" id="{F3132815-FC9E-4C1A-9783-9E23029CD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804803"/>
              </p:ext>
            </p:extLst>
          </p:nvPr>
        </p:nvGraphicFramePr>
        <p:xfrm>
          <a:off x="6586108" y="3118566"/>
          <a:ext cx="1266598" cy="106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ChemSketch" r:id="rId12" imgW="528480" imgH="442440" progId="ACD.ChemSketch.20">
                  <p:embed/>
                </p:oleObj>
              </mc:Choice>
              <mc:Fallback>
                <p:oleObj name="ChemSketch" r:id="rId12" imgW="528480" imgH="4424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86108" y="3118566"/>
                        <a:ext cx="1266598" cy="1061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3A028091-8597-4856-B265-FF44DBD70A63}"/>
              </a:ext>
            </a:extLst>
          </p:cNvPr>
          <p:cNvSpPr txBox="1"/>
          <p:nvPr/>
        </p:nvSpPr>
        <p:spPr>
          <a:xfrm>
            <a:off x="1619796" y="2670624"/>
            <a:ext cx="141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Ethen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F3377DF-21DF-40ED-BC41-28611FE7EA0A}"/>
              </a:ext>
            </a:extLst>
          </p:cNvPr>
          <p:cNvSpPr txBox="1"/>
          <p:nvPr/>
        </p:nvSpPr>
        <p:spPr>
          <a:xfrm>
            <a:off x="3800895" y="2615609"/>
            <a:ext cx="141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Wasserstoff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4F08ACD-74D5-4692-B7C5-FEE77FE7904A}"/>
              </a:ext>
            </a:extLst>
          </p:cNvPr>
          <p:cNvSpPr txBox="1"/>
          <p:nvPr/>
        </p:nvSpPr>
        <p:spPr>
          <a:xfrm>
            <a:off x="6814459" y="2612818"/>
            <a:ext cx="141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Ethan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FE59B0D-166E-4C09-8B3B-F44610875507}"/>
              </a:ext>
            </a:extLst>
          </p:cNvPr>
          <p:cNvSpPr txBox="1"/>
          <p:nvPr/>
        </p:nvSpPr>
        <p:spPr>
          <a:xfrm>
            <a:off x="1619796" y="4031995"/>
            <a:ext cx="141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Ethin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C3341CC-72CA-4CCC-B911-0F386CE6E760}"/>
              </a:ext>
            </a:extLst>
          </p:cNvPr>
          <p:cNvSpPr txBox="1"/>
          <p:nvPr/>
        </p:nvSpPr>
        <p:spPr>
          <a:xfrm>
            <a:off x="3800895" y="3976980"/>
            <a:ext cx="141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Wasserstoff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41EA1BC-BC97-416B-B69B-068C5B0D2B51}"/>
              </a:ext>
            </a:extLst>
          </p:cNvPr>
          <p:cNvSpPr txBox="1"/>
          <p:nvPr/>
        </p:nvSpPr>
        <p:spPr>
          <a:xfrm>
            <a:off x="6814459" y="3974189"/>
            <a:ext cx="141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Ethen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1E0646E-BD12-4F84-9063-52D9C0CE9A64}"/>
              </a:ext>
            </a:extLst>
          </p:cNvPr>
          <p:cNvCxnSpPr/>
          <p:nvPr/>
        </p:nvCxnSpPr>
        <p:spPr>
          <a:xfrm>
            <a:off x="5307375" y="5818735"/>
            <a:ext cx="844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ED926521-6381-468D-A1B6-84EED8545BBF}"/>
              </a:ext>
            </a:extLst>
          </p:cNvPr>
          <p:cNvSpPr txBox="1"/>
          <p:nvPr/>
        </p:nvSpPr>
        <p:spPr>
          <a:xfrm>
            <a:off x="3213363" y="5611944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graphicFrame>
        <p:nvGraphicFramePr>
          <p:cNvPr id="26" name="Objekt 25">
            <a:extLst>
              <a:ext uri="{FF2B5EF4-FFF2-40B4-BE49-F238E27FC236}">
                <a16:creationId xmlns:a16="http://schemas.microsoft.com/office/drawing/2014/main" id="{E8DAAF39-810C-4B03-8DDE-B487018607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488786"/>
              </p:ext>
            </p:extLst>
          </p:nvPr>
        </p:nvGraphicFramePr>
        <p:xfrm>
          <a:off x="1432860" y="5422813"/>
          <a:ext cx="1164181" cy="975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ChemSketch" r:id="rId14" imgW="528480" imgH="442440" progId="ACD.ChemSketch.20">
                  <p:embed/>
                </p:oleObj>
              </mc:Choice>
              <mc:Fallback>
                <p:oleObj name="ChemSketch" r:id="rId14" imgW="528480" imgH="4424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32860" y="5422813"/>
                        <a:ext cx="1164181" cy="975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kt 26">
            <a:extLst>
              <a:ext uri="{FF2B5EF4-FFF2-40B4-BE49-F238E27FC236}">
                <a16:creationId xmlns:a16="http://schemas.microsoft.com/office/drawing/2014/main" id="{5DDE8B7A-3E9B-4BE3-BE95-0974BCD764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623140"/>
              </p:ext>
            </p:extLst>
          </p:nvPr>
        </p:nvGraphicFramePr>
        <p:xfrm>
          <a:off x="3983131" y="5637995"/>
          <a:ext cx="788826" cy="36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ChemSketch" r:id="rId16" imgW="349920" imgH="164160" progId="ACD.ChemSketch.20">
                  <p:embed/>
                </p:oleObj>
              </mc:Choice>
              <mc:Fallback>
                <p:oleObj name="ChemSketch" r:id="rId16" imgW="349920" imgH="1641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83131" y="5637995"/>
                        <a:ext cx="788826" cy="369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kt 27">
            <a:extLst>
              <a:ext uri="{FF2B5EF4-FFF2-40B4-BE49-F238E27FC236}">
                <a16:creationId xmlns:a16="http://schemas.microsoft.com/office/drawing/2014/main" id="{CB7778E2-C4AD-4F00-806E-CF9115634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638474"/>
              </p:ext>
            </p:extLst>
          </p:nvPr>
        </p:nvGraphicFramePr>
        <p:xfrm>
          <a:off x="6639584" y="5335560"/>
          <a:ext cx="1410787" cy="97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ChemSketch" r:id="rId18" imgW="721440" imgH="499320" progId="ACD.ChemSketch.20">
                  <p:embed/>
                </p:oleObj>
              </mc:Choice>
              <mc:Fallback>
                <p:oleObj name="ChemSketch" r:id="rId18" imgW="721440" imgH="4993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39584" y="5335560"/>
                        <a:ext cx="1410787" cy="978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BAE360B5-D7A9-4215-B96A-6CDCF9D356B0}"/>
              </a:ext>
            </a:extLst>
          </p:cNvPr>
          <p:cNvSpPr txBox="1"/>
          <p:nvPr/>
        </p:nvSpPr>
        <p:spPr>
          <a:xfrm>
            <a:off x="1619796" y="6421278"/>
            <a:ext cx="141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Ethen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063DD7-B6CC-4BDC-A28A-841701CFDE3C}"/>
              </a:ext>
            </a:extLst>
          </p:cNvPr>
          <p:cNvSpPr txBox="1"/>
          <p:nvPr/>
        </p:nvSpPr>
        <p:spPr>
          <a:xfrm>
            <a:off x="3545971" y="6363472"/>
            <a:ext cx="19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Chlorwasserstoff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542D2A4-395C-44BA-8488-6E43FDB91C8A}"/>
              </a:ext>
            </a:extLst>
          </p:cNvPr>
          <p:cNvSpPr txBox="1"/>
          <p:nvPr/>
        </p:nvSpPr>
        <p:spPr>
          <a:xfrm>
            <a:off x="6814459" y="6363472"/>
            <a:ext cx="141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1-Chlorethan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712018E-87F4-429A-9395-FB22B5E20B4A}"/>
              </a:ext>
            </a:extLst>
          </p:cNvPr>
          <p:cNvSpPr txBox="1"/>
          <p:nvPr/>
        </p:nvSpPr>
        <p:spPr>
          <a:xfrm>
            <a:off x="5073143" y="1718262"/>
            <a:ext cx="1251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Katalysator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EFB1379-2D68-4FDC-BD11-3A832524E0AF}"/>
              </a:ext>
            </a:extLst>
          </p:cNvPr>
          <p:cNvSpPr txBox="1"/>
          <p:nvPr/>
        </p:nvSpPr>
        <p:spPr>
          <a:xfrm>
            <a:off x="5073143" y="3154315"/>
            <a:ext cx="1251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Katalysator</a:t>
            </a:r>
          </a:p>
        </p:txBody>
      </p:sp>
    </p:spTree>
    <p:extLst>
      <p:ext uri="{BB962C8B-B14F-4D97-AF65-F5344CB8AC3E}">
        <p14:creationId xmlns:p14="http://schemas.microsoft.com/office/powerpoint/2010/main" val="14668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5" grpId="0" animBg="1"/>
      <p:bldP spid="34" grpId="0" animBg="1"/>
      <p:bldP spid="33" grpId="0" animBg="1"/>
      <p:bldP spid="32" grpId="0" animBg="1"/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9" grpId="0"/>
      <p:bldP spid="30" grpId="0"/>
      <p:bldP spid="31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73DCCEA6-4D34-4CED-9512-7A10144E9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81609"/>
              </p:ext>
            </p:extLst>
          </p:nvPr>
        </p:nvGraphicFramePr>
        <p:xfrm>
          <a:off x="891176" y="1295791"/>
          <a:ext cx="10177417" cy="477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209">
                  <a:extLst>
                    <a:ext uri="{9D8B030D-6E8A-4147-A177-3AD203B41FA5}">
                      <a16:colId xmlns:a16="http://schemas.microsoft.com/office/drawing/2014/main" val="727760877"/>
                    </a:ext>
                  </a:extLst>
                </a:gridCol>
                <a:gridCol w="5072208">
                  <a:extLst>
                    <a:ext uri="{9D8B030D-6E8A-4147-A177-3AD203B41FA5}">
                      <a16:colId xmlns:a16="http://schemas.microsoft.com/office/drawing/2014/main" val="3747801403"/>
                    </a:ext>
                  </a:extLst>
                </a:gridCol>
              </a:tblGrid>
              <a:tr h="955089">
                <a:tc>
                  <a:txBody>
                    <a:bodyPr/>
                    <a:lstStyle/>
                    <a:p>
                      <a:r>
                        <a:rPr lang="de-DE" dirty="0"/>
                        <a:t>Substitutionsreaktion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Additionsreaktion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996916"/>
                  </a:ext>
                </a:extLst>
              </a:tr>
              <a:tr h="955089">
                <a:tc>
                  <a:txBody>
                    <a:bodyPr/>
                    <a:lstStyle/>
                    <a:p>
                      <a:r>
                        <a:rPr lang="de-DE" dirty="0"/>
                        <a:t>An Alkanen: C-C-Einfachbindung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 </a:t>
                      </a:r>
                      <a:r>
                        <a:rPr lang="de-DE" dirty="0" err="1"/>
                        <a:t>Alkenen</a:t>
                      </a:r>
                      <a:r>
                        <a:rPr lang="de-DE" dirty="0"/>
                        <a:t> oder Alkinen: C-C-Doppel- oder Dreifachbindung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883159"/>
                  </a:ext>
                </a:extLst>
              </a:tr>
              <a:tr h="955089">
                <a:tc>
                  <a:txBody>
                    <a:bodyPr/>
                    <a:lstStyle/>
                    <a:p>
                      <a:r>
                        <a:rPr lang="de-DE" dirty="0"/>
                        <a:t>Unter Einwirkung von UV-Licht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Ohne zusätzliche Energieeinwirkung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787468"/>
                  </a:ext>
                </a:extLst>
              </a:tr>
              <a:tr h="955089">
                <a:tc>
                  <a:txBody>
                    <a:bodyPr/>
                    <a:lstStyle/>
                    <a:p>
                      <a:r>
                        <a:rPr lang="de-DE" dirty="0"/>
                        <a:t>2 Reaktionsprodukte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Reaktionsprodukt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396397"/>
                  </a:ext>
                </a:extLst>
              </a:tr>
              <a:tr h="955089">
                <a:tc>
                  <a:txBody>
                    <a:bodyPr/>
                    <a:lstStyle/>
                    <a:p>
                      <a:r>
                        <a:rPr lang="de-DE" dirty="0"/>
                        <a:t>Mechanismus verläuft über Radikale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Mechanismus verläuft über Elektrophile (elektronenliebende Molekülteile)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251434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4936BF8C-33F7-427D-B7CF-3F1E28BB3DC5}"/>
              </a:ext>
            </a:extLst>
          </p:cNvPr>
          <p:cNvSpPr txBox="1"/>
          <p:nvPr/>
        </p:nvSpPr>
        <p:spPr>
          <a:xfrm>
            <a:off x="891176" y="601623"/>
            <a:ext cx="941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Vergleich von Substitutions- und Additionsreaktion von Halogenen an Kohlenwasserstoffe</a:t>
            </a:r>
          </a:p>
        </p:txBody>
      </p:sp>
    </p:spTree>
    <p:extLst>
      <p:ext uri="{BB962C8B-B14F-4D97-AF65-F5344CB8AC3E}">
        <p14:creationId xmlns:p14="http://schemas.microsoft.com/office/powerpoint/2010/main" val="170705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Breitbild</PresentationFormat>
  <Paragraphs>139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</vt:lpstr>
      <vt:lpstr>ChemSketch</vt:lpstr>
      <vt:lpstr>ACD/ChemSketch</vt:lpstr>
      <vt:lpstr>Ungesättigte Kohlenwasserstoffe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Ungesättigte Kohlenwasserstoffe</dc:title>
  <dc:creator>Claudia Eysel</dc:creator>
  <cp:lastModifiedBy>Claudia Eysel</cp:lastModifiedBy>
  <cp:revision>15</cp:revision>
  <dcterms:created xsi:type="dcterms:W3CDTF">2020-12-16T16:41:12Z</dcterms:created>
  <dcterms:modified xsi:type="dcterms:W3CDTF">2020-12-17T09:12:25Z</dcterms:modified>
</cp:coreProperties>
</file>