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843E0-8FDB-460D-83C7-AC7D45A93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D7E75E-DF8B-4572-8572-463767C4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13872-14BD-4F08-B053-B38695DA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C6D0C-802D-453A-8761-63A0719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80789-0071-4E5A-B346-370410A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5232-0E2A-4B94-A3F9-6DCED4F9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859E8-51E9-4595-BB9A-C49AEFA7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93F70-490C-4903-9B76-C2BFF41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7CDD1-4AC3-42B1-9CAE-F336A0BF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D3492-6306-4689-9217-2DA42115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8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DFD2C0-4893-4093-B123-4B0777F9E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FF26F-8F59-43EA-B109-DEAB533A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F633E-D8E6-4090-B49F-B22AA65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3C0B1-6147-4F12-A3B5-9AFCC8FF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1B74A-BF3E-46FE-833B-14568D81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9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FA25A-0B89-4299-8B5F-A51D6B8C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8748A-B218-433F-82FC-12784FF8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EEABF-AB1F-4658-8CE3-E117F485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B862B-17EC-4313-8371-6F06F731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9FEE6-09CD-4CB5-85EA-D28AA5B7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8AA3-FC9A-4F12-B8BE-DA23C37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0AC3C-C96C-48F6-8F0E-D98006D9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AADED-F748-4CA3-8A7D-ECC11243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2185D-909E-4144-8DDC-65D8044F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84924-CFC3-445D-8AD1-51D7554E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25E86-600A-4345-9770-3DBCC36A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B8E0D-E5F2-4C9E-BF66-02CBF622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86531C-B2D4-4392-86D7-454ADFC2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79942-C839-4D6E-AD31-72E7E8F2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11849-3699-4737-A881-B59C2F87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A05E-F871-4444-B799-3AADA192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2350-2885-4D5F-911B-AEF5563C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4C43B9-0B18-4BA2-B11D-CFBB51B2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4239D-CC6C-42C8-8E00-8C0BC9D2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87724F-008F-4A1B-AA65-F03E9E7FD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3AE58-9550-4595-8C26-6EF966353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B04521-7B6A-4A9C-A062-BC7FFE4C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D3F2C8-7999-4BA1-92B3-2EFAF98E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42F23-9265-4326-8186-3AED966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8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AD02B-F5D4-426F-968F-40A2BB2B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A1958-9A9F-4A85-8F5E-8F4BF53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FA1DF-8ECC-4F2D-91F9-32A699C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27191-66C8-4F9B-9AA4-2C331F4C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0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C50891-360C-4ED1-AFCE-55099368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DD651-1B8E-4473-A745-2A3FC72C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BF3BB-F93F-4674-8663-E98BDFF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785EB-1F69-45C8-9C08-3DB02160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07756-682A-48CD-927B-CA2E50B6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AE5DC-8075-41E7-AA86-04AA9B99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4EDB8-4F13-47D3-869B-3CDB4FC8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7825F-0A0B-441F-9BD2-8D4B9556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449A5-D4D0-4720-A53D-C6CDFA47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4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4EF95-F769-4655-83C3-D3FF747E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6F8152-78AD-4B68-A834-92F966E97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F775-2138-44B0-A3F8-705B1457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E50218-62F2-4150-9DEC-E039982E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E38E-19C0-4083-8CF1-C65CAE1B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166874-926D-4E67-9CE0-A45F06D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9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94054B-FBF0-42FB-A817-EA0AF621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E2169-EF44-4E43-AF6A-0D28050C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801E0-4178-4B03-86A6-8BF5BE409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9DF8-F1BB-4554-BF6D-3FB382F46F24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B2190-CAD3-46F2-A049-1F407353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0B9C-E23B-448F-B72C-FCED28A3D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F0EA-B848-4A29-9892-869E326A2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0F6F765-5533-412A-81D2-BCB8CB8F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8" y="1459730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b="1" dirty="0"/>
              <a:t>Die Vielfalt organischer Verbindungen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37B03E-E915-4894-9F8E-8507670E44C6}"/>
              </a:ext>
            </a:extLst>
          </p:cNvPr>
          <p:cNvSpPr txBox="1"/>
          <p:nvPr/>
        </p:nvSpPr>
        <p:spPr>
          <a:xfrm>
            <a:off x="3030583" y="2764017"/>
            <a:ext cx="7262949" cy="2254528"/>
          </a:xfrm>
          <a:custGeom>
            <a:avLst/>
            <a:gdLst>
              <a:gd name="connsiteX0" fmla="*/ 0 w 7262949"/>
              <a:gd name="connsiteY0" fmla="*/ 0 h 2254528"/>
              <a:gd name="connsiteX1" fmla="*/ 340800 w 7262949"/>
              <a:gd name="connsiteY1" fmla="*/ 0 h 2254528"/>
              <a:gd name="connsiteX2" fmla="*/ 754229 w 7262949"/>
              <a:gd name="connsiteY2" fmla="*/ 0 h 2254528"/>
              <a:gd name="connsiteX3" fmla="*/ 1458177 w 7262949"/>
              <a:gd name="connsiteY3" fmla="*/ 0 h 2254528"/>
              <a:gd name="connsiteX4" fmla="*/ 2016865 w 7262949"/>
              <a:gd name="connsiteY4" fmla="*/ 0 h 2254528"/>
              <a:gd name="connsiteX5" fmla="*/ 2357665 w 7262949"/>
              <a:gd name="connsiteY5" fmla="*/ 0 h 2254528"/>
              <a:gd name="connsiteX6" fmla="*/ 2916353 w 7262949"/>
              <a:gd name="connsiteY6" fmla="*/ 0 h 2254528"/>
              <a:gd name="connsiteX7" fmla="*/ 3329783 w 7262949"/>
              <a:gd name="connsiteY7" fmla="*/ 0 h 2254528"/>
              <a:gd name="connsiteX8" fmla="*/ 3743212 w 7262949"/>
              <a:gd name="connsiteY8" fmla="*/ 0 h 2254528"/>
              <a:gd name="connsiteX9" fmla="*/ 4084012 w 7262949"/>
              <a:gd name="connsiteY9" fmla="*/ 0 h 2254528"/>
              <a:gd name="connsiteX10" fmla="*/ 4570071 w 7262949"/>
              <a:gd name="connsiteY10" fmla="*/ 0 h 2254528"/>
              <a:gd name="connsiteX11" fmla="*/ 5128759 w 7262949"/>
              <a:gd name="connsiteY11" fmla="*/ 0 h 2254528"/>
              <a:gd name="connsiteX12" fmla="*/ 5614818 w 7262949"/>
              <a:gd name="connsiteY12" fmla="*/ 0 h 2254528"/>
              <a:gd name="connsiteX13" fmla="*/ 6100877 w 7262949"/>
              <a:gd name="connsiteY13" fmla="*/ 0 h 2254528"/>
              <a:gd name="connsiteX14" fmla="*/ 6586936 w 7262949"/>
              <a:gd name="connsiteY14" fmla="*/ 0 h 2254528"/>
              <a:gd name="connsiteX15" fmla="*/ 7262949 w 7262949"/>
              <a:gd name="connsiteY15" fmla="*/ 0 h 2254528"/>
              <a:gd name="connsiteX16" fmla="*/ 7262949 w 7262949"/>
              <a:gd name="connsiteY16" fmla="*/ 586177 h 2254528"/>
              <a:gd name="connsiteX17" fmla="*/ 7262949 w 7262949"/>
              <a:gd name="connsiteY17" fmla="*/ 1194900 h 2254528"/>
              <a:gd name="connsiteX18" fmla="*/ 7262949 w 7262949"/>
              <a:gd name="connsiteY18" fmla="*/ 1758532 h 2254528"/>
              <a:gd name="connsiteX19" fmla="*/ 7262949 w 7262949"/>
              <a:gd name="connsiteY19" fmla="*/ 2254528 h 2254528"/>
              <a:gd name="connsiteX20" fmla="*/ 6776890 w 7262949"/>
              <a:gd name="connsiteY20" fmla="*/ 2254528 h 2254528"/>
              <a:gd name="connsiteX21" fmla="*/ 6363461 w 7262949"/>
              <a:gd name="connsiteY21" fmla="*/ 2254528 h 2254528"/>
              <a:gd name="connsiteX22" fmla="*/ 6022661 w 7262949"/>
              <a:gd name="connsiteY22" fmla="*/ 2254528 h 2254528"/>
              <a:gd name="connsiteX23" fmla="*/ 5391343 w 7262949"/>
              <a:gd name="connsiteY23" fmla="*/ 2254528 h 2254528"/>
              <a:gd name="connsiteX24" fmla="*/ 4905284 w 7262949"/>
              <a:gd name="connsiteY24" fmla="*/ 2254528 h 2254528"/>
              <a:gd name="connsiteX25" fmla="*/ 4273966 w 7262949"/>
              <a:gd name="connsiteY25" fmla="*/ 2254528 h 2254528"/>
              <a:gd name="connsiteX26" fmla="*/ 3570019 w 7262949"/>
              <a:gd name="connsiteY26" fmla="*/ 2254528 h 2254528"/>
              <a:gd name="connsiteX27" fmla="*/ 3229219 w 7262949"/>
              <a:gd name="connsiteY27" fmla="*/ 2254528 h 2254528"/>
              <a:gd name="connsiteX28" fmla="*/ 2670530 w 7262949"/>
              <a:gd name="connsiteY28" fmla="*/ 2254528 h 2254528"/>
              <a:gd name="connsiteX29" fmla="*/ 2257101 w 7262949"/>
              <a:gd name="connsiteY29" fmla="*/ 2254528 h 2254528"/>
              <a:gd name="connsiteX30" fmla="*/ 1916301 w 7262949"/>
              <a:gd name="connsiteY30" fmla="*/ 2254528 h 2254528"/>
              <a:gd name="connsiteX31" fmla="*/ 1284983 w 7262949"/>
              <a:gd name="connsiteY31" fmla="*/ 2254528 h 2254528"/>
              <a:gd name="connsiteX32" fmla="*/ 871554 w 7262949"/>
              <a:gd name="connsiteY32" fmla="*/ 2254528 h 2254528"/>
              <a:gd name="connsiteX33" fmla="*/ 0 w 7262949"/>
              <a:gd name="connsiteY33" fmla="*/ 2254528 h 2254528"/>
              <a:gd name="connsiteX34" fmla="*/ 0 w 7262949"/>
              <a:gd name="connsiteY34" fmla="*/ 1690896 h 2254528"/>
              <a:gd name="connsiteX35" fmla="*/ 0 w 7262949"/>
              <a:gd name="connsiteY35" fmla="*/ 1172355 h 2254528"/>
              <a:gd name="connsiteX36" fmla="*/ 0 w 7262949"/>
              <a:gd name="connsiteY36" fmla="*/ 586177 h 2254528"/>
              <a:gd name="connsiteX37" fmla="*/ 0 w 7262949"/>
              <a:gd name="connsiteY37" fmla="*/ 0 h 225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62949" h="2254528" extrusionOk="0">
                <a:moveTo>
                  <a:pt x="0" y="0"/>
                </a:moveTo>
                <a:cubicBezTo>
                  <a:pt x="139051" y="-37948"/>
                  <a:pt x="256847" y="25009"/>
                  <a:pt x="340800" y="0"/>
                </a:cubicBezTo>
                <a:cubicBezTo>
                  <a:pt x="424753" y="-25009"/>
                  <a:pt x="627928" y="5100"/>
                  <a:pt x="754229" y="0"/>
                </a:cubicBezTo>
                <a:cubicBezTo>
                  <a:pt x="880530" y="-5100"/>
                  <a:pt x="1145947" y="77888"/>
                  <a:pt x="1458177" y="0"/>
                </a:cubicBezTo>
                <a:cubicBezTo>
                  <a:pt x="1770407" y="-77888"/>
                  <a:pt x="1865549" y="23226"/>
                  <a:pt x="2016865" y="0"/>
                </a:cubicBezTo>
                <a:cubicBezTo>
                  <a:pt x="2168181" y="-23226"/>
                  <a:pt x="2259132" y="27425"/>
                  <a:pt x="2357665" y="0"/>
                </a:cubicBezTo>
                <a:cubicBezTo>
                  <a:pt x="2456198" y="-27425"/>
                  <a:pt x="2648447" y="12822"/>
                  <a:pt x="2916353" y="0"/>
                </a:cubicBezTo>
                <a:cubicBezTo>
                  <a:pt x="3184259" y="-12822"/>
                  <a:pt x="3210900" y="32265"/>
                  <a:pt x="3329783" y="0"/>
                </a:cubicBezTo>
                <a:cubicBezTo>
                  <a:pt x="3448666" y="-32265"/>
                  <a:pt x="3643707" y="44395"/>
                  <a:pt x="3743212" y="0"/>
                </a:cubicBezTo>
                <a:cubicBezTo>
                  <a:pt x="3842717" y="-44395"/>
                  <a:pt x="3918596" y="38066"/>
                  <a:pt x="4084012" y="0"/>
                </a:cubicBezTo>
                <a:cubicBezTo>
                  <a:pt x="4249428" y="-38066"/>
                  <a:pt x="4363976" y="13008"/>
                  <a:pt x="4570071" y="0"/>
                </a:cubicBezTo>
                <a:cubicBezTo>
                  <a:pt x="4776166" y="-13008"/>
                  <a:pt x="4893502" y="55524"/>
                  <a:pt x="5128759" y="0"/>
                </a:cubicBezTo>
                <a:cubicBezTo>
                  <a:pt x="5364016" y="-55524"/>
                  <a:pt x="5497160" y="27834"/>
                  <a:pt x="5614818" y="0"/>
                </a:cubicBezTo>
                <a:cubicBezTo>
                  <a:pt x="5732476" y="-27834"/>
                  <a:pt x="5904186" y="27984"/>
                  <a:pt x="6100877" y="0"/>
                </a:cubicBezTo>
                <a:cubicBezTo>
                  <a:pt x="6297568" y="-27984"/>
                  <a:pt x="6361890" y="14797"/>
                  <a:pt x="6586936" y="0"/>
                </a:cubicBezTo>
                <a:cubicBezTo>
                  <a:pt x="6811982" y="-14797"/>
                  <a:pt x="7060615" y="42229"/>
                  <a:pt x="7262949" y="0"/>
                </a:cubicBezTo>
                <a:cubicBezTo>
                  <a:pt x="7268206" y="145321"/>
                  <a:pt x="7198903" y="441904"/>
                  <a:pt x="7262949" y="586177"/>
                </a:cubicBezTo>
                <a:cubicBezTo>
                  <a:pt x="7326995" y="730450"/>
                  <a:pt x="7211940" y="983741"/>
                  <a:pt x="7262949" y="1194900"/>
                </a:cubicBezTo>
                <a:cubicBezTo>
                  <a:pt x="7313958" y="1406059"/>
                  <a:pt x="7199471" y="1557960"/>
                  <a:pt x="7262949" y="1758532"/>
                </a:cubicBezTo>
                <a:cubicBezTo>
                  <a:pt x="7326427" y="1959104"/>
                  <a:pt x="7213176" y="2038522"/>
                  <a:pt x="7262949" y="2254528"/>
                </a:cubicBezTo>
                <a:cubicBezTo>
                  <a:pt x="7095446" y="2270499"/>
                  <a:pt x="6969037" y="2237611"/>
                  <a:pt x="6776890" y="2254528"/>
                </a:cubicBezTo>
                <a:cubicBezTo>
                  <a:pt x="6584743" y="2271445"/>
                  <a:pt x="6547836" y="2217991"/>
                  <a:pt x="6363461" y="2254528"/>
                </a:cubicBezTo>
                <a:cubicBezTo>
                  <a:pt x="6179086" y="2291065"/>
                  <a:pt x="6109972" y="2238172"/>
                  <a:pt x="6022661" y="2254528"/>
                </a:cubicBezTo>
                <a:cubicBezTo>
                  <a:pt x="5935350" y="2270884"/>
                  <a:pt x="5557159" y="2237761"/>
                  <a:pt x="5391343" y="2254528"/>
                </a:cubicBezTo>
                <a:cubicBezTo>
                  <a:pt x="5225527" y="2271295"/>
                  <a:pt x="5098596" y="2219540"/>
                  <a:pt x="4905284" y="2254528"/>
                </a:cubicBezTo>
                <a:cubicBezTo>
                  <a:pt x="4711972" y="2289516"/>
                  <a:pt x="4454103" y="2232229"/>
                  <a:pt x="4273966" y="2254528"/>
                </a:cubicBezTo>
                <a:cubicBezTo>
                  <a:pt x="4093829" y="2276827"/>
                  <a:pt x="3912640" y="2240397"/>
                  <a:pt x="3570019" y="2254528"/>
                </a:cubicBezTo>
                <a:cubicBezTo>
                  <a:pt x="3227398" y="2268659"/>
                  <a:pt x="3340005" y="2245889"/>
                  <a:pt x="3229219" y="2254528"/>
                </a:cubicBezTo>
                <a:cubicBezTo>
                  <a:pt x="3118433" y="2263167"/>
                  <a:pt x="2845671" y="2229518"/>
                  <a:pt x="2670530" y="2254528"/>
                </a:cubicBezTo>
                <a:cubicBezTo>
                  <a:pt x="2495389" y="2279538"/>
                  <a:pt x="2422875" y="2214437"/>
                  <a:pt x="2257101" y="2254528"/>
                </a:cubicBezTo>
                <a:cubicBezTo>
                  <a:pt x="2091327" y="2294619"/>
                  <a:pt x="2045116" y="2236591"/>
                  <a:pt x="1916301" y="2254528"/>
                </a:cubicBezTo>
                <a:cubicBezTo>
                  <a:pt x="1787486" y="2272465"/>
                  <a:pt x="1582591" y="2189880"/>
                  <a:pt x="1284983" y="2254528"/>
                </a:cubicBezTo>
                <a:cubicBezTo>
                  <a:pt x="987375" y="2319176"/>
                  <a:pt x="998940" y="2226781"/>
                  <a:pt x="871554" y="2254528"/>
                </a:cubicBezTo>
                <a:cubicBezTo>
                  <a:pt x="744168" y="2282275"/>
                  <a:pt x="309282" y="2236646"/>
                  <a:pt x="0" y="2254528"/>
                </a:cubicBezTo>
                <a:cubicBezTo>
                  <a:pt x="-18587" y="2133197"/>
                  <a:pt x="14494" y="1840662"/>
                  <a:pt x="0" y="1690896"/>
                </a:cubicBezTo>
                <a:cubicBezTo>
                  <a:pt x="-14494" y="1541130"/>
                  <a:pt x="33782" y="1358018"/>
                  <a:pt x="0" y="1172355"/>
                </a:cubicBezTo>
                <a:cubicBezTo>
                  <a:pt x="-33782" y="986692"/>
                  <a:pt x="39055" y="839274"/>
                  <a:pt x="0" y="586177"/>
                </a:cubicBezTo>
                <a:cubicBezTo>
                  <a:pt x="-39055" y="333080"/>
                  <a:pt x="65381" y="170917"/>
                  <a:pt x="0" y="0"/>
                </a:cubicBezTo>
                <a:close/>
              </a:path>
            </a:pathLst>
          </a:custGeom>
          <a:noFill/>
          <a:ln w="28575">
            <a:noFill/>
            <a:extLst>
              <a:ext uri="{C807C97D-BFC1-408E-A445-0C87EB9F89A2}">
                <ask:lineSketchStyleProps xmlns:ask="http://schemas.microsoft.com/office/drawing/2018/sketchyshapes" sd="21498631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Cavolini" panose="03000502040302020204" pitchFamily="66" charset="0"/>
                <a:cs typeface="Cavolini" panose="03000502040302020204" pitchFamily="66" charset="0"/>
              </a:rPr>
              <a:t>Es sind mehr als 40 000 000 organische Verbindungen bekannt, dagegen nur ca. 800 000 anorganische Verbindungen (das sind nur etwa 2%).</a:t>
            </a:r>
          </a:p>
        </p:txBody>
      </p:sp>
      <p:pic>
        <p:nvPicPr>
          <p:cNvPr id="8" name="Grafik 7" descr="Ukazováček nahoru">
            <a:extLst>
              <a:ext uri="{FF2B5EF4-FFF2-40B4-BE49-F238E27FC236}">
                <a16:creationId xmlns:a16="http://schemas.microsoft.com/office/drawing/2014/main" id="{6139F50B-970B-4DE6-9EDE-7DA4E07B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7" y="2928348"/>
            <a:ext cx="1820093" cy="1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8DBC36-0247-42FF-AF3B-7EC17F283BF8}"/>
              </a:ext>
            </a:extLst>
          </p:cNvPr>
          <p:cNvSpPr txBox="1"/>
          <p:nvPr/>
        </p:nvSpPr>
        <p:spPr>
          <a:xfrm>
            <a:off x="1179671" y="262883"/>
            <a:ext cx="4907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Kohlenstoffatom im Atommodell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E176B4-DE0C-425C-A6F8-B79E6F7B384B}"/>
              </a:ext>
            </a:extLst>
          </p:cNvPr>
          <p:cNvSpPr txBox="1"/>
          <p:nvPr/>
        </p:nvSpPr>
        <p:spPr>
          <a:xfrm>
            <a:off x="1179671" y="1384548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Bohrsches Atommodell: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83AD0F-A94F-43F6-8E5B-89810A91463D}"/>
              </a:ext>
            </a:extLst>
          </p:cNvPr>
          <p:cNvSpPr txBox="1"/>
          <p:nvPr/>
        </p:nvSpPr>
        <p:spPr>
          <a:xfrm>
            <a:off x="1179671" y="3397658"/>
            <a:ext cx="3030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Kugelwolkenmodell der äußersten Schale:</a:t>
            </a:r>
          </a:p>
        </p:txBody>
      </p:sp>
      <p:grpSp>
        <p:nvGrpSpPr>
          <p:cNvPr id="7" name="Group 1088">
            <a:extLst>
              <a:ext uri="{FF2B5EF4-FFF2-40B4-BE49-F238E27FC236}">
                <a16:creationId xmlns:a16="http://schemas.microsoft.com/office/drawing/2014/main" id="{0709B6F8-B4A8-43D5-959E-D215D4AE76F4}"/>
              </a:ext>
            </a:extLst>
          </p:cNvPr>
          <p:cNvGrpSpPr>
            <a:grpSpLocks/>
          </p:cNvGrpSpPr>
          <p:nvPr/>
        </p:nvGrpSpPr>
        <p:grpSpPr bwMode="auto">
          <a:xfrm>
            <a:off x="4794282" y="2943479"/>
            <a:ext cx="1722120" cy="1785938"/>
            <a:chOff x="3456" y="1056"/>
            <a:chExt cx="1680" cy="1824"/>
          </a:xfrm>
        </p:grpSpPr>
        <p:sp>
          <p:nvSpPr>
            <p:cNvPr id="8" name="Oval 1089">
              <a:extLst>
                <a:ext uri="{FF2B5EF4-FFF2-40B4-BE49-F238E27FC236}">
                  <a16:creationId xmlns:a16="http://schemas.microsoft.com/office/drawing/2014/main" id="{33C6B2FE-7313-41A0-A737-1B0A6483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32"/>
              <a:ext cx="768" cy="7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de-DE" altLang="de-DE"/>
            </a:p>
          </p:txBody>
        </p:sp>
        <p:grpSp>
          <p:nvGrpSpPr>
            <p:cNvPr id="9" name="Group 1090">
              <a:extLst>
                <a:ext uri="{FF2B5EF4-FFF2-40B4-BE49-F238E27FC236}">
                  <a16:creationId xmlns:a16="http://schemas.microsoft.com/office/drawing/2014/main" id="{C027564D-74C1-4AEF-A84B-B3309C430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872"/>
              <a:ext cx="336" cy="336"/>
              <a:chOff x="1536" y="2400"/>
              <a:chExt cx="336" cy="336"/>
            </a:xfrm>
          </p:grpSpPr>
          <p:sp>
            <p:nvSpPr>
              <p:cNvPr id="13" name="Oval 1091">
                <a:extLst>
                  <a:ext uri="{FF2B5EF4-FFF2-40B4-BE49-F238E27FC236}">
                    <a16:creationId xmlns:a16="http://schemas.microsoft.com/office/drawing/2014/main" id="{EC6A0109-63EB-42E5-A582-46771EBA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1A5A25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de-DE" altLang="de-DE" dirty="0"/>
              </a:p>
            </p:txBody>
          </p:sp>
          <p:sp>
            <p:nvSpPr>
              <p:cNvPr id="14" name="Oval 1092">
                <a:extLst>
                  <a:ext uri="{FF2B5EF4-FFF2-40B4-BE49-F238E27FC236}">
                    <a16:creationId xmlns:a16="http://schemas.microsoft.com/office/drawing/2014/main" id="{9206922D-0E02-4B07-9867-B69B04C57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de-DE" altLang="de-DE"/>
              </a:p>
            </p:txBody>
          </p:sp>
        </p:grpSp>
        <p:sp>
          <p:nvSpPr>
            <p:cNvPr id="10" name="Oval 1093">
              <a:extLst>
                <a:ext uri="{FF2B5EF4-FFF2-40B4-BE49-F238E27FC236}">
                  <a16:creationId xmlns:a16="http://schemas.microsoft.com/office/drawing/2014/main" id="{987FE12D-5F02-407A-A4D5-C38D8E3D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864" cy="86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de-DE" altLang="de-DE"/>
            </a:p>
          </p:txBody>
        </p:sp>
        <p:sp>
          <p:nvSpPr>
            <p:cNvPr id="11" name="Oval 1094">
              <a:extLst>
                <a:ext uri="{FF2B5EF4-FFF2-40B4-BE49-F238E27FC236}">
                  <a16:creationId xmlns:a16="http://schemas.microsoft.com/office/drawing/2014/main" id="{8C72D559-70B9-479A-9DF8-F925123C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816" cy="81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de-DE" altLang="de-DE"/>
            </a:p>
          </p:txBody>
        </p:sp>
        <p:sp>
          <p:nvSpPr>
            <p:cNvPr id="12" name="Oval 1095">
              <a:extLst>
                <a:ext uri="{FF2B5EF4-FFF2-40B4-BE49-F238E27FC236}">
                  <a16:creationId xmlns:a16="http://schemas.microsoft.com/office/drawing/2014/main" id="{13A860C7-6CF4-4D57-904F-0AA41FB8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56"/>
              <a:ext cx="816" cy="81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de-DE" alt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22FA7E7-F8B8-44CB-8A5F-C2F4F625E5F0}"/>
              </a:ext>
            </a:extLst>
          </p:cNvPr>
          <p:cNvGrpSpPr/>
          <p:nvPr/>
        </p:nvGrpSpPr>
        <p:grpSpPr>
          <a:xfrm>
            <a:off x="4844630" y="898662"/>
            <a:ext cx="1642602" cy="1614496"/>
            <a:chOff x="5529279" y="991451"/>
            <a:chExt cx="1642602" cy="1614496"/>
          </a:xfrm>
        </p:grpSpPr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6F27A8D0-83E5-421B-983A-B035D3C7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79" y="991451"/>
              <a:ext cx="1642602" cy="16144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Oval 98">
              <a:extLst>
                <a:ext uri="{FF2B5EF4-FFF2-40B4-BE49-F238E27FC236}">
                  <a16:creationId xmlns:a16="http://schemas.microsoft.com/office/drawing/2014/main" id="{E72FCD36-44C7-44FA-AC99-2F66E603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394" y="1332849"/>
              <a:ext cx="887125" cy="8905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Oval 74">
              <a:extLst>
                <a:ext uri="{FF2B5EF4-FFF2-40B4-BE49-F238E27FC236}">
                  <a16:creationId xmlns:a16="http://schemas.microsoft.com/office/drawing/2014/main" id="{7C4C2E7E-420F-4A4E-B460-40B24C3B8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649" y="1703063"/>
              <a:ext cx="152155" cy="1501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Oval 75">
              <a:extLst>
                <a:ext uri="{FF2B5EF4-FFF2-40B4-BE49-F238E27FC236}">
                  <a16:creationId xmlns:a16="http://schemas.microsoft.com/office/drawing/2014/main" id="{405E9D1F-DB78-4183-8696-571379AE3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062" y="1794323"/>
              <a:ext cx="152155" cy="1501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Oval 74">
              <a:extLst>
                <a:ext uri="{FF2B5EF4-FFF2-40B4-BE49-F238E27FC236}">
                  <a16:creationId xmlns:a16="http://schemas.microsoft.com/office/drawing/2014/main" id="{23AE1B81-BD80-48B7-B7A8-29AC3907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116" y="1527371"/>
              <a:ext cx="152155" cy="1501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Oval 72">
              <a:extLst>
                <a:ext uri="{FF2B5EF4-FFF2-40B4-BE49-F238E27FC236}">
                  <a16:creationId xmlns:a16="http://schemas.microsoft.com/office/drawing/2014/main" id="{FAB75BFF-1D9D-4608-9BF8-D1D667E3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259" y="1853224"/>
              <a:ext cx="152155" cy="1501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F83FF087-9903-4FF1-8007-6F70DD053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485" y="2332494"/>
              <a:ext cx="152155" cy="1501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Oval 69">
              <a:extLst>
                <a:ext uri="{FF2B5EF4-FFF2-40B4-BE49-F238E27FC236}">
                  <a16:creationId xmlns:a16="http://schemas.microsoft.com/office/drawing/2014/main" id="{3FCC4963-CAB3-4FB1-9CC6-8239A1E7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174" y="1090402"/>
              <a:ext cx="152155" cy="1501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Oval 67">
              <a:extLst>
                <a:ext uri="{FF2B5EF4-FFF2-40B4-BE49-F238E27FC236}">
                  <a16:creationId xmlns:a16="http://schemas.microsoft.com/office/drawing/2014/main" id="{13CD906E-9944-4235-816E-72513D456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575" y="1681119"/>
              <a:ext cx="152155" cy="1501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39A18A66-E94F-470C-8F17-19F345F62034}"/>
              </a:ext>
            </a:extLst>
          </p:cNvPr>
          <p:cNvSpPr txBox="1"/>
          <p:nvPr/>
        </p:nvSpPr>
        <p:spPr>
          <a:xfrm>
            <a:off x="7613346" y="1086491"/>
            <a:ext cx="3777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6 Protonen, 6 Neutronen im Kern</a:t>
            </a:r>
          </a:p>
          <a:p>
            <a:r>
              <a:rPr lang="de-DE" sz="2000" i="1" dirty="0"/>
              <a:t>6 Elektronen in der Hülle</a:t>
            </a:r>
          </a:p>
          <a:p>
            <a:r>
              <a:rPr lang="de-DE" sz="2000" i="1" dirty="0"/>
              <a:t>K-Schale: 2 Elektronen</a:t>
            </a:r>
          </a:p>
          <a:p>
            <a:r>
              <a:rPr lang="de-DE" sz="2000" i="1" dirty="0"/>
              <a:t>L-Schale: 4 Elektronen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52DDC89-AC17-4C00-A0A3-35C8ABE35881}"/>
              </a:ext>
            </a:extLst>
          </p:cNvPr>
          <p:cNvSpPr txBox="1"/>
          <p:nvPr/>
        </p:nvSpPr>
        <p:spPr>
          <a:xfrm>
            <a:off x="7613346" y="3243770"/>
            <a:ext cx="3426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4 einfach besetzte Kugelwolken </a:t>
            </a:r>
          </a:p>
          <a:p>
            <a:r>
              <a:rPr lang="de-DE" sz="2000" i="1" dirty="0">
                <a:sym typeface="Wingdings" panose="05000000000000000000" pitchFamily="2" charset="2"/>
              </a:rPr>
              <a:t> Ein C-Atom geht 4 Elektronenpaar-Bindungen ein</a:t>
            </a:r>
            <a:endParaRPr lang="de-DE" sz="2000" i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566C0CB-1718-4153-8A91-4E76C218547B}"/>
              </a:ext>
            </a:extLst>
          </p:cNvPr>
          <p:cNvCxnSpPr>
            <a:cxnSpLocks/>
          </p:cNvCxnSpPr>
          <p:nvPr/>
        </p:nvCxnSpPr>
        <p:spPr>
          <a:xfrm>
            <a:off x="8102662" y="2461765"/>
            <a:ext cx="0" cy="74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A09287B-CCEC-476D-86FA-244072F9E05D}"/>
              </a:ext>
            </a:extLst>
          </p:cNvPr>
          <p:cNvGrpSpPr/>
          <p:nvPr/>
        </p:nvGrpSpPr>
        <p:grpSpPr>
          <a:xfrm>
            <a:off x="5443524" y="5007017"/>
            <a:ext cx="482437" cy="539841"/>
            <a:chOff x="5521720" y="5946234"/>
            <a:chExt cx="482437" cy="539841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0FF44DD-32E3-45F2-9637-E020D9FF4057}"/>
                </a:ext>
              </a:extLst>
            </p:cNvPr>
            <p:cNvSpPr txBox="1"/>
            <p:nvPr/>
          </p:nvSpPr>
          <p:spPr>
            <a:xfrm>
              <a:off x="5571676" y="594623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C</a:t>
              </a: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5C8BA51-BCD6-4E18-94C0-E75D62D7CD9D}"/>
                </a:ext>
              </a:extLst>
            </p:cNvPr>
            <p:cNvSpPr/>
            <p:nvPr/>
          </p:nvSpPr>
          <p:spPr>
            <a:xfrm>
              <a:off x="5744241" y="5946234"/>
              <a:ext cx="49203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857039C-BD10-4046-AA9E-9265131CDE17}"/>
                </a:ext>
              </a:extLst>
            </p:cNvPr>
            <p:cNvSpPr/>
            <p:nvPr/>
          </p:nvSpPr>
          <p:spPr>
            <a:xfrm>
              <a:off x="5954954" y="6162125"/>
              <a:ext cx="49203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DC048A5-557D-42E0-8343-F0F8FF4B09BC}"/>
                </a:ext>
              </a:extLst>
            </p:cNvPr>
            <p:cNvSpPr/>
            <p:nvPr/>
          </p:nvSpPr>
          <p:spPr>
            <a:xfrm>
              <a:off x="5749734" y="6440356"/>
              <a:ext cx="49203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B5321B7-A83C-45F4-97E6-648F1F559681}"/>
                </a:ext>
              </a:extLst>
            </p:cNvPr>
            <p:cNvSpPr/>
            <p:nvPr/>
          </p:nvSpPr>
          <p:spPr>
            <a:xfrm>
              <a:off x="5521720" y="6185263"/>
              <a:ext cx="49203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E09B20B9-0F5F-42D8-A454-5E4BE4A4DD47}"/>
              </a:ext>
            </a:extLst>
          </p:cNvPr>
          <p:cNvSpPr txBox="1"/>
          <p:nvPr/>
        </p:nvSpPr>
        <p:spPr>
          <a:xfrm>
            <a:off x="1179671" y="6053300"/>
            <a:ext cx="10425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Aufgabe</a:t>
            </a:r>
            <a:r>
              <a:rPr lang="de-DE" sz="2000" dirty="0"/>
              <a:t>:  Baue mindestens 5 verschiedene Kohlenwasserstoffe aus 5 C-Atomen und zeichne sie in 	  der Lewis-Schreibweise!</a:t>
            </a:r>
          </a:p>
        </p:txBody>
      </p:sp>
    </p:spTree>
    <p:extLst>
      <p:ext uri="{BB962C8B-B14F-4D97-AF65-F5344CB8AC3E}">
        <p14:creationId xmlns:p14="http://schemas.microsoft.com/office/powerpoint/2010/main" val="13539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3" grpId="0"/>
      <p:bldP spid="44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EF44B132-B5F6-4A1C-AF44-8E2962DD8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9251"/>
              </p:ext>
            </p:extLst>
          </p:nvPr>
        </p:nvGraphicFramePr>
        <p:xfrm>
          <a:off x="609727" y="556124"/>
          <a:ext cx="2971189" cy="105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hemSketch" r:id="rId3" imgW="1364400" imgH="484920" progId="ACD.ChemSketch.20">
                  <p:embed/>
                </p:oleObj>
              </mc:Choice>
              <mc:Fallback>
                <p:oleObj name="ChemSketch" r:id="rId3" imgW="13644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27" y="556124"/>
                        <a:ext cx="2971189" cy="1054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6063CDB1-26EA-4225-B5D5-9B6E721EE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45268"/>
              </p:ext>
            </p:extLst>
          </p:nvPr>
        </p:nvGraphicFramePr>
        <p:xfrm>
          <a:off x="3115553" y="2130544"/>
          <a:ext cx="2344617" cy="151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hemSketch" r:id="rId5" imgW="1135800" imgH="734760" progId="ACD.ChemSketch.20">
                  <p:embed/>
                </p:oleObj>
              </mc:Choice>
              <mc:Fallback>
                <p:oleObj name="ChemSketch" r:id="rId5" imgW="1135800" imgH="7347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5553" y="2130544"/>
                        <a:ext cx="2344617" cy="151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77C98DB-AA6B-40A8-A5F3-A481C3658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41605"/>
              </p:ext>
            </p:extLst>
          </p:nvPr>
        </p:nvGraphicFramePr>
        <p:xfrm>
          <a:off x="766839" y="2190589"/>
          <a:ext cx="1756863" cy="181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hemSketch" r:id="rId7" imgW="814320" imgH="841680" progId="ACD.ChemSketch.20">
                  <p:embed/>
                </p:oleObj>
              </mc:Choice>
              <mc:Fallback>
                <p:oleObj name="ChemSketch" r:id="rId7" imgW="814320" imgH="841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839" y="2190589"/>
                        <a:ext cx="1756863" cy="1815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38102DC2-6631-4CD3-9643-6100A861E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94845"/>
              </p:ext>
            </p:extLst>
          </p:nvPr>
        </p:nvGraphicFramePr>
        <p:xfrm>
          <a:off x="6523864" y="3539859"/>
          <a:ext cx="2604754" cy="132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hemSketch" r:id="rId9" imgW="1178640" imgH="599040" progId="ACD.ChemSketch.20">
                  <p:embed/>
                </p:oleObj>
              </mc:Choice>
              <mc:Fallback>
                <p:oleObj name="ChemSketch" r:id="rId9" imgW="1178640" imgH="5990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23864" y="3539859"/>
                        <a:ext cx="2604754" cy="1323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3674598-C923-494F-9B7E-CEDB675E0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64785"/>
              </p:ext>
            </p:extLst>
          </p:nvPr>
        </p:nvGraphicFramePr>
        <p:xfrm>
          <a:off x="5589575" y="318225"/>
          <a:ext cx="1868578" cy="193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emSketch" r:id="rId11" imgW="757080" imgH="784800" progId="ACD.ChemSketch.20">
                  <p:embed/>
                </p:oleObj>
              </mc:Choice>
              <mc:Fallback>
                <p:oleObj name="ChemSketch" r:id="rId11" imgW="757080" imgH="784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9575" y="318225"/>
                        <a:ext cx="1868578" cy="1935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6767A22-C454-44C5-A7CD-38BFF2C6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52308"/>
              </p:ext>
            </p:extLst>
          </p:nvPr>
        </p:nvGraphicFramePr>
        <p:xfrm>
          <a:off x="8499566" y="530135"/>
          <a:ext cx="2795248" cy="110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hemSketch" r:id="rId13" imgW="1228680" imgH="484920" progId="ACD.ChemSketch.20">
                  <p:embed/>
                </p:oleObj>
              </mc:Choice>
              <mc:Fallback>
                <p:oleObj name="ChemSketch" r:id="rId13" imgW="122868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99566" y="530135"/>
                        <a:ext cx="2795248" cy="110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E1D469F-605E-47B5-8C9E-451175955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25204"/>
              </p:ext>
            </p:extLst>
          </p:nvPr>
        </p:nvGraphicFramePr>
        <p:xfrm>
          <a:off x="8184191" y="2045176"/>
          <a:ext cx="2824438" cy="140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hemSketch" r:id="rId15" imgW="1314360" imgH="656280" progId="ACD.ChemSketch.20">
                  <p:embed/>
                </p:oleObj>
              </mc:Choice>
              <mc:Fallback>
                <p:oleObj name="ChemSketch" r:id="rId15" imgW="1314360" imgH="6562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84191" y="2045176"/>
                        <a:ext cx="2824438" cy="140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C2536E3-6FF7-4BB6-908F-0F1B4864E7B2}"/>
              </a:ext>
            </a:extLst>
          </p:cNvPr>
          <p:cNvSpPr txBox="1"/>
          <p:nvPr/>
        </p:nvSpPr>
        <p:spPr>
          <a:xfrm>
            <a:off x="766839" y="4863294"/>
            <a:ext cx="10885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Merke</a:t>
            </a:r>
            <a:r>
              <a:rPr lang="de-DE" sz="2000" dirty="0"/>
              <a:t>: </a:t>
            </a:r>
          </a:p>
          <a:p>
            <a:r>
              <a:rPr lang="de-DE" sz="2000" dirty="0"/>
              <a:t>Kohlenwasserstoffe können vielfältig aufgebaut sein, da sich die Kohlenstoffatome miteinander </a:t>
            </a:r>
            <a:r>
              <a:rPr lang="de-DE" sz="2000" dirty="0">
                <a:solidFill>
                  <a:schemeClr val="accent6">
                    <a:lumMod val="75000"/>
                  </a:schemeClr>
                </a:solidFill>
              </a:rPr>
              <a:t>kettenförmig</a:t>
            </a:r>
            <a:r>
              <a:rPr lang="de-DE" sz="2000" dirty="0"/>
              <a:t>, </a:t>
            </a:r>
            <a:r>
              <a:rPr lang="de-DE" sz="2000" dirty="0">
                <a:solidFill>
                  <a:srgbClr val="0070C0"/>
                </a:solidFill>
              </a:rPr>
              <a:t>verzweigt</a:t>
            </a:r>
            <a:r>
              <a:rPr lang="de-DE" sz="2000" dirty="0"/>
              <a:t> oder </a:t>
            </a:r>
            <a:r>
              <a:rPr lang="de-DE" sz="2000" dirty="0">
                <a:solidFill>
                  <a:schemeClr val="accent2"/>
                </a:solidFill>
              </a:rPr>
              <a:t>ringförmig (cyclisch) </a:t>
            </a:r>
            <a:r>
              <a:rPr lang="de-DE" sz="2000" dirty="0"/>
              <a:t>verbinden. Außerdem können sie untereinander Einfach-, </a:t>
            </a:r>
            <a:r>
              <a:rPr lang="de-DE" sz="2000" dirty="0">
                <a:solidFill>
                  <a:srgbClr val="FFC000"/>
                </a:solidFill>
              </a:rPr>
              <a:t>Doppel-</a:t>
            </a:r>
            <a:r>
              <a:rPr lang="de-DE" sz="2000" dirty="0"/>
              <a:t> oder </a:t>
            </a:r>
            <a:r>
              <a:rPr lang="de-DE" sz="2000" dirty="0">
                <a:solidFill>
                  <a:srgbClr val="7030A0"/>
                </a:solidFill>
              </a:rPr>
              <a:t>Dreifach</a:t>
            </a:r>
            <a:r>
              <a:rPr lang="de-DE" sz="2000" dirty="0"/>
              <a:t>bindungen eingehen!</a:t>
            </a:r>
          </a:p>
          <a:p>
            <a:r>
              <a:rPr lang="de-DE" sz="2000" dirty="0"/>
              <a:t>Durch den Einbau von Fremdatomen wie O-, N- oder S-Atomen ergeben sich weitere Verbindungen.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5199F45-5E30-4C33-9AAA-049DD0E1318E}"/>
              </a:ext>
            </a:extLst>
          </p:cNvPr>
          <p:cNvSpPr/>
          <p:nvPr/>
        </p:nvSpPr>
        <p:spPr>
          <a:xfrm>
            <a:off x="322218" y="318225"/>
            <a:ext cx="3535680" cy="1494936"/>
          </a:xfrm>
          <a:custGeom>
            <a:avLst/>
            <a:gdLst>
              <a:gd name="connsiteX0" fmla="*/ 0 w 3535680"/>
              <a:gd name="connsiteY0" fmla="*/ 747468 h 1494936"/>
              <a:gd name="connsiteX1" fmla="*/ 1767840 w 3535680"/>
              <a:gd name="connsiteY1" fmla="*/ 0 h 1494936"/>
              <a:gd name="connsiteX2" fmla="*/ 3535680 w 3535680"/>
              <a:gd name="connsiteY2" fmla="*/ 747468 h 1494936"/>
              <a:gd name="connsiteX3" fmla="*/ 1767840 w 3535680"/>
              <a:gd name="connsiteY3" fmla="*/ 1494936 h 1494936"/>
              <a:gd name="connsiteX4" fmla="*/ 0 w 3535680"/>
              <a:gd name="connsiteY4" fmla="*/ 747468 h 149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1494936" extrusionOk="0">
                <a:moveTo>
                  <a:pt x="0" y="747468"/>
                </a:moveTo>
                <a:cubicBezTo>
                  <a:pt x="74180" y="511263"/>
                  <a:pt x="653845" y="-32655"/>
                  <a:pt x="1767840" y="0"/>
                </a:cubicBezTo>
                <a:cubicBezTo>
                  <a:pt x="2726482" y="2780"/>
                  <a:pt x="3567764" y="322455"/>
                  <a:pt x="3535680" y="747468"/>
                </a:cubicBezTo>
                <a:cubicBezTo>
                  <a:pt x="3601862" y="1401889"/>
                  <a:pt x="2733710" y="1467944"/>
                  <a:pt x="1767840" y="1494936"/>
                </a:cubicBezTo>
                <a:cubicBezTo>
                  <a:pt x="895081" y="1484892"/>
                  <a:pt x="-45537" y="1121426"/>
                  <a:pt x="0" y="747468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0ED0ABF-E990-47E3-8C1F-030BAE885A88}"/>
              </a:ext>
            </a:extLst>
          </p:cNvPr>
          <p:cNvSpPr/>
          <p:nvPr/>
        </p:nvSpPr>
        <p:spPr>
          <a:xfrm>
            <a:off x="609727" y="2185213"/>
            <a:ext cx="2089930" cy="1841021"/>
          </a:xfrm>
          <a:custGeom>
            <a:avLst/>
            <a:gdLst>
              <a:gd name="connsiteX0" fmla="*/ 0 w 2089930"/>
              <a:gd name="connsiteY0" fmla="*/ 920511 h 1841021"/>
              <a:gd name="connsiteX1" fmla="*/ 1044965 w 2089930"/>
              <a:gd name="connsiteY1" fmla="*/ 0 h 1841021"/>
              <a:gd name="connsiteX2" fmla="*/ 2089930 w 2089930"/>
              <a:gd name="connsiteY2" fmla="*/ 920511 h 1841021"/>
              <a:gd name="connsiteX3" fmla="*/ 1044965 w 2089930"/>
              <a:gd name="connsiteY3" fmla="*/ 1841022 h 1841021"/>
              <a:gd name="connsiteX4" fmla="*/ 0 w 2089930"/>
              <a:gd name="connsiteY4" fmla="*/ 920511 h 184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930" h="1841021" extrusionOk="0">
                <a:moveTo>
                  <a:pt x="0" y="920511"/>
                </a:moveTo>
                <a:cubicBezTo>
                  <a:pt x="8340" y="431983"/>
                  <a:pt x="410329" y="-13646"/>
                  <a:pt x="1044965" y="0"/>
                </a:cubicBezTo>
                <a:cubicBezTo>
                  <a:pt x="1480645" y="22204"/>
                  <a:pt x="2122644" y="399689"/>
                  <a:pt x="2089930" y="920511"/>
                </a:cubicBezTo>
                <a:cubicBezTo>
                  <a:pt x="2124808" y="1556221"/>
                  <a:pt x="1607068" y="1802354"/>
                  <a:pt x="1044965" y="1841022"/>
                </a:cubicBezTo>
                <a:cubicBezTo>
                  <a:pt x="497437" y="1838153"/>
                  <a:pt x="-81969" y="1358950"/>
                  <a:pt x="0" y="920511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13BD83-3A43-49CA-8AA7-9E90B9961E9A}"/>
              </a:ext>
            </a:extLst>
          </p:cNvPr>
          <p:cNvSpPr/>
          <p:nvPr/>
        </p:nvSpPr>
        <p:spPr>
          <a:xfrm>
            <a:off x="2946741" y="2051060"/>
            <a:ext cx="2578132" cy="1841021"/>
          </a:xfrm>
          <a:custGeom>
            <a:avLst/>
            <a:gdLst>
              <a:gd name="connsiteX0" fmla="*/ 0 w 2578132"/>
              <a:gd name="connsiteY0" fmla="*/ 920511 h 1841021"/>
              <a:gd name="connsiteX1" fmla="*/ 1289066 w 2578132"/>
              <a:gd name="connsiteY1" fmla="*/ 0 h 1841021"/>
              <a:gd name="connsiteX2" fmla="*/ 2578132 w 2578132"/>
              <a:gd name="connsiteY2" fmla="*/ 920511 h 1841021"/>
              <a:gd name="connsiteX3" fmla="*/ 1289066 w 2578132"/>
              <a:gd name="connsiteY3" fmla="*/ 1841022 h 1841021"/>
              <a:gd name="connsiteX4" fmla="*/ 0 w 2578132"/>
              <a:gd name="connsiteY4" fmla="*/ 920511 h 184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32" h="1841021" extrusionOk="0">
                <a:moveTo>
                  <a:pt x="0" y="920511"/>
                </a:moveTo>
                <a:cubicBezTo>
                  <a:pt x="73660" y="587499"/>
                  <a:pt x="400938" y="-41801"/>
                  <a:pt x="1289066" y="0"/>
                </a:cubicBezTo>
                <a:cubicBezTo>
                  <a:pt x="1859559" y="22204"/>
                  <a:pt x="2610846" y="399689"/>
                  <a:pt x="2578132" y="920511"/>
                </a:cubicBezTo>
                <a:cubicBezTo>
                  <a:pt x="2618322" y="1575614"/>
                  <a:pt x="1967393" y="1754481"/>
                  <a:pt x="1289066" y="1841022"/>
                </a:cubicBezTo>
                <a:cubicBezTo>
                  <a:pt x="606725" y="1838153"/>
                  <a:pt x="-81969" y="1358950"/>
                  <a:pt x="0" y="920511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22C4CB6-B6C2-4434-AF47-C42FF15F7F53}"/>
              </a:ext>
            </a:extLst>
          </p:cNvPr>
          <p:cNvSpPr/>
          <p:nvPr/>
        </p:nvSpPr>
        <p:spPr>
          <a:xfrm>
            <a:off x="5378063" y="192259"/>
            <a:ext cx="2344617" cy="2202598"/>
          </a:xfrm>
          <a:custGeom>
            <a:avLst/>
            <a:gdLst>
              <a:gd name="connsiteX0" fmla="*/ 0 w 2344617"/>
              <a:gd name="connsiteY0" fmla="*/ 1101299 h 2202598"/>
              <a:gd name="connsiteX1" fmla="*/ 1172309 w 2344617"/>
              <a:gd name="connsiteY1" fmla="*/ 0 h 2202598"/>
              <a:gd name="connsiteX2" fmla="*/ 2344618 w 2344617"/>
              <a:gd name="connsiteY2" fmla="*/ 1101299 h 2202598"/>
              <a:gd name="connsiteX3" fmla="*/ 1172309 w 2344617"/>
              <a:gd name="connsiteY3" fmla="*/ 2202598 h 2202598"/>
              <a:gd name="connsiteX4" fmla="*/ 0 w 2344617"/>
              <a:gd name="connsiteY4" fmla="*/ 1101299 h 220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4617" h="2202598" extrusionOk="0">
                <a:moveTo>
                  <a:pt x="0" y="1101299"/>
                </a:moveTo>
                <a:cubicBezTo>
                  <a:pt x="18742" y="537689"/>
                  <a:pt x="348461" y="-41849"/>
                  <a:pt x="1172309" y="0"/>
                </a:cubicBezTo>
                <a:cubicBezTo>
                  <a:pt x="1682328" y="21574"/>
                  <a:pt x="2502018" y="433227"/>
                  <a:pt x="2344618" y="1101299"/>
                </a:cubicBezTo>
                <a:cubicBezTo>
                  <a:pt x="2357656" y="1757126"/>
                  <a:pt x="1752211" y="2028645"/>
                  <a:pt x="1172309" y="2202598"/>
                </a:cubicBezTo>
                <a:cubicBezTo>
                  <a:pt x="655757" y="2189907"/>
                  <a:pt x="-119484" y="1607573"/>
                  <a:pt x="0" y="1101299"/>
                </a:cubicBez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32E6C59-5C4A-479C-89DC-BF7A94BFEB89}"/>
              </a:ext>
            </a:extLst>
          </p:cNvPr>
          <p:cNvSpPr/>
          <p:nvPr/>
        </p:nvSpPr>
        <p:spPr>
          <a:xfrm rot="20278678">
            <a:off x="6783976" y="3966310"/>
            <a:ext cx="809898" cy="470533"/>
          </a:xfrm>
          <a:custGeom>
            <a:avLst/>
            <a:gdLst>
              <a:gd name="connsiteX0" fmla="*/ 0 w 809898"/>
              <a:gd name="connsiteY0" fmla="*/ 235267 h 470533"/>
              <a:gd name="connsiteX1" fmla="*/ 404949 w 809898"/>
              <a:gd name="connsiteY1" fmla="*/ 0 h 470533"/>
              <a:gd name="connsiteX2" fmla="*/ 809898 w 809898"/>
              <a:gd name="connsiteY2" fmla="*/ 235267 h 470533"/>
              <a:gd name="connsiteX3" fmla="*/ 404949 w 809898"/>
              <a:gd name="connsiteY3" fmla="*/ 470534 h 470533"/>
              <a:gd name="connsiteX4" fmla="*/ 0 w 809898"/>
              <a:gd name="connsiteY4" fmla="*/ 235267 h 47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898" h="470533" extrusionOk="0">
                <a:moveTo>
                  <a:pt x="0" y="235267"/>
                </a:moveTo>
                <a:cubicBezTo>
                  <a:pt x="20561" y="154286"/>
                  <a:pt x="172416" y="-2108"/>
                  <a:pt x="404949" y="0"/>
                </a:cubicBezTo>
                <a:cubicBezTo>
                  <a:pt x="622462" y="963"/>
                  <a:pt x="820421" y="101332"/>
                  <a:pt x="809898" y="235267"/>
                </a:cubicBezTo>
                <a:cubicBezTo>
                  <a:pt x="821479" y="407478"/>
                  <a:pt x="609931" y="422465"/>
                  <a:pt x="404949" y="470534"/>
                </a:cubicBezTo>
                <a:cubicBezTo>
                  <a:pt x="192776" y="469422"/>
                  <a:pt x="-2525" y="363046"/>
                  <a:pt x="0" y="235267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42775D9-E257-4452-920E-DB97A7F0385F}"/>
              </a:ext>
            </a:extLst>
          </p:cNvPr>
          <p:cNvSpPr/>
          <p:nvPr/>
        </p:nvSpPr>
        <p:spPr>
          <a:xfrm>
            <a:off x="9461862" y="2717074"/>
            <a:ext cx="866503" cy="517276"/>
          </a:xfrm>
          <a:custGeom>
            <a:avLst/>
            <a:gdLst>
              <a:gd name="connsiteX0" fmla="*/ 0 w 866503"/>
              <a:gd name="connsiteY0" fmla="*/ 258638 h 517276"/>
              <a:gd name="connsiteX1" fmla="*/ 433252 w 866503"/>
              <a:gd name="connsiteY1" fmla="*/ 0 h 517276"/>
              <a:gd name="connsiteX2" fmla="*/ 866504 w 866503"/>
              <a:gd name="connsiteY2" fmla="*/ 258638 h 517276"/>
              <a:gd name="connsiteX3" fmla="*/ 433252 w 866503"/>
              <a:gd name="connsiteY3" fmla="*/ 517276 h 517276"/>
              <a:gd name="connsiteX4" fmla="*/ 0 w 866503"/>
              <a:gd name="connsiteY4" fmla="*/ 258638 h 51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03" h="517276" extrusionOk="0">
                <a:moveTo>
                  <a:pt x="0" y="258638"/>
                </a:moveTo>
                <a:cubicBezTo>
                  <a:pt x="13374" y="147636"/>
                  <a:pt x="132452" y="-14596"/>
                  <a:pt x="433252" y="0"/>
                </a:cubicBezTo>
                <a:cubicBezTo>
                  <a:pt x="653834" y="2935"/>
                  <a:pt x="869713" y="114576"/>
                  <a:pt x="866504" y="258638"/>
                </a:cubicBezTo>
                <a:cubicBezTo>
                  <a:pt x="873315" y="426343"/>
                  <a:pt x="666811" y="502547"/>
                  <a:pt x="433252" y="517276"/>
                </a:cubicBezTo>
                <a:cubicBezTo>
                  <a:pt x="235375" y="513262"/>
                  <a:pt x="-6494" y="395939"/>
                  <a:pt x="0" y="258638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1E4336-998D-45DA-AA1B-AFBED642BA2A}"/>
              </a:ext>
            </a:extLst>
          </p:cNvPr>
          <p:cNvSpPr/>
          <p:nvPr/>
        </p:nvSpPr>
        <p:spPr>
          <a:xfrm>
            <a:off x="9596410" y="807055"/>
            <a:ext cx="866503" cy="517276"/>
          </a:xfrm>
          <a:custGeom>
            <a:avLst/>
            <a:gdLst>
              <a:gd name="connsiteX0" fmla="*/ 0 w 866503"/>
              <a:gd name="connsiteY0" fmla="*/ 258638 h 517276"/>
              <a:gd name="connsiteX1" fmla="*/ 433252 w 866503"/>
              <a:gd name="connsiteY1" fmla="*/ 0 h 517276"/>
              <a:gd name="connsiteX2" fmla="*/ 866504 w 866503"/>
              <a:gd name="connsiteY2" fmla="*/ 258638 h 517276"/>
              <a:gd name="connsiteX3" fmla="*/ 433252 w 866503"/>
              <a:gd name="connsiteY3" fmla="*/ 517276 h 517276"/>
              <a:gd name="connsiteX4" fmla="*/ 0 w 866503"/>
              <a:gd name="connsiteY4" fmla="*/ 258638 h 51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03" h="517276" extrusionOk="0">
                <a:moveTo>
                  <a:pt x="0" y="258638"/>
                </a:moveTo>
                <a:cubicBezTo>
                  <a:pt x="13374" y="147636"/>
                  <a:pt x="132452" y="-14596"/>
                  <a:pt x="433252" y="0"/>
                </a:cubicBezTo>
                <a:cubicBezTo>
                  <a:pt x="653834" y="2935"/>
                  <a:pt x="869713" y="114576"/>
                  <a:pt x="866504" y="258638"/>
                </a:cubicBezTo>
                <a:cubicBezTo>
                  <a:pt x="873315" y="426343"/>
                  <a:pt x="666811" y="502547"/>
                  <a:pt x="433252" y="517276"/>
                </a:cubicBezTo>
                <a:cubicBezTo>
                  <a:pt x="235375" y="513262"/>
                  <a:pt x="-6494" y="395939"/>
                  <a:pt x="0" y="258638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5265792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7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0BED9CF-ED1F-4BDF-BFA5-8A2CA5C695E0}"/>
              </a:ext>
            </a:extLst>
          </p:cNvPr>
          <p:cNvSpPr txBox="1"/>
          <p:nvPr/>
        </p:nvSpPr>
        <p:spPr>
          <a:xfrm>
            <a:off x="862149" y="644434"/>
            <a:ext cx="74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Methan – der einfachste Kohlenwasserstoff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2A779C-7705-4019-9F8D-4500BF30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70" y="1717630"/>
            <a:ext cx="2628900" cy="2847975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7E3B5A4-7FDD-49CF-A90A-D5F6B05E4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49531"/>
              </p:ext>
            </p:extLst>
          </p:nvPr>
        </p:nvGraphicFramePr>
        <p:xfrm>
          <a:off x="8012432" y="2005013"/>
          <a:ext cx="2043113" cy="22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emSketch" r:id="rId4" imgW="450000" imgH="484920" progId="ACD.ChemSketch.20">
                  <p:embed/>
                </p:oleObj>
              </mc:Choice>
              <mc:Fallback>
                <p:oleObj name="ChemSketch" r:id="rId4" imgW="4500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2432" y="2005013"/>
                        <a:ext cx="2043113" cy="220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D19F7C4-D2ED-49FD-B380-9A9F143CBECF}"/>
              </a:ext>
            </a:extLst>
          </p:cNvPr>
          <p:cNvSpPr txBox="1"/>
          <p:nvPr/>
        </p:nvSpPr>
        <p:spPr>
          <a:xfrm>
            <a:off x="1615440" y="4660855"/>
            <a:ext cx="262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Räumliche Struktur: </a:t>
            </a:r>
            <a:r>
              <a:rPr lang="de-DE" b="1" dirty="0"/>
              <a:t>Tetraeder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B9CD19-228A-45B5-A411-A714EBAE4146}"/>
              </a:ext>
            </a:extLst>
          </p:cNvPr>
          <p:cNvSpPr txBox="1"/>
          <p:nvPr/>
        </p:nvSpPr>
        <p:spPr>
          <a:xfrm>
            <a:off x="8402957" y="4565605"/>
            <a:ext cx="14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Lewis-Formel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EEAEF18D-FE3E-4391-960B-C8579349EA27}"/>
              </a:ext>
            </a:extLst>
          </p:cNvPr>
          <p:cNvSpPr/>
          <p:nvPr/>
        </p:nvSpPr>
        <p:spPr>
          <a:xfrm>
            <a:off x="2751909" y="2664823"/>
            <a:ext cx="827313" cy="923108"/>
          </a:xfrm>
          <a:prstGeom prst="arc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25A3EC-F939-4B9C-A397-914810D2A5AD}"/>
              </a:ext>
            </a:extLst>
          </p:cNvPr>
          <p:cNvSpPr txBox="1"/>
          <p:nvPr/>
        </p:nvSpPr>
        <p:spPr>
          <a:xfrm>
            <a:off x="3500845" y="2569573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H-C-H-Bindungswinkel 109°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B6ED7D-F182-45AC-8DA3-8591A982E8CC}"/>
              </a:ext>
            </a:extLst>
          </p:cNvPr>
          <p:cNvSpPr txBox="1"/>
          <p:nvPr/>
        </p:nvSpPr>
        <p:spPr>
          <a:xfrm>
            <a:off x="4331632" y="5454670"/>
            <a:ext cx="4484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Schwach polare Bindungen, die Teilladungen sind symmetrisch verteilt</a:t>
            </a:r>
          </a:p>
          <a:p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ym typeface="Wingdings" panose="05000000000000000000" pitchFamily="2" charset="2"/>
              </a:rPr>
              <a:t>Unpolares Molekül</a:t>
            </a:r>
            <a:endParaRPr lang="de-DE" sz="20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7DE256-E46C-4B9B-94DB-C45B16870979}"/>
              </a:ext>
            </a:extLst>
          </p:cNvPr>
          <p:cNvSpPr txBox="1"/>
          <p:nvPr/>
        </p:nvSpPr>
        <p:spPr>
          <a:xfrm>
            <a:off x="8816546" y="1717630"/>
            <a:ext cx="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6C01FA-0885-43C6-A7A1-21672BD9E09A}"/>
              </a:ext>
            </a:extLst>
          </p:cNvPr>
          <p:cNvSpPr txBox="1"/>
          <p:nvPr/>
        </p:nvSpPr>
        <p:spPr>
          <a:xfrm>
            <a:off x="10055545" y="2921315"/>
            <a:ext cx="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CF545F-68F9-49BA-9741-850D7960194C}"/>
              </a:ext>
            </a:extLst>
          </p:cNvPr>
          <p:cNvSpPr txBox="1"/>
          <p:nvPr/>
        </p:nvSpPr>
        <p:spPr>
          <a:xfrm>
            <a:off x="8878387" y="4152833"/>
            <a:ext cx="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34F1FF-F292-44D7-B018-75B2AE955BFD}"/>
              </a:ext>
            </a:extLst>
          </p:cNvPr>
          <p:cNvSpPr txBox="1"/>
          <p:nvPr/>
        </p:nvSpPr>
        <p:spPr>
          <a:xfrm>
            <a:off x="7577548" y="2921315"/>
            <a:ext cx="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de-DE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6EE1002-95DC-4346-BC93-D7BDF178A72E}"/>
              </a:ext>
            </a:extLst>
          </p:cNvPr>
          <p:cNvSpPr txBox="1"/>
          <p:nvPr/>
        </p:nvSpPr>
        <p:spPr>
          <a:xfrm>
            <a:off x="9065474" y="2705167"/>
            <a:ext cx="43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de-DE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722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Cavolini</vt:lpstr>
      <vt:lpstr>Times New Roman</vt:lpstr>
      <vt:lpstr>Office</vt:lpstr>
      <vt:lpstr>ACD/ChemSketch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3</cp:revision>
  <dcterms:created xsi:type="dcterms:W3CDTF">2021-11-08T16:00:16Z</dcterms:created>
  <dcterms:modified xsi:type="dcterms:W3CDTF">2021-11-08T16:59:03Z</dcterms:modified>
</cp:coreProperties>
</file>