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64" r:id="rId4"/>
    <p:sldId id="261" r:id="rId5"/>
    <p:sldId id="258" r:id="rId6"/>
    <p:sldId id="256" r:id="rId7"/>
    <p:sldId id="265" r:id="rId8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1A11D-8CF5-44FB-A964-5A2B318B7E28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AF0FD-1531-4446-94CE-311D09CD4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9BC5-3C07-44F9-A19B-7D8C0719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4011B8-CD9C-4B70-B043-97E53A3D3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CE07A6-38B9-49EC-AA57-B300159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980B6-88C2-4239-A2EE-6DEA5A7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3892D-7E91-484C-8163-51ED5F94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97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E5D65-01CB-45A5-A8E2-AEABA200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E8AB4-AE85-4D5C-9D10-7F5EFB20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577C4-E328-4D73-9437-F4901902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ECEAA-174B-445D-A43F-5C340D38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F57C2-B3EC-4652-A31C-481D1A5F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8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665043-32AB-4BE3-BB20-4D05E0FB0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2BCDD3-CEB6-4FB9-88FD-55443D2DC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08162-2C2A-4061-9B95-05110E33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F93CB-891D-483F-80FA-A66486E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A6EE0-442F-41B0-A4BC-2F2DEFB1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58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250CC-5D2B-477C-9F68-1BB89AB5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22E01-6511-4809-BE66-90B921293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228CDE-B348-4B81-8CFE-3B7DD353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DE0C5-E930-4B9B-898C-F41A0654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A3672-5701-4D8F-ACC3-A4D5DEAE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14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986A8-6722-4369-9B22-5711C756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E3C43-9753-4F8F-9323-B45CE398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82CB4-87F9-4241-8459-417EA601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DF3CF-8A4E-4777-B6B1-DB580488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A71718-AE03-49BE-9F96-274CA251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52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FEB64-A1A2-454F-ACA8-DBB56332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54AE5-B886-4745-A2B7-91EBAB11E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9842C8-1035-4330-872F-112C251B0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D8D557-FC6E-4398-AE30-509A591D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066DB-0C74-4132-9952-A5D03F4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5CC217-AA4A-4DF7-954D-88936637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29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5BA72-B155-48BA-BB27-066A577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82B76-2285-4D5F-98A6-97D0B2F7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E46A99-6373-4D4F-B77D-7597B8F2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FB5F6-DC3C-43A9-83A4-89DF171CA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702ED5-B4DB-4BCE-B2FE-CBF36B188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C16AB9-EAC4-4D19-964A-77F0A9DF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5A973A-7AF5-4949-9B48-7DC10422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D0AAEF-9AD5-4B96-8240-D1C7D71B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79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6E21-95E6-43C6-A01D-0E7E74CE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FBE0E-1AD3-430B-887C-7A3B1B66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A0D910-D4CD-44A6-B7AE-86EE2D1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E95B7B-6EC0-4616-A6B1-A10CA22D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9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A5811E-81FF-444F-95F8-097EF8DA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69EE9A-0E92-47C7-918A-946C2816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A2862E-7EC2-4F87-8F7F-9F6F6419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50FB4-F2ED-43B5-8528-3C3861AF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ABD00-11EA-4BF8-8E06-B87EBFF9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B14888-99B3-4A8A-AD8D-22DB79AD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1CE8C9-51CF-4C97-BBFA-AD8126A9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763B8B-F907-4C00-8753-9ECD41D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B0CE2C-5249-4759-AAD3-6503E40C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1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B3DA2-8766-481F-8DAD-A52F88CB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D1BADC-61A6-4FF3-B63D-B7A6CD3E7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F5D116-638A-4CC7-90BA-546A72A2D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A94D4C-B807-4C17-B7DC-12E48AF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D566E-F55F-4885-A4F9-B485FBC6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F1A0C0-D58F-4A4A-86D9-487DBCB5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32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F61F2A-3626-4809-AADD-08B75DBF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DF527-3798-4EBF-B914-27EFB0FF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A1569C-50D0-43F0-9C02-A60D16173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9AC1C-DFB6-42D5-A750-6093B088626B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87FB1-4AE1-4615-8EDC-56038DB4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799C8D-F36B-4618-AB4F-063A6FC44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1ECF-2F95-4A8A-BB9E-CFBA09DE77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8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9C289-E19B-496D-B005-D09D7F73E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47298-3E54-46B3-886C-7C3B377DD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675"/>
            <a:ext cx="9144000" cy="1655762"/>
          </a:xfrm>
        </p:spPr>
        <p:txBody>
          <a:bodyPr/>
          <a:lstStyle/>
          <a:p>
            <a:r>
              <a:rPr lang="de-DE" dirty="0"/>
              <a:t>27.01.2021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C89B3A5-664F-41D0-B68D-20998FD48ABC}"/>
              </a:ext>
            </a:extLst>
          </p:cNvPr>
          <p:cNvSpPr txBox="1"/>
          <p:nvPr/>
        </p:nvSpPr>
        <p:spPr>
          <a:xfrm>
            <a:off x="1619794" y="3770812"/>
            <a:ext cx="6409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Themen</a:t>
            </a:r>
            <a:r>
              <a:rPr lang="de-DE" sz="2400" dirty="0"/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Besprechung der Hausaufgabe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 err="1"/>
              <a:t>Lernzirkel„Alkohole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632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D9099966-DC0E-494C-A5CE-09DFEA53B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10511"/>
              </p:ext>
            </p:extLst>
          </p:nvPr>
        </p:nvGraphicFramePr>
        <p:xfrm>
          <a:off x="7225819" y="2645229"/>
          <a:ext cx="3511819" cy="186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793080" imgH="420840" progId="ACD.ChemSketch.20">
                  <p:embed/>
                </p:oleObj>
              </mc:Choice>
              <mc:Fallback>
                <p:oleObj name="ChemSketch" r:id="rId2" imgW="793080" imgH="42084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25819" y="2645229"/>
                        <a:ext cx="3511819" cy="186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leichschenkliges Dreieck 33">
            <a:extLst>
              <a:ext uri="{FF2B5EF4-FFF2-40B4-BE49-F238E27FC236}">
                <a16:creationId xmlns:a16="http://schemas.microsoft.com/office/drawing/2014/main" id="{30E3A368-8FC0-4093-9CDC-89313C91C60B}"/>
              </a:ext>
            </a:extLst>
          </p:cNvPr>
          <p:cNvSpPr/>
          <p:nvPr/>
        </p:nvSpPr>
        <p:spPr>
          <a:xfrm rot="14191902">
            <a:off x="8263242" y="2968073"/>
            <a:ext cx="298081" cy="7873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CE33181A-1DC8-42B3-BE07-08679E71625A}"/>
              </a:ext>
            </a:extLst>
          </p:cNvPr>
          <p:cNvSpPr/>
          <p:nvPr/>
        </p:nvSpPr>
        <p:spPr>
          <a:xfrm rot="7176999">
            <a:off x="9309106" y="2958449"/>
            <a:ext cx="316556" cy="78734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8D9733EB-0979-4BF6-BBF1-CF47F0759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135878"/>
              </p:ext>
            </p:extLst>
          </p:nvPr>
        </p:nvGraphicFramePr>
        <p:xfrm>
          <a:off x="1315187" y="2563822"/>
          <a:ext cx="3002073" cy="1973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735840" imgH="484920" progId="ACD.ChemSketch.20">
                  <p:embed/>
                </p:oleObj>
              </mc:Choice>
              <mc:Fallback>
                <p:oleObj name="ChemSketch" r:id="rId4" imgW="735840" imgH="484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5187" y="2563822"/>
                        <a:ext cx="3002073" cy="1973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6FA4F316-5BB1-495B-BD60-2B548EA3C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025" y="411842"/>
            <a:ext cx="4258661" cy="9390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Betrachte jede Bindung des Moleküls einzeln: gibt es EN-Differenzen zwischen den Atomen eines Moleküls?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8C27AA-3F14-445A-9F84-628B99A09625}"/>
              </a:ext>
            </a:extLst>
          </p:cNvPr>
          <p:cNvSpPr txBox="1"/>
          <p:nvPr/>
        </p:nvSpPr>
        <p:spPr>
          <a:xfrm>
            <a:off x="3219847" y="2219753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de-DE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CEDCE3-DFC1-4827-B3BF-78EAFE7E4554}"/>
              </a:ext>
            </a:extLst>
          </p:cNvPr>
          <p:cNvSpPr txBox="1"/>
          <p:nvPr/>
        </p:nvSpPr>
        <p:spPr>
          <a:xfrm>
            <a:off x="8762853" y="2279538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FF0000"/>
                </a:solidFill>
              </a:rPr>
              <a:t>δ</a:t>
            </a:r>
            <a:r>
              <a:rPr lang="de-DE" sz="20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A7BE8F-CF4B-4077-95D4-D520B739253C}"/>
              </a:ext>
            </a:extLst>
          </p:cNvPr>
          <p:cNvSpPr txBox="1"/>
          <p:nvPr/>
        </p:nvSpPr>
        <p:spPr>
          <a:xfrm>
            <a:off x="3692435" y="2219753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1"/>
                </a:solidFill>
              </a:rPr>
              <a:t>δ</a:t>
            </a:r>
            <a:r>
              <a:rPr lang="de-DE" sz="20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927C28-A3AA-4A83-AA56-573C896C9A75}"/>
              </a:ext>
            </a:extLst>
          </p:cNvPr>
          <p:cNvSpPr txBox="1"/>
          <p:nvPr/>
        </p:nvSpPr>
        <p:spPr>
          <a:xfrm>
            <a:off x="3456141" y="3172999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1"/>
                </a:solidFill>
              </a:rPr>
              <a:t>δ</a:t>
            </a:r>
            <a:r>
              <a:rPr lang="de-DE" sz="20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46917D7-70FD-4165-8CDE-54DE742B338C}"/>
              </a:ext>
            </a:extLst>
          </p:cNvPr>
          <p:cNvSpPr txBox="1"/>
          <p:nvPr/>
        </p:nvSpPr>
        <p:spPr>
          <a:xfrm>
            <a:off x="7729056" y="3169357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1"/>
                </a:solidFill>
              </a:rPr>
              <a:t>δ</a:t>
            </a:r>
            <a:r>
              <a:rPr lang="de-DE" sz="20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2CBC3E-FBF6-410A-B8F1-A863A2C3CD6A}"/>
              </a:ext>
            </a:extLst>
          </p:cNvPr>
          <p:cNvSpPr txBox="1"/>
          <p:nvPr/>
        </p:nvSpPr>
        <p:spPr>
          <a:xfrm>
            <a:off x="9740538" y="3178404"/>
            <a:ext cx="47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accent1"/>
                </a:solidFill>
              </a:rPr>
              <a:t>δ</a:t>
            </a:r>
            <a:r>
              <a:rPr lang="de-DE" sz="20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" name="Gleichschenkliges Dreieck 34">
            <a:extLst>
              <a:ext uri="{FF2B5EF4-FFF2-40B4-BE49-F238E27FC236}">
                <a16:creationId xmlns:a16="http://schemas.microsoft.com/office/drawing/2014/main" id="{CCA438F2-C5FB-495B-8026-9913A5F73B1B}"/>
              </a:ext>
            </a:extLst>
          </p:cNvPr>
          <p:cNvSpPr/>
          <p:nvPr/>
        </p:nvSpPr>
        <p:spPr>
          <a:xfrm rot="10800000">
            <a:off x="3223382" y="2953834"/>
            <a:ext cx="341345" cy="396604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2D99EE16-6CAF-4AB5-9362-72090882766B}"/>
              </a:ext>
            </a:extLst>
          </p:cNvPr>
          <p:cNvSpPr/>
          <p:nvPr/>
        </p:nvSpPr>
        <p:spPr>
          <a:xfrm rot="5400000">
            <a:off x="3516045" y="2603799"/>
            <a:ext cx="304118" cy="24158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503A6F1C-54B1-46F6-A980-1773D56DD815}"/>
              </a:ext>
            </a:extLst>
          </p:cNvPr>
          <p:cNvSpPr/>
          <p:nvPr/>
        </p:nvSpPr>
        <p:spPr>
          <a:xfrm rot="14191902">
            <a:off x="7605009" y="3700548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74FF3DD5-ECFB-4E52-8568-312722DEC275}"/>
              </a:ext>
            </a:extLst>
          </p:cNvPr>
          <p:cNvSpPr/>
          <p:nvPr/>
        </p:nvSpPr>
        <p:spPr>
          <a:xfrm rot="8748245">
            <a:off x="8098367" y="3815068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Gleichschenkliges Dreieck 38">
            <a:extLst>
              <a:ext uri="{FF2B5EF4-FFF2-40B4-BE49-F238E27FC236}">
                <a16:creationId xmlns:a16="http://schemas.microsoft.com/office/drawing/2014/main" id="{85057FA5-0E2C-4A26-B189-794787801AAE}"/>
              </a:ext>
            </a:extLst>
          </p:cNvPr>
          <p:cNvSpPr/>
          <p:nvPr/>
        </p:nvSpPr>
        <p:spPr>
          <a:xfrm rot="19125048">
            <a:off x="7676737" y="3243448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4551B292-3341-4CD5-983D-89958009A1E6}"/>
              </a:ext>
            </a:extLst>
          </p:cNvPr>
          <p:cNvSpPr/>
          <p:nvPr/>
        </p:nvSpPr>
        <p:spPr>
          <a:xfrm rot="12558320">
            <a:off x="9875540" y="3826008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67C51EB1-731D-4BE3-8CC2-DCC461714449}"/>
              </a:ext>
            </a:extLst>
          </p:cNvPr>
          <p:cNvSpPr/>
          <p:nvPr/>
        </p:nvSpPr>
        <p:spPr>
          <a:xfrm rot="7238758">
            <a:off x="10307588" y="3713114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6855E764-70D9-4523-A607-74383FCA365D}"/>
              </a:ext>
            </a:extLst>
          </p:cNvPr>
          <p:cNvSpPr/>
          <p:nvPr/>
        </p:nvSpPr>
        <p:spPr>
          <a:xfrm rot="2705442">
            <a:off x="10243978" y="3277529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leichschenkliges Dreieck 42">
            <a:extLst>
              <a:ext uri="{FF2B5EF4-FFF2-40B4-BE49-F238E27FC236}">
                <a16:creationId xmlns:a16="http://schemas.microsoft.com/office/drawing/2014/main" id="{404EC8CC-167F-4C1C-8FF1-85659349E2CC}"/>
              </a:ext>
            </a:extLst>
          </p:cNvPr>
          <p:cNvSpPr/>
          <p:nvPr/>
        </p:nvSpPr>
        <p:spPr>
          <a:xfrm rot="10800000">
            <a:off x="3343924" y="3758140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CA41BCA0-B4AA-4A64-BD0F-C38F4A1DB22F}"/>
              </a:ext>
            </a:extLst>
          </p:cNvPr>
          <p:cNvSpPr/>
          <p:nvPr/>
        </p:nvSpPr>
        <p:spPr>
          <a:xfrm rot="5400000">
            <a:off x="3711349" y="3343522"/>
            <a:ext cx="70953" cy="39903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21CECC45-DF41-4632-A602-A5DEC52B9A59}"/>
              </a:ext>
            </a:extLst>
          </p:cNvPr>
          <p:cNvSpPr/>
          <p:nvPr/>
        </p:nvSpPr>
        <p:spPr>
          <a:xfrm rot="10800000">
            <a:off x="2178990" y="3709064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leichschenkliges Dreieck 45">
            <a:extLst>
              <a:ext uri="{FF2B5EF4-FFF2-40B4-BE49-F238E27FC236}">
                <a16:creationId xmlns:a16="http://schemas.microsoft.com/office/drawing/2014/main" id="{90650EE6-ADBC-4BF6-AC9E-6B747E72865C}"/>
              </a:ext>
            </a:extLst>
          </p:cNvPr>
          <p:cNvSpPr/>
          <p:nvPr/>
        </p:nvSpPr>
        <p:spPr>
          <a:xfrm>
            <a:off x="2173029" y="2972944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B6CCAD96-B28D-45C3-8146-B9E10E9B9EE3}"/>
              </a:ext>
            </a:extLst>
          </p:cNvPr>
          <p:cNvSpPr/>
          <p:nvPr/>
        </p:nvSpPr>
        <p:spPr>
          <a:xfrm rot="15961894">
            <a:off x="1803088" y="3397859"/>
            <a:ext cx="87345" cy="3228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E7BB9C29-1758-44FA-BF21-3B6469F2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260" y="427552"/>
            <a:ext cx="2890605" cy="9233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Sind die </a:t>
            </a:r>
            <a:r>
              <a:rPr kumimoji="0" lang="de-DE" altLang="de-DE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Teilladungen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räumlich symmetrisch verteilt?</a:t>
            </a:r>
            <a:endParaRPr kumimoji="0" lang="de-DE" alt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AED419A6-D25E-43FF-A016-DBFA12D16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1025" y="198230"/>
            <a:ext cx="4258661" cy="12223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Ist aufgrund des gewinkelten Baus oder der unsymmetrischen Verteilung der Teilladungen ein positiv und ein negativ teilgeladener Pol vorhanden? 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D8E59E25-86BE-473D-83F5-7BAEF19B7C6D}"/>
              </a:ext>
            </a:extLst>
          </p:cNvPr>
          <p:cNvSpPr/>
          <p:nvPr/>
        </p:nvSpPr>
        <p:spPr>
          <a:xfrm>
            <a:off x="2725775" y="2208942"/>
            <a:ext cx="1643042" cy="114149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768148FA-6012-4C1C-BF20-1BA6F5A3A1F8}"/>
              </a:ext>
            </a:extLst>
          </p:cNvPr>
          <p:cNvSpPr/>
          <p:nvPr/>
        </p:nvSpPr>
        <p:spPr>
          <a:xfrm>
            <a:off x="6680098" y="2151114"/>
            <a:ext cx="4638098" cy="2285898"/>
          </a:xfrm>
          <a:prstGeom prst="triangl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402A2D7-0EC9-48C2-9F76-95470E39FFB1}"/>
              </a:ext>
            </a:extLst>
          </p:cNvPr>
          <p:cNvSpPr txBox="1"/>
          <p:nvPr/>
        </p:nvSpPr>
        <p:spPr>
          <a:xfrm>
            <a:off x="4476749" y="2429065"/>
            <a:ext cx="131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Polarer Molekülteil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5C54ACD-0980-4503-B943-3011430328FA}"/>
              </a:ext>
            </a:extLst>
          </p:cNvPr>
          <p:cNvSpPr txBox="1"/>
          <p:nvPr/>
        </p:nvSpPr>
        <p:spPr>
          <a:xfrm>
            <a:off x="8278771" y="4452546"/>
            <a:ext cx="166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Dipolmolekül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EB5B9AD-6619-4B24-AC39-905F3DBCA123}"/>
              </a:ext>
            </a:extLst>
          </p:cNvPr>
          <p:cNvSpPr/>
          <p:nvPr/>
        </p:nvSpPr>
        <p:spPr>
          <a:xfrm>
            <a:off x="1256311" y="2602734"/>
            <a:ext cx="1716651" cy="1757364"/>
          </a:xfrm>
          <a:prstGeom prst="ellipse">
            <a:avLst/>
          </a:prstGeom>
          <a:noFill/>
          <a:ln w="28575">
            <a:solidFill>
              <a:srgbClr val="F99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786AF42-1F21-4D39-A444-79B2625AB78F}"/>
              </a:ext>
            </a:extLst>
          </p:cNvPr>
          <p:cNvSpPr txBox="1"/>
          <p:nvPr/>
        </p:nvSpPr>
        <p:spPr>
          <a:xfrm>
            <a:off x="3946343" y="453234"/>
            <a:ext cx="358842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Besitzt das Molekül </a:t>
            </a:r>
            <a:r>
              <a:rPr lang="de-DE" sz="2000" b="1" dirty="0"/>
              <a:t>O-H</a:t>
            </a:r>
            <a:r>
              <a:rPr lang="de-DE" sz="2000" dirty="0"/>
              <a:t>, </a:t>
            </a:r>
            <a:r>
              <a:rPr lang="de-DE" sz="2000" b="1" dirty="0"/>
              <a:t>N-H</a:t>
            </a:r>
            <a:r>
              <a:rPr lang="de-DE" sz="2000" dirty="0"/>
              <a:t> oder </a:t>
            </a:r>
            <a:r>
              <a:rPr lang="de-DE" sz="2000" b="1" dirty="0"/>
              <a:t>F-H</a:t>
            </a:r>
            <a:r>
              <a:rPr lang="de-DE" sz="2000" dirty="0"/>
              <a:t>-Gruppen?</a:t>
            </a:r>
          </a:p>
        </p:txBody>
      </p:sp>
      <p:sp>
        <p:nvSpPr>
          <p:cNvPr id="5120" name="Textfeld 5119">
            <a:extLst>
              <a:ext uri="{FF2B5EF4-FFF2-40B4-BE49-F238E27FC236}">
                <a16:creationId xmlns:a16="http://schemas.microsoft.com/office/drawing/2014/main" id="{B7589614-B9DF-4A27-9CFF-1C18EE039393}"/>
              </a:ext>
            </a:extLst>
          </p:cNvPr>
          <p:cNvSpPr txBox="1"/>
          <p:nvPr/>
        </p:nvSpPr>
        <p:spPr>
          <a:xfrm>
            <a:off x="3093927" y="4863798"/>
            <a:ext cx="300207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Ausbildung von </a:t>
            </a:r>
            <a:r>
              <a:rPr lang="de-DE" b="1" dirty="0"/>
              <a:t>Wasserstoffbrücken</a:t>
            </a:r>
            <a:r>
              <a:rPr lang="de-DE" dirty="0"/>
              <a:t> sind hier möglich mit anderen Molekülen, die O-H, N-H oder F-H-Gruppen </a:t>
            </a:r>
            <a:r>
              <a:rPr lang="de-DE" dirty="0" err="1"/>
              <a:t>bestzen</a:t>
            </a:r>
            <a:endParaRPr lang="de-DE" dirty="0"/>
          </a:p>
        </p:txBody>
      </p:sp>
      <p:cxnSp>
        <p:nvCxnSpPr>
          <p:cNvPr id="5122" name="Gerade Verbindung mit Pfeil 5121">
            <a:extLst>
              <a:ext uri="{FF2B5EF4-FFF2-40B4-BE49-F238E27FC236}">
                <a16:creationId xmlns:a16="http://schemas.microsoft.com/office/drawing/2014/main" id="{E52DC603-BD53-4B32-B907-2E80238F07C2}"/>
              </a:ext>
            </a:extLst>
          </p:cNvPr>
          <p:cNvCxnSpPr>
            <a:cxnSpLocks/>
            <a:endCxn id="5120" idx="0"/>
          </p:cNvCxnSpPr>
          <p:nvPr/>
        </p:nvCxnSpPr>
        <p:spPr>
          <a:xfrm>
            <a:off x="4258342" y="3104888"/>
            <a:ext cx="336622" cy="1758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DFB5296-DE5C-4717-8425-EF8C769768E2}"/>
              </a:ext>
            </a:extLst>
          </p:cNvPr>
          <p:cNvSpPr txBox="1"/>
          <p:nvPr/>
        </p:nvSpPr>
        <p:spPr>
          <a:xfrm>
            <a:off x="7510339" y="4854029"/>
            <a:ext cx="300207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Molekül kann mit anderen Molekülen </a:t>
            </a:r>
            <a:r>
              <a:rPr lang="de-DE" b="1" dirty="0"/>
              <a:t>Dipol-Dipol-Kräfte</a:t>
            </a:r>
            <a:r>
              <a:rPr lang="de-DE" dirty="0"/>
              <a:t> ausbilden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267F180-6866-455D-931E-AE4AE2A08BBD}"/>
              </a:ext>
            </a:extLst>
          </p:cNvPr>
          <p:cNvSpPr txBox="1"/>
          <p:nvPr/>
        </p:nvSpPr>
        <p:spPr>
          <a:xfrm>
            <a:off x="343450" y="2356482"/>
            <a:ext cx="1317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99107"/>
                </a:solidFill>
              </a:rPr>
              <a:t>unpolarer Molekülteil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D5CF3A5-2ECD-4B6A-AEE2-992DD3A617A6}"/>
              </a:ext>
            </a:extLst>
          </p:cNvPr>
          <p:cNvSpPr txBox="1"/>
          <p:nvPr/>
        </p:nvSpPr>
        <p:spPr>
          <a:xfrm>
            <a:off x="112874" y="4863798"/>
            <a:ext cx="27687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Ausbildung von </a:t>
            </a:r>
            <a:r>
              <a:rPr lang="de-DE" b="1" dirty="0"/>
              <a:t>schwachen London-Kräften </a:t>
            </a:r>
            <a:r>
              <a:rPr lang="de-DE" dirty="0"/>
              <a:t>möglich</a:t>
            </a:r>
            <a:r>
              <a:rPr lang="de-DE" b="1" dirty="0"/>
              <a:t> </a:t>
            </a:r>
            <a:endParaRPr lang="de-DE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7B01587-6938-4231-A291-8983C4C6BD68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497267" y="4109143"/>
            <a:ext cx="0" cy="7546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B2C0CEC-A364-4B15-B6C0-DCC7D796A6C1}"/>
              </a:ext>
            </a:extLst>
          </p:cNvPr>
          <p:cNvSpPr txBox="1"/>
          <p:nvPr/>
        </p:nvSpPr>
        <p:spPr>
          <a:xfrm>
            <a:off x="217714" y="174860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Analyse der Moleküle: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3" grpId="0" animBg="1"/>
      <p:bldP spid="10" grpId="0" animBg="1"/>
      <p:bldP spid="10" grpId="1" animBg="1"/>
      <p:bldP spid="12" grpId="0"/>
      <p:bldP spid="14" grpId="0"/>
      <p:bldP spid="15" grpId="0"/>
      <p:bldP spid="17" grpId="0"/>
      <p:bldP spid="18" grpId="0"/>
      <p:bldP spid="19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3" grpId="0" animBg="1"/>
      <p:bldP spid="33" grpId="1" animBg="1"/>
      <p:bldP spid="48" grpId="0" animBg="1"/>
      <p:bldP spid="48" grpId="1" animBg="1"/>
      <p:bldP spid="49" grpId="0" animBg="1"/>
      <p:bldP spid="50" grpId="0" animBg="1"/>
      <p:bldP spid="51" grpId="0"/>
      <p:bldP spid="54" grpId="0"/>
      <p:bldP spid="53" grpId="0" animBg="1"/>
      <p:bldP spid="63" grpId="0" animBg="1"/>
      <p:bldP spid="5120" grpId="0" animBg="1"/>
      <p:bldP spid="71" grpId="0" animBg="1"/>
      <p:bldP spid="72" grpId="0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1E6D657-2694-4B83-B3D7-E6AA7BB7F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78660"/>
              </p:ext>
            </p:extLst>
          </p:nvPr>
        </p:nvGraphicFramePr>
        <p:xfrm>
          <a:off x="1959429" y="4406537"/>
          <a:ext cx="7855131" cy="2229396"/>
        </p:xfrm>
        <a:graphic>
          <a:graphicData uri="http://schemas.openxmlformats.org/drawingml/2006/table">
            <a:tbl>
              <a:tblPr/>
              <a:tblGrid>
                <a:gridCol w="245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Stoff: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Ether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Alkohol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Siedepunkt: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   23°C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  78,5°C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Aggregatzustand (bei Raumtemp):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gasförmig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flüssig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Löslichkeit in Wasser: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4,5 g / 100 ml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unbegrenzt</a:t>
                      </a:r>
                      <a:endParaRPr kumimoji="0" lang="de-DE" alt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37" marR="57137" marT="57150" marB="5715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E461D604-AE8E-4668-A756-F019B5CBF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47084"/>
              </p:ext>
            </p:extLst>
          </p:nvPr>
        </p:nvGraphicFramePr>
        <p:xfrm>
          <a:off x="1779533" y="764958"/>
          <a:ext cx="2139563" cy="1133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793080" imgH="420840" progId="ACD.ChemSketch.20">
                  <p:embed/>
                </p:oleObj>
              </mc:Choice>
              <mc:Fallback>
                <p:oleObj name="ChemSketch" r:id="rId2" imgW="793080" imgH="420840" progId="ACD.ChemSketch.20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D9099966-DC0E-494C-A5CE-09DFEA53B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9533" y="764958"/>
                        <a:ext cx="2139563" cy="11339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A521528C-92F5-4B29-B0BB-2151288C1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94818"/>
              </p:ext>
            </p:extLst>
          </p:nvPr>
        </p:nvGraphicFramePr>
        <p:xfrm>
          <a:off x="7158446" y="673746"/>
          <a:ext cx="1863881" cy="1225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735840" imgH="484920" progId="ACD.ChemSketch.20">
                  <p:embed/>
                </p:oleObj>
              </mc:Choice>
              <mc:Fallback>
                <p:oleObj name="ChemSketch" r:id="rId4" imgW="735840" imgH="484920" progId="ACD.ChemSketch.20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8D9733EB-0979-4BF6-BBF1-CF47F0759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8446" y="673746"/>
                        <a:ext cx="1863881" cy="1225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75C2683-A7EF-464D-84BD-55A92014A7C9}"/>
              </a:ext>
            </a:extLst>
          </p:cNvPr>
          <p:cNvSpPr txBox="1"/>
          <p:nvPr/>
        </p:nvSpPr>
        <p:spPr>
          <a:xfrm>
            <a:off x="522515" y="2210678"/>
            <a:ext cx="5773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ym typeface="Wingdings" panose="05000000000000000000" pitchFamily="2" charset="2"/>
              </a:rPr>
              <a:t>Schwach polare Moleküle</a:t>
            </a:r>
          </a:p>
          <a:p>
            <a:pPr>
              <a:spcAft>
                <a:spcPts val="1200"/>
              </a:spcAft>
            </a:pPr>
            <a:r>
              <a:rPr lang="de-DE" sz="1600" dirty="0">
                <a:sym typeface="Wingdings" panose="05000000000000000000" pitchFamily="2" charset="2"/>
              </a:rPr>
              <a:t>Moleküle bilden schwächere Dipol-Dipol-Kräfte aus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Stoff hat niedrigeren Siedepunkt: bei Raumtemperatur gasförmig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Stoff löst sich schlecht im polaren Lösungsmittel Wasser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FD9F41-5E39-4D1D-B7D1-0CE7BFF1F096}"/>
              </a:ext>
            </a:extLst>
          </p:cNvPr>
          <p:cNvSpPr txBox="1"/>
          <p:nvPr/>
        </p:nvSpPr>
        <p:spPr>
          <a:xfrm>
            <a:off x="6296299" y="2210678"/>
            <a:ext cx="6026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>
                <a:sym typeface="Wingdings" panose="05000000000000000000" pitchFamily="2" charset="2"/>
              </a:rPr>
              <a:t>Moleküle mit einem stark polarem und einem kurzen unpolaren Teil</a:t>
            </a:r>
          </a:p>
          <a:p>
            <a:pPr>
              <a:spcAft>
                <a:spcPts val="1200"/>
              </a:spcAft>
            </a:pPr>
            <a:r>
              <a:rPr lang="de-DE" sz="1600" dirty="0">
                <a:sym typeface="Wingdings" panose="05000000000000000000" pitchFamily="2" charset="2"/>
              </a:rPr>
              <a:t>Können Wasserstoffbrücken und schwache London-Kräfte ausbilden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Stoff hat höheren Siedepunkt: bei Raumtemperatur flüssig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de-DE" sz="1600" dirty="0">
                <a:sym typeface="Wingdings" panose="05000000000000000000" pitchFamily="2" charset="2"/>
              </a:rPr>
              <a:t>Stoff löst sich sehr gut im polaren Lösungsmittel Wasser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D28E3E-EE34-4A1F-9CCF-DBD946ABD41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09407" y="3841894"/>
            <a:ext cx="2181495" cy="564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C7B0859-721F-48CE-82A7-2265B2324A54}"/>
              </a:ext>
            </a:extLst>
          </p:cNvPr>
          <p:cNvCxnSpPr>
            <a:cxnSpLocks/>
          </p:cNvCxnSpPr>
          <p:nvPr/>
        </p:nvCxnSpPr>
        <p:spPr>
          <a:xfrm flipH="1">
            <a:off x="8403772" y="3595673"/>
            <a:ext cx="357051" cy="741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E2A1779-3546-42B2-AD56-0CDBDAB88939}"/>
              </a:ext>
            </a:extLst>
          </p:cNvPr>
          <p:cNvSpPr txBox="1"/>
          <p:nvPr/>
        </p:nvSpPr>
        <p:spPr>
          <a:xfrm>
            <a:off x="217714" y="174860"/>
            <a:ext cx="553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Schlussfolgerungen für die Stoffeigenschaften:</a:t>
            </a:r>
          </a:p>
        </p:txBody>
      </p:sp>
    </p:spTree>
    <p:extLst>
      <p:ext uri="{BB962C8B-B14F-4D97-AF65-F5344CB8AC3E}">
        <p14:creationId xmlns:p14="http://schemas.microsoft.com/office/powerpoint/2010/main" val="280299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B721B75-FF67-4311-9E6F-E08A8F49FB57}"/>
              </a:ext>
            </a:extLst>
          </p:cNvPr>
          <p:cNvSpPr/>
          <p:nvPr/>
        </p:nvSpPr>
        <p:spPr>
          <a:xfrm rot="20432694">
            <a:off x="5878513" y="1971675"/>
            <a:ext cx="863600" cy="14414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/>
          </a:p>
        </p:txBody>
      </p:sp>
      <p:sp>
        <p:nvSpPr>
          <p:cNvPr id="9219" name="Titel 1">
            <a:extLst>
              <a:ext uri="{FF2B5EF4-FFF2-40B4-BE49-F238E27FC236}">
                <a16:creationId xmlns:a16="http://schemas.microsoft.com/office/drawing/2014/main" id="{35F41436-9492-482D-B004-9C72BA3A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188913"/>
            <a:ext cx="8229600" cy="1143000"/>
          </a:xfrm>
        </p:spPr>
        <p:txBody>
          <a:bodyPr/>
          <a:lstStyle/>
          <a:p>
            <a:pPr eaLnBrk="1" hangingPunct="1"/>
            <a:r>
              <a:rPr lang="de-DE" altLang="de-DE" b="1">
                <a:solidFill>
                  <a:srgbClr val="990033"/>
                </a:solidFill>
              </a:rPr>
              <a:t>Die Stoffklasse der Alkohole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DDEF2B80-0F2D-4FA4-A297-A30612A34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218" y="3667125"/>
            <a:ext cx="8866822" cy="286232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2000" b="1">
                <a:latin typeface="+mn-lt"/>
                <a:cs typeface="Calibri" panose="020F0502020204030204" pitchFamily="34" charset="0"/>
              </a:rPr>
              <a:t>Merke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: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2000">
                <a:latin typeface="+mn-lt"/>
                <a:cs typeface="Calibri" panose="020F0502020204030204" pitchFamily="34" charset="0"/>
              </a:rPr>
              <a:t>Alle Verbindungen, die wie Trinkalkohol (Ethanol) in ihren Molekülen eine oder mehrere </a:t>
            </a:r>
            <a:r>
              <a:rPr lang="de-DE" altLang="de-DE" sz="2000" b="1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Hydroxylgruppen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 (OH-Gruppen) enthalten, werden zur </a:t>
            </a:r>
            <a:r>
              <a:rPr lang="de-DE" altLang="de-DE" sz="2000" b="1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Stoffklasse der Alkohole</a:t>
            </a:r>
            <a:r>
              <a:rPr lang="de-DE" altLang="de-DE" sz="2000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zusammengefasst. 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2000">
                <a:latin typeface="+mn-lt"/>
                <a:cs typeface="Calibri" panose="020F0502020204030204" pitchFamily="34" charset="0"/>
              </a:rPr>
              <a:t>Die Hydroxylgruppe prägt die Eigenschaften der Alkohole. Daher bezeichnet man sie als </a:t>
            </a:r>
            <a:r>
              <a:rPr lang="de-DE" altLang="de-DE" sz="2000" b="1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funktionelle Gruppe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.</a:t>
            </a:r>
            <a:endParaRPr lang="de-DE" altLang="de-DE" sz="2000">
              <a:latin typeface="+mn-lt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de-DE" altLang="de-DE" sz="2000">
                <a:latin typeface="+mn-lt"/>
                <a:cs typeface="Calibri" panose="020F0502020204030204" pitchFamily="34" charset="0"/>
              </a:rPr>
              <a:t>Alkohole, die sich von den Alkanen ableiten, nennt man </a:t>
            </a:r>
            <a:r>
              <a:rPr lang="de-DE" altLang="de-DE" sz="2000" b="1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Alkanole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. </a:t>
            </a:r>
            <a:endParaRPr lang="de-DE" altLang="de-DE" sz="200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2000">
                <a:latin typeface="+mn-lt"/>
                <a:cs typeface="Calibri" panose="020F0502020204030204" pitchFamily="34" charset="0"/>
              </a:rPr>
              <a:t>Sie erhalten die Endung </a:t>
            </a:r>
            <a:r>
              <a:rPr lang="de-DE" altLang="de-DE" sz="2000" b="1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–ol</a:t>
            </a:r>
            <a:r>
              <a:rPr lang="de-DE" altLang="de-DE" sz="2000">
                <a:solidFill>
                  <a:srgbClr val="990033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de-DE" altLang="de-DE" sz="2000">
                <a:latin typeface="+mn-lt"/>
                <a:cs typeface="Calibri" panose="020F0502020204030204" pitchFamily="34" charset="0"/>
              </a:rPr>
              <a:t>an den Namen des entsprechenden Alkans.</a:t>
            </a:r>
            <a:endParaRPr lang="de-DE" altLang="de-DE" sz="2000">
              <a:latin typeface="+mn-lt"/>
            </a:endParaRPr>
          </a:p>
        </p:txBody>
      </p:sp>
      <p:graphicFrame>
        <p:nvGraphicFramePr>
          <p:cNvPr id="9221" name="Objekt 1">
            <a:extLst>
              <a:ext uri="{FF2B5EF4-FFF2-40B4-BE49-F238E27FC236}">
                <a16:creationId xmlns:a16="http://schemas.microsoft.com/office/drawing/2014/main" id="{5FAC75DB-5C14-4F17-85B2-AB0D701DC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570038"/>
          <a:ext cx="2305050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2" imgW="600075" imgH="485775" progId="ACD.ChemSketch.20">
                  <p:embed/>
                </p:oleObj>
              </mc:Choice>
              <mc:Fallback>
                <p:oleObj name="ChemSketch" r:id="rId2" imgW="600075" imgH="485775" progId="ACD.ChemSketch.20">
                  <p:embed/>
                  <p:pic>
                    <p:nvPicPr>
                      <p:cNvPr id="9221" name="Objekt 1">
                        <a:extLst>
                          <a:ext uri="{FF2B5EF4-FFF2-40B4-BE49-F238E27FC236}">
                            <a16:creationId xmlns:a16="http://schemas.microsoft.com/office/drawing/2014/main" id="{5FAC75DB-5C14-4F17-85B2-AB0D701DC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570038"/>
                        <a:ext cx="2305050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feld 2">
            <a:extLst>
              <a:ext uri="{FF2B5EF4-FFF2-40B4-BE49-F238E27FC236}">
                <a16:creationId xmlns:a16="http://schemas.microsoft.com/office/drawing/2014/main" id="{5E54F723-1C0D-474C-89DC-40F1CD59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2230438"/>
            <a:ext cx="1081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>
                <a:latin typeface="Arial" panose="020B0604020202020204" pitchFamily="34" charset="0"/>
              </a:rPr>
              <a:t>Ethanol</a:t>
            </a:r>
          </a:p>
        </p:txBody>
      </p:sp>
      <p:sp>
        <p:nvSpPr>
          <p:cNvPr id="9223" name="Rechteck 4">
            <a:extLst>
              <a:ext uri="{FF2B5EF4-FFF2-40B4-BE49-F238E27FC236}">
                <a16:creationId xmlns:a16="http://schemas.microsoft.com/office/drawing/2014/main" id="{3A3331BD-BF0E-4355-B277-3307D329E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6" y="2314575"/>
            <a:ext cx="195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b="1">
                <a:solidFill>
                  <a:srgbClr val="990033"/>
                </a:solidFill>
                <a:latin typeface="Arial" panose="020B0604020202020204" pitchFamily="34" charset="0"/>
                <a:cs typeface="Calibri" panose="020F0502020204030204" pitchFamily="34" charset="0"/>
              </a:rPr>
              <a:t>Hydroxylgruppe</a:t>
            </a:r>
            <a:endParaRPr lang="de-DE" altLang="de-DE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B6EC17D7-14EE-41BE-9AC4-EE5782C5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5" y="2786063"/>
            <a:ext cx="4686300" cy="1143000"/>
          </a:xfrm>
        </p:spPr>
        <p:txBody>
          <a:bodyPr/>
          <a:lstStyle/>
          <a:p>
            <a:pPr eaLnBrk="1" hangingPunct="1"/>
            <a:r>
              <a:rPr lang="de-DE" altLang="de-DE" b="1"/>
              <a:t>Lernzirkel Alkohole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DA58FC3-F450-482B-9DBE-D1BF96A6F1E2}"/>
              </a:ext>
            </a:extLst>
          </p:cNvPr>
          <p:cNvSpPr txBox="1">
            <a:spLocks/>
          </p:cNvSpPr>
          <p:nvPr/>
        </p:nvSpPr>
        <p:spPr>
          <a:xfrm>
            <a:off x="3338514" y="243660"/>
            <a:ext cx="4329112" cy="94635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de-DE" sz="2400" b="1" dirty="0">
                <a:solidFill>
                  <a:srgbClr val="990033"/>
                </a:solidFill>
                <a:latin typeface="+mj-lt"/>
                <a:ea typeface="+mj-ea"/>
                <a:cs typeface="+mj-cs"/>
              </a:rPr>
              <a:t>Benennung und Isomerie</a:t>
            </a:r>
          </a:p>
        </p:txBody>
      </p:sp>
      <p:grpSp>
        <p:nvGrpSpPr>
          <p:cNvPr id="2" name="Gruppieren 7">
            <a:extLst>
              <a:ext uri="{FF2B5EF4-FFF2-40B4-BE49-F238E27FC236}">
                <a16:creationId xmlns:a16="http://schemas.microsoft.com/office/drawing/2014/main" id="{1BA05565-5C7C-44FB-87E4-33BC697C21DD}"/>
              </a:ext>
            </a:extLst>
          </p:cNvPr>
          <p:cNvGrpSpPr>
            <a:grpSpLocks/>
          </p:cNvGrpSpPr>
          <p:nvPr/>
        </p:nvGrpSpPr>
        <p:grpSpPr bwMode="auto">
          <a:xfrm>
            <a:off x="8010525" y="280075"/>
            <a:ext cx="2414588" cy="2041645"/>
            <a:chOff x="6143602" y="134139"/>
            <a:chExt cx="2414609" cy="2041659"/>
          </a:xfrm>
        </p:grpSpPr>
        <p:pic>
          <p:nvPicPr>
            <p:cNvPr id="10259" name="Picture 2" descr="http://www.vdtuev.de/presse/tuevnachrichten/winter_strassen/bild">
              <a:extLst>
                <a:ext uri="{FF2B5EF4-FFF2-40B4-BE49-F238E27FC236}">
                  <a16:creationId xmlns:a16="http://schemas.microsoft.com/office/drawing/2014/main" id="{2F7D6BBF-0E7C-4D52-B780-82425CEA9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7793" y="134139"/>
              <a:ext cx="1893399" cy="1262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itel 1">
              <a:extLst>
                <a:ext uri="{FF2B5EF4-FFF2-40B4-BE49-F238E27FC236}">
                  <a16:creationId xmlns:a16="http://schemas.microsoft.com/office/drawing/2014/main" id="{DAF0957F-1470-42C7-A8FA-AE625A93EE81}"/>
                </a:ext>
              </a:extLst>
            </p:cNvPr>
            <p:cNvSpPr txBox="1">
              <a:spLocks/>
            </p:cNvSpPr>
            <p:nvPr/>
          </p:nvSpPr>
          <p:spPr>
            <a:xfrm>
              <a:off x="6143602" y="1421729"/>
              <a:ext cx="2414609" cy="754069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de-DE" sz="2000" b="1" dirty="0">
                  <a:solidFill>
                    <a:srgbClr val="990033"/>
                  </a:solidFill>
                  <a:latin typeface="+mj-lt"/>
                  <a:ea typeface="+mj-ea"/>
                  <a:cs typeface="+mj-cs"/>
                </a:rPr>
                <a:t>Alkohole als Frostschutzmittel</a:t>
              </a:r>
            </a:p>
          </p:txBody>
        </p:sp>
      </p:grpSp>
      <p:grpSp>
        <p:nvGrpSpPr>
          <p:cNvPr id="3" name="Gruppieren 10">
            <a:extLst>
              <a:ext uri="{FF2B5EF4-FFF2-40B4-BE49-F238E27FC236}">
                <a16:creationId xmlns:a16="http://schemas.microsoft.com/office/drawing/2014/main" id="{838065A4-5354-40B9-A549-D36AC7637A74}"/>
              </a:ext>
            </a:extLst>
          </p:cNvPr>
          <p:cNvGrpSpPr>
            <a:grpSpLocks/>
          </p:cNvGrpSpPr>
          <p:nvPr/>
        </p:nvGrpSpPr>
        <p:grpSpPr bwMode="auto">
          <a:xfrm>
            <a:off x="3351310" y="4857750"/>
            <a:ext cx="2900362" cy="1708127"/>
            <a:chOff x="600046" y="4721251"/>
            <a:chExt cx="2900382" cy="1708122"/>
          </a:xfrm>
        </p:grpSpPr>
        <p:sp>
          <p:nvSpPr>
            <p:cNvPr id="9" name="Titel 1">
              <a:extLst>
                <a:ext uri="{FF2B5EF4-FFF2-40B4-BE49-F238E27FC236}">
                  <a16:creationId xmlns:a16="http://schemas.microsoft.com/office/drawing/2014/main" id="{5337E8ED-0BA4-4EC2-94A5-A9856BA22A37}"/>
                </a:ext>
              </a:extLst>
            </p:cNvPr>
            <p:cNvSpPr txBox="1">
              <a:spLocks/>
            </p:cNvSpPr>
            <p:nvPr/>
          </p:nvSpPr>
          <p:spPr>
            <a:xfrm>
              <a:off x="600046" y="4721251"/>
              <a:ext cx="2900382" cy="577871"/>
            </a:xfrm>
            <a:prstGeom prst="rect">
              <a:avLst/>
            </a:prstGeom>
          </p:spPr>
          <p:txBody>
            <a:bodyPr anchor="ctr">
              <a:normAutofit fontScale="92500"/>
            </a:bodyPr>
            <a:lstStyle/>
            <a:p>
              <a:pPr algn="ctr">
                <a:defRPr/>
              </a:pPr>
              <a:r>
                <a:rPr lang="de-DE" sz="2400" b="1" dirty="0">
                  <a:solidFill>
                    <a:srgbClr val="990033"/>
                  </a:solidFill>
                  <a:latin typeface="+mj-lt"/>
                  <a:ea typeface="+mj-ea"/>
                  <a:cs typeface="+mj-cs"/>
                </a:rPr>
                <a:t>Löslichkeit im Vergleich</a:t>
              </a:r>
            </a:p>
          </p:txBody>
        </p:sp>
        <p:pic>
          <p:nvPicPr>
            <p:cNvPr id="10258" name="Picture 4" descr="http://www.soedernet.de/che/che10/15/alk02.jpg">
              <a:extLst>
                <a:ext uri="{FF2B5EF4-FFF2-40B4-BE49-F238E27FC236}">
                  <a16:creationId xmlns:a16="http://schemas.microsoft.com/office/drawing/2014/main" id="{96E58B48-103A-475E-A919-EB578237C2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5357826"/>
              <a:ext cx="2535994" cy="107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uppieren 13">
            <a:extLst>
              <a:ext uri="{FF2B5EF4-FFF2-40B4-BE49-F238E27FC236}">
                <a16:creationId xmlns:a16="http://schemas.microsoft.com/office/drawing/2014/main" id="{A5AD1353-D1C6-41D5-8D80-2A729E7E8285}"/>
              </a:ext>
            </a:extLst>
          </p:cNvPr>
          <p:cNvGrpSpPr>
            <a:grpSpLocks/>
          </p:cNvGrpSpPr>
          <p:nvPr/>
        </p:nvGrpSpPr>
        <p:grpSpPr bwMode="auto">
          <a:xfrm>
            <a:off x="6664609" y="4393405"/>
            <a:ext cx="4329112" cy="1958729"/>
            <a:chOff x="5354921" y="4393362"/>
            <a:chExt cx="4329114" cy="1958593"/>
          </a:xfrm>
        </p:grpSpPr>
        <p:sp>
          <p:nvSpPr>
            <p:cNvPr id="12" name="Titel 1">
              <a:extLst>
                <a:ext uri="{FF2B5EF4-FFF2-40B4-BE49-F238E27FC236}">
                  <a16:creationId xmlns:a16="http://schemas.microsoft.com/office/drawing/2014/main" id="{F14A1B01-6765-4E4B-95A5-F32A7DD36060}"/>
                </a:ext>
              </a:extLst>
            </p:cNvPr>
            <p:cNvSpPr txBox="1">
              <a:spLocks/>
            </p:cNvSpPr>
            <p:nvPr/>
          </p:nvSpPr>
          <p:spPr>
            <a:xfrm>
              <a:off x="5354921" y="4393362"/>
              <a:ext cx="4329114" cy="114292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de-DE" sz="2400" b="1" dirty="0">
                  <a:solidFill>
                    <a:srgbClr val="990033"/>
                  </a:solidFill>
                  <a:latin typeface="+mj-lt"/>
                  <a:ea typeface="+mj-ea"/>
                  <a:cs typeface="+mj-cs"/>
                </a:rPr>
                <a:t>Wirkung von Alkohol</a:t>
              </a:r>
            </a:p>
          </p:txBody>
        </p:sp>
        <p:pic>
          <p:nvPicPr>
            <p:cNvPr id="10256" name="Picture 6" descr="http://www.bundderversicherten.de/app/uploads/articles_main/mi20080528-large.jpg">
              <a:extLst>
                <a:ext uri="{FF2B5EF4-FFF2-40B4-BE49-F238E27FC236}">
                  <a16:creationId xmlns:a16="http://schemas.microsoft.com/office/drawing/2014/main" id="{CB7F742A-7157-4FBE-B8A4-F10A7831B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593" y="5280534"/>
              <a:ext cx="1598536" cy="107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uppieren 16">
            <a:extLst>
              <a:ext uri="{FF2B5EF4-FFF2-40B4-BE49-F238E27FC236}">
                <a16:creationId xmlns:a16="http://schemas.microsoft.com/office/drawing/2014/main" id="{21AEDAB2-6E2C-417F-9790-F503B9BBD1D4}"/>
              </a:ext>
            </a:extLst>
          </p:cNvPr>
          <p:cNvGrpSpPr>
            <a:grpSpLocks/>
          </p:cNvGrpSpPr>
          <p:nvPr/>
        </p:nvGrpSpPr>
        <p:grpSpPr bwMode="auto">
          <a:xfrm>
            <a:off x="-259176" y="911204"/>
            <a:ext cx="4329113" cy="2214562"/>
            <a:chOff x="285720" y="500042"/>
            <a:chExt cx="4329114" cy="2214570"/>
          </a:xfrm>
        </p:grpSpPr>
        <p:sp>
          <p:nvSpPr>
            <p:cNvPr id="15" name="Titel 1">
              <a:extLst>
                <a:ext uri="{FF2B5EF4-FFF2-40B4-BE49-F238E27FC236}">
                  <a16:creationId xmlns:a16="http://schemas.microsoft.com/office/drawing/2014/main" id="{DEBDEE1A-A762-4D50-BB50-DBDD629DA2B9}"/>
                </a:ext>
              </a:extLst>
            </p:cNvPr>
            <p:cNvSpPr txBox="1">
              <a:spLocks/>
            </p:cNvSpPr>
            <p:nvPr/>
          </p:nvSpPr>
          <p:spPr>
            <a:xfrm>
              <a:off x="285720" y="1571608"/>
              <a:ext cx="4329114" cy="1143004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de-DE" sz="2400" b="1" dirty="0">
                  <a:solidFill>
                    <a:srgbClr val="990033"/>
                  </a:solidFill>
                  <a:latin typeface="+mj-lt"/>
                  <a:ea typeface="+mj-ea"/>
                  <a:cs typeface="+mj-cs"/>
                </a:rPr>
                <a:t>Alkohol in Kosmetika</a:t>
              </a:r>
            </a:p>
          </p:txBody>
        </p:sp>
        <p:pic>
          <p:nvPicPr>
            <p:cNvPr id="10254" name="Picture 8" descr="http://www.absolut-bio.de/wp-content/gallery/maske/gurke02.jpg">
              <a:extLst>
                <a:ext uri="{FF2B5EF4-FFF2-40B4-BE49-F238E27FC236}">
                  <a16:creationId xmlns:a16="http://schemas.microsoft.com/office/drawing/2014/main" id="{12788ED4-050D-4689-A1D8-A4D8352E1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500042"/>
              <a:ext cx="2008245" cy="1343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BCB27B82-FF78-4885-A678-3A746E8869C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01491" y="3755512"/>
            <a:ext cx="783733" cy="1102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A4BFCA9C-5636-40E6-9522-1B789650CC69}"/>
              </a:ext>
            </a:extLst>
          </p:cNvPr>
          <p:cNvCxnSpPr>
            <a:cxnSpLocks/>
          </p:cNvCxnSpPr>
          <p:nvPr/>
        </p:nvCxnSpPr>
        <p:spPr>
          <a:xfrm>
            <a:off x="6381750" y="3714750"/>
            <a:ext cx="1932963" cy="1017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7AEA7AEC-7679-44A5-96BF-459E24E34B72}"/>
              </a:ext>
            </a:extLst>
          </p:cNvPr>
          <p:cNvCxnSpPr>
            <a:cxnSpLocks/>
          </p:cNvCxnSpPr>
          <p:nvPr/>
        </p:nvCxnSpPr>
        <p:spPr>
          <a:xfrm flipH="1" flipV="1">
            <a:off x="2992087" y="1857376"/>
            <a:ext cx="2014535" cy="1109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C8A0F03-C254-4BFD-A748-F0ED29D6A7DF}"/>
              </a:ext>
            </a:extLst>
          </p:cNvPr>
          <p:cNvCxnSpPr>
            <a:cxnSpLocks/>
          </p:cNvCxnSpPr>
          <p:nvPr/>
        </p:nvCxnSpPr>
        <p:spPr>
          <a:xfrm>
            <a:off x="5738811" y="1001486"/>
            <a:ext cx="67292" cy="1927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AACB0706-6D91-4733-9023-1FE20DC18069}"/>
              </a:ext>
            </a:extLst>
          </p:cNvPr>
          <p:cNvCxnSpPr>
            <a:cxnSpLocks/>
          </p:cNvCxnSpPr>
          <p:nvPr/>
        </p:nvCxnSpPr>
        <p:spPr>
          <a:xfrm flipH="1">
            <a:off x="6453190" y="1851003"/>
            <a:ext cx="1861523" cy="10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E4F12C0-291D-4DD9-BF81-2FC89AFDF8CB}"/>
              </a:ext>
            </a:extLst>
          </p:cNvPr>
          <p:cNvSpPr txBox="1"/>
          <p:nvPr/>
        </p:nvSpPr>
        <p:spPr>
          <a:xfrm>
            <a:off x="8829165" y="2621257"/>
            <a:ext cx="2512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990033"/>
                </a:solidFill>
                <a:latin typeface="+mj-lt"/>
                <a:ea typeface="+mj-ea"/>
                <a:cs typeface="+mj-cs"/>
              </a:rPr>
              <a:t> Eigenschaften und Verwendung</a:t>
            </a:r>
            <a:endParaRPr lang="de-DE" sz="2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D229C87-CDE3-4393-ABD9-DA92DCCBCDF1}"/>
              </a:ext>
            </a:extLst>
          </p:cNvPr>
          <p:cNvSpPr txBox="1"/>
          <p:nvPr/>
        </p:nvSpPr>
        <p:spPr>
          <a:xfrm>
            <a:off x="659298" y="4241067"/>
            <a:ext cx="2657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990033"/>
                </a:solidFill>
                <a:latin typeface="+mj-lt"/>
                <a:ea typeface="+mj-ea"/>
                <a:cs typeface="+mj-cs"/>
              </a:rPr>
              <a:t>Siedetemperaturen im Vergleich</a:t>
            </a:r>
            <a:endParaRPr lang="de-DE" sz="2400" dirty="0"/>
          </a:p>
        </p:txBody>
      </p:sp>
      <p:pic>
        <p:nvPicPr>
          <p:cNvPr id="31" name="Grafik 11">
            <a:extLst>
              <a:ext uri="{FF2B5EF4-FFF2-40B4-BE49-F238E27FC236}">
                <a16:creationId xmlns:a16="http://schemas.microsoft.com/office/drawing/2014/main" id="{176361C8-C3EF-46D3-8818-ED77207D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704" y="3436987"/>
            <a:ext cx="884187" cy="88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fik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D02DA21F-19C2-431A-BB79-23FC11E0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65" y="3492970"/>
            <a:ext cx="1101725" cy="73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Gerade Verbindung 18">
            <a:extLst>
              <a:ext uri="{FF2B5EF4-FFF2-40B4-BE49-F238E27FC236}">
                <a16:creationId xmlns:a16="http://schemas.microsoft.com/office/drawing/2014/main" id="{A830C7C4-C52D-4DA6-9CEB-8307EF40BEFF}"/>
              </a:ext>
            </a:extLst>
          </p:cNvPr>
          <p:cNvCxnSpPr>
            <a:cxnSpLocks/>
          </p:cNvCxnSpPr>
          <p:nvPr/>
        </p:nvCxnSpPr>
        <p:spPr>
          <a:xfrm flipH="1">
            <a:off x="3137681" y="3657612"/>
            <a:ext cx="1595918" cy="6217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8">
            <a:extLst>
              <a:ext uri="{FF2B5EF4-FFF2-40B4-BE49-F238E27FC236}">
                <a16:creationId xmlns:a16="http://schemas.microsoft.com/office/drawing/2014/main" id="{EA0689A7-800E-4543-BFAB-17CCEAD02DA2}"/>
              </a:ext>
            </a:extLst>
          </p:cNvPr>
          <p:cNvCxnSpPr>
            <a:cxnSpLocks/>
          </p:cNvCxnSpPr>
          <p:nvPr/>
        </p:nvCxnSpPr>
        <p:spPr>
          <a:xfrm flipV="1">
            <a:off x="8010525" y="3256780"/>
            <a:ext cx="872344" cy="1077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BAF6188-D349-4F4E-B625-9098B05D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4" y="491115"/>
            <a:ext cx="10515599" cy="932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8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Lernzirkel</a:t>
            </a:r>
            <a:r>
              <a:rPr kumimoji="0" lang="en-US" altLang="de-DE" sz="2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 </a:t>
            </a:r>
            <a:r>
              <a:rPr kumimoji="0" lang="en-US" altLang="de-DE" sz="28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Alkohole</a:t>
            </a:r>
            <a:r>
              <a:rPr kumimoji="0" lang="en-US" altLang="de-DE" sz="28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 - </a:t>
            </a:r>
            <a:r>
              <a:rPr kumimoji="0" lang="en-US" altLang="de-DE" sz="28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Übersicht</a:t>
            </a:r>
            <a:endParaRPr kumimoji="0" lang="en-US" altLang="de-DE" sz="2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1-6 </a:t>
            </a:r>
            <a:r>
              <a:rPr kumimoji="0" lang="en-US" altLang="de-DE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sind</a:t>
            </a:r>
            <a:r>
              <a:rPr kumimoji="0" lang="en-US" altLang="de-DE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 </a:t>
            </a:r>
            <a:r>
              <a:rPr kumimoji="0" lang="en-US" altLang="de-DE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Pflichtstationen</a:t>
            </a:r>
            <a:r>
              <a:rPr kumimoji="0" lang="en-US" altLang="de-DE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j-ea"/>
                <a:cs typeface="+mj-cs"/>
              </a:rPr>
              <a:t>! 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DCB3804-6CB3-4DF1-8588-FA92EF62F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9878"/>
              </p:ext>
            </p:extLst>
          </p:nvPr>
        </p:nvGraphicFramePr>
        <p:xfrm>
          <a:off x="724717" y="1537935"/>
          <a:ext cx="10515602" cy="4322363"/>
        </p:xfrm>
        <a:graphic>
          <a:graphicData uri="http://schemas.openxmlformats.org/drawingml/2006/table">
            <a:tbl>
              <a:tblPr firstRow="1" firstCol="1" bandRow="1"/>
              <a:tblGrid>
                <a:gridCol w="1537492">
                  <a:extLst>
                    <a:ext uri="{9D8B030D-6E8A-4147-A177-3AD203B41FA5}">
                      <a16:colId xmlns:a16="http://schemas.microsoft.com/office/drawing/2014/main" val="3764244713"/>
                    </a:ext>
                  </a:extLst>
                </a:gridCol>
                <a:gridCol w="5178103">
                  <a:extLst>
                    <a:ext uri="{9D8B030D-6E8A-4147-A177-3AD203B41FA5}">
                      <a16:colId xmlns:a16="http://schemas.microsoft.com/office/drawing/2014/main" val="906410710"/>
                    </a:ext>
                  </a:extLst>
                </a:gridCol>
                <a:gridCol w="1703528">
                  <a:extLst>
                    <a:ext uri="{9D8B030D-6E8A-4147-A177-3AD203B41FA5}">
                      <a16:colId xmlns:a16="http://schemas.microsoft.com/office/drawing/2014/main" val="2433297199"/>
                    </a:ext>
                  </a:extLst>
                </a:gridCol>
                <a:gridCol w="2096479">
                  <a:extLst>
                    <a:ext uri="{9D8B030D-6E8A-4147-A177-3AD203B41FA5}">
                      <a16:colId xmlns:a16="http://schemas.microsoft.com/office/drawing/2014/main" val="1579151662"/>
                    </a:ext>
                  </a:extLst>
                </a:gridCol>
              </a:tblGrid>
              <a:tr h="93046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Station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Thema</a:t>
                      </a:r>
                      <a:endParaRPr lang="de-DE" sz="31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Material</a:t>
                      </a: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1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Bearbeitet am  </a:t>
                      </a:r>
                      <a:r>
                        <a:rPr lang="de-DE" sz="3100" b="1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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679852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Nomenklatur und Isomerie</a:t>
                      </a:r>
                      <a:endParaRPr lang="de-DE" sz="31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effectLst/>
                          <a:latin typeface="+mn-lt"/>
                        </a:rPr>
                        <a:t>Infoblatt (S. 2)</a:t>
                      </a: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077815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Eigenschaften und Verwendung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829755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Glycol in Frostschutzmittel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Experiment, Infoblatt (S. 2)</a:t>
                      </a:r>
                      <a:endParaRPr lang="de-DE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643072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Löslichkeit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Versuchsvideos</a:t>
                      </a:r>
                      <a:endParaRPr lang="de-DE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205375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Siedetemperaturen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 (S. 2)</a:t>
                      </a:r>
                      <a:endParaRPr lang="de-DE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765906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Wirkung von Alkohol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Infoblatt (S. 2)</a:t>
                      </a:r>
                    </a:p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i="0" u="none" strike="noStrike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AB (S. 3)</a:t>
                      </a:r>
                      <a:endParaRPr lang="de-DE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185381"/>
                  </a:ext>
                </a:extLst>
              </a:tr>
              <a:tr h="452282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Alkohole in Kosmetika</a:t>
                      </a:r>
                      <a:endParaRPr lang="de-DE" sz="3100" b="0" i="0" u="none" strike="noStrike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 (S. 2)</a:t>
                      </a:r>
                      <a:endParaRPr lang="de-DE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de-DE" sz="3100" b="0" i="0" u="none" strike="noStrike" dirty="0">
                        <a:effectLst/>
                        <a:latin typeface="+mn-lt"/>
                      </a:endParaRPr>
                    </a:p>
                  </a:txBody>
                  <a:tcPr marL="119546" marR="119546" marT="166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51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6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FBCB0E-C7F0-4998-8CCE-8D2A4453B0C8}"/>
              </a:ext>
            </a:extLst>
          </p:cNvPr>
          <p:cNvSpPr txBox="1"/>
          <p:nvPr/>
        </p:nvSpPr>
        <p:spPr>
          <a:xfrm>
            <a:off x="1323702" y="582067"/>
            <a:ext cx="8987246" cy="56938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u="sng" dirty="0"/>
              <a:t>Regeln für die Arbeit am Lernzirkel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Arbeitet allein, im 2er- oder im 3er-Team.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Arbeitet die Stationen 1-7 nacheinander ab. Alle Stationen sind unter </a:t>
            </a:r>
            <a:r>
              <a:rPr lang="de-DE" sz="2000" i="1" dirty="0"/>
              <a:t>Dateien – aktuelles aus dem Unterricht – Alkohole – Lernzirkel</a:t>
            </a:r>
            <a:r>
              <a:rPr lang="de-DE" sz="2000" dirty="0"/>
              <a:t> abgelegt.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Zur Bearbeitung aller Stationen habt ihr etwa 2,5 Doppelstunden Zeit.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Gestaltet euren Heftaufschrieb zu jeder Station so, dass der Zusammenhang zur Aufgabe deutlich wird. Jede Station wird mit der jeweiligen Überschrift versehen.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Fotografiert eure Arbeitsergebnisse nach jeder Stunde ab und stellt sie in Teams-</a:t>
            </a:r>
            <a:r>
              <a:rPr lang="de-DE" sz="2000" dirty="0" err="1"/>
              <a:t>Assingment</a:t>
            </a:r>
            <a:r>
              <a:rPr lang="de-DE" sz="2000" dirty="0"/>
              <a:t> ein.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Eine Lösungsdatei wird dann in Teams eingestellt, wenn alle die jeweilige Station bearbeitet haben. Hausaufgabe ist dann, eure Arbeitsergebnisse mithilfe der Lösungen zu ergänzen und zu verbessern.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Die Station 7 kann bearbeitet werden, wenn ihr dazu noch Zeit habt. Sie ist nicht verpflichtend.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Am Ende des Lernzirkels wird der Stoff im Rahmen eines Tests (im Präsenzunterricht) überprüft.</a:t>
            </a:r>
          </a:p>
        </p:txBody>
      </p:sp>
    </p:spTree>
    <p:extLst>
      <p:ext uri="{BB962C8B-B14F-4D97-AF65-F5344CB8AC3E}">
        <p14:creationId xmlns:p14="http://schemas.microsoft.com/office/powerpoint/2010/main" val="28211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Breitbild</PresentationFormat>
  <Paragraphs>103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ChemSketch</vt:lpstr>
      <vt:lpstr>Online-Unterricht</vt:lpstr>
      <vt:lpstr>PowerPoint-Präsentation</vt:lpstr>
      <vt:lpstr>PowerPoint-Präsentation</vt:lpstr>
      <vt:lpstr>Die Stoffklasse der Alkohole</vt:lpstr>
      <vt:lpstr>Lernzirkel Alkohole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27</cp:revision>
  <cp:lastPrinted>2021-01-19T15:24:29Z</cp:lastPrinted>
  <dcterms:created xsi:type="dcterms:W3CDTF">2021-01-19T09:49:14Z</dcterms:created>
  <dcterms:modified xsi:type="dcterms:W3CDTF">2021-01-27T09:42:41Z</dcterms:modified>
</cp:coreProperties>
</file>