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27F3D-55D3-4F63-BB88-CF98112A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9CCA4-6901-4017-893D-F63DBA79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832D9-2C27-4751-B211-7E230E72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7FC17-5451-4FB6-BFD5-52B1BED1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405E4-7587-42A4-A25A-2C9409E3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8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AE590-033F-49AB-933D-501A9A9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4D485A-8CD5-46E6-8032-262628F0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F750F-4236-48E4-8167-351FE979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A5849-D133-40D0-A75C-F37D57FC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68244-4132-40BB-A3C4-90B1693B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8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D8E604-FBDD-47BE-9412-E6B829B37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F3E038-D334-4591-AA0F-CFED74390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F5AD-DE02-44DE-B8D4-91EECD9B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13B1A-357B-4EEC-8C7F-FC35532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65B60-3EDA-4278-81E3-495D36D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41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5B86-D6B5-4BF1-B9D5-D534A546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60BBB-B5EF-43C8-A5EC-47B7FD32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A36A3-1185-4DCA-BCB3-2B19ACD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6842A-7F05-40A4-8976-691BD85B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7CFBB-CD0F-4E67-B6BF-3EC4F630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8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F601-4A79-4054-BE54-30DB757A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3D7D2D-35D4-4DCD-B4BC-F9A8AB17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6C416-21F4-48E1-9B01-FFF0AF1A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6FB74-A769-41F0-ABBC-3B5535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7F1FE-919D-4A7C-8BB6-38A4DE6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5ED-07E4-4FB3-9473-B63F9366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90B41-E510-4626-904C-006EDF2D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457BA-8724-4B37-962C-75F0E35D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5775A0-DD87-4937-AA3A-B12A2333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CE5DA-06E8-488C-994C-06752DF7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2CC79-2978-4360-B327-4BA42C4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56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78489-5B81-4981-89AD-E8A1D33A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92342-093B-499C-92B4-E04FD9EB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68F89-DBE1-4B49-883C-6CD0B42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3DCB8-A35D-4CD2-8E35-52BD765B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2B9CD1-77C1-44B7-A359-45156B969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A9B7D-0CCB-496B-BA84-44002849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3A3B8-6F1B-450D-BDA0-0990166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28062B-45A9-4ABB-B1D6-7ED2121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24266-F24C-49B0-AC89-C29FE02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EB3738-D5CF-4268-9AA6-031EE1FA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C90D5-34EC-471D-B3F4-D551F159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3D7311-15D7-4DFE-A2A2-11716A9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3FA7BC-C803-494D-9FB2-FCB8DFF2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AE732-B3FF-462C-BE9E-D47C58A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C34618-BBC4-435F-8EA1-5D13766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1CFE5-6369-4C7F-B335-4C1F99E2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1CB9F-977F-4E45-AD1B-D85BAB6D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B3D675-1B3E-449F-A860-9483C1E4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D7BB0-3013-410B-BFD6-DBF0C705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CFFE28-C7B4-4334-812E-C955392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A698A-1C1F-43D2-AA5F-5F794867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1A7A4-F299-45BA-B7FA-6D58216E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A665BF-860F-4F22-8161-D698EB462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5BB960-E0F7-4E70-900E-43430D8C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796BBB-88D1-4BDD-BEF9-D813F456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728B31-1CE6-49AD-A3E1-A19AC83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F70FC-37D1-43FA-A76C-1E953E79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7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FF0744-434F-4360-961B-0727A476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87234-1FA6-4835-984A-1D33509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E7E1B-C6AB-4E2D-8BB9-DCFC83663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993F-909A-44D3-8D74-985ABFE0821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3B411-BD32-423B-BF3C-DA361963F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F36AD-1C02-46F4-9981-1DF5714D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EB41-B45F-48BA-BF4F-BFA4F2E35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1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VGvooq3bD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CB30D-1853-406D-B696-0F124489C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C91A4E-13F8-4AF6-970F-45812F647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03.03.21</a:t>
            </a:r>
          </a:p>
        </p:txBody>
      </p:sp>
    </p:spTree>
    <p:extLst>
      <p:ext uri="{BB962C8B-B14F-4D97-AF65-F5344CB8AC3E}">
        <p14:creationId xmlns:p14="http://schemas.microsoft.com/office/powerpoint/2010/main" val="16641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C94AF1-90D3-4366-A97F-1D6772B4D201}"/>
              </a:ext>
            </a:extLst>
          </p:cNvPr>
          <p:cNvSpPr txBox="1"/>
          <p:nvPr/>
        </p:nvSpPr>
        <p:spPr>
          <a:xfrm>
            <a:off x="788277" y="961528"/>
            <a:ext cx="99638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u="sng" dirty="0"/>
              <a:t>Arbeitsauftrag:</a:t>
            </a:r>
          </a:p>
          <a:p>
            <a:pPr>
              <a:spcAft>
                <a:spcPts val="600"/>
              </a:spcAft>
            </a:pPr>
            <a:r>
              <a:rPr lang="de-DE" dirty="0"/>
              <a:t>Schau dir folgendes Unterrichtsvideo an und erstelle einen entsprechenden Heftaufschrieb zu den Versuchen, den Beobachtungen und den Erklärungen:</a:t>
            </a:r>
          </a:p>
          <a:p>
            <a:pPr>
              <a:spcAft>
                <a:spcPts val="600"/>
              </a:spcAft>
            </a:pPr>
            <a:r>
              <a:rPr lang="de-DE" dirty="0">
                <a:hlinkClick r:id="rId2"/>
              </a:rPr>
              <a:t>https://www.youtube.com/watch?v=JVGvooq3bDY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5B3EF0-0D40-42AE-826B-5C7785489588}"/>
              </a:ext>
            </a:extLst>
          </p:cNvPr>
          <p:cNvSpPr txBox="1"/>
          <p:nvPr/>
        </p:nvSpPr>
        <p:spPr>
          <a:xfrm>
            <a:off x="788277" y="376092"/>
            <a:ext cx="875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milde Oxidation von Alkoholen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5A0202-F5D1-4EA5-8666-665BB3BEB383}"/>
              </a:ext>
            </a:extLst>
          </p:cNvPr>
          <p:cNvSpPr txBox="1"/>
          <p:nvPr/>
        </p:nvSpPr>
        <p:spPr>
          <a:xfrm rot="736297">
            <a:off x="8403731" y="781577"/>
            <a:ext cx="30374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Vertretungsstunde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A50B4C-96D5-4E40-B3F7-11B93A7B3404}"/>
              </a:ext>
            </a:extLst>
          </p:cNvPr>
          <p:cNvSpPr txBox="1"/>
          <p:nvPr/>
        </p:nvSpPr>
        <p:spPr>
          <a:xfrm>
            <a:off x="788277" y="2664400"/>
            <a:ext cx="101635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Im Anschluss sollst du diese Fragen beantworten können: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Mit welchem Stoff werden die Alkohole oxidiert?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Worin unterscheiden sich die zu oxidierenden Alkohole?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Beobachtungen werden gemacht, wenn ein Alkohol oxidiert / nicht oxidiert wird?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Produkte entstehen jeweils?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neuen Stoffklassen entstehen jeweils?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Welches ist die Voraussetzung dafür, dass ein Alkohol oxidiert werden kann?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E79C1EB-E681-4C24-8281-CF536F8C17B7}"/>
              </a:ext>
            </a:extLst>
          </p:cNvPr>
          <p:cNvCxnSpPr/>
          <p:nvPr/>
        </p:nvCxnSpPr>
        <p:spPr>
          <a:xfrm>
            <a:off x="788277" y="2480441"/>
            <a:ext cx="10363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15A2B80-E1EF-44CD-BA57-60F9C3D59D33}"/>
              </a:ext>
            </a:extLst>
          </p:cNvPr>
          <p:cNvCxnSpPr/>
          <p:nvPr/>
        </p:nvCxnSpPr>
        <p:spPr>
          <a:xfrm>
            <a:off x="788277" y="5344510"/>
            <a:ext cx="10363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905E2F1-6861-423A-BA8F-1D694C9B7C6A}"/>
              </a:ext>
            </a:extLst>
          </p:cNvPr>
          <p:cNvSpPr txBox="1"/>
          <p:nvPr/>
        </p:nvSpPr>
        <p:spPr>
          <a:xfrm>
            <a:off x="788277" y="5573306"/>
            <a:ext cx="1065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 Reaktion läuft ab, wenn ein Alkohol, z.B. Ethanol vollständig oxidiert wird? </a:t>
            </a:r>
          </a:p>
          <a:p>
            <a:r>
              <a:rPr lang="de-DE" dirty="0"/>
              <a:t>Erstelle eine Reaktionsgleichung! </a:t>
            </a:r>
          </a:p>
        </p:txBody>
      </p:sp>
    </p:spTree>
    <p:extLst>
      <p:ext uri="{BB962C8B-B14F-4D97-AF65-F5344CB8AC3E}">
        <p14:creationId xmlns:p14="http://schemas.microsoft.com/office/powerpoint/2010/main" val="391536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39D5217C-6284-41D0-9102-DF6E1AB4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18" y="664249"/>
            <a:ext cx="1069449" cy="88393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77DD2D-C1F3-497F-BB63-B4D0A6FCA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1" y="653719"/>
            <a:ext cx="1104900" cy="771525"/>
          </a:xfrm>
          <a:prstGeom prst="rect">
            <a:avLst/>
          </a:prstGeom>
        </p:spPr>
      </p:pic>
      <p:sp>
        <p:nvSpPr>
          <p:cNvPr id="2" name="Line 5">
            <a:extLst>
              <a:ext uri="{FF2B5EF4-FFF2-40B4-BE49-F238E27FC236}">
                <a16:creationId xmlns:a16="http://schemas.microsoft.com/office/drawing/2014/main" id="{AE0BEBC2-6CDE-4FEE-8C0F-52C6019B8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3955" y="3285526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148BDBEF-A779-4F9A-9C96-18B056C743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290" y="2911581"/>
            <a:ext cx="0" cy="228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BE9F5F0-34C5-40D5-8A50-9167B07376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643" y="2882930"/>
            <a:ext cx="3569313" cy="825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E9F56D60-10FB-4F75-814E-CA84BB0D2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753" y="2882930"/>
            <a:ext cx="141890" cy="15113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F8644B68-9F74-464E-AD16-4FAD84546103}"/>
              </a:ext>
            </a:extLst>
          </p:cNvPr>
          <p:cNvGrpSpPr>
            <a:grpSpLocks/>
          </p:cNvGrpSpPr>
          <p:nvPr/>
        </p:nvGrpSpPr>
        <p:grpSpPr bwMode="auto">
          <a:xfrm>
            <a:off x="2388958" y="3417733"/>
            <a:ext cx="3175000" cy="233363"/>
            <a:chOff x="4179" y="8890"/>
            <a:chExt cx="5000" cy="367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2DC65240-C88A-4A2D-A2A5-90F5A1B5A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8897"/>
              <a:ext cx="0" cy="36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E00A9A9D-C6F9-4B0A-9020-A0D35D56C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9236"/>
              <a:ext cx="4983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Line 2">
              <a:extLst>
                <a:ext uri="{FF2B5EF4-FFF2-40B4-BE49-F238E27FC236}">
                  <a16:creationId xmlns:a16="http://schemas.microsoft.com/office/drawing/2014/main" id="{824C485C-7961-4B11-8FD8-C36B210D8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8" y="8890"/>
              <a:ext cx="0" cy="36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B3ED9DE-1ECB-47B4-B559-862D4E8EE7F5}"/>
              </a:ext>
            </a:extLst>
          </p:cNvPr>
          <p:cNvGrpSpPr>
            <a:grpSpLocks/>
          </p:cNvGrpSpPr>
          <p:nvPr/>
        </p:nvGrpSpPr>
        <p:grpSpPr bwMode="auto">
          <a:xfrm>
            <a:off x="254336" y="2944233"/>
            <a:ext cx="1073150" cy="963612"/>
            <a:chOff x="698" y="7898"/>
            <a:chExt cx="1689" cy="1517"/>
          </a:xfrm>
        </p:grpSpPr>
        <p:sp>
          <p:nvSpPr>
            <p:cNvPr id="12" name="Arc 15">
              <a:extLst>
                <a:ext uri="{FF2B5EF4-FFF2-40B4-BE49-F238E27FC236}">
                  <a16:creationId xmlns:a16="http://schemas.microsoft.com/office/drawing/2014/main" id="{88FC62A0-22A2-4BC0-9A9D-6E15AF5008F0}"/>
                </a:ext>
              </a:extLst>
            </p:cNvPr>
            <p:cNvSpPr>
              <a:spLocks/>
            </p:cNvSpPr>
            <p:nvPr/>
          </p:nvSpPr>
          <p:spPr bwMode="auto">
            <a:xfrm rot="-1504085">
              <a:off x="1418" y="9124"/>
              <a:ext cx="294" cy="180"/>
            </a:xfrm>
            <a:custGeom>
              <a:avLst/>
              <a:gdLst>
                <a:gd name="G0" fmla="+- 13665 0 0"/>
                <a:gd name="G1" fmla="+- 21600 0 0"/>
                <a:gd name="G2" fmla="+- 21600 0 0"/>
                <a:gd name="T0" fmla="*/ 0 w 35265"/>
                <a:gd name="T1" fmla="*/ 4872 h 21600"/>
                <a:gd name="T2" fmla="*/ 35265 w 35265"/>
                <a:gd name="T3" fmla="*/ 21600 h 21600"/>
                <a:gd name="T4" fmla="*/ 13665 w 3526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65" h="21600" fill="none" extrusionOk="0">
                  <a:moveTo>
                    <a:pt x="-1" y="4871"/>
                  </a:moveTo>
                  <a:cubicBezTo>
                    <a:pt x="3857" y="1721"/>
                    <a:pt x="8684" y="0"/>
                    <a:pt x="13665" y="0"/>
                  </a:cubicBezTo>
                  <a:cubicBezTo>
                    <a:pt x="25594" y="0"/>
                    <a:pt x="35265" y="9670"/>
                    <a:pt x="35265" y="21600"/>
                  </a:cubicBezTo>
                </a:path>
                <a:path w="35265" h="21600" stroke="0" extrusionOk="0">
                  <a:moveTo>
                    <a:pt x="-1" y="4871"/>
                  </a:moveTo>
                  <a:cubicBezTo>
                    <a:pt x="3857" y="1721"/>
                    <a:pt x="8684" y="0"/>
                    <a:pt x="13665" y="0"/>
                  </a:cubicBezTo>
                  <a:cubicBezTo>
                    <a:pt x="25594" y="0"/>
                    <a:pt x="35265" y="9670"/>
                    <a:pt x="35265" y="21600"/>
                  </a:cubicBezTo>
                  <a:lnTo>
                    <a:pt x="13665" y="21600"/>
                  </a:lnTo>
                  <a:close/>
                </a:path>
              </a:pathLst>
            </a:cu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CD1D2-8D6E-4A7B-BFE2-F9D456740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" y="7898"/>
              <a:ext cx="1689" cy="1517"/>
              <a:chOff x="698" y="8798"/>
              <a:chExt cx="1689" cy="1517"/>
            </a:xfrm>
          </p:grpSpPr>
          <p:sp>
            <p:nvSpPr>
              <p:cNvPr id="14" name="Arc 14">
                <a:extLst>
                  <a:ext uri="{FF2B5EF4-FFF2-40B4-BE49-F238E27FC236}">
                    <a16:creationId xmlns:a16="http://schemas.microsoft.com/office/drawing/2014/main" id="{9B1D3A9C-9CE1-4EFD-AC86-7B78045254C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2154844">
                <a:off x="1418" y="8944"/>
                <a:ext cx="294" cy="180"/>
              </a:xfrm>
              <a:custGeom>
                <a:avLst/>
                <a:gdLst>
                  <a:gd name="G0" fmla="+- 13665 0 0"/>
                  <a:gd name="G1" fmla="+- 21600 0 0"/>
                  <a:gd name="G2" fmla="+- 21600 0 0"/>
                  <a:gd name="T0" fmla="*/ 0 w 35265"/>
                  <a:gd name="T1" fmla="*/ 4872 h 21600"/>
                  <a:gd name="T2" fmla="*/ 35265 w 35265"/>
                  <a:gd name="T3" fmla="*/ 21600 h 21600"/>
                  <a:gd name="T4" fmla="*/ 13665 w 3526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65" h="21600" fill="none" extrusionOk="0">
                    <a:moveTo>
                      <a:pt x="-1" y="4871"/>
                    </a:moveTo>
                    <a:cubicBezTo>
                      <a:pt x="3857" y="1721"/>
                      <a:pt x="8684" y="0"/>
                      <a:pt x="13665" y="0"/>
                    </a:cubicBezTo>
                    <a:cubicBezTo>
                      <a:pt x="25594" y="0"/>
                      <a:pt x="35265" y="9670"/>
                      <a:pt x="35265" y="21600"/>
                    </a:cubicBezTo>
                  </a:path>
                  <a:path w="35265" h="21600" stroke="0" extrusionOk="0">
                    <a:moveTo>
                      <a:pt x="-1" y="4871"/>
                    </a:moveTo>
                    <a:cubicBezTo>
                      <a:pt x="3857" y="1721"/>
                      <a:pt x="8684" y="0"/>
                      <a:pt x="13665" y="0"/>
                    </a:cubicBezTo>
                    <a:cubicBezTo>
                      <a:pt x="25594" y="0"/>
                      <a:pt x="35265" y="9670"/>
                      <a:pt x="35265" y="21600"/>
                    </a:cubicBezTo>
                    <a:lnTo>
                      <a:pt x="13665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2061" name="Picture 13">
                <a:extLst>
                  <a:ext uri="{FF2B5EF4-FFF2-40B4-BE49-F238E27FC236}">
                    <a16:creationId xmlns:a16="http://schemas.microsoft.com/office/drawing/2014/main" id="{3C410719-C5E8-4768-801E-D6036444A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" y="8798"/>
                <a:ext cx="1689" cy="1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F04CC429-BF80-480F-B4FD-C2A23EDE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31" y="2867689"/>
            <a:ext cx="107315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6">
            <a:extLst>
              <a:ext uri="{FF2B5EF4-FFF2-40B4-BE49-F238E27FC236}">
                <a16:creationId xmlns:a16="http://schemas.microsoft.com/office/drawing/2014/main" id="{60DFB36C-4A7C-4DCE-87EF-AF2240BA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834" y="5255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F1DDF39-536A-4C07-B8B3-C351745B0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815" y="2601572"/>
            <a:ext cx="83388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Oxidation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1B950907-12CB-4A7C-9231-F113C82D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47" y="3285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it-IT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it-IT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+  Cu 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it-IT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</a:t>
            </a:r>
            <a:r>
              <a:rPr kumimoji="0" lang="it-IT" altLang="de-DE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it-IT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  Cu   +  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kumimoji="0" lang="it-IT" altLang="de-DE" sz="1200" b="1" i="0" u="none" strike="noStrike" cap="none" normalizeH="0" baseline="-3000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712F879C-7492-4F45-8E79-5517015C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73" y="3667673"/>
            <a:ext cx="47243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it-IT" altLang="de-DE" sz="1200" b="1" i="1" u="none" strike="noStrike" cap="none" normalizeH="0" baseline="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</a:t>
            </a:r>
            <a:r>
              <a:rPr lang="de-DE" altLang="de-DE" sz="1100" b="1" i="1" dirty="0">
                <a:solidFill>
                  <a:srgbClr val="99CC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de-DE" altLang="de-DE" sz="1100" b="1" i="1" u="none" strike="noStrike" cap="none" normalizeH="0" baseline="3000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Reduktion 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schwarzes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Propan-2-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Kupfer-II-oxid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Propan-2-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73595582-3F40-40B6-BA7F-B1808EE94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184" y="1057467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Arc 31">
            <a:extLst>
              <a:ext uri="{FF2B5EF4-FFF2-40B4-BE49-F238E27FC236}">
                <a16:creationId xmlns:a16="http://schemas.microsoft.com/office/drawing/2014/main" id="{C327FA7E-9A7C-4C90-988A-DA6E8A945396}"/>
              </a:ext>
            </a:extLst>
          </p:cNvPr>
          <p:cNvSpPr>
            <a:spLocks/>
          </p:cNvSpPr>
          <p:nvPr/>
        </p:nvSpPr>
        <p:spPr bwMode="auto">
          <a:xfrm rot="9445156">
            <a:off x="926239" y="737586"/>
            <a:ext cx="187325" cy="114300"/>
          </a:xfrm>
          <a:custGeom>
            <a:avLst/>
            <a:gdLst>
              <a:gd name="G0" fmla="+- 13665 0 0"/>
              <a:gd name="G1" fmla="+- 21600 0 0"/>
              <a:gd name="G2" fmla="+- 21600 0 0"/>
              <a:gd name="T0" fmla="*/ 0 w 35265"/>
              <a:gd name="T1" fmla="*/ 4872 h 21600"/>
              <a:gd name="T2" fmla="*/ 35265 w 35265"/>
              <a:gd name="T3" fmla="*/ 21600 h 21600"/>
              <a:gd name="T4" fmla="*/ 13665 w 352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65" h="21600" fill="none" extrusionOk="0">
                <a:moveTo>
                  <a:pt x="-1" y="4871"/>
                </a:moveTo>
                <a:cubicBezTo>
                  <a:pt x="3857" y="1721"/>
                  <a:pt x="8684" y="0"/>
                  <a:pt x="13665" y="0"/>
                </a:cubicBezTo>
                <a:cubicBezTo>
                  <a:pt x="25594" y="0"/>
                  <a:pt x="35265" y="9670"/>
                  <a:pt x="35265" y="21600"/>
                </a:cubicBezTo>
              </a:path>
              <a:path w="35265" h="21600" stroke="0" extrusionOk="0">
                <a:moveTo>
                  <a:pt x="-1" y="4871"/>
                </a:moveTo>
                <a:cubicBezTo>
                  <a:pt x="3857" y="1721"/>
                  <a:pt x="8684" y="0"/>
                  <a:pt x="13665" y="0"/>
                </a:cubicBezTo>
                <a:cubicBezTo>
                  <a:pt x="25594" y="0"/>
                  <a:pt x="35265" y="9670"/>
                  <a:pt x="35265" y="21600"/>
                </a:cubicBezTo>
                <a:lnTo>
                  <a:pt x="13665" y="21600"/>
                </a:lnTo>
                <a:close/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Arc 26">
            <a:extLst>
              <a:ext uri="{FF2B5EF4-FFF2-40B4-BE49-F238E27FC236}">
                <a16:creationId xmlns:a16="http://schemas.microsoft.com/office/drawing/2014/main" id="{26099D44-AE86-4A9B-80BE-309FAEBBE179}"/>
              </a:ext>
            </a:extLst>
          </p:cNvPr>
          <p:cNvSpPr>
            <a:spLocks/>
          </p:cNvSpPr>
          <p:nvPr/>
        </p:nvSpPr>
        <p:spPr bwMode="auto">
          <a:xfrm rot="14452265">
            <a:off x="1343177" y="985863"/>
            <a:ext cx="187325" cy="114300"/>
          </a:xfrm>
          <a:custGeom>
            <a:avLst/>
            <a:gdLst>
              <a:gd name="G0" fmla="+- 13665 0 0"/>
              <a:gd name="G1" fmla="+- 21600 0 0"/>
              <a:gd name="G2" fmla="+- 21600 0 0"/>
              <a:gd name="T0" fmla="*/ 0 w 35265"/>
              <a:gd name="T1" fmla="*/ 4872 h 21600"/>
              <a:gd name="T2" fmla="*/ 35265 w 35265"/>
              <a:gd name="T3" fmla="*/ 21600 h 21600"/>
              <a:gd name="T4" fmla="*/ 13665 w 352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65" h="21600" fill="none" extrusionOk="0">
                <a:moveTo>
                  <a:pt x="-1" y="4871"/>
                </a:moveTo>
                <a:cubicBezTo>
                  <a:pt x="3857" y="1721"/>
                  <a:pt x="8684" y="0"/>
                  <a:pt x="13665" y="0"/>
                </a:cubicBezTo>
                <a:cubicBezTo>
                  <a:pt x="25594" y="0"/>
                  <a:pt x="35265" y="9670"/>
                  <a:pt x="35265" y="21600"/>
                </a:cubicBezTo>
              </a:path>
              <a:path w="35265" h="21600" stroke="0" extrusionOk="0">
                <a:moveTo>
                  <a:pt x="-1" y="4871"/>
                </a:moveTo>
                <a:cubicBezTo>
                  <a:pt x="3857" y="1721"/>
                  <a:pt x="8684" y="0"/>
                  <a:pt x="13665" y="0"/>
                </a:cubicBezTo>
                <a:cubicBezTo>
                  <a:pt x="25594" y="0"/>
                  <a:pt x="35265" y="9670"/>
                  <a:pt x="35265" y="21600"/>
                </a:cubicBezTo>
                <a:lnTo>
                  <a:pt x="13665" y="21600"/>
                </a:lnTo>
                <a:close/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E15C2BCC-202D-4518-A014-0DEA08F43CF8}"/>
              </a:ext>
            </a:extLst>
          </p:cNvPr>
          <p:cNvGrpSpPr>
            <a:grpSpLocks/>
          </p:cNvGrpSpPr>
          <p:nvPr/>
        </p:nvGrpSpPr>
        <p:grpSpPr bwMode="auto">
          <a:xfrm>
            <a:off x="1158014" y="697899"/>
            <a:ext cx="3314700" cy="228600"/>
            <a:chOff x="2858" y="8078"/>
            <a:chExt cx="5220" cy="360"/>
          </a:xfrm>
        </p:grpSpPr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AF89A6F1-5A7D-4A53-96AF-CED5DE916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78" y="8078"/>
              <a:ext cx="0" cy="36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22E7D66-CDFF-4812-9023-B68AB181F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8078"/>
              <a:ext cx="504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D646E40A-9910-43D5-AF6E-3A5D1C192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8" y="8078"/>
              <a:ext cx="180" cy="23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37BF87B0-0DC3-48BC-A394-1EB345F985DE}"/>
              </a:ext>
            </a:extLst>
          </p:cNvPr>
          <p:cNvGrpSpPr>
            <a:grpSpLocks/>
          </p:cNvGrpSpPr>
          <p:nvPr/>
        </p:nvGrpSpPr>
        <p:grpSpPr bwMode="auto">
          <a:xfrm>
            <a:off x="2018460" y="1187690"/>
            <a:ext cx="3175000" cy="233363"/>
            <a:chOff x="4179" y="8890"/>
            <a:chExt cx="5000" cy="367"/>
          </a:xfrm>
        </p:grpSpPr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8F393B35-8964-4CDB-88C7-904AF43F0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8897"/>
              <a:ext cx="0" cy="36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2963F32D-D1C1-4C04-A990-2F9039393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9236"/>
              <a:ext cx="4983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06C88411-E49C-4B24-ADB4-C10A74323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8" y="8890"/>
              <a:ext cx="0" cy="36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1" name="Rectangle 34">
            <a:extLst>
              <a:ext uri="{FF2B5EF4-FFF2-40B4-BE49-F238E27FC236}">
                <a16:creationId xmlns:a16="http://schemas.microsoft.com/office/drawing/2014/main" id="{E56969C0-23D1-4D00-B075-F43FAD9A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874" y="380236"/>
            <a:ext cx="9108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Oxidation  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0AB77541-97DC-4394-BD42-EC4FC0D9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36" y="736741"/>
            <a:ext cx="58416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it-IT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it-IT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+  Cu 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it-IT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+  Cu   +  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kumimoji="0" lang="it-IT" altLang="de-DE" sz="1200" b="1" i="0" u="none" strike="noStrike" cap="none" normalizeH="0" baseline="-3000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it-IT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42BFF24B-C50E-482A-A9C0-DB0B5BE3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66" y="1420253"/>
            <a:ext cx="44294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</a:t>
            </a:r>
            <a:r>
              <a:rPr lang="de-DE" altLang="de-DE" sz="1100" b="1" i="1" dirty="0">
                <a:solidFill>
                  <a:srgbClr val="99CC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9CC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Reduktion 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schwarzes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Ethan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Kupfer-II-oxid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Ethan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kumimoji="0" lang="de-DE" altLang="de-DE" sz="1200" b="1" i="0" u="sng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Objekt 40">
            <a:extLst>
              <a:ext uri="{FF2B5EF4-FFF2-40B4-BE49-F238E27FC236}">
                <a16:creationId xmlns:a16="http://schemas.microsoft.com/office/drawing/2014/main" id="{AFC6528B-7790-4097-9825-11B0E4E13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78929"/>
              </p:ext>
            </p:extLst>
          </p:nvPr>
        </p:nvGraphicFramePr>
        <p:xfrm>
          <a:off x="375399" y="4974032"/>
          <a:ext cx="1073150" cy="96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671400" imgH="606240" progId="ACD.ChemSketch.20">
                  <p:embed/>
                </p:oleObj>
              </mc:Choice>
              <mc:Fallback>
                <p:oleObj name="ChemSketch" r:id="rId6" imgW="671400" imgH="606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399" y="4974032"/>
                        <a:ext cx="1073150" cy="96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076E577F-5769-437E-963D-6B78DE79734D}"/>
              </a:ext>
            </a:extLst>
          </p:cNvPr>
          <p:cNvSpPr txBox="1"/>
          <p:nvPr/>
        </p:nvSpPr>
        <p:spPr>
          <a:xfrm>
            <a:off x="1702772" y="5234871"/>
            <a:ext cx="1073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 Cu </a:t>
            </a:r>
            <a:r>
              <a:rPr kumimoji="0" lang="it-IT" altLang="de-DE" sz="1400" b="1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lang="de-DE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54A9CE0-D4C6-4DF9-9575-600ECE00E7BB}"/>
              </a:ext>
            </a:extLst>
          </p:cNvPr>
          <p:cNvCxnSpPr/>
          <p:nvPr/>
        </p:nvCxnSpPr>
        <p:spPr>
          <a:xfrm>
            <a:off x="2947508" y="5388759"/>
            <a:ext cx="826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B00E6B0-F93F-4512-950C-5AED16A1C49F}"/>
              </a:ext>
            </a:extLst>
          </p:cNvPr>
          <p:cNvCxnSpPr/>
          <p:nvPr/>
        </p:nvCxnSpPr>
        <p:spPr>
          <a:xfrm flipH="1">
            <a:off x="3217389" y="5234871"/>
            <a:ext cx="185533" cy="22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7AFD117-6DA5-4A0B-963E-8BC5CCDB501C}"/>
              </a:ext>
            </a:extLst>
          </p:cNvPr>
          <p:cNvCxnSpPr/>
          <p:nvPr/>
        </p:nvCxnSpPr>
        <p:spPr>
          <a:xfrm flipH="1">
            <a:off x="3289077" y="5263472"/>
            <a:ext cx="185533" cy="22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FBA5C8-44C6-4A8A-9B17-5A8538D11951}"/>
              </a:ext>
            </a:extLst>
          </p:cNvPr>
          <p:cNvSpPr txBox="1"/>
          <p:nvPr/>
        </p:nvSpPr>
        <p:spPr>
          <a:xfrm>
            <a:off x="310618" y="6120883"/>
            <a:ext cx="307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2-Methylpropan-2-</a:t>
            </a:r>
            <a:r>
              <a:rPr lang="de-DE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2AD6D2B-3BA8-4C33-B01D-28D3ABD8FA26}"/>
              </a:ext>
            </a:extLst>
          </p:cNvPr>
          <p:cNvSpPr txBox="1"/>
          <p:nvPr/>
        </p:nvSpPr>
        <p:spPr>
          <a:xfrm>
            <a:off x="6326731" y="187566"/>
            <a:ext cx="63006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Allgemein: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Primärer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Alkohol + Kupferoxid 	       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Aldehyd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+ Kupfer + Wasser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F0386AC-8333-47C2-9B72-1CA78060E9DD}"/>
              </a:ext>
            </a:extLst>
          </p:cNvPr>
          <p:cNvCxnSpPr/>
          <p:nvPr/>
        </p:nvCxnSpPr>
        <p:spPr>
          <a:xfrm>
            <a:off x="8881713" y="846936"/>
            <a:ext cx="61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A3BB233-59B7-466F-855E-385530F78C29}"/>
              </a:ext>
            </a:extLst>
          </p:cNvPr>
          <p:cNvSpPr txBox="1"/>
          <p:nvPr/>
        </p:nvSpPr>
        <p:spPr>
          <a:xfrm>
            <a:off x="6334757" y="2858782"/>
            <a:ext cx="6300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Sekundärer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Alkohol + Kupferoxid 	          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+ Kupfer + Wasser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D153978-C7F3-4CAB-8AA0-9DE1795BE5B0}"/>
              </a:ext>
            </a:extLst>
          </p:cNvPr>
          <p:cNvCxnSpPr/>
          <p:nvPr/>
        </p:nvCxnSpPr>
        <p:spPr>
          <a:xfrm>
            <a:off x="9084513" y="3249300"/>
            <a:ext cx="61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9BBE6EAB-1D25-46EC-8A18-4596E41ADA84}"/>
              </a:ext>
            </a:extLst>
          </p:cNvPr>
          <p:cNvSpPr txBox="1"/>
          <p:nvPr/>
        </p:nvSpPr>
        <p:spPr>
          <a:xfrm>
            <a:off x="6394080" y="4942324"/>
            <a:ext cx="6300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Tertiärer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Alkohol + Kupferoxid 	          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Reaktion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433C5AF-48DC-4E35-915B-AD710150F3CD}"/>
              </a:ext>
            </a:extLst>
          </p:cNvPr>
          <p:cNvCxnSpPr/>
          <p:nvPr/>
        </p:nvCxnSpPr>
        <p:spPr>
          <a:xfrm>
            <a:off x="9001089" y="5341027"/>
            <a:ext cx="61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6A8F6B36-2804-48E7-9C9F-E7D278513F7C}"/>
              </a:ext>
            </a:extLst>
          </p:cNvPr>
          <p:cNvSpPr txBox="1"/>
          <p:nvPr/>
        </p:nvSpPr>
        <p:spPr>
          <a:xfrm>
            <a:off x="6631398" y="1235587"/>
            <a:ext cx="5148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Am primären C-Atom und an der Hydroxygruppe wird je ein Wasserstoffatome abgespalten (dehydriert), wodurch eine </a:t>
            </a:r>
            <a:r>
              <a:rPr lang="de-DE" sz="1600" b="1" i="1" dirty="0"/>
              <a:t>Aldehydgruppe</a:t>
            </a:r>
            <a:r>
              <a:rPr lang="de-DE" sz="1600" i="1" dirty="0"/>
              <a:t> entsteht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AF54BD2-751B-436C-9B00-D8BF33BB67EF}"/>
              </a:ext>
            </a:extLst>
          </p:cNvPr>
          <p:cNvSpPr txBox="1"/>
          <p:nvPr/>
        </p:nvSpPr>
        <p:spPr>
          <a:xfrm>
            <a:off x="6653549" y="3608612"/>
            <a:ext cx="528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Am sekundären C-Atom und an der Hydroxygruppe wird je ein Wasserstoffatome abgespalten (dehydriert), wodurch eine </a:t>
            </a:r>
            <a:r>
              <a:rPr lang="de-DE" sz="1600" b="1" i="1" dirty="0"/>
              <a:t>Carbonyl</a:t>
            </a:r>
            <a:r>
              <a:rPr lang="de-DE" sz="1600" i="1" dirty="0"/>
              <a:t>gruppe entsteht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FD7D849-14A7-4EFA-9BE6-994A47B1B668}"/>
              </a:ext>
            </a:extLst>
          </p:cNvPr>
          <p:cNvSpPr txBox="1"/>
          <p:nvPr/>
        </p:nvSpPr>
        <p:spPr>
          <a:xfrm>
            <a:off x="6748909" y="5708489"/>
            <a:ext cx="477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Ein tertiäres C-Atom besitzt kein Wasserstoffatom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6FF7436-E9DB-401B-AEAE-778AF6D7482F}"/>
              </a:ext>
            </a:extLst>
          </p:cNvPr>
          <p:cNvSpPr txBox="1"/>
          <p:nvPr/>
        </p:nvSpPr>
        <p:spPr>
          <a:xfrm>
            <a:off x="7958358" y="934251"/>
            <a:ext cx="74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schwarz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B08E8F8-4482-48FF-8345-97C11A6451D6}"/>
              </a:ext>
            </a:extLst>
          </p:cNvPr>
          <p:cNvSpPr txBox="1"/>
          <p:nvPr/>
        </p:nvSpPr>
        <p:spPr>
          <a:xfrm>
            <a:off x="8189198" y="3304609"/>
            <a:ext cx="74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schwarz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B18C09E-EA5A-4E0B-B404-DEFD93E05302}"/>
              </a:ext>
            </a:extLst>
          </p:cNvPr>
          <p:cNvSpPr txBox="1"/>
          <p:nvPr/>
        </p:nvSpPr>
        <p:spPr>
          <a:xfrm>
            <a:off x="8004709" y="5392523"/>
            <a:ext cx="74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schwarz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E8A278BC-5CEE-4745-882B-C639D379A4EF}"/>
              </a:ext>
            </a:extLst>
          </p:cNvPr>
          <p:cNvCxnSpPr>
            <a:cxnSpLocks/>
          </p:cNvCxnSpPr>
          <p:nvPr/>
        </p:nvCxnSpPr>
        <p:spPr>
          <a:xfrm>
            <a:off x="6283448" y="157655"/>
            <a:ext cx="0" cy="6547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35D66F1-3662-4F56-AE58-1A8D9F84ED7D}"/>
              </a:ext>
            </a:extLst>
          </p:cNvPr>
          <p:cNvCxnSpPr>
            <a:cxnSpLocks/>
          </p:cNvCxnSpPr>
          <p:nvPr/>
        </p:nvCxnSpPr>
        <p:spPr>
          <a:xfrm>
            <a:off x="333259" y="2385848"/>
            <a:ext cx="11525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28E5CA1-B155-450F-A549-F951E891E460}"/>
              </a:ext>
            </a:extLst>
          </p:cNvPr>
          <p:cNvCxnSpPr>
            <a:cxnSpLocks/>
          </p:cNvCxnSpPr>
          <p:nvPr/>
        </p:nvCxnSpPr>
        <p:spPr>
          <a:xfrm>
            <a:off x="233315" y="4766441"/>
            <a:ext cx="11725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8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F7D6BE-879B-4143-B518-D87BF28825BE}"/>
              </a:ext>
            </a:extLst>
          </p:cNvPr>
          <p:cNvSpPr txBox="1"/>
          <p:nvPr/>
        </p:nvSpPr>
        <p:spPr>
          <a:xfrm>
            <a:off x="194883" y="357930"/>
            <a:ext cx="960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Stoffklassen der Aldehyde und Ketone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0F5E1-B9CE-429A-8DB9-EC8FE78D20A8}"/>
              </a:ext>
            </a:extLst>
          </p:cNvPr>
          <p:cNvSpPr txBox="1"/>
          <p:nvPr/>
        </p:nvSpPr>
        <p:spPr>
          <a:xfrm>
            <a:off x="3689401" y="101950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Aldehyde / </a:t>
            </a:r>
            <a:r>
              <a:rPr lang="de-DE" sz="2000" b="1" dirty="0" err="1">
                <a:solidFill>
                  <a:srgbClr val="FF0000"/>
                </a:solidFill>
              </a:rPr>
              <a:t>Alkanale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D5CD4D-7EEB-49D8-B1BE-878B9C5FA6AD}"/>
              </a:ext>
            </a:extLst>
          </p:cNvPr>
          <p:cNvSpPr txBox="1"/>
          <p:nvPr/>
        </p:nvSpPr>
        <p:spPr>
          <a:xfrm>
            <a:off x="8371490" y="101950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Ketone / Alkanone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13E466-F44B-44ED-B65E-8E7A339FD8B2}"/>
              </a:ext>
            </a:extLst>
          </p:cNvPr>
          <p:cNvSpPr txBox="1"/>
          <p:nvPr/>
        </p:nvSpPr>
        <p:spPr>
          <a:xfrm>
            <a:off x="116055" y="2384765"/>
            <a:ext cx="27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Funktionelle Gruppe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1B5CC36-2BCB-4DFD-B376-02B28ACF8919}"/>
              </a:ext>
            </a:extLst>
          </p:cNvPr>
          <p:cNvGrpSpPr/>
          <p:nvPr/>
        </p:nvGrpSpPr>
        <p:grpSpPr>
          <a:xfrm>
            <a:off x="3948660" y="1938811"/>
            <a:ext cx="1749151" cy="1779188"/>
            <a:chOff x="3948660" y="1938811"/>
            <a:chExt cx="1749151" cy="177918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991715D-1E2D-43C4-B14B-3B2D8584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660" y="1938811"/>
              <a:ext cx="1425039" cy="1261241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C5475A0-894B-4F8E-88D5-1C6F3407816B}"/>
                </a:ext>
              </a:extLst>
            </p:cNvPr>
            <p:cNvSpPr txBox="1"/>
            <p:nvPr/>
          </p:nvSpPr>
          <p:spPr>
            <a:xfrm>
              <a:off x="4037176" y="3348667"/>
              <a:ext cx="166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Aldehydgruppe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C02EA9B-2A5B-4408-8433-C114D88A23C9}"/>
                </a:ext>
              </a:extLst>
            </p:cNvPr>
            <p:cNvSpPr/>
            <p:nvPr/>
          </p:nvSpPr>
          <p:spPr>
            <a:xfrm>
              <a:off x="4436570" y="1938811"/>
              <a:ext cx="861848" cy="11756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C4EB0C6-0DDB-490C-B0A2-3CE14FF95FCD}"/>
              </a:ext>
            </a:extLst>
          </p:cNvPr>
          <p:cNvGrpSpPr/>
          <p:nvPr/>
        </p:nvGrpSpPr>
        <p:grpSpPr>
          <a:xfrm>
            <a:off x="8630862" y="1914924"/>
            <a:ext cx="1827865" cy="1931459"/>
            <a:chOff x="8630862" y="1914924"/>
            <a:chExt cx="1827865" cy="1931459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3C85C8E3-743C-49E5-BAAC-D77E81C6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8661" y="1968871"/>
              <a:ext cx="1425039" cy="1108364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57772CC-ED4B-473D-B19D-61F0730E8B4E}"/>
                </a:ext>
              </a:extLst>
            </p:cNvPr>
            <p:cNvSpPr/>
            <p:nvPr/>
          </p:nvSpPr>
          <p:spPr>
            <a:xfrm>
              <a:off x="9206304" y="1914924"/>
              <a:ext cx="509752" cy="939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C0E5465-E33C-4243-869C-5C700681D386}"/>
                </a:ext>
              </a:extLst>
            </p:cNvPr>
            <p:cNvSpPr txBox="1"/>
            <p:nvPr/>
          </p:nvSpPr>
          <p:spPr>
            <a:xfrm>
              <a:off x="8630862" y="3200052"/>
              <a:ext cx="1827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Ketogruppe /</a:t>
              </a:r>
            </a:p>
            <a:p>
              <a:r>
                <a:rPr lang="de-DE" dirty="0"/>
                <a:t>Carbonylgruppe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72531890-3E75-40FA-B009-5F655C1C9B67}"/>
              </a:ext>
            </a:extLst>
          </p:cNvPr>
          <p:cNvSpPr txBox="1"/>
          <p:nvPr/>
        </p:nvSpPr>
        <p:spPr>
          <a:xfrm>
            <a:off x="116055" y="4463865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Benennung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D73DC4-5D11-48C1-BA8C-C5210AD49735}"/>
              </a:ext>
            </a:extLst>
          </p:cNvPr>
          <p:cNvSpPr txBox="1"/>
          <p:nvPr/>
        </p:nvSpPr>
        <p:spPr>
          <a:xfrm>
            <a:off x="3185344" y="4463865"/>
            <a:ext cx="34999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des entsprechenden Alkans + Endung </a:t>
            </a:r>
            <a:r>
              <a:rPr lang="de-DE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de-DE" sz="16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de-DE" sz="1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(Aldehyde, die sich von den Alkanen ableiten, heißen </a:t>
            </a:r>
            <a:r>
              <a:rPr lang="de-DE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Alkanale</a:t>
            </a:r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E84529-E2F7-4A5F-8DC6-B9FF51FDDF0C}"/>
              </a:ext>
            </a:extLst>
          </p:cNvPr>
          <p:cNvSpPr txBox="1"/>
          <p:nvPr/>
        </p:nvSpPr>
        <p:spPr>
          <a:xfrm>
            <a:off x="7394935" y="4463865"/>
            <a:ext cx="44611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  <a:tabLst>
                <a:tab pos="228600" algn="l"/>
              </a:tabLst>
            </a:pPr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des entsprechenden Alkans + Endung </a:t>
            </a:r>
            <a:r>
              <a:rPr lang="de-DE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de-DE" sz="16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de-DE" sz="1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(Ketone, die sich von den Alkanen ableiten, heißen Alkanone)</a:t>
            </a:r>
            <a:endParaRPr lang="de-DE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228600" algn="l"/>
              </a:tabLst>
            </a:pPr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Lage der Ketogruppe wird durch eine Zahl vor </a:t>
            </a:r>
            <a:r>
              <a:rPr lang="de-DE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de-D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Endung –on angeben z. B. Butan-2-on)</a:t>
            </a:r>
            <a:endParaRPr lang="de-DE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C40B769-8268-43A7-96C5-293A6330CFF5}"/>
              </a:ext>
            </a:extLst>
          </p:cNvPr>
          <p:cNvSpPr txBox="1"/>
          <p:nvPr/>
        </p:nvSpPr>
        <p:spPr>
          <a:xfrm>
            <a:off x="567559" y="294290"/>
            <a:ext cx="570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Übung zur Benennung: S. 301, </a:t>
            </a:r>
            <a:r>
              <a:rPr lang="de-DE" dirty="0" err="1"/>
              <a:t>Aufg</a:t>
            </a:r>
            <a:r>
              <a:rPr lang="de-DE" dirty="0"/>
              <a:t>. 3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8B87BDCA-671F-4B2D-84BD-F4E6BA7D0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09357"/>
              </p:ext>
            </p:extLst>
          </p:nvPr>
        </p:nvGraphicFramePr>
        <p:xfrm>
          <a:off x="825662" y="1397757"/>
          <a:ext cx="1773405" cy="105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800280" imgH="478080" progId="ACD.ChemSketch.20">
                  <p:embed/>
                </p:oleObj>
              </mc:Choice>
              <mc:Fallback>
                <p:oleObj name="ChemSketch" r:id="rId2" imgW="800280" imgH="4780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662" y="1397757"/>
                        <a:ext cx="1773405" cy="105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F838F65-61F9-47CF-96A6-A0DB07FDA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49548"/>
              </p:ext>
            </p:extLst>
          </p:nvPr>
        </p:nvGraphicFramePr>
        <p:xfrm>
          <a:off x="4256694" y="1517286"/>
          <a:ext cx="1670050" cy="93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900000" imgH="506520" progId="ACD.ChemSketch.20">
                  <p:embed/>
                </p:oleObj>
              </mc:Choice>
              <mc:Fallback>
                <p:oleObj name="ChemSketch" r:id="rId4" imgW="900000" imgH="506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6694" y="1517286"/>
                        <a:ext cx="1670050" cy="93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30DAA5B-CECA-4AD6-8F05-77BAE5F99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667611"/>
              </p:ext>
            </p:extLst>
          </p:nvPr>
        </p:nvGraphicFramePr>
        <p:xfrm>
          <a:off x="8521891" y="1529509"/>
          <a:ext cx="987151" cy="91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521640" imgH="484920" progId="ACD.ChemSketch.20">
                  <p:embed/>
                </p:oleObj>
              </mc:Choice>
              <mc:Fallback>
                <p:oleObj name="ChemSketch" r:id="rId6" imgW="5216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21891" y="1529509"/>
                        <a:ext cx="987151" cy="91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7B95758-FB71-4169-9B38-A79DA2AE2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89733"/>
              </p:ext>
            </p:extLst>
          </p:nvPr>
        </p:nvGraphicFramePr>
        <p:xfrm>
          <a:off x="2107327" y="3610803"/>
          <a:ext cx="2373640" cy="9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1185840" imgH="456480" progId="ACD.ChemSketch.20">
                  <p:embed/>
                </p:oleObj>
              </mc:Choice>
              <mc:Fallback>
                <p:oleObj name="ChemSketch" r:id="rId8" imgW="118584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07327" y="3610803"/>
                        <a:ext cx="2373640" cy="9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91312A03-BBD4-4452-A968-15DF9781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84972"/>
              </p:ext>
            </p:extLst>
          </p:nvPr>
        </p:nvGraphicFramePr>
        <p:xfrm>
          <a:off x="7003117" y="3498212"/>
          <a:ext cx="2768492" cy="98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10" imgW="1285920" imgH="456480" progId="ACD.ChemSketch.20">
                  <p:embed/>
                </p:oleObj>
              </mc:Choice>
              <mc:Fallback>
                <p:oleObj name="ChemSketch" r:id="rId10" imgW="128592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03117" y="3498212"/>
                        <a:ext cx="2768492" cy="98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405A7EE-DED3-4065-8001-05C1657C6297}"/>
              </a:ext>
            </a:extLst>
          </p:cNvPr>
          <p:cNvSpPr txBox="1"/>
          <p:nvPr/>
        </p:nvSpPr>
        <p:spPr>
          <a:xfrm>
            <a:off x="825662" y="2732690"/>
            <a:ext cx="2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Cyclohexanon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8EA32A-4E32-4ACD-A20A-560DF9E027CA}"/>
              </a:ext>
            </a:extLst>
          </p:cNvPr>
          <p:cNvSpPr txBox="1"/>
          <p:nvPr/>
        </p:nvSpPr>
        <p:spPr>
          <a:xfrm>
            <a:off x="4480967" y="2700424"/>
            <a:ext cx="2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Butanal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D22EDB-395D-43AB-8CD0-4753B9D07E55}"/>
              </a:ext>
            </a:extLst>
          </p:cNvPr>
          <p:cNvSpPr txBox="1"/>
          <p:nvPr/>
        </p:nvSpPr>
        <p:spPr>
          <a:xfrm>
            <a:off x="8387363" y="2700424"/>
            <a:ext cx="2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Methanol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DA7C18B-7041-4C0F-9164-47D3912B4B09}"/>
              </a:ext>
            </a:extLst>
          </p:cNvPr>
          <p:cNvSpPr txBox="1"/>
          <p:nvPr/>
        </p:nvSpPr>
        <p:spPr>
          <a:xfrm>
            <a:off x="2107327" y="4909066"/>
            <a:ext cx="271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4,4-Dimethylpentan-2-on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50437-04E6-4BF4-B31F-6214445C1501}"/>
              </a:ext>
            </a:extLst>
          </p:cNvPr>
          <p:cNvSpPr txBox="1"/>
          <p:nvPr/>
        </p:nvSpPr>
        <p:spPr>
          <a:xfrm>
            <a:off x="7139751" y="4909066"/>
            <a:ext cx="30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2-Methyl-hexan-2-ol</a:t>
            </a:r>
          </a:p>
        </p:txBody>
      </p:sp>
    </p:spTree>
    <p:extLst>
      <p:ext uri="{BB962C8B-B14F-4D97-AF65-F5344CB8AC3E}">
        <p14:creationId xmlns:p14="http://schemas.microsoft.com/office/powerpoint/2010/main" val="1343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B610AB-CF43-47B8-B07C-A5B74EABD87E}"/>
              </a:ext>
            </a:extLst>
          </p:cNvPr>
          <p:cNvSpPr txBox="1"/>
          <p:nvPr/>
        </p:nvSpPr>
        <p:spPr>
          <a:xfrm>
            <a:off x="346839" y="397418"/>
            <a:ext cx="1067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Physikalische Eigenschaften von </a:t>
            </a:r>
            <a:r>
              <a:rPr lang="de-DE" sz="2000" b="1" dirty="0" err="1"/>
              <a:t>Alkanalen</a:t>
            </a:r>
            <a:r>
              <a:rPr lang="de-DE" sz="2000" b="1" dirty="0"/>
              <a:t> und Alkanonen – Siedetemperatur und Löslichkeit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7C371F-F6E1-4631-8DD3-9E48B9FFD5AF}"/>
              </a:ext>
            </a:extLst>
          </p:cNvPr>
          <p:cNvSpPr txBox="1"/>
          <p:nvPr/>
        </p:nvSpPr>
        <p:spPr>
          <a:xfrm>
            <a:off x="346840" y="874402"/>
            <a:ext cx="1105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Charakterisiere die Polarität von Aldehyden und Ketonen aufgrund ihrer Carbonylgruppe. Schlussfolgere auf die Höhe der Siedetemperaturen und die Löslichkeit. Unterscheide dabei zwischen Molekülen mit langer und kurzer Alkylkette.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0C85624-20B4-4427-BE27-3C6F0A66F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76242"/>
              </p:ext>
            </p:extLst>
          </p:nvPr>
        </p:nvGraphicFramePr>
        <p:xfrm>
          <a:off x="1397876" y="1756740"/>
          <a:ext cx="2196440" cy="123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900000" imgH="506520" progId="ACD.ChemSketch.20">
                  <p:embed/>
                </p:oleObj>
              </mc:Choice>
              <mc:Fallback>
                <p:oleObj name="ChemSketch" r:id="rId2" imgW="900000" imgH="506520" progId="ACD.ChemSketch.20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F838F65-61F9-47CF-96A6-A0DB07FDA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876" y="1756740"/>
                        <a:ext cx="2196440" cy="1235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39335E9-B390-4DF2-9D19-BC39F6362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99920"/>
              </p:ext>
            </p:extLst>
          </p:nvPr>
        </p:nvGraphicFramePr>
        <p:xfrm>
          <a:off x="7027853" y="1775360"/>
          <a:ext cx="2046143" cy="115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693000" imgH="392400" progId="ACD.ChemSketch.20">
                  <p:embed/>
                </p:oleObj>
              </mc:Choice>
              <mc:Fallback>
                <p:oleObj name="ChemSketch" r:id="rId4" imgW="693000" imgH="392400" progId="ACD.ChemSketch.20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D8833E6D-A5CC-4403-AADC-E2A398FB4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853" y="1775360"/>
                        <a:ext cx="2046143" cy="115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CD1C8C-C817-4A64-9AC6-76242C73E489}"/>
              </a:ext>
            </a:extLst>
          </p:cNvPr>
          <p:cNvSpPr txBox="1"/>
          <p:nvPr/>
        </p:nvSpPr>
        <p:spPr>
          <a:xfrm>
            <a:off x="3368344" y="3163606"/>
            <a:ext cx="663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Polare Bindung zwischen C und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Teilladung nicht symmetrisch verteilt</a:t>
            </a:r>
          </a:p>
          <a:p>
            <a:pPr marL="273050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Polarer Molekülteil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Ausbildung von Dipol-Dipol-Kräften untereinander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Ausbildung von Wasserstoffbrücken zu Wassermolekülen möglich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2FCEF9-909C-4ABE-A183-6319D68FFD84}"/>
              </a:ext>
            </a:extLst>
          </p:cNvPr>
          <p:cNvSpPr txBox="1"/>
          <p:nvPr/>
        </p:nvSpPr>
        <p:spPr>
          <a:xfrm>
            <a:off x="3578775" y="1573554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4C3045-47F3-4970-9374-C0529E723E6A}"/>
              </a:ext>
            </a:extLst>
          </p:cNvPr>
          <p:cNvSpPr txBox="1"/>
          <p:nvPr/>
        </p:nvSpPr>
        <p:spPr>
          <a:xfrm>
            <a:off x="3142372" y="2193060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1"/>
                </a:solidFill>
              </a:rPr>
              <a:t>δ</a:t>
            </a:r>
            <a:r>
              <a:rPr lang="de-DE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F23878-56CC-4FD0-BD44-8A4F35920353}"/>
              </a:ext>
            </a:extLst>
          </p:cNvPr>
          <p:cNvSpPr txBox="1"/>
          <p:nvPr/>
        </p:nvSpPr>
        <p:spPr>
          <a:xfrm>
            <a:off x="7824952" y="2491332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1"/>
                </a:solidFill>
              </a:rPr>
              <a:t>δ</a:t>
            </a:r>
            <a:r>
              <a:rPr lang="de-DE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CF40E1-475E-49B2-BE58-C886AEFAF8CA}"/>
              </a:ext>
            </a:extLst>
          </p:cNvPr>
          <p:cNvSpPr txBox="1"/>
          <p:nvPr/>
        </p:nvSpPr>
        <p:spPr>
          <a:xfrm>
            <a:off x="8192814" y="1590694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DB7DA80-0895-4930-8808-406486257143}"/>
              </a:ext>
            </a:extLst>
          </p:cNvPr>
          <p:cNvSpPr/>
          <p:nvPr/>
        </p:nvSpPr>
        <p:spPr>
          <a:xfrm>
            <a:off x="5008175" y="4714117"/>
            <a:ext cx="677919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2D3B951-4225-4859-9D8B-5010374FE730}"/>
              </a:ext>
            </a:extLst>
          </p:cNvPr>
          <p:cNvSpPr txBox="1"/>
          <p:nvPr/>
        </p:nvSpPr>
        <p:spPr>
          <a:xfrm>
            <a:off x="2701159" y="5383433"/>
            <a:ext cx="81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Kurzkettige Moleküle sind gut in Wasser löslich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 länger die Alkylkette, desto besser lösen sie sich in unpolaren Lösungsmitteln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Siede- und Schmelztemperaturen sind niedriger als die von Alkoholen aber höher als die von Alkanen mit gleicher Molekülgröße</a:t>
            </a:r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827B4DD9-AB38-4379-A752-45CCB0A99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9563"/>
              </p:ext>
            </p:extLst>
          </p:nvPr>
        </p:nvGraphicFramePr>
        <p:xfrm>
          <a:off x="4433567" y="1823847"/>
          <a:ext cx="827864" cy="59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385920" imgH="278280" progId="ACD.ChemSketch.20">
                  <p:embed/>
                </p:oleObj>
              </mc:Choice>
              <mc:Fallback>
                <p:oleObj name="ChemSketch" r:id="rId6" imgW="385920" imgH="278280" progId="ACD.ChemSketch.20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223717FF-EF4C-41A2-851E-5A1CFB3614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3567" y="1823847"/>
                        <a:ext cx="827864" cy="596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39042619-6F2A-404D-8612-5B9AF482FF87}"/>
              </a:ext>
            </a:extLst>
          </p:cNvPr>
          <p:cNvSpPr txBox="1"/>
          <p:nvPr/>
        </p:nvSpPr>
        <p:spPr>
          <a:xfrm>
            <a:off x="4689911" y="1522650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07958DD-6257-4E4C-BF80-5FF320A1B98F}"/>
              </a:ext>
            </a:extLst>
          </p:cNvPr>
          <p:cNvSpPr txBox="1"/>
          <p:nvPr/>
        </p:nvSpPr>
        <p:spPr>
          <a:xfrm>
            <a:off x="4485371" y="2193060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1"/>
                </a:solidFill>
              </a:rPr>
              <a:t>δ</a:t>
            </a:r>
            <a:r>
              <a:rPr lang="de-DE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8A0984-FE2F-4DDC-94D1-1668B30B8121}"/>
              </a:ext>
            </a:extLst>
          </p:cNvPr>
          <p:cNvSpPr txBox="1"/>
          <p:nvPr/>
        </p:nvSpPr>
        <p:spPr>
          <a:xfrm>
            <a:off x="5268017" y="2111948"/>
            <a:ext cx="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accent1"/>
                </a:solidFill>
              </a:rPr>
              <a:t>δ</a:t>
            </a:r>
            <a:r>
              <a:rPr lang="de-DE" b="1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1F8C56-D881-430B-8456-0EC6DF9F03C2}"/>
              </a:ext>
            </a:extLst>
          </p:cNvPr>
          <p:cNvCxnSpPr>
            <a:cxnSpLocks/>
          </p:cNvCxnSpPr>
          <p:nvPr/>
        </p:nvCxnSpPr>
        <p:spPr>
          <a:xfrm>
            <a:off x="3646120" y="1995707"/>
            <a:ext cx="677686" cy="197353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F824F0-BBF0-474C-AEC8-7BE75AF21ABA}"/>
              </a:ext>
            </a:extLst>
          </p:cNvPr>
          <p:cNvSpPr txBox="1"/>
          <p:nvPr/>
        </p:nvSpPr>
        <p:spPr>
          <a:xfrm>
            <a:off x="556677" y="121473"/>
            <a:ext cx="85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HA: Vorkommen und Verwendung von wichtigen Aldehyden und Ketonen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8A2A90A-615E-4D4B-8812-54615747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1386"/>
              </p:ext>
            </p:extLst>
          </p:nvPr>
        </p:nvGraphicFramePr>
        <p:xfrm>
          <a:off x="429628" y="502704"/>
          <a:ext cx="11332002" cy="61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763">
                  <a:extLst>
                    <a:ext uri="{9D8B030D-6E8A-4147-A177-3AD203B41FA5}">
                      <a16:colId xmlns:a16="http://schemas.microsoft.com/office/drawing/2014/main" val="696697579"/>
                    </a:ext>
                  </a:extLst>
                </a:gridCol>
                <a:gridCol w="3178466">
                  <a:extLst>
                    <a:ext uri="{9D8B030D-6E8A-4147-A177-3AD203B41FA5}">
                      <a16:colId xmlns:a16="http://schemas.microsoft.com/office/drawing/2014/main" val="38648798"/>
                    </a:ext>
                  </a:extLst>
                </a:gridCol>
                <a:gridCol w="5864773">
                  <a:extLst>
                    <a:ext uri="{9D8B030D-6E8A-4147-A177-3AD203B41FA5}">
                      <a16:colId xmlns:a16="http://schemas.microsoft.com/office/drawing/2014/main" val="3133659018"/>
                    </a:ext>
                  </a:extLst>
                </a:gridCol>
              </a:tblGrid>
              <a:tr h="6408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Trivialname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Molekülstruktur und systematischer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Eigenschaften , </a:t>
                      </a: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Vorkommen / Verwendung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293746"/>
                  </a:ext>
                </a:extLst>
              </a:tr>
              <a:tr h="1556422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Formaldehyd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Giftiges, stechend riechendes Gas, krebserregend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Gut wasserlöslich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Wässrige Lösung (Formalin) desinfizierend, zur Aufbewahrung organischer Präparate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Zum Konservieren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Zur Herstellung von Kunststoffen (Bakelit, Melamin, Harze)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6255"/>
                  </a:ext>
                </a:extLst>
              </a:tr>
              <a:tr h="1556422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Acetaldehyd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Farblose, flüchtige, giftige Flüssigkeit, krebserregend, leberschädigend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Leicht entzündlich, gut wasserlöslich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Abbauprodukt von Alkohol im Körper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Zwischenprodukt im Zellstoffwechsel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Wichtiger chemischer Grundstoff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05835"/>
                  </a:ext>
                </a:extLst>
              </a:tr>
              <a:tr h="1312277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Acrolein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Farblos-gelbliche, flüchtige Flüssigkeit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Gut wasserlöslich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Giftig, leicht entzündlich, umweltgefährdend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Kann mit Luft explosive Gemische bilden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Entsteht beim Überhitzen von Fett, z.B. beim Grillen und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Fritieren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11948"/>
                  </a:ext>
                </a:extLst>
              </a:tr>
              <a:tr h="1000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Aceton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Farblose, flüchtige Flüssigkeit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Dämpfe sind giftig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Leicht entzündlich, kann mit Luft explosive Gemische bilden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Lösungsmittel für polare und unpolare Stoffe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3083"/>
                  </a:ext>
                </a:extLst>
              </a:tr>
            </a:tbl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D508FD1D-D431-44F4-9D08-96C19F430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26925"/>
              </p:ext>
            </p:extLst>
          </p:nvPr>
        </p:nvGraphicFramePr>
        <p:xfrm>
          <a:off x="3095148" y="1544152"/>
          <a:ext cx="824396" cy="85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457200" imgH="470880" progId="ACD.ChemSketch.20">
                  <p:embed/>
                </p:oleObj>
              </mc:Choice>
              <mc:Fallback>
                <p:oleObj name="ChemSketch" r:id="rId2" imgW="457200" imgH="4708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5148" y="1544152"/>
                        <a:ext cx="824396" cy="85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ED47183-BA63-4016-8C5A-65B09113AFC4}"/>
              </a:ext>
            </a:extLst>
          </p:cNvPr>
          <p:cNvSpPr txBox="1"/>
          <p:nvPr/>
        </p:nvSpPr>
        <p:spPr>
          <a:xfrm>
            <a:off x="4691077" y="1799953"/>
            <a:ext cx="126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Methanal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08F31AB-2437-440C-BF84-4F2BB3084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27399"/>
              </p:ext>
            </p:extLst>
          </p:nvPr>
        </p:nvGraphicFramePr>
        <p:xfrm>
          <a:off x="3095148" y="3033046"/>
          <a:ext cx="1003072" cy="82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571680" imgH="470880" progId="ACD.ChemSketch.20">
                  <p:embed/>
                </p:oleObj>
              </mc:Choice>
              <mc:Fallback>
                <p:oleObj name="ChemSketch" r:id="rId4" imgW="571680" imgH="4708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5148" y="3033046"/>
                        <a:ext cx="1003072" cy="82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679EA03-6455-46A9-B6E2-16E200E2B6A6}"/>
              </a:ext>
            </a:extLst>
          </p:cNvPr>
          <p:cNvSpPr txBox="1"/>
          <p:nvPr/>
        </p:nvSpPr>
        <p:spPr>
          <a:xfrm>
            <a:off x="4691078" y="3234433"/>
            <a:ext cx="126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Ethanal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E89A70-E70C-4B7B-9EA1-1F484C17EA21}"/>
              </a:ext>
            </a:extLst>
          </p:cNvPr>
          <p:cNvSpPr txBox="1"/>
          <p:nvPr/>
        </p:nvSpPr>
        <p:spPr>
          <a:xfrm>
            <a:off x="4691079" y="4763750"/>
            <a:ext cx="126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Prop</a:t>
            </a:r>
            <a:r>
              <a:rPr lang="de-DE" sz="1600" b="1" dirty="0"/>
              <a:t>en</a:t>
            </a:r>
            <a:r>
              <a:rPr lang="de-DE" sz="1600" dirty="0"/>
              <a:t>al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2F806C2-0344-4982-B7BF-C9956F743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27361"/>
              </p:ext>
            </p:extLst>
          </p:nvPr>
        </p:nvGraphicFramePr>
        <p:xfrm>
          <a:off x="3226402" y="4515939"/>
          <a:ext cx="946352" cy="83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642960" imgH="570600" progId="ACD.ChemSketch.20">
                  <p:embed/>
                </p:oleObj>
              </mc:Choice>
              <mc:Fallback>
                <p:oleObj name="ChemSketch" r:id="rId6" imgW="642960" imgH="5706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6402" y="4515939"/>
                        <a:ext cx="946352" cy="838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D8833E6D-A5CC-4403-AADC-E2A398FB4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00324"/>
              </p:ext>
            </p:extLst>
          </p:nvPr>
        </p:nvGraphicFramePr>
        <p:xfrm>
          <a:off x="3062801" y="5714196"/>
          <a:ext cx="1273553" cy="71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693000" imgH="392400" progId="ACD.ChemSketch.20">
                  <p:embed/>
                </p:oleObj>
              </mc:Choice>
              <mc:Fallback>
                <p:oleObj name="ChemSketch" r:id="rId8" imgW="693000" imgH="3924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2801" y="5714196"/>
                        <a:ext cx="1273553" cy="719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EA29B8F1-36F7-405F-B305-A51187C203C7}"/>
              </a:ext>
            </a:extLst>
          </p:cNvPr>
          <p:cNvSpPr txBox="1"/>
          <p:nvPr/>
        </p:nvSpPr>
        <p:spPr>
          <a:xfrm>
            <a:off x="4691080" y="5958396"/>
            <a:ext cx="126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Propanon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20EF2C-71EE-48CC-94D6-8145EA1A965C}"/>
              </a:ext>
            </a:extLst>
          </p:cNvPr>
          <p:cNvSpPr/>
          <p:nvPr/>
        </p:nvSpPr>
        <p:spPr>
          <a:xfrm>
            <a:off x="2785241" y="1187669"/>
            <a:ext cx="3058511" cy="1485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CC8F95-E41F-49FC-A148-7050D00D7B58}"/>
              </a:ext>
            </a:extLst>
          </p:cNvPr>
          <p:cNvSpPr/>
          <p:nvPr/>
        </p:nvSpPr>
        <p:spPr>
          <a:xfrm>
            <a:off x="5949132" y="1187669"/>
            <a:ext cx="5707117" cy="144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E97A585-2823-404A-9087-5C5B8C26B3CD}"/>
              </a:ext>
            </a:extLst>
          </p:cNvPr>
          <p:cNvSpPr/>
          <p:nvPr/>
        </p:nvSpPr>
        <p:spPr>
          <a:xfrm>
            <a:off x="2785241" y="2721607"/>
            <a:ext cx="3058511" cy="1485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29FCCF-D48A-43AA-BA73-D863FDE40DA8}"/>
              </a:ext>
            </a:extLst>
          </p:cNvPr>
          <p:cNvSpPr/>
          <p:nvPr/>
        </p:nvSpPr>
        <p:spPr>
          <a:xfrm>
            <a:off x="5949132" y="2738788"/>
            <a:ext cx="5233875" cy="1485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438C568-B625-4356-9215-4104C645DA9A}"/>
              </a:ext>
            </a:extLst>
          </p:cNvPr>
          <p:cNvSpPr/>
          <p:nvPr/>
        </p:nvSpPr>
        <p:spPr>
          <a:xfrm>
            <a:off x="2785241" y="4320692"/>
            <a:ext cx="3058511" cy="119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819029-BDD5-437B-B9BD-DE1B505D9CEA}"/>
              </a:ext>
            </a:extLst>
          </p:cNvPr>
          <p:cNvSpPr/>
          <p:nvPr/>
        </p:nvSpPr>
        <p:spPr>
          <a:xfrm>
            <a:off x="5949132" y="4320692"/>
            <a:ext cx="5707117" cy="1192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EEF9900-07CC-4AF5-9F43-8F070286B597}"/>
              </a:ext>
            </a:extLst>
          </p:cNvPr>
          <p:cNvSpPr/>
          <p:nvPr/>
        </p:nvSpPr>
        <p:spPr>
          <a:xfrm>
            <a:off x="2785240" y="5628212"/>
            <a:ext cx="3058511" cy="93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3547EC-D958-4B6E-BBA3-A39412CD74E7}"/>
              </a:ext>
            </a:extLst>
          </p:cNvPr>
          <p:cNvSpPr/>
          <p:nvPr/>
        </p:nvSpPr>
        <p:spPr>
          <a:xfrm>
            <a:off x="5949132" y="5622943"/>
            <a:ext cx="5707117" cy="93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4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Breitbild</PresentationFormat>
  <Paragraphs>110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Times New Roman</vt:lpstr>
      <vt:lpstr>Office</vt:lpstr>
      <vt:lpstr>ChemSketch</vt:lpstr>
      <vt:lpstr>ACD/ChemSketch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20</cp:revision>
  <cp:lastPrinted>2021-02-26T09:23:13Z</cp:lastPrinted>
  <dcterms:created xsi:type="dcterms:W3CDTF">2021-02-25T18:02:59Z</dcterms:created>
  <dcterms:modified xsi:type="dcterms:W3CDTF">2021-02-26T09:28:31Z</dcterms:modified>
</cp:coreProperties>
</file>