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81C37-41C6-42BD-A4F4-5D3E914C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8C69EB-FA56-41B8-A7ED-B8934EF0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E28B-B886-4E51-9705-D7479BDB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EB6B3-4E6B-4C65-A5D7-998DE084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B953-FC38-40C4-85CC-FB0F1012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8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714C8-66CD-4C99-AE11-EC74124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850E05-6647-4830-B54F-227DFC58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CF63A-E9F2-45CC-8F8D-3429B6B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492BB-4D18-45E7-AC6A-9AEC0280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04F30-0C10-4C0C-9F24-62F0D33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2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CB519C-DFDB-4221-B7F6-8FA90976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1825D9-F53E-4965-B8A3-74305F45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3C3A7-7FF9-4F3D-9DE2-7F7B09A7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D08BA-7B01-4A55-8277-92F9661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30F79-A86D-4C5F-B1D5-F1369441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0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1B062-1A39-4F23-BDAB-49737B28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75A83-51E9-4229-9D64-EB17EC43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E1A6B-0FB1-4726-9EC6-5109540E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630F6-CC07-4AC2-8A34-E7D7A570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1CE6A7-3A4E-48CC-AF14-634F874A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667E0-69D1-4A9D-B5A7-561F6C8A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1BD50-12C9-4484-981F-9881AC1A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A4CEC-7A52-4CAF-A7EA-C287EBEA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6AC05-6766-4414-B669-69EA8BC3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5AED0-4CAE-4D9E-815A-B5A1579F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9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5E451-AFC9-4D3B-9241-A8B193BD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DB97C-CB53-4418-A174-8E73F14F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6EDF35-864E-41A2-8287-CD3152EA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D2D33-3424-47C4-8825-B01E4A25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2BB7C-1890-4001-B03D-A7D1F719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7BF60-1104-426C-BE1E-9534D707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01438-A6F2-4867-90D6-2D6F3E14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86D6E-92D5-41A8-AEB8-C1F83405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15EC34-60CA-4162-8A26-B1C7DCE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650729-241B-4D88-B7BA-B3844648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7D4D6-8EE1-49DE-BEB5-57F4C3EF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9C45E3-A1C3-4351-ADFB-4B98895C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F3E972-B1C9-4E77-89FC-3D20068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99CDAE-62F3-4087-899D-69E599DE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8DD32-CCEF-42DC-8C8C-ADFB3A8B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92BFD-EC21-4F78-AA8F-A5B3D118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CB2F0-EC84-4DC3-A27A-9EA27A68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3433B-5557-4E46-B5FF-E31BFC3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673424-084A-4E05-BFCD-988F1D5D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2DF7CD-7128-42D5-8456-A416341C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EE9F3F-74D6-41A0-B276-B84003AF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B42DA-4CEE-4428-A471-C026C96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B8130-92C0-4C92-BD05-4747DBA6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A7075-6D81-4004-8075-EB614C27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7E830-FD64-4E58-BCC3-8A8D9581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30D11-F851-438D-A806-9410F28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93EF1-D8C6-44DB-AEF3-23598B86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3E124-505C-4FD1-B689-44A288AE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336A7-0ED7-4BC6-85CE-0337B1049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358542-84BE-47D4-B1F3-D7EA2889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F41BA-F227-4761-B4ED-26EE90D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C0D91E-5F09-42D3-94B3-0FF2CBB4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1C660-1365-4762-87F1-CB78FB7C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CB1F7C-B4F5-4D62-B5B2-96BDBC34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E126-165C-4427-B4C9-A45AA3C3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94491-6F45-4ACC-82B5-065DA8F9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67C80-DD0B-4EC0-960E-A39B41369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58E92-696C-4EBA-BE77-006DEECFE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BF053-43CC-4A9F-8E53-D40235201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1131071"/>
            <a:ext cx="9144000" cy="2387600"/>
          </a:xfrm>
        </p:spPr>
        <p:txBody>
          <a:bodyPr/>
          <a:lstStyle/>
          <a:p>
            <a:r>
              <a:rPr lang="de-DE" dirty="0"/>
              <a:t>Carbonsäuren: organische Säuren</a:t>
            </a:r>
          </a:p>
        </p:txBody>
      </p:sp>
    </p:spTree>
    <p:extLst>
      <p:ext uri="{BB962C8B-B14F-4D97-AF65-F5344CB8AC3E}">
        <p14:creationId xmlns:p14="http://schemas.microsoft.com/office/powerpoint/2010/main" val="79427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F18825-25D0-4DFB-9B10-4A8DCA7DBD29}"/>
              </a:ext>
            </a:extLst>
          </p:cNvPr>
          <p:cNvSpPr txBox="1"/>
          <p:nvPr/>
        </p:nvSpPr>
        <p:spPr>
          <a:xfrm>
            <a:off x="1245326" y="780974"/>
            <a:ext cx="982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Die alkoholische Gärung</a:t>
            </a:r>
            <a:r>
              <a:rPr lang="de-DE" dirty="0"/>
              <a:t>:</a:t>
            </a:r>
          </a:p>
          <a:p>
            <a:r>
              <a:rPr lang="de-DE" dirty="0"/>
              <a:t>Trinkalkohol entsteht auf biochemischem Weg, wenn Zucker (Glucose) mithilfe von Enzymen aus Hefebakterien in Ethanol und Kohlenstoffdioxid umgewandelt werden: 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6D4E8DF3-E63E-4CEC-A5AB-6132D7298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42683"/>
              </p:ext>
            </p:extLst>
          </p:nvPr>
        </p:nvGraphicFramePr>
        <p:xfrm>
          <a:off x="1541652" y="4951840"/>
          <a:ext cx="7382846" cy="106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3357720" imgH="484920" progId="ACD.ChemSketch.20">
                  <p:embed/>
                </p:oleObj>
              </mc:Choice>
              <mc:Fallback>
                <p:oleObj name="ChemSketch" r:id="rId2" imgW="335772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1652" y="4951840"/>
                        <a:ext cx="7382846" cy="1064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795D6D4-913C-4918-B990-1EC5DC902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065986"/>
              </p:ext>
            </p:extLst>
          </p:nvPr>
        </p:nvGraphicFramePr>
        <p:xfrm>
          <a:off x="1651974" y="1997808"/>
          <a:ext cx="6852030" cy="110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3014640" imgH="484920" progId="ACD.ChemSketch.20">
                  <p:embed/>
                </p:oleObj>
              </mc:Choice>
              <mc:Fallback>
                <p:oleObj name="ChemSketch" r:id="rId4" imgW="30146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974" y="1997808"/>
                        <a:ext cx="6852030" cy="1100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D5D23BA-3BCD-4D2C-AB45-098AF0287A7C}"/>
              </a:ext>
            </a:extLst>
          </p:cNvPr>
          <p:cNvSpPr txBox="1"/>
          <p:nvPr/>
        </p:nvSpPr>
        <p:spPr>
          <a:xfrm>
            <a:off x="1245326" y="3522105"/>
            <a:ext cx="982326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Essigsäuregärung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ist meist die von Essigsäurebakterien (Familie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Acetobacteraceae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bewirkte Umwandlung von Zuckern oder Ethanol zu Ethansäure (Essigsäure) und Wasser gemeint: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11B884-6F62-4908-A51A-4E3A8377182A}"/>
              </a:ext>
            </a:extLst>
          </p:cNvPr>
          <p:cNvSpPr txBox="1"/>
          <p:nvPr/>
        </p:nvSpPr>
        <p:spPr>
          <a:xfrm>
            <a:off x="1240201" y="126353"/>
            <a:ext cx="656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Gärung – ein biochemischer Prozess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07CD5E-ADA5-4DC8-B117-8863C2FC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974" y="5188981"/>
            <a:ext cx="362000" cy="1939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4994FC-7FA5-4C4E-8B0B-716F791D1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773" y="5188981"/>
            <a:ext cx="248168" cy="181202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7FABA8-C8FD-42EA-9AE0-599C71A54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192" y="5130417"/>
            <a:ext cx="362000" cy="23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39E2A94-60A0-47A6-AD44-F53608388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459" y="5056389"/>
            <a:ext cx="362000" cy="19391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7C642A0-7402-47DD-9F84-D6771B3433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1543" y="4998708"/>
            <a:ext cx="415699" cy="25303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D9CCDCE-1D77-4719-A629-D1F562F26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270" y="5008162"/>
            <a:ext cx="307478" cy="20365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05B3D75-39A9-492F-A896-EBDE4642A9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571" y="4763208"/>
            <a:ext cx="273338" cy="18104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90325BC-4F63-4FD0-947D-BCB59B2A4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956" y="5386061"/>
            <a:ext cx="273338" cy="18104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B1AD7F3-680E-448A-A8A1-D3564CDB30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7840" y="5107811"/>
            <a:ext cx="152839" cy="23690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57AB1C5-E3BE-4772-AD12-CE42C161A045}"/>
              </a:ext>
            </a:extLst>
          </p:cNvPr>
          <p:cNvGrpSpPr/>
          <p:nvPr/>
        </p:nvGrpSpPr>
        <p:grpSpPr>
          <a:xfrm>
            <a:off x="2429699" y="5982067"/>
            <a:ext cx="4362988" cy="236901"/>
            <a:chOff x="1426029" y="4691743"/>
            <a:chExt cx="5606753" cy="833637"/>
          </a:xfrm>
        </p:grpSpPr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E306AA97-3D83-441D-8260-A8A34FD3B972}"/>
                </a:ext>
              </a:extLst>
            </p:cNvPr>
            <p:cNvCxnSpPr>
              <a:cxnSpLocks/>
            </p:cNvCxnSpPr>
            <p:nvPr/>
          </p:nvCxnSpPr>
          <p:spPr>
            <a:xfrm>
              <a:off x="1426029" y="4691743"/>
              <a:ext cx="5606753" cy="833637"/>
            </a:xfrm>
            <a:prstGeom prst="bentConnector3">
              <a:avLst>
                <a:gd name="adj1" fmla="val -126"/>
              </a:avLst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E2A0C813-CAA7-496F-99BB-05E90FA2E3D7}"/>
                </a:ext>
              </a:extLst>
            </p:cNvPr>
            <p:cNvCxnSpPr/>
            <p:nvPr/>
          </p:nvCxnSpPr>
          <p:spPr>
            <a:xfrm flipV="1">
              <a:off x="7032782" y="4712727"/>
              <a:ext cx="0" cy="8126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55114DC-1C80-40E2-A9BE-5DED20D91617}"/>
              </a:ext>
            </a:extLst>
          </p:cNvPr>
          <p:cNvSpPr txBox="1"/>
          <p:nvPr/>
        </p:nvSpPr>
        <p:spPr>
          <a:xfrm>
            <a:off x="3893789" y="5876971"/>
            <a:ext cx="126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>
                    <a:lumMod val="75000"/>
                  </a:schemeClr>
                </a:solidFill>
              </a:rPr>
              <a:t>Oxidation 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611165A-10A0-4A64-9EA9-749EC8952FCD}"/>
              </a:ext>
            </a:extLst>
          </p:cNvPr>
          <p:cNvGrpSpPr/>
          <p:nvPr/>
        </p:nvGrpSpPr>
        <p:grpSpPr>
          <a:xfrm>
            <a:off x="4177223" y="4658410"/>
            <a:ext cx="4505224" cy="405244"/>
            <a:chOff x="4343400" y="3429000"/>
            <a:chExt cx="5392271" cy="583593"/>
          </a:xfrm>
        </p:grpSpPr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D72F031E-A6A9-41E9-AB17-B238678C52B7}"/>
                </a:ext>
              </a:extLst>
            </p:cNvPr>
            <p:cNvCxnSpPr/>
            <p:nvPr/>
          </p:nvCxnSpPr>
          <p:spPr>
            <a:xfrm flipV="1">
              <a:off x="4343400" y="3429000"/>
              <a:ext cx="5378824" cy="553334"/>
            </a:xfrm>
            <a:prstGeom prst="bentConnector3">
              <a:avLst>
                <a:gd name="adj1" fmla="val -25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E6D875F-FAAC-4244-8A89-3C8F3F6BC22E}"/>
                </a:ext>
              </a:extLst>
            </p:cNvPr>
            <p:cNvCxnSpPr/>
            <p:nvPr/>
          </p:nvCxnSpPr>
          <p:spPr>
            <a:xfrm>
              <a:off x="9735671" y="3429000"/>
              <a:ext cx="0" cy="5835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C7AAE032-5B3A-4964-B60A-F9BB87934A39}"/>
              </a:ext>
            </a:extLst>
          </p:cNvPr>
          <p:cNvSpPr txBox="1"/>
          <p:nvPr/>
        </p:nvSpPr>
        <p:spPr>
          <a:xfrm>
            <a:off x="5910278" y="4302384"/>
            <a:ext cx="190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>
                    <a:lumMod val="75000"/>
                  </a:schemeClr>
                </a:solidFill>
              </a:rPr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256937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355578E7-3D3F-4CE9-9C40-C5DA11D78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920465"/>
              </p:ext>
            </p:extLst>
          </p:nvPr>
        </p:nvGraphicFramePr>
        <p:xfrm>
          <a:off x="1299421" y="2058902"/>
          <a:ext cx="2569027" cy="146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714240" imgH="406440" progId="ACD.ChemSketch.20">
                  <p:embed/>
                </p:oleObj>
              </mc:Choice>
              <mc:Fallback>
                <p:oleObj name="ChemSketch" r:id="rId2" imgW="71424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9421" y="2058902"/>
                        <a:ext cx="2569027" cy="146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D1C053AA-6162-4D9C-8D88-53490079B93F}"/>
              </a:ext>
            </a:extLst>
          </p:cNvPr>
          <p:cNvSpPr txBox="1"/>
          <p:nvPr/>
        </p:nvSpPr>
        <p:spPr>
          <a:xfrm>
            <a:off x="1001486" y="505097"/>
            <a:ext cx="53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Essigsäure – eine Carbonsäure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36D652-2C54-48E2-BA95-4AD1340947C0}"/>
              </a:ext>
            </a:extLst>
          </p:cNvPr>
          <p:cNvSpPr txBox="1"/>
          <p:nvPr/>
        </p:nvSpPr>
        <p:spPr>
          <a:xfrm>
            <a:off x="2128411" y="3843672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Essigsäure = Ethansäure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F9AE249-F57A-4543-B3CF-3A9B35809641}"/>
              </a:ext>
            </a:extLst>
          </p:cNvPr>
          <p:cNvSpPr/>
          <p:nvPr/>
        </p:nvSpPr>
        <p:spPr>
          <a:xfrm>
            <a:off x="2390835" y="1925693"/>
            <a:ext cx="1676815" cy="16915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FE011D-F5D2-4E43-9B10-53877E686F28}"/>
              </a:ext>
            </a:extLst>
          </p:cNvPr>
          <p:cNvSpPr txBox="1"/>
          <p:nvPr/>
        </p:nvSpPr>
        <p:spPr>
          <a:xfrm>
            <a:off x="4195435" y="248070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Carboxygruppe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2C6E3C-6EA6-41E9-83FB-942F49CA9324}"/>
              </a:ext>
            </a:extLst>
          </p:cNvPr>
          <p:cNvSpPr txBox="1"/>
          <p:nvPr/>
        </p:nvSpPr>
        <p:spPr>
          <a:xfrm>
            <a:off x="3349868" y="1852276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B521FF-F45C-4431-9C4B-967246557073}"/>
              </a:ext>
            </a:extLst>
          </p:cNvPr>
          <p:cNvSpPr txBox="1"/>
          <p:nvPr/>
        </p:nvSpPr>
        <p:spPr>
          <a:xfrm>
            <a:off x="2376350" y="2402158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85210-F157-4BCD-9498-D7EC13AA11BA}"/>
              </a:ext>
            </a:extLst>
          </p:cNvPr>
          <p:cNvSpPr txBox="1"/>
          <p:nvPr/>
        </p:nvSpPr>
        <p:spPr>
          <a:xfrm>
            <a:off x="2927503" y="277149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480F60-53D9-45A1-9E0F-F8E52952EBE5}"/>
              </a:ext>
            </a:extLst>
          </p:cNvPr>
          <p:cNvSpPr txBox="1"/>
          <p:nvPr/>
        </p:nvSpPr>
        <p:spPr>
          <a:xfrm>
            <a:off x="3582318" y="2850032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6AC737-39A6-4B8C-95D8-5AEE17A24E4D}"/>
              </a:ext>
            </a:extLst>
          </p:cNvPr>
          <p:cNvSpPr txBox="1"/>
          <p:nvPr/>
        </p:nvSpPr>
        <p:spPr>
          <a:xfrm>
            <a:off x="6609806" y="2036942"/>
            <a:ext cx="45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Merke:</a:t>
            </a:r>
          </a:p>
          <a:p>
            <a:r>
              <a:rPr lang="de-DE" dirty="0"/>
              <a:t>Die </a:t>
            </a:r>
            <a:r>
              <a:rPr lang="de-DE" u="sng" dirty="0"/>
              <a:t>Carboxygruppe</a:t>
            </a:r>
            <a:r>
              <a:rPr lang="de-DE" dirty="0"/>
              <a:t> ist die funktionelle Gruppe aller </a:t>
            </a:r>
            <a:r>
              <a:rPr lang="de-DE" u="sng" dirty="0"/>
              <a:t>Carbonsäuren</a:t>
            </a:r>
            <a:r>
              <a:rPr lang="de-DE" dirty="0"/>
              <a:t>.</a:t>
            </a:r>
          </a:p>
          <a:p>
            <a:r>
              <a:rPr lang="de-DE" dirty="0"/>
              <a:t>Die Carboxygruppe ist aufgrund der hohen Elektronegativität der Sauerstoffatome stark polar. </a:t>
            </a:r>
          </a:p>
        </p:txBody>
      </p:sp>
    </p:spTree>
    <p:extLst>
      <p:ext uri="{BB962C8B-B14F-4D97-AF65-F5344CB8AC3E}">
        <p14:creationId xmlns:p14="http://schemas.microsoft.com/office/powerpoint/2010/main" val="5044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80EC54E1-608A-4343-A1CD-C8214170B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00939"/>
              </p:ext>
            </p:extLst>
          </p:nvPr>
        </p:nvGraphicFramePr>
        <p:xfrm>
          <a:off x="327340" y="4021396"/>
          <a:ext cx="1786374" cy="78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928800" imgH="406440" progId="ACD.ChemSketch.20">
                  <p:embed/>
                </p:oleObj>
              </mc:Choice>
              <mc:Fallback>
                <p:oleObj name="ChemSketch" r:id="rId2" imgW="928800" imgH="406440" progId="ACD.ChemSketch.20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8A71FBBB-0362-445E-94DD-9E81B5F02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340" y="4021396"/>
                        <a:ext cx="1786374" cy="78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EDD25120-6C94-433A-8013-7E03CE4E8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43814"/>
              </p:ext>
            </p:extLst>
          </p:nvPr>
        </p:nvGraphicFramePr>
        <p:xfrm>
          <a:off x="327341" y="1614761"/>
          <a:ext cx="1123495" cy="79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578520" imgH="406440" progId="ACD.ChemSketch.20">
                  <p:embed/>
                </p:oleObj>
              </mc:Choice>
              <mc:Fallback>
                <p:oleObj name="ChemSketch" r:id="rId4" imgW="57852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341" y="1614761"/>
                        <a:ext cx="1123495" cy="79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8970F1C-3A91-446D-901D-4B1415019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75272"/>
              </p:ext>
            </p:extLst>
          </p:nvPr>
        </p:nvGraphicFramePr>
        <p:xfrm>
          <a:off x="327341" y="5109517"/>
          <a:ext cx="2714666" cy="7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1464480" imgH="406440" progId="ACD.ChemSketch.20">
                  <p:embed/>
                </p:oleObj>
              </mc:Choice>
              <mc:Fallback>
                <p:oleObj name="ChemSketch" r:id="rId6" imgW="146448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341" y="5109517"/>
                        <a:ext cx="2714666" cy="7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C2DBCE73-B361-4649-9BAC-C4538E3C6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87584"/>
              </p:ext>
            </p:extLst>
          </p:nvPr>
        </p:nvGraphicFramePr>
        <p:xfrm>
          <a:off x="327341" y="2837449"/>
          <a:ext cx="1398408" cy="79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714240" imgH="406440" progId="ACD.ChemSketch.20">
                  <p:embed/>
                </p:oleObj>
              </mc:Choice>
              <mc:Fallback>
                <p:oleObj name="ChemSketch" r:id="rId8" imgW="714240" imgH="406440" progId="ACD.ChemSketch.20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355578E7-3D3F-4CE9-9C40-C5DA11D78A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341" y="2837449"/>
                        <a:ext cx="1398408" cy="79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62552630-4B37-4316-9CB7-F1B3AEE043E5}"/>
              </a:ext>
            </a:extLst>
          </p:cNvPr>
          <p:cNvSpPr txBox="1"/>
          <p:nvPr/>
        </p:nvSpPr>
        <p:spPr>
          <a:xfrm>
            <a:off x="179293" y="140720"/>
            <a:ext cx="533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Die homologe Reihe der </a:t>
            </a:r>
            <a:r>
              <a:rPr lang="de-DE" sz="2400" b="1" u="sng" dirty="0" err="1"/>
              <a:t>Alkansäuren</a:t>
            </a:r>
            <a:endParaRPr lang="de-DE" sz="2400" b="1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7477A-C9E1-47D4-842A-40507793685A}"/>
              </a:ext>
            </a:extLst>
          </p:cNvPr>
          <p:cNvSpPr txBox="1"/>
          <p:nvPr/>
        </p:nvSpPr>
        <p:spPr>
          <a:xfrm>
            <a:off x="3326674" y="1699868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Methansäure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1646F1-446A-4569-8164-620BEFEB58F4}"/>
              </a:ext>
            </a:extLst>
          </p:cNvPr>
          <p:cNvSpPr txBox="1"/>
          <p:nvPr/>
        </p:nvSpPr>
        <p:spPr>
          <a:xfrm>
            <a:off x="3326674" y="2921309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Ethansäure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8AD390-5E40-4B73-A207-4A04AC5E10D4}"/>
              </a:ext>
            </a:extLst>
          </p:cNvPr>
          <p:cNvSpPr txBox="1"/>
          <p:nvPr/>
        </p:nvSpPr>
        <p:spPr>
          <a:xfrm>
            <a:off x="3326672" y="4096416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Propansäure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06B388-018B-4E1F-ABF4-0340D5650F55}"/>
              </a:ext>
            </a:extLst>
          </p:cNvPr>
          <p:cNvSpPr txBox="1"/>
          <p:nvPr/>
        </p:nvSpPr>
        <p:spPr>
          <a:xfrm>
            <a:off x="3326672" y="5236633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Butansäure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ADB53-7005-4D0F-917B-B9A9017088C6}"/>
              </a:ext>
            </a:extLst>
          </p:cNvPr>
          <p:cNvSpPr txBox="1"/>
          <p:nvPr/>
        </p:nvSpPr>
        <p:spPr>
          <a:xfrm>
            <a:off x="3735977" y="596695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72AF3B-2C13-418B-A833-3EC249C4BD00}"/>
              </a:ext>
            </a:extLst>
          </p:cNvPr>
          <p:cNvSpPr txBox="1"/>
          <p:nvPr/>
        </p:nvSpPr>
        <p:spPr>
          <a:xfrm>
            <a:off x="1151182" y="596695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D14F91-3A40-49E5-9EBD-E3ACB4DAEE77}"/>
              </a:ext>
            </a:extLst>
          </p:cNvPr>
          <p:cNvSpPr txBox="1"/>
          <p:nvPr/>
        </p:nvSpPr>
        <p:spPr>
          <a:xfrm>
            <a:off x="5367190" y="1678124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Ameisensäure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BDD775B-1D2E-48D1-B422-D06FB08DF946}"/>
              </a:ext>
            </a:extLst>
          </p:cNvPr>
          <p:cNvSpPr txBox="1"/>
          <p:nvPr/>
        </p:nvSpPr>
        <p:spPr>
          <a:xfrm>
            <a:off x="5367190" y="2931606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Essigsäure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5ED7B7C-4C58-457B-84FF-73AAD2FFFDDE}"/>
              </a:ext>
            </a:extLst>
          </p:cNvPr>
          <p:cNvSpPr txBox="1"/>
          <p:nvPr/>
        </p:nvSpPr>
        <p:spPr>
          <a:xfrm>
            <a:off x="5367190" y="4081554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Propionsäure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81C5DF-4FE5-472E-9FA1-9346F483B0FB}"/>
              </a:ext>
            </a:extLst>
          </p:cNvPr>
          <p:cNvSpPr txBox="1"/>
          <p:nvPr/>
        </p:nvSpPr>
        <p:spPr>
          <a:xfrm>
            <a:off x="5367190" y="5221771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Buttersäure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057275-C262-4A1F-997F-191DCD3C358D}"/>
              </a:ext>
            </a:extLst>
          </p:cNvPr>
          <p:cNvSpPr txBox="1"/>
          <p:nvPr/>
        </p:nvSpPr>
        <p:spPr>
          <a:xfrm>
            <a:off x="2998461" y="904894"/>
            <a:ext cx="22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Systematischer Name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FF1237-3014-42FE-8D25-97EA8DDAFC32}"/>
              </a:ext>
            </a:extLst>
          </p:cNvPr>
          <p:cNvSpPr txBox="1"/>
          <p:nvPr/>
        </p:nvSpPr>
        <p:spPr>
          <a:xfrm>
            <a:off x="5367189" y="888461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Trivialname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C05BAB-257B-40A6-86A8-0480B7032F94}"/>
              </a:ext>
            </a:extLst>
          </p:cNvPr>
          <p:cNvSpPr txBox="1"/>
          <p:nvPr/>
        </p:nvSpPr>
        <p:spPr>
          <a:xfrm>
            <a:off x="7496146" y="2849004"/>
            <a:ext cx="449091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Merke:</a:t>
            </a:r>
          </a:p>
          <a:p>
            <a:r>
              <a:rPr lang="de-DE" dirty="0"/>
              <a:t>Systematische Benennung der </a:t>
            </a:r>
            <a:r>
              <a:rPr lang="de-DE" dirty="0" err="1"/>
              <a:t>Alkansäuren</a:t>
            </a:r>
            <a:r>
              <a:rPr lang="de-DE" dirty="0"/>
              <a:t>: Stammname des Alkans + Endung -</a:t>
            </a:r>
            <a:r>
              <a:rPr lang="de-DE" i="1" dirty="0"/>
              <a:t>säure</a:t>
            </a:r>
          </a:p>
        </p:txBody>
      </p:sp>
    </p:spTree>
    <p:extLst>
      <p:ext uri="{BB962C8B-B14F-4D97-AF65-F5344CB8AC3E}">
        <p14:creationId xmlns:p14="http://schemas.microsoft.com/office/powerpoint/2010/main" val="32818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FA879701-A657-4105-AF07-37DA6C842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26703"/>
              </p:ext>
            </p:extLst>
          </p:nvPr>
        </p:nvGraphicFramePr>
        <p:xfrm>
          <a:off x="782002" y="933858"/>
          <a:ext cx="5863589" cy="62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3800520" imgH="406440" progId="ACD.ChemSketch.20">
                  <p:embed/>
                </p:oleObj>
              </mc:Choice>
              <mc:Fallback>
                <p:oleObj name="ChemSketch" r:id="rId2" imgW="380052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002" y="933858"/>
                        <a:ext cx="5863589" cy="62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AF76F95-D979-4C2C-BF51-D8A1FEA55866}"/>
              </a:ext>
            </a:extLst>
          </p:cNvPr>
          <p:cNvSpPr txBox="1"/>
          <p:nvPr/>
        </p:nvSpPr>
        <p:spPr>
          <a:xfrm>
            <a:off x="6810100" y="933859"/>
            <a:ext cx="181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Hexadecansäure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54349D-5696-4522-A111-8963F672532F}"/>
              </a:ext>
            </a:extLst>
          </p:cNvPr>
          <p:cNvSpPr txBox="1"/>
          <p:nvPr/>
        </p:nvSpPr>
        <p:spPr>
          <a:xfrm>
            <a:off x="8732790" y="933859"/>
            <a:ext cx="181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Palmitinsäure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53E48F5-ED61-41D1-92B3-70129565F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43041"/>
              </p:ext>
            </p:extLst>
          </p:nvPr>
        </p:nvGraphicFramePr>
        <p:xfrm>
          <a:off x="271428" y="2335937"/>
          <a:ext cx="6458765" cy="62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4186080" imgH="406440" progId="ACD.ChemSketch.20">
                  <p:embed/>
                </p:oleObj>
              </mc:Choice>
              <mc:Fallback>
                <p:oleObj name="ChemSketch" r:id="rId4" imgW="418608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428" y="2335937"/>
                        <a:ext cx="6458765" cy="62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926010A-2BFA-41C8-9057-0260243E1339}"/>
              </a:ext>
            </a:extLst>
          </p:cNvPr>
          <p:cNvSpPr txBox="1"/>
          <p:nvPr/>
        </p:nvSpPr>
        <p:spPr>
          <a:xfrm>
            <a:off x="6860631" y="2367678"/>
            <a:ext cx="181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Octadecansäure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BB895A-2955-4F6B-A731-D7F8717AA56F}"/>
              </a:ext>
            </a:extLst>
          </p:cNvPr>
          <p:cNvSpPr txBox="1"/>
          <p:nvPr/>
        </p:nvSpPr>
        <p:spPr>
          <a:xfrm>
            <a:off x="8732790" y="2370773"/>
            <a:ext cx="181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Stearinsäure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D741E66-7773-4FAA-8EE1-6B25858BB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164"/>
              </p:ext>
            </p:extLst>
          </p:nvPr>
        </p:nvGraphicFramePr>
        <p:xfrm>
          <a:off x="2673531" y="1497443"/>
          <a:ext cx="1120475" cy="56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800280" imgH="406440" progId="ACD.ChemSketch.20">
                  <p:embed/>
                </p:oleObj>
              </mc:Choice>
              <mc:Fallback>
                <p:oleObj name="ChemSketch" r:id="rId6" imgW="80028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3531" y="1497443"/>
                        <a:ext cx="1120475" cy="56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BE6F095A-14A0-49C4-AA9B-C3C363A18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00702"/>
              </p:ext>
            </p:extLst>
          </p:nvPr>
        </p:nvGraphicFramePr>
        <p:xfrm>
          <a:off x="2735035" y="2962955"/>
          <a:ext cx="1148278" cy="61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757080" imgH="406440" progId="ACD.ChemSketch.20">
                  <p:embed/>
                </p:oleObj>
              </mc:Choice>
              <mc:Fallback>
                <p:oleObj name="ChemSketch" r:id="rId8" imgW="757080" imgH="406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5035" y="2962955"/>
                        <a:ext cx="1148278" cy="616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7C07364-A421-4333-A053-1876DC0EB8E9}"/>
              </a:ext>
            </a:extLst>
          </p:cNvPr>
          <p:cNvSpPr txBox="1"/>
          <p:nvPr/>
        </p:nvSpPr>
        <p:spPr>
          <a:xfrm>
            <a:off x="600892" y="4659086"/>
            <a:ext cx="766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 Langkettige Carbonsäuren bezeichnet man als </a:t>
            </a:r>
            <a:r>
              <a:rPr lang="de-DE" sz="2000" u="sng" dirty="0"/>
              <a:t>Fettsäuren.</a:t>
            </a:r>
          </a:p>
        </p:txBody>
      </p:sp>
    </p:spTree>
    <p:extLst>
      <p:ext uri="{BB962C8B-B14F-4D97-AF65-F5344CB8AC3E}">
        <p14:creationId xmlns:p14="http://schemas.microsoft.com/office/powerpoint/2010/main" val="13300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ChemSketch</vt:lpstr>
      <vt:lpstr>Carbonsäuren: organische Säuren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Carbonsäuren: organische Säuren</dc:title>
  <dc:creator>Claudia Eysel</dc:creator>
  <cp:lastModifiedBy>Claudia Eysel</cp:lastModifiedBy>
  <cp:revision>36</cp:revision>
  <cp:lastPrinted>2021-04-18T10:40:16Z</cp:lastPrinted>
  <dcterms:created xsi:type="dcterms:W3CDTF">2021-04-18T08:48:14Z</dcterms:created>
  <dcterms:modified xsi:type="dcterms:W3CDTF">2021-04-28T11:15:43Z</dcterms:modified>
</cp:coreProperties>
</file>