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  <p:sldId id="267" r:id="rId5"/>
    <p:sldId id="268" r:id="rId6"/>
    <p:sldId id="269" r:id="rId7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81C37-41C6-42BD-A4F4-5D3E914CF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8C69EB-FA56-41B8-A7ED-B8934EF0F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FE28B-B886-4E51-9705-D7479BDB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EB6B3-4E6B-4C65-A5D7-998DE084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2B953-FC38-40C4-85CC-FB0F1012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78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714C8-66CD-4C99-AE11-EC74124D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850E05-6647-4830-B54F-227DFC589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8CF63A-E9F2-45CC-8F8D-3429B6BB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492BB-4D18-45E7-AC6A-9AEC0280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804F30-0C10-4C0C-9F24-62F0D339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29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CB519C-DFDB-4221-B7F6-8FA909761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1825D9-F53E-4965-B8A3-74305F45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63C3A7-7FF9-4F3D-9DE2-7F7B09A7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DD08BA-7B01-4A55-8277-92F96615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030F79-A86D-4C5F-B1D5-F1369441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40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1B062-1A39-4F23-BDAB-49737B28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75A83-51E9-4229-9D64-EB17EC43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7E1A6B-0FB1-4726-9EC6-5109540E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630F6-CC07-4AC2-8A34-E7D7A570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1CE6A7-3A4E-48CC-AF14-634F874A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2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667E0-69D1-4A9D-B5A7-561F6C8A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01BD50-12C9-4484-981F-9881AC1A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0A4CEC-7A52-4CAF-A7EA-C287EBEA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6AC05-6766-4414-B669-69EA8BC3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5AED0-4CAE-4D9E-815A-B5A1579F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97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5E451-AFC9-4D3B-9241-A8B193BD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DB97C-CB53-4418-A174-8E73F14F8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6EDF35-864E-41A2-8287-CD3152EAD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AD2D33-3424-47C4-8825-B01E4A25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F2BB7C-1890-4001-B03D-A7D1F719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7BF60-1104-426C-BE1E-9534D707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96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01438-A6F2-4867-90D6-2D6F3E14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C86D6E-92D5-41A8-AEB8-C1F83405F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15EC34-60CA-4162-8A26-B1C7DCE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650729-241B-4D88-B7BA-B3844648A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97D4D6-8EE1-49DE-BEB5-57F4C3EF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9C45E3-A1C3-4351-ADFB-4B98895C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F3E972-B1C9-4E77-89FC-3D200683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99CDAE-62F3-4087-899D-69E599DE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27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8DD32-CCEF-42DC-8C8C-ADFB3A8B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792BFD-EC21-4F78-AA8F-A5B3D118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2CB2F0-EC84-4DC3-A27A-9EA27A68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53433B-5557-4E46-B5FF-E31BFC31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1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673424-084A-4E05-BFCD-988F1D5D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2DF7CD-7128-42D5-8456-A416341C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EE9F3F-74D6-41A0-B276-B84003AF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B42DA-4CEE-4428-A471-C026C966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B8130-92C0-4C92-BD05-4747DBA60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EA7075-6D81-4004-8075-EB614C27B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7E830-FD64-4E58-BCC3-8A8D9581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30D11-F851-438D-A806-9410F28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C93EF1-D8C6-44DB-AEF3-23598B86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07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3E124-505C-4FD1-B689-44A288AE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C336A7-0ED7-4BC6-85CE-0337B1049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358542-84BE-47D4-B1F3-D7EA28890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8F41BA-F227-4761-B4ED-26EE90DB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C0D91E-5F09-42D3-94B3-0FF2CBB4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51C660-1365-4762-87F1-CB78FB7C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12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CB1F7C-B4F5-4D62-B5B2-96BDBC34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0E126-165C-4427-B4C9-A45AA3C3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294491-6F45-4ACC-82B5-065DA8F91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0DD7-0EB8-4AE4-8980-D2FCD7FA3273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F67C80-DD0B-4EC0-960E-A39B41369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58E92-696C-4EBA-BE77-006DEECFE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F59C-524F-485A-927B-3BBA35EA2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5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AFA61E9-54E3-4685-99BB-52D812327AE6}"/>
              </a:ext>
            </a:extLst>
          </p:cNvPr>
          <p:cNvSpPr txBox="1"/>
          <p:nvPr/>
        </p:nvSpPr>
        <p:spPr>
          <a:xfrm>
            <a:off x="2772" y="6427113"/>
            <a:ext cx="60932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https://www.chemiezauber.de/inhalt/basic-5-kl-10-kohlenstoffverbindungen-organische-chemie-2/organische-s%C3%A4uren/carbonsaeuren/physikalische-eigenschaften.html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FC5C680-8E3F-4F98-9E25-A50471B0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7700"/>
            <a:ext cx="7934325" cy="5562600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A6C66B1-3543-4D65-AE2E-8E18373913A7}"/>
              </a:ext>
            </a:extLst>
          </p:cNvPr>
          <p:cNvCxnSpPr>
            <a:cxnSpLocks/>
          </p:cNvCxnSpPr>
          <p:nvPr/>
        </p:nvCxnSpPr>
        <p:spPr>
          <a:xfrm flipV="1">
            <a:off x="10362484" y="1939834"/>
            <a:ext cx="0" cy="29783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0D33323-53FB-422A-8958-869406CF2185}"/>
              </a:ext>
            </a:extLst>
          </p:cNvPr>
          <p:cNvSpPr txBox="1"/>
          <p:nvPr/>
        </p:nvSpPr>
        <p:spPr>
          <a:xfrm>
            <a:off x="10362484" y="2890390"/>
            <a:ext cx="1733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Stärke der </a:t>
            </a:r>
            <a:r>
              <a:rPr lang="de-DE" sz="1600" i="1" dirty="0" err="1">
                <a:solidFill>
                  <a:srgbClr val="FF0000"/>
                </a:solidFill>
              </a:rPr>
              <a:t>zwischenmole-kularen</a:t>
            </a:r>
            <a:r>
              <a:rPr lang="de-DE" sz="1600" i="1" dirty="0">
                <a:solidFill>
                  <a:srgbClr val="FF0000"/>
                </a:solidFill>
              </a:rPr>
              <a:t> Kräfte nimmt bei gleicher Molekülgröße zu!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68FD53E-5A76-4DF5-8879-E39C578904C0}"/>
              </a:ext>
            </a:extLst>
          </p:cNvPr>
          <p:cNvSpPr txBox="1"/>
          <p:nvPr/>
        </p:nvSpPr>
        <p:spPr>
          <a:xfrm>
            <a:off x="253274" y="62240"/>
            <a:ext cx="9686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Eigenschaften der </a:t>
            </a:r>
            <a:r>
              <a:rPr lang="de-DE" sz="2400" b="1" u="sng" dirty="0" err="1"/>
              <a:t>Alkansäuren</a:t>
            </a:r>
            <a:r>
              <a:rPr lang="de-DE" sz="2400" b="1" u="sng" dirty="0"/>
              <a:t> – </a:t>
            </a:r>
          </a:p>
          <a:p>
            <a:r>
              <a:rPr lang="de-DE" sz="2400" b="1" u="sng" dirty="0"/>
              <a:t>Schmelz- und Siedetemperaturen und Löslichkeit</a:t>
            </a:r>
          </a:p>
        </p:txBody>
      </p:sp>
    </p:spTree>
    <p:extLst>
      <p:ext uri="{BB962C8B-B14F-4D97-AF65-F5344CB8AC3E}">
        <p14:creationId xmlns:p14="http://schemas.microsoft.com/office/powerpoint/2010/main" val="34320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3B6B0D00-D7F2-44A9-978B-6FDBABE65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193397"/>
              </p:ext>
            </p:extLst>
          </p:nvPr>
        </p:nvGraphicFramePr>
        <p:xfrm>
          <a:off x="2852062" y="1595834"/>
          <a:ext cx="2457624" cy="1577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678600" imgH="435240" progId="ACD.ChemSketch.20">
                  <p:embed/>
                </p:oleObj>
              </mc:Choice>
              <mc:Fallback>
                <p:oleObj name="ChemSketch" r:id="rId2" imgW="67860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2062" y="1595834"/>
                        <a:ext cx="2457624" cy="1577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F2865C37-F404-4D4F-A3FB-5749A77A6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80866"/>
              </p:ext>
            </p:extLst>
          </p:nvPr>
        </p:nvGraphicFramePr>
        <p:xfrm>
          <a:off x="6110178" y="1595834"/>
          <a:ext cx="2457624" cy="16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671400" imgH="442440" progId="ACD.ChemSketch.20">
                  <p:embed/>
                </p:oleObj>
              </mc:Choice>
              <mc:Fallback>
                <p:oleObj name="ChemSketch" r:id="rId4" imgW="671400" imgH="4424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0178" y="1595834"/>
                        <a:ext cx="2457624" cy="162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A725EAB-60D3-451D-BDF9-8AD0986F7214}"/>
              </a:ext>
            </a:extLst>
          </p:cNvPr>
          <p:cNvCxnSpPr/>
          <p:nvPr/>
        </p:nvCxnSpPr>
        <p:spPr>
          <a:xfrm>
            <a:off x="5309686" y="1765669"/>
            <a:ext cx="800492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48C116E-4167-409B-9FB4-0B32D226C3EC}"/>
              </a:ext>
            </a:extLst>
          </p:cNvPr>
          <p:cNvCxnSpPr/>
          <p:nvPr/>
        </p:nvCxnSpPr>
        <p:spPr>
          <a:xfrm>
            <a:off x="5309686" y="3007834"/>
            <a:ext cx="800492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CFECF49-A3FA-41CB-A3BE-CA9190B4094F}"/>
              </a:ext>
            </a:extLst>
          </p:cNvPr>
          <p:cNvSpPr txBox="1"/>
          <p:nvPr/>
        </p:nvSpPr>
        <p:spPr>
          <a:xfrm>
            <a:off x="4638956" y="990856"/>
            <a:ext cx="21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</a:rPr>
              <a:t>Wasserstoffbrücken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BFE7DC0-346C-4DFF-BC21-7A376F93166A}"/>
              </a:ext>
            </a:extLst>
          </p:cNvPr>
          <p:cNvSpPr txBox="1"/>
          <p:nvPr/>
        </p:nvSpPr>
        <p:spPr>
          <a:xfrm>
            <a:off x="1027822" y="4535656"/>
            <a:ext cx="10433492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/>
              <a:t>Merke</a:t>
            </a:r>
            <a:r>
              <a:rPr lang="de-DE" sz="2400" dirty="0"/>
              <a:t>:</a:t>
            </a:r>
          </a:p>
          <a:p>
            <a:r>
              <a:rPr lang="de-DE" sz="2400" dirty="0" err="1"/>
              <a:t>Alkansäurenmoleküle</a:t>
            </a:r>
            <a:r>
              <a:rPr lang="de-DE" sz="2400" dirty="0"/>
              <a:t> lagern sich über zwei Wasserstoffbrücken zwischen den Carboxylgruppen zu </a:t>
            </a:r>
            <a:r>
              <a:rPr lang="de-DE" sz="2400" b="1" dirty="0"/>
              <a:t>Doppelmolekülen</a:t>
            </a:r>
            <a:r>
              <a:rPr lang="de-DE" sz="2400" dirty="0"/>
              <a:t> zusammen. Diese Doppelmoleküle sind größer als die einzelnen Moleküle und nach außen hin </a:t>
            </a:r>
            <a:r>
              <a:rPr lang="de-DE" sz="2400" b="1" dirty="0"/>
              <a:t>unpolar</a:t>
            </a:r>
            <a:r>
              <a:rPr lang="de-DE" sz="2400" dirty="0"/>
              <a:t>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09577B-0B43-4E4C-8AA0-67FFD8FA8465}"/>
              </a:ext>
            </a:extLst>
          </p:cNvPr>
          <p:cNvSpPr txBox="1"/>
          <p:nvPr/>
        </p:nvSpPr>
        <p:spPr>
          <a:xfrm>
            <a:off x="4571999" y="3960110"/>
            <a:ext cx="399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70C0"/>
                </a:solidFill>
              </a:rPr>
              <a:t>Doppelmolekül (Dimer)</a:t>
            </a:r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0314EF5C-DBDF-4F44-94F8-06EF5650D79B}"/>
              </a:ext>
            </a:extLst>
          </p:cNvPr>
          <p:cNvSpPr/>
          <p:nvPr/>
        </p:nvSpPr>
        <p:spPr>
          <a:xfrm rot="16200000">
            <a:off x="5396781" y="371602"/>
            <a:ext cx="626301" cy="6322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1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C55CFF0-DB23-4987-9929-B81E5E87BDF9}"/>
              </a:ext>
            </a:extLst>
          </p:cNvPr>
          <p:cNvSpPr txBox="1"/>
          <p:nvPr/>
        </p:nvSpPr>
        <p:spPr>
          <a:xfrm>
            <a:off x="689022" y="808875"/>
            <a:ext cx="9686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Übungsaufgaben: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659AF47-6E8B-4D0B-A819-5354D95AD085}"/>
              </a:ext>
            </a:extLst>
          </p:cNvPr>
          <p:cNvSpPr txBox="1"/>
          <p:nvPr/>
        </p:nvSpPr>
        <p:spPr>
          <a:xfrm>
            <a:off x="689022" y="1269760"/>
            <a:ext cx="930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Buch  S. 310, Aufgaben 1-4 (schriftliche Begründung mit Verwendung von Fachbegriffen)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500752E-3BAD-4E34-8F66-DEDC6B1AD2CB}"/>
              </a:ext>
            </a:extLst>
          </p:cNvPr>
          <p:cNvSpPr txBox="1"/>
          <p:nvPr/>
        </p:nvSpPr>
        <p:spPr>
          <a:xfrm>
            <a:off x="542611" y="2542233"/>
            <a:ext cx="14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57730455-3A18-493B-A3F3-9FA49CEFD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449233"/>
              </p:ext>
            </p:extLst>
          </p:nvPr>
        </p:nvGraphicFramePr>
        <p:xfrm>
          <a:off x="8065476" y="2474913"/>
          <a:ext cx="1487156" cy="974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664200" imgH="435240" progId="ACD.ChemSketch.20">
                  <p:embed/>
                </p:oleObj>
              </mc:Choice>
              <mc:Fallback>
                <p:oleObj name="ChemSketch" r:id="rId2" imgW="66420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65476" y="2474913"/>
                        <a:ext cx="1487156" cy="974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BFF66CB7-B7FC-44C9-9D58-31111E1DB85C}"/>
              </a:ext>
            </a:extLst>
          </p:cNvPr>
          <p:cNvSpPr txBox="1"/>
          <p:nvPr/>
        </p:nvSpPr>
        <p:spPr>
          <a:xfrm>
            <a:off x="2100105" y="3542306"/>
            <a:ext cx="254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Decansäure</a:t>
            </a:r>
            <a:r>
              <a:rPr lang="de-DE" sz="1600" dirty="0"/>
              <a:t> </a:t>
            </a:r>
            <a:r>
              <a:rPr lang="de-DE" sz="1600" dirty="0" err="1"/>
              <a:t>Smp</a:t>
            </a:r>
            <a:r>
              <a:rPr lang="de-DE" sz="1600" dirty="0"/>
              <a:t>. 31°C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65D3A7-2366-446F-A653-BD0C755C99F0}"/>
              </a:ext>
            </a:extLst>
          </p:cNvPr>
          <p:cNvSpPr txBox="1"/>
          <p:nvPr/>
        </p:nvSpPr>
        <p:spPr>
          <a:xfrm>
            <a:off x="7833400" y="3534322"/>
            <a:ext cx="254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Ethansäure </a:t>
            </a:r>
            <a:r>
              <a:rPr lang="de-DE" sz="1600" dirty="0" err="1"/>
              <a:t>Smp</a:t>
            </a:r>
            <a:r>
              <a:rPr lang="de-DE" sz="1600" dirty="0"/>
              <a:t>. 16°C</a:t>
            </a: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21E95C13-0E50-40EE-B5BE-539A7A42B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493161"/>
              </p:ext>
            </p:extLst>
          </p:nvPr>
        </p:nvGraphicFramePr>
        <p:xfrm>
          <a:off x="1356275" y="2542233"/>
          <a:ext cx="5733295" cy="1000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2657520" imgH="463680" progId="ACD.ChemSketch.20">
                  <p:embed/>
                </p:oleObj>
              </mc:Choice>
              <mc:Fallback>
                <p:oleObj name="ChemSketch" r:id="rId4" imgW="2657520" imgH="4636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6275" y="2542233"/>
                        <a:ext cx="5733295" cy="1000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CDF592DB-2047-4607-BDD0-63F604D6DAF9}"/>
              </a:ext>
            </a:extLst>
          </p:cNvPr>
          <p:cNvSpPr txBox="1"/>
          <p:nvPr/>
        </p:nvSpPr>
        <p:spPr>
          <a:xfrm>
            <a:off x="1125162" y="4495633"/>
            <a:ext cx="97773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dirty="0"/>
              <a:t>Ausbildung von unpolaren Doppelmolekülen, zwischen ihnen wirken temporäre Dipolkräfte.</a:t>
            </a:r>
          </a:p>
          <a:p>
            <a:pPr>
              <a:spcAft>
                <a:spcPts val="600"/>
              </a:spcAft>
            </a:pPr>
            <a:r>
              <a:rPr lang="de-DE" sz="2000" dirty="0" err="1"/>
              <a:t>Decansäure</a:t>
            </a:r>
            <a:r>
              <a:rPr lang="de-DE" sz="2000" dirty="0"/>
              <a:t>-Doppelmoleküle haben eine größere Oberfläche als Ethansäure-Doppelmoleküle, daher ist der Schmelzpunkt von </a:t>
            </a:r>
            <a:r>
              <a:rPr lang="de-DE" sz="2000" dirty="0" err="1"/>
              <a:t>Decansäure</a:t>
            </a:r>
            <a:r>
              <a:rPr lang="de-DE" sz="2000" dirty="0"/>
              <a:t> höher. </a:t>
            </a:r>
          </a:p>
        </p:txBody>
      </p:sp>
    </p:spTree>
    <p:extLst>
      <p:ext uri="{BB962C8B-B14F-4D97-AF65-F5344CB8AC3E}">
        <p14:creationId xmlns:p14="http://schemas.microsoft.com/office/powerpoint/2010/main" val="6709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925F87F-2901-4498-83DA-D6A77D69C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87329"/>
              </p:ext>
            </p:extLst>
          </p:nvPr>
        </p:nvGraphicFramePr>
        <p:xfrm>
          <a:off x="414700" y="948022"/>
          <a:ext cx="11110550" cy="542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00">
                  <a:extLst>
                    <a:ext uri="{9D8B030D-6E8A-4147-A177-3AD203B41FA5}">
                      <a16:colId xmlns:a16="http://schemas.microsoft.com/office/drawing/2014/main" val="168628867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954562776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159918987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526619339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390424600"/>
                    </a:ext>
                  </a:extLst>
                </a:gridCol>
              </a:tblGrid>
              <a:tr h="10058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84882"/>
                  </a:ext>
                </a:extLst>
              </a:tr>
              <a:tr h="4419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Pentan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Propanal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Propanol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Propansäure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59959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r>
                        <a:rPr lang="de-DE" dirty="0"/>
                        <a:t>Siedetemperatur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36°C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48°C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97°C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141°C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27804"/>
                  </a:ext>
                </a:extLst>
              </a:tr>
              <a:tr h="552916">
                <a:tc>
                  <a:txBody>
                    <a:bodyPr/>
                    <a:lstStyle/>
                    <a:p>
                      <a:r>
                        <a:rPr lang="de-DE" dirty="0"/>
                        <a:t>Dipolcharakter des Moleküls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Unpolar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Unpolarer Ethylrest</a:t>
                      </a:r>
                    </a:p>
                    <a:p>
                      <a:r>
                        <a:rPr lang="de-DE" dirty="0"/>
                        <a:t>polare Aldehydgruppe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Unpolarer </a:t>
                      </a:r>
                      <a:r>
                        <a:rPr lang="de-DE" dirty="0" err="1"/>
                        <a:t>Propylrest</a:t>
                      </a:r>
                      <a:endParaRPr lang="de-DE" dirty="0"/>
                    </a:p>
                    <a:p>
                      <a:r>
                        <a:rPr lang="de-DE" dirty="0"/>
                        <a:t>Polare Hydroxygruppe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Unpolarer Ethylrest</a:t>
                      </a:r>
                    </a:p>
                    <a:p>
                      <a:r>
                        <a:rPr lang="de-DE" dirty="0"/>
                        <a:t>Polare Carboxylgruppe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96518"/>
                  </a:ext>
                </a:extLst>
              </a:tr>
              <a:tr h="655786">
                <a:tc>
                  <a:txBody>
                    <a:bodyPr/>
                    <a:lstStyle/>
                    <a:p>
                      <a:r>
                        <a:rPr lang="de-DE" dirty="0"/>
                        <a:t>Zwischenmole-</a:t>
                      </a:r>
                      <a:r>
                        <a:rPr lang="de-DE" dirty="0" err="1"/>
                        <a:t>kulare</a:t>
                      </a:r>
                      <a:r>
                        <a:rPr lang="de-DE" dirty="0"/>
                        <a:t> Wechsel-wirkungen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Temporäre Dipole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Temporäre Dipole</a:t>
                      </a:r>
                    </a:p>
                    <a:p>
                      <a:r>
                        <a:rPr lang="de-DE" dirty="0"/>
                        <a:t>Dipol-Dipol-WW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Temporäre Dipole</a:t>
                      </a:r>
                    </a:p>
                    <a:p>
                      <a:r>
                        <a:rPr lang="de-DE" dirty="0"/>
                        <a:t>Wasserstoffbrücken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Zweifache Wasserstoffbrücken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unpolare Doppelmoleküle mit temporären Dipolen 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13689"/>
                  </a:ext>
                </a:extLst>
              </a:tr>
              <a:tr h="655786">
                <a:tc>
                  <a:txBody>
                    <a:bodyPr/>
                    <a:lstStyle/>
                    <a:p>
                      <a:r>
                        <a:rPr lang="de-DE" dirty="0"/>
                        <a:t>Fazit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Schwache WW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niedrigste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Sdt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 die Dipol-Dipol-WW etwas stärkere WW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leicht höhere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Sdt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 Wasserstoffbrücken starke WW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dirty="0"/>
                        <a:t> hohe </a:t>
                      </a:r>
                      <a:r>
                        <a:rPr lang="de-DE" dirty="0" err="1"/>
                        <a:t>Sdt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Sehr große unpolare Moleküle, dadurch starke WW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höchste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Sdt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230454"/>
                  </a:ext>
                </a:extLst>
              </a:tr>
            </a:tbl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4AD182AE-1C96-43C9-B925-EE4E24C12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98887"/>
              </p:ext>
            </p:extLst>
          </p:nvPr>
        </p:nvGraphicFramePr>
        <p:xfrm>
          <a:off x="9355956" y="1152088"/>
          <a:ext cx="1446802" cy="71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907200" imgH="449280" progId="ACD.ChemSketch.20">
                  <p:embed/>
                </p:oleObj>
              </mc:Choice>
              <mc:Fallback>
                <p:oleObj name="ChemSketch" r:id="rId2" imgW="907200" imgH="4492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55956" y="1152088"/>
                        <a:ext cx="1446802" cy="717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283C39C7-65D4-4C68-8CDE-9785B05E2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468756"/>
              </p:ext>
            </p:extLst>
          </p:nvPr>
        </p:nvGraphicFramePr>
        <p:xfrm>
          <a:off x="2452142" y="1412376"/>
          <a:ext cx="2048192" cy="23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1171440" imgH="135360" progId="ACD.ChemSketch.20">
                  <p:embed/>
                </p:oleObj>
              </mc:Choice>
              <mc:Fallback>
                <p:oleObj name="ChemSketch" r:id="rId4" imgW="1171440" imgH="135360" progId="ACD.ChemSketch.20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51CD74CE-3C0B-43D3-958C-42CC50EA0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2142" y="1412376"/>
                        <a:ext cx="2048192" cy="235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E121B1A4-900F-4B25-8858-C997FC192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134426"/>
              </p:ext>
            </p:extLst>
          </p:nvPr>
        </p:nvGraphicFramePr>
        <p:xfrm>
          <a:off x="5122464" y="1152088"/>
          <a:ext cx="1347651" cy="756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6" imgW="764280" imgH="428040" progId="ACD.ChemSketch.20">
                  <p:embed/>
                </p:oleObj>
              </mc:Choice>
              <mc:Fallback>
                <p:oleObj name="ChemSketch" r:id="rId6" imgW="764280" imgH="428040" progId="ACD.ChemSketch.20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00800FF1-09D0-47FB-BB4E-8ACE17E379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22464" y="1152088"/>
                        <a:ext cx="1347651" cy="756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FFB8972D-0A0B-44F0-96E5-0F1DFD5AC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022052"/>
              </p:ext>
            </p:extLst>
          </p:nvPr>
        </p:nvGraphicFramePr>
        <p:xfrm>
          <a:off x="7192607" y="1406434"/>
          <a:ext cx="1692908" cy="241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8" imgW="1000080" imgH="142560" progId="ACD.ChemSketch.20">
                  <p:embed/>
                </p:oleObj>
              </mc:Choice>
              <mc:Fallback>
                <p:oleObj name="ChemSketch" r:id="rId8" imgW="1000080" imgH="142560" progId="ACD.ChemSketch.20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9A0350F3-FCB2-4649-A824-AF616E6A9A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92607" y="1406434"/>
                        <a:ext cx="1692908" cy="241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B488327E-DB4A-41AA-87F7-30EB0BFD77B3}"/>
              </a:ext>
            </a:extLst>
          </p:cNvPr>
          <p:cNvSpPr txBox="1"/>
          <p:nvPr/>
        </p:nvSpPr>
        <p:spPr>
          <a:xfrm>
            <a:off x="481375" y="432220"/>
            <a:ext cx="87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</a:p>
        </p:txBody>
      </p:sp>
    </p:spTree>
    <p:extLst>
      <p:ext uri="{BB962C8B-B14F-4D97-AF65-F5344CB8AC3E}">
        <p14:creationId xmlns:p14="http://schemas.microsoft.com/office/powerpoint/2010/main" val="328359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6E94F05-C4D7-49C7-984B-3F592C83BB10}"/>
              </a:ext>
            </a:extLst>
          </p:cNvPr>
          <p:cNvGrpSpPr/>
          <p:nvPr/>
        </p:nvGrpSpPr>
        <p:grpSpPr>
          <a:xfrm>
            <a:off x="400051" y="823912"/>
            <a:ext cx="7162800" cy="5038725"/>
            <a:chOff x="972439" y="909637"/>
            <a:chExt cx="7162800" cy="5038725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CCA585F8-DE75-4DAA-B043-3427C173B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439" y="909637"/>
              <a:ext cx="7162800" cy="5038725"/>
            </a:xfrm>
            <a:prstGeom prst="rect">
              <a:avLst/>
            </a:prstGeom>
          </p:spPr>
        </p:pic>
        <p:sp>
          <p:nvSpPr>
            <p:cNvPr id="4" name="Gleichschenkliges Dreieck 3">
              <a:extLst>
                <a:ext uri="{FF2B5EF4-FFF2-40B4-BE49-F238E27FC236}">
                  <a16:creationId xmlns:a16="http://schemas.microsoft.com/office/drawing/2014/main" id="{4C0561F0-7631-49D0-B025-09F77E7AB617}"/>
                </a:ext>
              </a:extLst>
            </p:cNvPr>
            <p:cNvSpPr/>
            <p:nvPr/>
          </p:nvSpPr>
          <p:spPr>
            <a:xfrm rot="15396082">
              <a:off x="5173375" y="1222995"/>
              <a:ext cx="913054" cy="74078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3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schenkliges Dreieck 5">
              <a:extLst>
                <a:ext uri="{FF2B5EF4-FFF2-40B4-BE49-F238E27FC236}">
                  <a16:creationId xmlns:a16="http://schemas.microsoft.com/office/drawing/2014/main" id="{96CA7653-957A-4A77-A9AB-35827AA0FAA7}"/>
                </a:ext>
              </a:extLst>
            </p:cNvPr>
            <p:cNvSpPr/>
            <p:nvPr/>
          </p:nvSpPr>
          <p:spPr>
            <a:xfrm rot="15654173">
              <a:off x="1887249" y="4166220"/>
              <a:ext cx="913054" cy="74078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3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leichschenkliges Dreieck 6">
              <a:extLst>
                <a:ext uri="{FF2B5EF4-FFF2-40B4-BE49-F238E27FC236}">
                  <a16:creationId xmlns:a16="http://schemas.microsoft.com/office/drawing/2014/main" id="{32A8FCC2-216D-4B92-8801-F27366B57258}"/>
                </a:ext>
              </a:extLst>
            </p:cNvPr>
            <p:cNvSpPr/>
            <p:nvPr/>
          </p:nvSpPr>
          <p:spPr>
            <a:xfrm rot="15813400">
              <a:off x="4516595" y="2205333"/>
              <a:ext cx="913054" cy="74078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3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>
              <a:extLst>
                <a:ext uri="{FF2B5EF4-FFF2-40B4-BE49-F238E27FC236}">
                  <a16:creationId xmlns:a16="http://schemas.microsoft.com/office/drawing/2014/main" id="{B851E9BB-E1DC-48E9-8267-C753695E1F4A}"/>
                </a:ext>
              </a:extLst>
            </p:cNvPr>
            <p:cNvSpPr/>
            <p:nvPr/>
          </p:nvSpPr>
          <p:spPr>
            <a:xfrm rot="15803793">
              <a:off x="5374668" y="2783368"/>
              <a:ext cx="1026969" cy="74078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3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4BBDC641-0C50-431F-9B2E-5124B7796692}"/>
                </a:ext>
              </a:extLst>
            </p:cNvPr>
            <p:cNvSpPr/>
            <p:nvPr/>
          </p:nvSpPr>
          <p:spPr>
            <a:xfrm rot="14867359">
              <a:off x="3581832" y="1642668"/>
              <a:ext cx="913054" cy="74078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3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3991EE3E-DD17-4294-96F4-444DDC5953C9}"/>
                </a:ext>
              </a:extLst>
            </p:cNvPr>
            <p:cNvSpPr/>
            <p:nvPr/>
          </p:nvSpPr>
          <p:spPr>
            <a:xfrm rot="15746201">
              <a:off x="3249325" y="5038747"/>
              <a:ext cx="913054" cy="74078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3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3157AA58-0267-4E92-A203-2DAC522A137B}"/>
              </a:ext>
            </a:extLst>
          </p:cNvPr>
          <p:cNvSpPr txBox="1"/>
          <p:nvPr/>
        </p:nvSpPr>
        <p:spPr>
          <a:xfrm>
            <a:off x="8059757" y="1036708"/>
            <a:ext cx="3476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Löslichkeit in Wasser:</a:t>
            </a:r>
          </a:p>
          <a:p>
            <a:r>
              <a:rPr lang="de-DE" dirty="0"/>
              <a:t>Die stark polaren Wassermoleküle sind in der Lage, die Wasserstoffbrücken zwischen den Carboxylgruppen zu ersetzen. Daher löst sich Propansäure mit Wasser in jedem Verhältnis.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9BEBA7C-069F-4CCE-A81D-739B0838993F}"/>
              </a:ext>
            </a:extLst>
          </p:cNvPr>
          <p:cNvSpPr txBox="1"/>
          <p:nvPr/>
        </p:nvSpPr>
        <p:spPr>
          <a:xfrm>
            <a:off x="8059757" y="3438525"/>
            <a:ext cx="3476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Löslichkeit in Heptan:</a:t>
            </a:r>
          </a:p>
          <a:p>
            <a:r>
              <a:rPr lang="de-DE" dirty="0"/>
              <a:t>Die Propanmoleküle bilden unpolare Doppelmoleküle aus. Daher können sie mit den Heptan-Molekülen über temporäre Dipole wechselwirken. Daher löst sich Propansäure auch in Heptan in jedem Verhältnis.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8BF5BBF-24D8-4579-B0C5-2C03A8786DDB}"/>
              </a:ext>
            </a:extLst>
          </p:cNvPr>
          <p:cNvSpPr txBox="1"/>
          <p:nvPr/>
        </p:nvSpPr>
        <p:spPr>
          <a:xfrm>
            <a:off x="481375" y="432220"/>
            <a:ext cx="87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321474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42A2A2A6-49C2-41A7-AAA4-E5F81489AA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445574"/>
              </p:ext>
            </p:extLst>
          </p:nvPr>
        </p:nvGraphicFramePr>
        <p:xfrm>
          <a:off x="813350" y="3532223"/>
          <a:ext cx="5111200" cy="891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2657520" imgH="463680" progId="ACD.ChemSketch.20">
                  <p:embed/>
                </p:oleObj>
              </mc:Choice>
              <mc:Fallback>
                <p:oleObj name="ChemSketch" r:id="rId2" imgW="2657520" imgH="463680" progId="ACD.ChemSketch.20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21E95C13-0E50-40EE-B5BE-539A7A42B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3350" y="3532223"/>
                        <a:ext cx="5111200" cy="891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C50FD827-F2CA-4C0C-B016-6EE0B37DD1D6}"/>
              </a:ext>
            </a:extLst>
          </p:cNvPr>
          <p:cNvSpPr txBox="1"/>
          <p:nvPr/>
        </p:nvSpPr>
        <p:spPr>
          <a:xfrm>
            <a:off x="557575" y="382201"/>
            <a:ext cx="87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158DCD7-E938-4B44-889E-C8609C05B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341366"/>
              </p:ext>
            </p:extLst>
          </p:nvPr>
        </p:nvGraphicFramePr>
        <p:xfrm>
          <a:off x="1709146" y="751533"/>
          <a:ext cx="1120821" cy="85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571680" imgH="435240" progId="ACD.ChemSketch.20">
                  <p:embed/>
                </p:oleObj>
              </mc:Choice>
              <mc:Fallback>
                <p:oleObj name="ChemSketch" r:id="rId4" imgW="57168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9146" y="751533"/>
                        <a:ext cx="1120821" cy="853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DF4BEBAB-4652-4515-A3FC-7F16AB3ED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247532"/>
              </p:ext>
            </p:extLst>
          </p:nvPr>
        </p:nvGraphicFramePr>
        <p:xfrm>
          <a:off x="6096000" y="3532224"/>
          <a:ext cx="5111192" cy="89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6" imgW="2657520" imgH="463680" progId="ACD.ChemSketch.20">
                  <p:embed/>
                </p:oleObj>
              </mc:Choice>
              <mc:Fallback>
                <p:oleObj name="ChemSketch" r:id="rId6" imgW="2657520" imgH="4636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3532224"/>
                        <a:ext cx="5111192" cy="891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557282D1-57DC-4B12-BE99-CECD84103C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78792"/>
              </p:ext>
            </p:extLst>
          </p:nvPr>
        </p:nvGraphicFramePr>
        <p:xfrm>
          <a:off x="3194003" y="751534"/>
          <a:ext cx="1120821" cy="85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8" imgW="571680" imgH="435240" progId="ACD.ChemSketch.20">
                  <p:embed/>
                </p:oleObj>
              </mc:Choice>
              <mc:Fallback>
                <p:oleObj name="ChemSketch" r:id="rId8" imgW="57168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94003" y="751534"/>
                        <a:ext cx="1120821" cy="853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721CA19-AD90-47FF-8CAA-DBC639B30D91}"/>
              </a:ext>
            </a:extLst>
          </p:cNvPr>
          <p:cNvCxnSpPr>
            <a:cxnSpLocks/>
          </p:cNvCxnSpPr>
          <p:nvPr/>
        </p:nvCxnSpPr>
        <p:spPr>
          <a:xfrm>
            <a:off x="5572125" y="3647465"/>
            <a:ext cx="52387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124E28E-1043-4221-82EC-80F923448423}"/>
              </a:ext>
            </a:extLst>
          </p:cNvPr>
          <p:cNvCxnSpPr>
            <a:cxnSpLocks/>
          </p:cNvCxnSpPr>
          <p:nvPr/>
        </p:nvCxnSpPr>
        <p:spPr>
          <a:xfrm>
            <a:off x="5924550" y="4285640"/>
            <a:ext cx="52387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1D16DA8-4449-498F-B217-123C8DBBB622}"/>
              </a:ext>
            </a:extLst>
          </p:cNvPr>
          <p:cNvCxnSpPr>
            <a:cxnSpLocks/>
          </p:cNvCxnSpPr>
          <p:nvPr/>
        </p:nvCxnSpPr>
        <p:spPr>
          <a:xfrm>
            <a:off x="2620418" y="884885"/>
            <a:ext cx="52387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EE00E42-F291-4323-8F22-46549A49D26C}"/>
              </a:ext>
            </a:extLst>
          </p:cNvPr>
          <p:cNvCxnSpPr>
            <a:cxnSpLocks/>
          </p:cNvCxnSpPr>
          <p:nvPr/>
        </p:nvCxnSpPr>
        <p:spPr>
          <a:xfrm>
            <a:off x="2882355" y="1465910"/>
            <a:ext cx="52387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BA5D0C5-03BA-44B7-93D7-732343A44B8B}"/>
              </a:ext>
            </a:extLst>
          </p:cNvPr>
          <p:cNvSpPr txBox="1"/>
          <p:nvPr/>
        </p:nvSpPr>
        <p:spPr>
          <a:xfrm>
            <a:off x="5038725" y="977992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Methansäure-Doppelmoleküle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E317CA1-FD32-4E7B-B99C-DA9590F11F7F}"/>
              </a:ext>
            </a:extLst>
          </p:cNvPr>
          <p:cNvSpPr txBox="1"/>
          <p:nvPr/>
        </p:nvSpPr>
        <p:spPr>
          <a:xfrm>
            <a:off x="1709146" y="1928348"/>
            <a:ext cx="829627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Wassermoleküle können Wasserstoffbrücken zwischen den Doppelmolekülen ersetzen  gute Löslichkeit in Wasser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Kein unpolarer Alkylrest </a:t>
            </a:r>
            <a:r>
              <a:rPr lang="de-DE" dirty="0">
                <a:sym typeface="Wingdings" panose="05000000000000000000" pitchFamily="2" charset="2"/>
              </a:rPr>
              <a:t> keine Löslichkeit im unpolaren Heptan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E7699DC-CC22-4EC6-A627-4228AC33078E}"/>
              </a:ext>
            </a:extLst>
          </p:cNvPr>
          <p:cNvSpPr txBox="1"/>
          <p:nvPr/>
        </p:nvSpPr>
        <p:spPr>
          <a:xfrm>
            <a:off x="1709146" y="5027383"/>
            <a:ext cx="939165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Sehr große unpolarer Doppelmoleküle </a:t>
            </a:r>
            <a:r>
              <a:rPr lang="de-DE" dirty="0">
                <a:sym typeface="Wingdings" panose="05000000000000000000" pitchFamily="2" charset="2"/>
              </a:rPr>
              <a:t> sehr gute Löslichkeit im unpolaren Heptan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Wassermoleküle können die Wasserstoffbrücken zwischen den Doppelmolekülen zwar ersetzen, werden durch den großen unpolaren Alkylrest jedoch daran gehindert  keine Löslichkeit in Wasser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59783FD-C0FD-46A1-8914-D5B1D86B4F23}"/>
              </a:ext>
            </a:extLst>
          </p:cNvPr>
          <p:cNvSpPr txBox="1"/>
          <p:nvPr/>
        </p:nvSpPr>
        <p:spPr>
          <a:xfrm>
            <a:off x="7181850" y="4504738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Decansäure</a:t>
            </a:r>
            <a:r>
              <a:rPr lang="de-DE" dirty="0"/>
              <a:t>-Doppelmoleküle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EBC30C3-1297-41B3-A8CB-4B71D0F42549}"/>
              </a:ext>
            </a:extLst>
          </p:cNvPr>
          <p:cNvSpPr/>
          <p:nvPr/>
        </p:nvSpPr>
        <p:spPr>
          <a:xfrm>
            <a:off x="1428750" y="639481"/>
            <a:ext cx="3295650" cy="1075020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84F690-7701-494A-9016-DC921D4423F5}"/>
              </a:ext>
            </a:extLst>
          </p:cNvPr>
          <p:cNvSpPr/>
          <p:nvPr/>
        </p:nvSpPr>
        <p:spPr>
          <a:xfrm>
            <a:off x="578825" y="3467208"/>
            <a:ext cx="11034350" cy="1075020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3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Breitbild</PresentationFormat>
  <Paragraphs>57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ChemSketch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Carbonsäuren: organische Säuren</dc:title>
  <dc:creator>Claudia Eysel</dc:creator>
  <cp:lastModifiedBy>Claudia Eysel</cp:lastModifiedBy>
  <cp:revision>37</cp:revision>
  <cp:lastPrinted>2021-04-18T10:40:16Z</cp:lastPrinted>
  <dcterms:created xsi:type="dcterms:W3CDTF">2021-04-18T08:48:14Z</dcterms:created>
  <dcterms:modified xsi:type="dcterms:W3CDTF">2021-04-28T11:44:24Z</dcterms:modified>
</cp:coreProperties>
</file>