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4" r:id="rId5"/>
  </p:sldIdLst>
  <p:sldSz cx="12192000" cy="6858000"/>
  <p:notesSz cx="6797675" cy="99250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8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577B7-549B-4687-B40F-50FFAB14C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DA90B9-7F27-4112-9A60-D367D16A4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07FEC5-AB78-4004-92E1-97ED4974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C9F4-9BD2-4D47-9C63-A509D4A8881D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A89D3A-7E34-4EEF-B825-2EF54297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B0FA1-45EC-4F6F-AF23-A723A38F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5B9D-B8AB-4380-B4AA-1D9B65E9C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60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AFE3A8-25A5-4556-A11D-819EC77A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7308A6-D7B9-477D-8303-A3A3D2FD4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531272-7A9B-408F-9D63-E7E1CFF5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C9F4-9BD2-4D47-9C63-A509D4A8881D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C64F72-02CA-4B46-973A-D3DD6E08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12F07B-7AD8-42D9-8C53-D5167C08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5B9D-B8AB-4380-B4AA-1D9B65E9C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3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418C3E-CD2A-4288-8286-AF456A72A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47BC19-E8CC-44EB-8190-9928544B1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4A69B2-718F-4758-A351-1FB65AD1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C9F4-9BD2-4D47-9C63-A509D4A8881D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8965A8-AB9F-4F8E-AB16-E256A55E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5B3FD4-2FB9-4A3D-9211-D281DFF9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5B9D-B8AB-4380-B4AA-1D9B65E9C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43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3D886D-92CF-4C3D-B7FF-2090179A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D8C16E-2AA3-4358-B90F-F181D788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34A941-B842-47FB-B59E-337B0929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C9F4-9BD2-4D47-9C63-A509D4A8881D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4EC257-4E33-414A-A289-459746D8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BC10CA-348B-4598-8853-4173B4B4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5B9D-B8AB-4380-B4AA-1D9B65E9C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93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D9BFD-3F4B-4D26-BD88-BBFC3E6F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181C73-919D-4D9A-9F0A-BC11E1C3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1327ED-A89E-4BBD-AD54-D91E21A1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C9F4-9BD2-4D47-9C63-A509D4A8881D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1CF2E6-2315-4A01-A603-71021EDB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13EA12-F553-4A44-A337-98E14A9A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5B9D-B8AB-4380-B4AA-1D9B65E9C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86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A318C-1DC6-4726-BB9E-D9BFAD32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149C59-0613-4B70-B238-D33B64B5A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29C91A-01A1-4C5C-B27D-1077F023B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618122-2CA2-495C-B9FA-AE3E8989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C9F4-9BD2-4D47-9C63-A509D4A8881D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F76941-D668-4943-A7FA-8D631227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0FD126-E74C-4938-AB4E-9FEC3F2B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5B9D-B8AB-4380-B4AA-1D9B65E9C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27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AAE62-B9EB-4369-A7AD-08A71D4D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FA9B15-0B46-44D9-BC7D-F7180C9CF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697934-F46B-42EE-8B13-1EF3C97CF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740610-098C-430F-8C13-341951BE1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6315D5-7C78-499D-ABC2-6A2DAFC4F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4B6564-4F4D-4B27-B0E0-0B30A8CE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C9F4-9BD2-4D47-9C63-A509D4A8881D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6A196B-BCEE-4BF6-A140-A24613F3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D49537-7689-4208-B5E3-8261445B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5B9D-B8AB-4380-B4AA-1D9B65E9C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36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B922E-982A-4808-8B3B-817EDC0B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B5B341-DB5B-4A8E-A180-5F246C5F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C9F4-9BD2-4D47-9C63-A509D4A8881D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66A3E7-A199-4D27-8BBF-11E937B3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4B7714-3844-4B0B-9375-5237DE1B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5B9D-B8AB-4380-B4AA-1D9B65E9C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74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FAF9BC2-E6D5-441F-9B29-0D068DDC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C9F4-9BD2-4D47-9C63-A509D4A8881D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5A1A78-6A36-440E-8A77-81A3CBC0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C5D96E-A23C-4599-94E5-6F9DFEE2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5B9D-B8AB-4380-B4AA-1D9B65E9C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74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06E54-9A48-487A-A589-1D12254A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FEE738-BF3E-4EDD-A4D2-43F924BBA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71F95C-52A1-48EE-AB5D-5D3528BFE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ECC11B-AD58-42F7-950C-0B204857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C9F4-9BD2-4D47-9C63-A509D4A8881D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B7F218-F5D2-467D-B03E-818D355D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E0040-F847-4E34-9960-86B3F3DB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5B9D-B8AB-4380-B4AA-1D9B65E9C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67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D6401-F932-44CD-8028-2FAD75AC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12E6C7-CEB4-42CD-AF42-0992500C9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710C58-C8A8-4A06-8559-F7A58F59B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C4228A-F1A4-46B9-AB4A-31C68A02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C9F4-9BD2-4D47-9C63-A509D4A8881D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7B795F-F169-4E0A-A0A5-B7EC424A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6D0ECA-A391-4780-9B95-9E213F27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5B9D-B8AB-4380-B4AA-1D9B65E9C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94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F86AD0B-C16B-413B-8F9E-89FB7883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C5455B-D121-4F80-A366-3E138CF81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F6FB39-D06B-4CA6-80EC-3AA1EBE1A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AC9F4-9BD2-4D47-9C63-A509D4A8881D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B2776-567E-4673-8E1D-8AF92204C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A6ED2D-20B9-400B-9985-A7ACF0C6C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95B9D-B8AB-4380-B4AA-1D9B65E9C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13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6D34C1C-777D-42BA-B144-ECF15137A53A}"/>
              </a:ext>
            </a:extLst>
          </p:cNvPr>
          <p:cNvSpPr txBox="1"/>
          <p:nvPr/>
        </p:nvSpPr>
        <p:spPr>
          <a:xfrm>
            <a:off x="433927" y="289427"/>
            <a:ext cx="830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Typische Eigenschaften von sauren Lösungen am Beispiel Essigsäure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A716ED5-75B6-44B9-ABF6-985EE518DD4F}"/>
              </a:ext>
            </a:extLst>
          </p:cNvPr>
          <p:cNvSpPr txBox="1"/>
          <p:nvPr/>
        </p:nvSpPr>
        <p:spPr>
          <a:xfrm>
            <a:off x="433927" y="1501699"/>
            <a:ext cx="9204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1. Essigsäure färbt Universalindikator rot (pH-Wert &lt; 7)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9F17F1D-4EE5-423A-85FE-C79927D2F290}"/>
              </a:ext>
            </a:extLst>
          </p:cNvPr>
          <p:cNvSpPr txBox="1"/>
          <p:nvPr/>
        </p:nvSpPr>
        <p:spPr>
          <a:xfrm>
            <a:off x="433926" y="2471277"/>
            <a:ext cx="9687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/>
            <a:r>
              <a:rPr lang="de-DE" sz="2000" dirty="0"/>
              <a:t>2. Essigsäure reagiert mit Magnesium (unedlen Metallen) unter Bildung von Wasserstoff (Knallgasprobe positiv). Das unedle Metall löst sich dabei auf.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58A5A2-D39E-4860-BD44-ACA38F94A4F9}"/>
              </a:ext>
            </a:extLst>
          </p:cNvPr>
          <p:cNvSpPr txBox="1"/>
          <p:nvPr/>
        </p:nvSpPr>
        <p:spPr>
          <a:xfrm>
            <a:off x="433926" y="3606587"/>
            <a:ext cx="9204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/>
            <a:r>
              <a:rPr lang="de-DE" sz="2000" dirty="0"/>
              <a:t>3. Essigsäure löst Kalk (Calciumcarbonat) auf. Dabei entsteht Kohlenstoffdioxid (Glimmspan erlischt; Kalkwasserprobe positiv).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BA940FC-0723-482F-8F2E-244DBB3A4893}"/>
              </a:ext>
            </a:extLst>
          </p:cNvPr>
          <p:cNvSpPr txBox="1"/>
          <p:nvPr/>
        </p:nvSpPr>
        <p:spPr>
          <a:xfrm>
            <a:off x="433927" y="4732847"/>
            <a:ext cx="10511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4. Essigsäure und Natronlauge reagieren zu einer neutralen Salzlösung („Natriumacetat“).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51A6DE-CDC1-4CF4-BD87-16DB3F0C521F}"/>
              </a:ext>
            </a:extLst>
          </p:cNvPr>
          <p:cNvSpPr txBox="1"/>
          <p:nvPr/>
        </p:nvSpPr>
        <p:spPr>
          <a:xfrm>
            <a:off x="433927" y="5681652"/>
            <a:ext cx="9204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/>
            <a:r>
              <a:rPr lang="de-DE" sz="2000" dirty="0"/>
              <a:t>5. Reine Essigsäure ist nicht elektrisch leitend. Erst wenn Wasser zugegeben wird, leitet die wässrige Lösung Strom.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CD0C8FD-3257-44A7-9F30-75CB529A26D8}"/>
              </a:ext>
            </a:extLst>
          </p:cNvPr>
          <p:cNvSpPr txBox="1"/>
          <p:nvPr/>
        </p:nvSpPr>
        <p:spPr>
          <a:xfrm>
            <a:off x="433927" y="818291"/>
            <a:ext cx="588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Ergebnisse der Versuche: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9486437-175B-4A4E-AC6F-676426B74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29" y="1159524"/>
            <a:ext cx="3633623" cy="84176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8A3AAC0-5813-4E13-86CD-7091C79C3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37736">
            <a:off x="10330742" y="1232871"/>
            <a:ext cx="644138" cy="203487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546E356-A33C-48B1-83CA-804605CAD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887" y="3432625"/>
            <a:ext cx="1454411" cy="103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9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106933" y="1290060"/>
            <a:ext cx="720080" cy="6480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827013" y="136206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771229" y="1218052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5555205" y="157809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6131269" y="157809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ogen 8"/>
          <p:cNvSpPr/>
          <p:nvPr/>
        </p:nvSpPr>
        <p:spPr>
          <a:xfrm>
            <a:off x="3971029" y="930020"/>
            <a:ext cx="1944216" cy="576064"/>
          </a:xfrm>
          <a:prstGeom prst="arc">
            <a:avLst>
              <a:gd name="adj1" fmla="val 10692836"/>
              <a:gd name="adj2" fmla="val 2142073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" name="Gruppieren 15"/>
          <p:cNvGrpSpPr/>
          <p:nvPr/>
        </p:nvGrpSpPr>
        <p:grpSpPr>
          <a:xfrm>
            <a:off x="4734785" y="395282"/>
            <a:ext cx="389850" cy="584775"/>
            <a:chOff x="2237934" y="5724545"/>
            <a:chExt cx="389850" cy="584775"/>
          </a:xfrm>
        </p:grpSpPr>
        <p:sp>
          <p:nvSpPr>
            <p:cNvPr id="17" name="Ellipse 16"/>
            <p:cNvSpPr/>
            <p:nvPr/>
          </p:nvSpPr>
          <p:spPr>
            <a:xfrm>
              <a:off x="2267744" y="5877272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2237934" y="5724545"/>
              <a:ext cx="389850" cy="58477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19" name="Ellipse 18"/>
          <p:cNvSpPr/>
          <p:nvPr/>
        </p:nvSpPr>
        <p:spPr>
          <a:xfrm>
            <a:off x="10163717" y="71399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2817573" y="3660629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Chlorwasserstoff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5913917" y="3660629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Wasser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4835125" y="1218053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+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6995365" y="1362068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8147493" y="1074036"/>
            <a:ext cx="720080" cy="6480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8291509" y="786004"/>
            <a:ext cx="4443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/>
              <a:t>-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9155605" y="1074037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+</a:t>
            </a:r>
          </a:p>
        </p:txBody>
      </p:sp>
      <p:sp>
        <p:nvSpPr>
          <p:cNvPr id="29" name="Ellipse 28"/>
          <p:cNvSpPr/>
          <p:nvPr/>
        </p:nvSpPr>
        <p:spPr>
          <a:xfrm>
            <a:off x="10091709" y="1074036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9875685" y="143407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10451749" y="143407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10133907" y="1002029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+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8002149" y="3660629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Chlorid-Ion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9591658" y="3477809"/>
            <a:ext cx="212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Oxoniumion</a:t>
            </a:r>
          </a:p>
        </p:txBody>
      </p:sp>
      <p:grpSp>
        <p:nvGrpSpPr>
          <p:cNvPr id="45" name="Gruppieren 44"/>
          <p:cNvGrpSpPr/>
          <p:nvPr/>
        </p:nvGrpSpPr>
        <p:grpSpPr>
          <a:xfrm>
            <a:off x="3111603" y="2652518"/>
            <a:ext cx="1152128" cy="769441"/>
            <a:chOff x="539552" y="4293096"/>
            <a:chExt cx="1152128" cy="769441"/>
          </a:xfrm>
        </p:grpSpPr>
        <p:sp>
          <p:nvSpPr>
            <p:cNvPr id="37" name="Textfeld 36"/>
            <p:cNvSpPr txBox="1"/>
            <p:nvPr/>
          </p:nvSpPr>
          <p:spPr>
            <a:xfrm>
              <a:off x="539552" y="4293096"/>
              <a:ext cx="115212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dirty="0">
                  <a:sym typeface="Wingdings" pitchFamily="2" charset="2"/>
                </a:rPr>
                <a:t>H-</a:t>
              </a:r>
              <a:r>
                <a:rPr lang="de-DE" sz="4400" dirty="0">
                  <a:solidFill>
                    <a:srgbClr val="00B050"/>
                  </a:solidFill>
                  <a:sym typeface="Wingdings" pitchFamily="2" charset="2"/>
                </a:rPr>
                <a:t>Cl</a:t>
              </a:r>
              <a:endParaRPr lang="de-DE" sz="4400" dirty="0"/>
            </a:p>
          </p:txBody>
        </p:sp>
        <p:grpSp>
          <p:nvGrpSpPr>
            <p:cNvPr id="38" name="Gruppieren 37"/>
            <p:cNvGrpSpPr/>
            <p:nvPr/>
          </p:nvGrpSpPr>
          <p:grpSpPr>
            <a:xfrm>
              <a:off x="1115616" y="4293096"/>
              <a:ext cx="576064" cy="720080"/>
              <a:chOff x="1259632" y="2852936"/>
              <a:chExt cx="360040" cy="432048"/>
            </a:xfrm>
          </p:grpSpPr>
          <p:cxnSp>
            <p:nvCxnSpPr>
              <p:cNvPr id="39" name="Gerade Verbindung 38"/>
              <p:cNvCxnSpPr/>
              <p:nvPr/>
            </p:nvCxnSpPr>
            <p:spPr>
              <a:xfrm>
                <a:off x="1259632" y="2852936"/>
                <a:ext cx="288032" cy="0"/>
              </a:xfrm>
              <a:prstGeom prst="line">
                <a:avLst/>
              </a:prstGeom>
              <a:ln w="222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/>
              <p:nvPr/>
            </p:nvCxnSpPr>
            <p:spPr>
              <a:xfrm>
                <a:off x="1259632" y="3284984"/>
                <a:ext cx="288032" cy="0"/>
              </a:xfrm>
              <a:prstGeom prst="line">
                <a:avLst/>
              </a:prstGeom>
              <a:ln w="222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/>
            </p:nvCxnSpPr>
            <p:spPr>
              <a:xfrm>
                <a:off x="1619672" y="2924944"/>
                <a:ext cx="0" cy="288032"/>
              </a:xfrm>
              <a:prstGeom prst="line">
                <a:avLst/>
              </a:prstGeom>
              <a:ln w="222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Textfeld 41"/>
          <p:cNvSpPr txBox="1"/>
          <p:nvPr/>
        </p:nvSpPr>
        <p:spPr>
          <a:xfrm>
            <a:off x="4839795" y="2652518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+</a:t>
            </a:r>
          </a:p>
        </p:txBody>
      </p:sp>
      <p:grpSp>
        <p:nvGrpSpPr>
          <p:cNvPr id="51" name="Gruppieren 50"/>
          <p:cNvGrpSpPr/>
          <p:nvPr/>
        </p:nvGrpSpPr>
        <p:grpSpPr>
          <a:xfrm>
            <a:off x="5415859" y="2364486"/>
            <a:ext cx="1368152" cy="1323439"/>
            <a:chOff x="3203848" y="4077072"/>
            <a:chExt cx="1368152" cy="1323439"/>
          </a:xfrm>
        </p:grpSpPr>
        <p:sp>
          <p:nvSpPr>
            <p:cNvPr id="44" name="Textfeld 43"/>
            <p:cNvSpPr txBox="1"/>
            <p:nvPr/>
          </p:nvSpPr>
          <p:spPr>
            <a:xfrm>
              <a:off x="3203848" y="4077072"/>
              <a:ext cx="13681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/>
                <a:t> </a:t>
              </a:r>
              <a:r>
                <a:rPr lang="de-DE" sz="4000" dirty="0">
                  <a:solidFill>
                    <a:srgbClr val="FF0000"/>
                  </a:solidFill>
                </a:rPr>
                <a:t>O</a:t>
              </a:r>
            </a:p>
            <a:p>
              <a:pPr algn="ctr"/>
              <a:r>
                <a:rPr lang="de-DE" sz="4000" dirty="0"/>
                <a:t>H    </a:t>
              </a:r>
              <a:r>
                <a:rPr lang="de-DE" sz="4000" dirty="0" err="1"/>
                <a:t>H</a:t>
              </a:r>
              <a:endParaRPr lang="de-DE" sz="4000" dirty="0"/>
            </a:p>
          </p:txBody>
        </p:sp>
        <p:cxnSp>
          <p:nvCxnSpPr>
            <p:cNvPr id="47" name="Gerade Verbindung 46"/>
            <p:cNvCxnSpPr/>
            <p:nvPr/>
          </p:nvCxnSpPr>
          <p:spPr>
            <a:xfrm flipV="1">
              <a:off x="3491880" y="4581128"/>
              <a:ext cx="288032" cy="2263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>
              <a:off x="4067944" y="4581128"/>
              <a:ext cx="288032" cy="2263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flipV="1">
              <a:off x="3587891" y="4149080"/>
              <a:ext cx="288032" cy="2263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/>
          </p:nvCxnSpPr>
          <p:spPr>
            <a:xfrm>
              <a:off x="3995936" y="4149080"/>
              <a:ext cx="288032" cy="2263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Gerade Verbindung mit Pfeil 56"/>
          <p:cNvCxnSpPr/>
          <p:nvPr/>
        </p:nvCxnSpPr>
        <p:spPr>
          <a:xfrm>
            <a:off x="7000035" y="2940549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7720115" y="2292478"/>
            <a:ext cx="1224136" cy="1057473"/>
            <a:chOff x="5364088" y="3933056"/>
            <a:chExt cx="1224136" cy="1057473"/>
          </a:xfrm>
        </p:grpSpPr>
        <p:sp>
          <p:nvSpPr>
            <p:cNvPr id="59" name="Textfeld 58"/>
            <p:cNvSpPr txBox="1"/>
            <p:nvPr/>
          </p:nvSpPr>
          <p:spPr>
            <a:xfrm>
              <a:off x="5364088" y="4221088"/>
              <a:ext cx="115212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dirty="0">
                  <a:sym typeface="Wingdings" pitchFamily="2" charset="2"/>
                </a:rPr>
                <a:t>   </a:t>
              </a:r>
              <a:r>
                <a:rPr lang="de-DE" sz="4400" dirty="0">
                  <a:solidFill>
                    <a:srgbClr val="00B050"/>
                  </a:solidFill>
                  <a:sym typeface="Wingdings" pitchFamily="2" charset="2"/>
                </a:rPr>
                <a:t>Cl </a:t>
              </a:r>
              <a:endParaRPr lang="de-DE" sz="4400" dirty="0"/>
            </a:p>
          </p:txBody>
        </p:sp>
        <p:grpSp>
          <p:nvGrpSpPr>
            <p:cNvPr id="65" name="Gruppieren 64"/>
            <p:cNvGrpSpPr/>
            <p:nvPr/>
          </p:nvGrpSpPr>
          <p:grpSpPr>
            <a:xfrm>
              <a:off x="5724128" y="4293096"/>
              <a:ext cx="576064" cy="648072"/>
              <a:chOff x="5868144" y="4293096"/>
              <a:chExt cx="576064" cy="648072"/>
            </a:xfrm>
          </p:grpSpPr>
          <p:cxnSp>
            <p:nvCxnSpPr>
              <p:cNvPr id="61" name="Gerade Verbindung 60"/>
              <p:cNvCxnSpPr/>
              <p:nvPr/>
            </p:nvCxnSpPr>
            <p:spPr>
              <a:xfrm>
                <a:off x="5940152" y="4293096"/>
                <a:ext cx="460851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>
              <a:xfrm>
                <a:off x="5940152" y="4941168"/>
                <a:ext cx="460851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/>
            </p:nvCxnSpPr>
            <p:spPr>
              <a:xfrm>
                <a:off x="6444208" y="4341101"/>
                <a:ext cx="0" cy="48005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>
                <a:off x="5868144" y="4365104"/>
                <a:ext cx="0" cy="48005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feld 65"/>
            <p:cNvSpPr txBox="1"/>
            <p:nvPr/>
          </p:nvSpPr>
          <p:spPr>
            <a:xfrm>
              <a:off x="6300192" y="3933056"/>
              <a:ext cx="2880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800" b="1" dirty="0"/>
                <a:t>-</a:t>
              </a:r>
            </a:p>
          </p:txBody>
        </p:sp>
      </p:grpSp>
      <p:sp>
        <p:nvSpPr>
          <p:cNvPr id="68" name="Textfeld 67"/>
          <p:cNvSpPr txBox="1"/>
          <p:nvPr/>
        </p:nvSpPr>
        <p:spPr>
          <a:xfrm>
            <a:off x="9160275" y="2724526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+</a:t>
            </a:r>
          </a:p>
        </p:txBody>
      </p:sp>
      <p:grpSp>
        <p:nvGrpSpPr>
          <p:cNvPr id="86" name="Gruppieren 85"/>
          <p:cNvGrpSpPr/>
          <p:nvPr/>
        </p:nvGrpSpPr>
        <p:grpSpPr>
          <a:xfrm>
            <a:off x="9664723" y="2088648"/>
            <a:ext cx="1511776" cy="1599277"/>
            <a:chOff x="7092672" y="3729226"/>
            <a:chExt cx="1511776" cy="1599277"/>
          </a:xfrm>
        </p:grpSpPr>
        <p:sp>
          <p:nvSpPr>
            <p:cNvPr id="70" name="Textfeld 69"/>
            <p:cNvSpPr txBox="1"/>
            <p:nvPr/>
          </p:nvSpPr>
          <p:spPr>
            <a:xfrm>
              <a:off x="7164288" y="4005064"/>
              <a:ext cx="144016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/>
                <a:t> </a:t>
              </a:r>
              <a:r>
                <a:rPr lang="de-DE" sz="4000" dirty="0">
                  <a:solidFill>
                    <a:srgbClr val="FF0000"/>
                  </a:solidFill>
                </a:rPr>
                <a:t>O</a:t>
              </a:r>
            </a:p>
            <a:p>
              <a:pPr algn="ctr"/>
              <a:r>
                <a:rPr lang="de-DE" sz="4000" dirty="0"/>
                <a:t>H    </a:t>
              </a:r>
              <a:r>
                <a:rPr lang="de-DE" sz="4000" dirty="0" err="1"/>
                <a:t>H</a:t>
              </a:r>
              <a:endParaRPr lang="de-DE" sz="4000" dirty="0"/>
            </a:p>
          </p:txBody>
        </p:sp>
        <p:cxnSp>
          <p:nvCxnSpPr>
            <p:cNvPr id="71" name="Gerade Verbindung 70"/>
            <p:cNvCxnSpPr/>
            <p:nvPr/>
          </p:nvCxnSpPr>
          <p:spPr>
            <a:xfrm flipV="1">
              <a:off x="7524328" y="4509120"/>
              <a:ext cx="288032" cy="2263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>
              <a:off x="8100392" y="4509120"/>
              <a:ext cx="288032" cy="2263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>
              <a:off x="7500325" y="4005064"/>
              <a:ext cx="312035" cy="2160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/>
          </p:nvCxnSpPr>
          <p:spPr>
            <a:xfrm>
              <a:off x="7956376" y="4077072"/>
              <a:ext cx="252028" cy="2160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7092672" y="3729226"/>
              <a:ext cx="50366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4000" dirty="0"/>
                <a:t>H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8172400" y="3789040"/>
              <a:ext cx="389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/>
                <a:t>+</a:t>
              </a:r>
            </a:p>
          </p:txBody>
        </p:sp>
      </p:grpSp>
      <p:sp>
        <p:nvSpPr>
          <p:cNvPr id="87" name="Textfeld 86"/>
          <p:cNvSpPr txBox="1"/>
          <p:nvPr/>
        </p:nvSpPr>
        <p:spPr>
          <a:xfrm>
            <a:off x="3299270" y="5065135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/>
              <a:t>HCl</a:t>
            </a:r>
            <a:r>
              <a:rPr lang="de-DE" sz="4000" dirty="0"/>
              <a:t>    +     H</a:t>
            </a:r>
            <a:r>
              <a:rPr lang="de-DE" sz="4000" baseline="-25000" dirty="0"/>
              <a:t>2</a:t>
            </a:r>
            <a:r>
              <a:rPr lang="de-DE" sz="4000" dirty="0"/>
              <a:t>O		Cl</a:t>
            </a:r>
            <a:r>
              <a:rPr lang="de-DE" sz="4000" baseline="30000" dirty="0"/>
              <a:t>-</a:t>
            </a:r>
            <a:r>
              <a:rPr lang="de-DE" sz="4000" dirty="0"/>
              <a:t> </a:t>
            </a:r>
            <a:r>
              <a:rPr lang="de-DE" sz="1600" dirty="0"/>
              <a:t>(</a:t>
            </a:r>
            <a:r>
              <a:rPr lang="de-DE" sz="1600" dirty="0" err="1"/>
              <a:t>aq</a:t>
            </a:r>
            <a:r>
              <a:rPr lang="de-DE" sz="1600" dirty="0"/>
              <a:t>)   </a:t>
            </a:r>
            <a:r>
              <a:rPr lang="de-DE" sz="4000" dirty="0"/>
              <a:t>+   H</a:t>
            </a:r>
            <a:r>
              <a:rPr lang="de-DE" sz="4000" baseline="-25000" dirty="0"/>
              <a:t>3</a:t>
            </a:r>
            <a:r>
              <a:rPr lang="de-DE" sz="4000" dirty="0"/>
              <a:t>O</a:t>
            </a:r>
            <a:r>
              <a:rPr lang="de-DE" sz="4000" baseline="30000" dirty="0"/>
              <a:t>+</a:t>
            </a:r>
            <a:r>
              <a:rPr lang="de-DE" sz="4000" dirty="0"/>
              <a:t> </a:t>
            </a:r>
            <a:r>
              <a:rPr lang="de-DE" sz="1600" dirty="0"/>
              <a:t>(</a:t>
            </a:r>
            <a:r>
              <a:rPr lang="de-DE" sz="1600" dirty="0" err="1"/>
              <a:t>aq</a:t>
            </a:r>
            <a:r>
              <a:rPr lang="de-DE" sz="1600" dirty="0"/>
              <a:t>)     </a:t>
            </a:r>
          </a:p>
        </p:txBody>
      </p:sp>
      <p:cxnSp>
        <p:nvCxnSpPr>
          <p:cNvPr id="88" name="Gerade Verbindung mit Pfeil 87"/>
          <p:cNvCxnSpPr/>
          <p:nvPr/>
        </p:nvCxnSpPr>
        <p:spPr>
          <a:xfrm>
            <a:off x="6611638" y="5353167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F0729D29-34C6-4AD1-B47D-0A04F8903ACD}"/>
              </a:ext>
            </a:extLst>
          </p:cNvPr>
          <p:cNvSpPr txBox="1"/>
          <p:nvPr/>
        </p:nvSpPr>
        <p:spPr>
          <a:xfrm>
            <a:off x="2873939" y="4048831"/>
            <a:ext cx="2226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1" dirty="0">
                <a:solidFill>
                  <a:schemeClr val="accent1"/>
                </a:solidFill>
              </a:rPr>
              <a:t>Protonendonator</a:t>
            </a:r>
            <a:endParaRPr lang="de-DE" b="1" i="1" dirty="0">
              <a:solidFill>
                <a:schemeClr val="accent1"/>
              </a:solidFill>
            </a:endParaRP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D717D154-AC96-477A-9410-81039BB8A851}"/>
              </a:ext>
            </a:extLst>
          </p:cNvPr>
          <p:cNvSpPr txBox="1"/>
          <p:nvPr/>
        </p:nvSpPr>
        <p:spPr>
          <a:xfrm>
            <a:off x="5414767" y="4019219"/>
            <a:ext cx="2273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1" dirty="0">
                <a:solidFill>
                  <a:schemeClr val="accent1"/>
                </a:solidFill>
              </a:rPr>
              <a:t>Protonenakzeptor </a:t>
            </a:r>
          </a:p>
          <a:p>
            <a:r>
              <a:rPr lang="de-DE" sz="2000" b="1" i="1" dirty="0">
                <a:solidFill>
                  <a:schemeClr val="accent1"/>
                </a:solidFill>
              </a:rPr>
              <a:t>          = Base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DFABDFB-F270-4C4C-BF60-431FA2F8409A}"/>
              </a:ext>
            </a:extLst>
          </p:cNvPr>
          <p:cNvSpPr txBox="1"/>
          <p:nvPr/>
        </p:nvSpPr>
        <p:spPr>
          <a:xfrm>
            <a:off x="3237188" y="5816428"/>
            <a:ext cx="1308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accent1"/>
                </a:solidFill>
              </a:rPr>
              <a:t>Molekül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E77913DC-0BDC-42E4-9FEB-FBDF602A680B}"/>
              </a:ext>
            </a:extLst>
          </p:cNvPr>
          <p:cNvSpPr txBox="1"/>
          <p:nvPr/>
        </p:nvSpPr>
        <p:spPr>
          <a:xfrm>
            <a:off x="5295610" y="5801877"/>
            <a:ext cx="1308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accent1"/>
                </a:solidFill>
              </a:rPr>
              <a:t>Molekül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BF0B8055-5166-4773-A03A-689F7D414575}"/>
              </a:ext>
            </a:extLst>
          </p:cNvPr>
          <p:cNvSpPr txBox="1"/>
          <p:nvPr/>
        </p:nvSpPr>
        <p:spPr>
          <a:xfrm>
            <a:off x="7522780" y="5772851"/>
            <a:ext cx="150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 err="1">
                <a:solidFill>
                  <a:schemeClr val="accent1"/>
                </a:solidFill>
              </a:rPr>
              <a:t>Säurerestion</a:t>
            </a:r>
            <a:endParaRPr lang="de-DE" sz="2000" i="1" dirty="0">
              <a:solidFill>
                <a:schemeClr val="accent1"/>
              </a:solidFill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BEAA290-7052-454D-B206-FE2104B7F5F8}"/>
              </a:ext>
            </a:extLst>
          </p:cNvPr>
          <p:cNvSpPr txBox="1"/>
          <p:nvPr/>
        </p:nvSpPr>
        <p:spPr>
          <a:xfrm>
            <a:off x="9452595" y="5780429"/>
            <a:ext cx="150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accent1"/>
                </a:solidFill>
              </a:rPr>
              <a:t>Oxoniumion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FE9A8337-4686-41B8-A0E3-FC1096F768F2}"/>
              </a:ext>
            </a:extLst>
          </p:cNvPr>
          <p:cNvSpPr/>
          <p:nvPr/>
        </p:nvSpPr>
        <p:spPr>
          <a:xfrm rot="5400000">
            <a:off x="9086734" y="5281007"/>
            <a:ext cx="224082" cy="20116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DC3B17E-B1A1-4657-B5DA-724435451166}"/>
              </a:ext>
            </a:extLst>
          </p:cNvPr>
          <p:cNvSpPr txBox="1"/>
          <p:nvPr/>
        </p:nvSpPr>
        <p:spPr>
          <a:xfrm>
            <a:off x="7661341" y="6480737"/>
            <a:ext cx="4428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1" dirty="0">
                <a:solidFill>
                  <a:schemeClr val="accent1"/>
                </a:solidFill>
              </a:rPr>
              <a:t>Salzsäure-Lösung</a:t>
            </a:r>
            <a:r>
              <a:rPr lang="de-DE" i="1" dirty="0">
                <a:solidFill>
                  <a:schemeClr val="accent1"/>
                </a:solidFill>
              </a:rPr>
              <a:t>; elektrisch leitend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74D63B91-44BD-4C9A-AC36-82789B34B9C1}"/>
              </a:ext>
            </a:extLst>
          </p:cNvPr>
          <p:cNvSpPr txBox="1"/>
          <p:nvPr/>
        </p:nvSpPr>
        <p:spPr>
          <a:xfrm>
            <a:off x="347056" y="2910187"/>
            <a:ext cx="208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Lewis-Schreibweise: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A73296DF-A82A-426F-BB6B-2CAA653D8CF1}"/>
              </a:ext>
            </a:extLst>
          </p:cNvPr>
          <p:cNvSpPr txBox="1"/>
          <p:nvPr/>
        </p:nvSpPr>
        <p:spPr>
          <a:xfrm>
            <a:off x="403959" y="5207435"/>
            <a:ext cx="208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Summenformeln: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1D3F079E-3E1C-46EE-AC73-8F6A7F9257F2}"/>
              </a:ext>
            </a:extLst>
          </p:cNvPr>
          <p:cNvSpPr txBox="1"/>
          <p:nvPr/>
        </p:nvSpPr>
        <p:spPr>
          <a:xfrm>
            <a:off x="3386453" y="4395928"/>
            <a:ext cx="1010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1" dirty="0">
                <a:solidFill>
                  <a:schemeClr val="accent1"/>
                </a:solidFill>
              </a:rPr>
              <a:t>= Säure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4699BC12-D3D4-4C54-8968-6C310D05273E}"/>
              </a:ext>
            </a:extLst>
          </p:cNvPr>
          <p:cNvSpPr txBox="1"/>
          <p:nvPr/>
        </p:nvSpPr>
        <p:spPr>
          <a:xfrm>
            <a:off x="243706" y="408905"/>
            <a:ext cx="4277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/>
              <a:t>Beispiel</a:t>
            </a:r>
            <a:r>
              <a:rPr lang="de-DE" sz="2000" dirty="0"/>
              <a:t>:  Chlorwasserstoff und Wasser 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9E8D9438-FD6B-43BE-98CB-DD5A90592B3F}"/>
              </a:ext>
            </a:extLst>
          </p:cNvPr>
          <p:cNvSpPr txBox="1"/>
          <p:nvPr/>
        </p:nvSpPr>
        <p:spPr>
          <a:xfrm>
            <a:off x="239656" y="22865"/>
            <a:ext cx="8313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/>
              <a:t>Die Reaktion einer Säure mit Wasser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21" grpId="0"/>
      <p:bldP spid="22" grpId="0"/>
      <p:bldP spid="23" grpId="0"/>
      <p:bldP spid="27" grpId="0" animBg="1"/>
      <p:bldP spid="15" grpId="0"/>
      <p:bldP spid="28" grpId="0"/>
      <p:bldP spid="29" grpId="0" animBg="1"/>
      <p:bldP spid="30" grpId="0" animBg="1"/>
      <p:bldP spid="31" grpId="0" animBg="1"/>
      <p:bldP spid="20" grpId="0"/>
      <p:bldP spid="32" grpId="0"/>
      <p:bldP spid="33" grpId="0"/>
      <p:bldP spid="42" grpId="0"/>
      <p:bldP spid="68" grpId="0"/>
      <p:bldP spid="87" grpId="0"/>
      <p:bldP spid="11" grpId="0"/>
      <p:bldP spid="69" grpId="0"/>
      <p:bldP spid="2" grpId="0"/>
      <p:bldP spid="75" grpId="0"/>
      <p:bldP spid="76" grpId="0"/>
      <p:bldP spid="78" grpId="0"/>
      <p:bldP spid="3" grpId="0" animBg="1"/>
      <p:bldP spid="10" grpId="0"/>
      <p:bldP spid="79" grpId="0"/>
      <p:bldP spid="80" grpId="0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961" y="53752"/>
            <a:ext cx="9443711" cy="1143000"/>
          </a:xfrm>
        </p:spPr>
        <p:txBody>
          <a:bodyPr>
            <a:noAutofit/>
          </a:bodyPr>
          <a:lstStyle/>
          <a:p>
            <a:r>
              <a:rPr lang="de-DE" sz="3600" b="1" dirty="0"/>
              <a:t>Säuren und saure Lösungen (nach </a:t>
            </a:r>
            <a:r>
              <a:rPr lang="de-DE" sz="3600" b="1" dirty="0" err="1"/>
              <a:t>Brønsted</a:t>
            </a:r>
            <a:r>
              <a:rPr lang="de-DE" sz="3600" b="1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4961" y="1196752"/>
            <a:ext cx="11017136" cy="3600400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539750" indent="-539750">
              <a:spcBef>
                <a:spcPts val="1800"/>
              </a:spcBef>
              <a:buFont typeface="Wingdings" pitchFamily="2" charset="2"/>
              <a:buChar char="ü"/>
            </a:pPr>
            <a:r>
              <a:rPr lang="de-DE" b="1" i="1" u="sng" dirty="0">
                <a:solidFill>
                  <a:schemeClr val="accent1"/>
                </a:solidFill>
              </a:rPr>
              <a:t>Säuren</a:t>
            </a:r>
            <a:r>
              <a:rPr lang="de-DE" dirty="0"/>
              <a:t> sind Moleküle, die Protonen (H</a:t>
            </a:r>
            <a:r>
              <a:rPr lang="de-DE" baseline="30000" dirty="0"/>
              <a:t>+</a:t>
            </a:r>
            <a:r>
              <a:rPr lang="de-DE" dirty="0"/>
              <a:t>-Ionen) abspalten können (</a:t>
            </a:r>
            <a:r>
              <a:rPr lang="de-DE" i="1" u="sng" dirty="0">
                <a:solidFill>
                  <a:schemeClr val="accent1"/>
                </a:solidFill>
              </a:rPr>
              <a:t>Protonendonatoren</a:t>
            </a:r>
            <a:r>
              <a:rPr lang="de-DE" dirty="0"/>
              <a:t>). </a:t>
            </a:r>
          </a:p>
          <a:p>
            <a:pPr marL="539750" indent="-539750">
              <a:spcBef>
                <a:spcPts val="1800"/>
              </a:spcBef>
              <a:buFont typeface="Wingdings" pitchFamily="2" charset="2"/>
              <a:buChar char="ü"/>
            </a:pPr>
            <a:r>
              <a:rPr lang="de-DE" dirty="0"/>
              <a:t>Mit Wasser bilden Säuren Oxoniumionen (H</a:t>
            </a:r>
            <a:r>
              <a:rPr lang="de-DE" baseline="-25000" dirty="0"/>
              <a:t>3</a:t>
            </a:r>
            <a:r>
              <a:rPr lang="de-DE" dirty="0"/>
              <a:t>O</a:t>
            </a:r>
            <a:r>
              <a:rPr lang="de-DE" baseline="30000" dirty="0"/>
              <a:t>+</a:t>
            </a:r>
            <a:r>
              <a:rPr lang="de-DE" dirty="0"/>
              <a:t>) und Säurerest-Ionen. Wasser ist dann der </a:t>
            </a:r>
            <a:r>
              <a:rPr lang="de-DE" i="1" u="sng" dirty="0">
                <a:solidFill>
                  <a:schemeClr val="accent1"/>
                </a:solidFill>
              </a:rPr>
              <a:t>Protonenakzeptor</a:t>
            </a:r>
            <a:r>
              <a:rPr lang="de-DE" dirty="0"/>
              <a:t>. Es entstehen </a:t>
            </a:r>
            <a:r>
              <a:rPr lang="de-DE" i="1" u="sng" dirty="0">
                <a:solidFill>
                  <a:schemeClr val="accent1"/>
                </a:solidFill>
              </a:rPr>
              <a:t>saure Lösungen</a:t>
            </a:r>
            <a:r>
              <a:rPr lang="de-DE" dirty="0"/>
              <a:t>.</a:t>
            </a:r>
          </a:p>
          <a:p>
            <a:pPr marL="539750" indent="-539750">
              <a:spcBef>
                <a:spcPts val="1800"/>
              </a:spcBef>
              <a:buFont typeface="Wingdings" pitchFamily="2" charset="2"/>
              <a:buChar char="ü"/>
            </a:pPr>
            <a:r>
              <a:rPr lang="de-DE" dirty="0"/>
              <a:t>Alle sauren Lösungen enthalten </a:t>
            </a:r>
            <a:r>
              <a:rPr lang="de-DE" i="1" u="sng" dirty="0">
                <a:solidFill>
                  <a:schemeClr val="accent1"/>
                </a:solidFill>
              </a:rPr>
              <a:t>Oxoniumionen</a:t>
            </a:r>
            <a:r>
              <a:rPr lang="de-DE" dirty="0"/>
              <a:t>! </a:t>
            </a:r>
          </a:p>
          <a:p>
            <a:pPr marL="539750" indent="-539750">
              <a:spcBef>
                <a:spcPts val="1800"/>
              </a:spcBef>
              <a:buFont typeface="Wingdings" pitchFamily="2" charset="2"/>
              <a:buChar char="ü"/>
            </a:pPr>
            <a:r>
              <a:rPr lang="de-DE" dirty="0"/>
              <a:t>Eine Reaktion, bei der Protonen übertragen werden, nennt man </a:t>
            </a:r>
            <a:r>
              <a:rPr lang="de-DE" i="1" u="sng" dirty="0">
                <a:solidFill>
                  <a:schemeClr val="accent1"/>
                </a:solidFill>
              </a:rPr>
              <a:t>Protolyse</a:t>
            </a:r>
            <a:r>
              <a:rPr lang="de-DE" dirty="0"/>
              <a:t>.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64961" y="4984884"/>
            <a:ext cx="81369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800" u="sng" dirty="0"/>
              <a:t>Allgemein gilt:</a:t>
            </a:r>
          </a:p>
          <a:p>
            <a:pPr algn="ctr"/>
            <a:r>
              <a:rPr lang="de-DE" sz="2800" dirty="0"/>
              <a:t>Säure  +  Wasser   </a:t>
            </a:r>
            <a:r>
              <a:rPr lang="de-DE" sz="2800" dirty="0">
                <a:sym typeface="Wingdings" pitchFamily="2" charset="2"/>
              </a:rPr>
              <a:t>   </a:t>
            </a:r>
            <a:r>
              <a:rPr lang="de-DE" sz="2800" dirty="0" err="1">
                <a:sym typeface="Wingdings" pitchFamily="2" charset="2"/>
              </a:rPr>
              <a:t>Säurerestion</a:t>
            </a:r>
            <a:r>
              <a:rPr lang="de-DE" sz="2800" dirty="0">
                <a:sym typeface="Wingdings" pitchFamily="2" charset="2"/>
              </a:rPr>
              <a:t>  +  </a:t>
            </a:r>
            <a:r>
              <a:rPr lang="de-DE" sz="2800" dirty="0" err="1">
                <a:sym typeface="Wingdings" pitchFamily="2" charset="2"/>
              </a:rPr>
              <a:t>Oxoniumion</a:t>
            </a:r>
            <a:endParaRPr lang="de-DE" sz="2800" dirty="0"/>
          </a:p>
        </p:txBody>
      </p:sp>
      <p:sp>
        <p:nvSpPr>
          <p:cNvPr id="6" name="Geschweifte Klammer rechts 5"/>
          <p:cNvSpPr/>
          <p:nvPr/>
        </p:nvSpPr>
        <p:spPr>
          <a:xfrm rot="5400000">
            <a:off x="6295885" y="4638536"/>
            <a:ext cx="360040" cy="3068960"/>
          </a:xfrm>
          <a:prstGeom prst="rightBrace">
            <a:avLst>
              <a:gd name="adj1" fmla="val 23947"/>
              <a:gd name="adj2" fmla="val 50513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301465" y="6281028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i="1" dirty="0">
                <a:solidFill>
                  <a:schemeClr val="accent1"/>
                </a:solidFill>
              </a:rPr>
              <a:t>Saure Lösung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5E22CF55-CF6A-463B-80C1-01C14FF6A4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303464"/>
              </p:ext>
            </p:extLst>
          </p:nvPr>
        </p:nvGraphicFramePr>
        <p:xfrm>
          <a:off x="985287" y="1664472"/>
          <a:ext cx="1685268" cy="1181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2" imgW="743040" imgH="520560" progId="ACD.ChemSketch.20">
                  <p:embed/>
                </p:oleObj>
              </mc:Choice>
              <mc:Fallback>
                <p:oleObj name="ChemSketch" r:id="rId2" imgW="743040" imgH="52056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5287" y="1664472"/>
                        <a:ext cx="1685268" cy="1181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71CE3A1F-B65A-4FD1-96F3-F6E4A74042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505955"/>
              </p:ext>
            </p:extLst>
          </p:nvPr>
        </p:nvGraphicFramePr>
        <p:xfrm>
          <a:off x="3800847" y="1831972"/>
          <a:ext cx="1047586" cy="846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4" imgW="371520" imgH="299520" progId="ACD.ChemSketch.20">
                  <p:embed/>
                </p:oleObj>
              </mc:Choice>
              <mc:Fallback>
                <p:oleObj name="ChemSketch" r:id="rId4" imgW="371520" imgH="2995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00847" y="1831972"/>
                        <a:ext cx="1047586" cy="846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795DF95-64A5-4B68-A040-FE3515EC6059}"/>
              </a:ext>
            </a:extLst>
          </p:cNvPr>
          <p:cNvGrpSpPr/>
          <p:nvPr/>
        </p:nvGrpSpPr>
        <p:grpSpPr>
          <a:xfrm>
            <a:off x="9576121" y="1664472"/>
            <a:ext cx="1127733" cy="1050558"/>
            <a:chOff x="9641436" y="1324777"/>
            <a:chExt cx="871568" cy="919990"/>
          </a:xfrm>
        </p:grpSpPr>
        <p:graphicFrame>
          <p:nvGraphicFramePr>
            <p:cNvPr id="8" name="Objekt 7">
              <a:extLst>
                <a:ext uri="{FF2B5EF4-FFF2-40B4-BE49-F238E27FC236}">
                  <a16:creationId xmlns:a16="http://schemas.microsoft.com/office/drawing/2014/main" id="{E9A2E4CA-D5A8-4882-BFF4-290DFAE053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0610975"/>
                </p:ext>
              </p:extLst>
            </p:nvPr>
          </p:nvGraphicFramePr>
          <p:xfrm>
            <a:off x="9641436" y="1324777"/>
            <a:ext cx="871568" cy="919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hemSketch" r:id="rId6" imgW="371520" imgH="392400" progId="ACD.ChemSketch.20">
                    <p:embed/>
                  </p:oleObj>
                </mc:Choice>
                <mc:Fallback>
                  <p:oleObj name="ChemSketch" r:id="rId6" imgW="371520" imgH="392400" progId="ACD.ChemSketch.2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641436" y="1324777"/>
                          <a:ext cx="871568" cy="9199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C51F313E-8A53-4389-88DC-8D40A3B90736}"/>
                </a:ext>
              </a:extLst>
            </p:cNvPr>
            <p:cNvCxnSpPr>
              <a:cxnSpLocks/>
            </p:cNvCxnSpPr>
            <p:nvPr/>
          </p:nvCxnSpPr>
          <p:spPr>
            <a:xfrm>
              <a:off x="10100442" y="1576552"/>
              <a:ext cx="105104" cy="115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4" name="Grafik 13">
            <a:extLst>
              <a:ext uri="{FF2B5EF4-FFF2-40B4-BE49-F238E27FC236}">
                <a16:creationId xmlns:a16="http://schemas.microsoft.com/office/drawing/2014/main" id="{25AC0038-147B-4725-8FCB-5E1A68775A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3773" y="1322916"/>
            <a:ext cx="2028821" cy="1679024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0441486-AF08-4236-AA6E-46C9366F111A}"/>
              </a:ext>
            </a:extLst>
          </p:cNvPr>
          <p:cNvSpPr txBox="1"/>
          <p:nvPr/>
        </p:nvSpPr>
        <p:spPr>
          <a:xfrm>
            <a:off x="3017396" y="2057369"/>
            <a:ext cx="375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9D8B7E5-ACB1-4F47-9725-F31DCB15CA50}"/>
              </a:ext>
            </a:extLst>
          </p:cNvPr>
          <p:cNvSpPr txBox="1"/>
          <p:nvPr/>
        </p:nvSpPr>
        <p:spPr>
          <a:xfrm>
            <a:off x="8718708" y="2003108"/>
            <a:ext cx="375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FB4A195-4171-45B5-B9E1-B0A4337B36A2}"/>
              </a:ext>
            </a:extLst>
          </p:cNvPr>
          <p:cNvCxnSpPr/>
          <p:nvPr/>
        </p:nvCxnSpPr>
        <p:spPr>
          <a:xfrm>
            <a:off x="5231899" y="2162428"/>
            <a:ext cx="893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7339CEC3-B25C-4B9D-BD5A-2664C5A1E16B}"/>
              </a:ext>
            </a:extLst>
          </p:cNvPr>
          <p:cNvSpPr txBox="1"/>
          <p:nvPr/>
        </p:nvSpPr>
        <p:spPr>
          <a:xfrm>
            <a:off x="735724" y="253717"/>
            <a:ext cx="7128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Protolysereaktion</a:t>
            </a:r>
            <a:r>
              <a:rPr lang="de-DE" sz="2400" b="1" dirty="0"/>
              <a:t>: Essigsäure und Wasser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2989BB3-8E26-4054-BA17-8017AB6A79B8}"/>
              </a:ext>
            </a:extLst>
          </p:cNvPr>
          <p:cNvSpPr txBox="1"/>
          <p:nvPr/>
        </p:nvSpPr>
        <p:spPr>
          <a:xfrm>
            <a:off x="985287" y="3172376"/>
            <a:ext cx="1271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Essigsäure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AD1092E-B61F-4331-8D45-1E65B95E0DC9}"/>
              </a:ext>
            </a:extLst>
          </p:cNvPr>
          <p:cNvSpPr txBox="1"/>
          <p:nvPr/>
        </p:nvSpPr>
        <p:spPr>
          <a:xfrm>
            <a:off x="3718408" y="3177138"/>
            <a:ext cx="1271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Wasser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017043D-BB60-454F-911A-6876497E77A9}"/>
              </a:ext>
            </a:extLst>
          </p:cNvPr>
          <p:cNvSpPr txBox="1"/>
          <p:nvPr/>
        </p:nvSpPr>
        <p:spPr>
          <a:xfrm>
            <a:off x="6678662" y="3232094"/>
            <a:ext cx="2200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Essigsäurerestion</a:t>
            </a:r>
            <a:endParaRPr lang="de-DE" sz="2000" dirty="0"/>
          </a:p>
          <a:p>
            <a:r>
              <a:rPr lang="de-DE" sz="2000" dirty="0"/>
              <a:t>Acetat-Ion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20B9A86-2F03-4BAE-BB97-4705950F077A}"/>
              </a:ext>
            </a:extLst>
          </p:cNvPr>
          <p:cNvSpPr txBox="1"/>
          <p:nvPr/>
        </p:nvSpPr>
        <p:spPr>
          <a:xfrm>
            <a:off x="9494799" y="3232094"/>
            <a:ext cx="1707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Oxoniumion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8AA9723-0C4D-4081-821D-8F89546D8A40}"/>
              </a:ext>
            </a:extLst>
          </p:cNvPr>
          <p:cNvSpPr txBox="1"/>
          <p:nvPr/>
        </p:nvSpPr>
        <p:spPr>
          <a:xfrm>
            <a:off x="924326" y="3823587"/>
            <a:ext cx="2093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</a:rPr>
              <a:t>Protonendonator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021FBB5-07DC-4410-B144-75B4F74F9247}"/>
              </a:ext>
            </a:extLst>
          </p:cNvPr>
          <p:cNvSpPr txBox="1"/>
          <p:nvPr/>
        </p:nvSpPr>
        <p:spPr>
          <a:xfrm>
            <a:off x="3392588" y="3823587"/>
            <a:ext cx="2093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</a:rPr>
              <a:t>Protonenakzeptor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548B79F-85D8-4882-99AE-DA574A94AF7A}"/>
              </a:ext>
            </a:extLst>
          </p:cNvPr>
          <p:cNvSpPr/>
          <p:nvPr/>
        </p:nvSpPr>
        <p:spPr>
          <a:xfrm>
            <a:off x="2434045" y="2512432"/>
            <a:ext cx="304800" cy="315309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221B216-A1EC-40AF-B363-3CDECCDA09EB}"/>
              </a:ext>
            </a:extLst>
          </p:cNvPr>
          <p:cNvSpPr/>
          <p:nvPr/>
        </p:nvSpPr>
        <p:spPr>
          <a:xfrm>
            <a:off x="9494799" y="1644119"/>
            <a:ext cx="304800" cy="315309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8671937-A451-48E5-934D-BBB99360390B}"/>
              </a:ext>
            </a:extLst>
          </p:cNvPr>
          <p:cNvGrpSpPr/>
          <p:nvPr/>
        </p:nvGrpSpPr>
        <p:grpSpPr>
          <a:xfrm>
            <a:off x="2586445" y="1476103"/>
            <a:ext cx="1580606" cy="966651"/>
            <a:chOff x="2651760" y="1005840"/>
            <a:chExt cx="1580606" cy="966651"/>
          </a:xfrm>
        </p:grpSpPr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CDABE6E3-8175-4074-83A8-E25E9D0C9B8C}"/>
                </a:ext>
              </a:extLst>
            </p:cNvPr>
            <p:cNvSpPr/>
            <p:nvPr/>
          </p:nvSpPr>
          <p:spPr>
            <a:xfrm>
              <a:off x="2651760" y="1005840"/>
              <a:ext cx="1567760" cy="966651"/>
            </a:xfrm>
            <a:custGeom>
              <a:avLst/>
              <a:gdLst>
                <a:gd name="connsiteX0" fmla="*/ 0 w 1567760"/>
                <a:gd name="connsiteY0" fmla="*/ 966651 h 966651"/>
                <a:gd name="connsiteX1" fmla="*/ 13063 w 1567760"/>
                <a:gd name="connsiteY1" fmla="*/ 901337 h 966651"/>
                <a:gd name="connsiteX2" fmla="*/ 39189 w 1567760"/>
                <a:gd name="connsiteY2" fmla="*/ 862149 h 966651"/>
                <a:gd name="connsiteX3" fmla="*/ 52251 w 1567760"/>
                <a:gd name="connsiteY3" fmla="*/ 718457 h 966651"/>
                <a:gd name="connsiteX4" fmla="*/ 65314 w 1567760"/>
                <a:gd name="connsiteY4" fmla="*/ 613954 h 966651"/>
                <a:gd name="connsiteX5" fmla="*/ 91440 w 1567760"/>
                <a:gd name="connsiteY5" fmla="*/ 535577 h 966651"/>
                <a:gd name="connsiteX6" fmla="*/ 117566 w 1567760"/>
                <a:gd name="connsiteY6" fmla="*/ 444137 h 966651"/>
                <a:gd name="connsiteX7" fmla="*/ 143691 w 1567760"/>
                <a:gd name="connsiteY7" fmla="*/ 404949 h 966651"/>
                <a:gd name="connsiteX8" fmla="*/ 156754 w 1567760"/>
                <a:gd name="connsiteY8" fmla="*/ 365760 h 966651"/>
                <a:gd name="connsiteX9" fmla="*/ 182880 w 1567760"/>
                <a:gd name="connsiteY9" fmla="*/ 326571 h 966651"/>
                <a:gd name="connsiteX10" fmla="*/ 222069 w 1567760"/>
                <a:gd name="connsiteY10" fmla="*/ 248194 h 966651"/>
                <a:gd name="connsiteX11" fmla="*/ 235131 w 1567760"/>
                <a:gd name="connsiteY11" fmla="*/ 209006 h 966651"/>
                <a:gd name="connsiteX12" fmla="*/ 300446 w 1567760"/>
                <a:gd name="connsiteY12" fmla="*/ 130629 h 966651"/>
                <a:gd name="connsiteX13" fmla="*/ 339634 w 1567760"/>
                <a:gd name="connsiteY13" fmla="*/ 117566 h 966651"/>
                <a:gd name="connsiteX14" fmla="*/ 391886 w 1567760"/>
                <a:gd name="connsiteY14" fmla="*/ 91440 h 966651"/>
                <a:gd name="connsiteX15" fmla="*/ 431074 w 1567760"/>
                <a:gd name="connsiteY15" fmla="*/ 65314 h 966651"/>
                <a:gd name="connsiteX16" fmla="*/ 509451 w 1567760"/>
                <a:gd name="connsiteY16" fmla="*/ 39189 h 966651"/>
                <a:gd name="connsiteX17" fmla="*/ 548640 w 1567760"/>
                <a:gd name="connsiteY17" fmla="*/ 26126 h 966651"/>
                <a:gd name="connsiteX18" fmla="*/ 587829 w 1567760"/>
                <a:gd name="connsiteY18" fmla="*/ 0 h 966651"/>
                <a:gd name="connsiteX19" fmla="*/ 953589 w 1567760"/>
                <a:gd name="connsiteY19" fmla="*/ 13063 h 966651"/>
                <a:gd name="connsiteX20" fmla="*/ 1031966 w 1567760"/>
                <a:gd name="connsiteY20" fmla="*/ 39189 h 966651"/>
                <a:gd name="connsiteX21" fmla="*/ 1149531 w 1567760"/>
                <a:gd name="connsiteY21" fmla="*/ 78377 h 966651"/>
                <a:gd name="connsiteX22" fmla="*/ 1188720 w 1567760"/>
                <a:gd name="connsiteY22" fmla="*/ 91440 h 966651"/>
                <a:gd name="connsiteX23" fmla="*/ 1306286 w 1567760"/>
                <a:gd name="connsiteY23" fmla="*/ 156754 h 966651"/>
                <a:gd name="connsiteX24" fmla="*/ 1345474 w 1567760"/>
                <a:gd name="connsiteY24" fmla="*/ 195943 h 966651"/>
                <a:gd name="connsiteX25" fmla="*/ 1384663 w 1567760"/>
                <a:gd name="connsiteY25" fmla="*/ 209006 h 966651"/>
                <a:gd name="connsiteX26" fmla="*/ 1463040 w 1567760"/>
                <a:gd name="connsiteY26" fmla="*/ 261257 h 966651"/>
                <a:gd name="connsiteX27" fmla="*/ 1502229 w 1567760"/>
                <a:gd name="connsiteY27" fmla="*/ 287383 h 966651"/>
                <a:gd name="connsiteX28" fmla="*/ 1567543 w 1567760"/>
                <a:gd name="connsiteY28" fmla="*/ 352697 h 966651"/>
                <a:gd name="connsiteX29" fmla="*/ 1541417 w 1567760"/>
                <a:gd name="connsiteY29" fmla="*/ 261257 h 966651"/>
                <a:gd name="connsiteX30" fmla="*/ 1528354 w 1567760"/>
                <a:gd name="connsiteY30" fmla="*/ 248194 h 96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67760" h="966651">
                  <a:moveTo>
                    <a:pt x="0" y="966651"/>
                  </a:moveTo>
                  <a:cubicBezTo>
                    <a:pt x="4354" y="944880"/>
                    <a:pt x="5267" y="922126"/>
                    <a:pt x="13063" y="901337"/>
                  </a:cubicBezTo>
                  <a:cubicBezTo>
                    <a:pt x="18576" y="886637"/>
                    <a:pt x="35900" y="877500"/>
                    <a:pt x="39189" y="862149"/>
                  </a:cubicBezTo>
                  <a:cubicBezTo>
                    <a:pt x="49266" y="815122"/>
                    <a:pt x="47216" y="766288"/>
                    <a:pt x="52251" y="718457"/>
                  </a:cubicBezTo>
                  <a:cubicBezTo>
                    <a:pt x="55926" y="683544"/>
                    <a:pt x="57958" y="648280"/>
                    <a:pt x="65314" y="613954"/>
                  </a:cubicBezTo>
                  <a:cubicBezTo>
                    <a:pt x="71084" y="587026"/>
                    <a:pt x="84761" y="562294"/>
                    <a:pt x="91440" y="535577"/>
                  </a:cubicBezTo>
                  <a:cubicBezTo>
                    <a:pt x="95625" y="518836"/>
                    <a:pt x="108196" y="462877"/>
                    <a:pt x="117566" y="444137"/>
                  </a:cubicBezTo>
                  <a:cubicBezTo>
                    <a:pt x="124587" y="430095"/>
                    <a:pt x="136670" y="418991"/>
                    <a:pt x="143691" y="404949"/>
                  </a:cubicBezTo>
                  <a:cubicBezTo>
                    <a:pt x="149849" y="392633"/>
                    <a:pt x="150596" y="378076"/>
                    <a:pt x="156754" y="365760"/>
                  </a:cubicBezTo>
                  <a:cubicBezTo>
                    <a:pt x="163775" y="351718"/>
                    <a:pt x="175859" y="340613"/>
                    <a:pt x="182880" y="326571"/>
                  </a:cubicBezTo>
                  <a:cubicBezTo>
                    <a:pt x="236963" y="218405"/>
                    <a:pt x="147194" y="360506"/>
                    <a:pt x="222069" y="248194"/>
                  </a:cubicBezTo>
                  <a:cubicBezTo>
                    <a:pt x="226423" y="235131"/>
                    <a:pt x="228973" y="221322"/>
                    <a:pt x="235131" y="209006"/>
                  </a:cubicBezTo>
                  <a:cubicBezTo>
                    <a:pt x="247180" y="184908"/>
                    <a:pt x="278777" y="145075"/>
                    <a:pt x="300446" y="130629"/>
                  </a:cubicBezTo>
                  <a:cubicBezTo>
                    <a:pt x="311903" y="122991"/>
                    <a:pt x="326978" y="122990"/>
                    <a:pt x="339634" y="117566"/>
                  </a:cubicBezTo>
                  <a:cubicBezTo>
                    <a:pt x="357533" y="109895"/>
                    <a:pt x="374979" y="101101"/>
                    <a:pt x="391886" y="91440"/>
                  </a:cubicBezTo>
                  <a:cubicBezTo>
                    <a:pt x="405517" y="83651"/>
                    <a:pt x="416728" y="71690"/>
                    <a:pt x="431074" y="65314"/>
                  </a:cubicBezTo>
                  <a:cubicBezTo>
                    <a:pt x="456239" y="54129"/>
                    <a:pt x="483325" y="47897"/>
                    <a:pt x="509451" y="39189"/>
                  </a:cubicBezTo>
                  <a:cubicBezTo>
                    <a:pt x="522514" y="34835"/>
                    <a:pt x="537183" y="33764"/>
                    <a:pt x="548640" y="26126"/>
                  </a:cubicBezTo>
                  <a:lnTo>
                    <a:pt x="587829" y="0"/>
                  </a:lnTo>
                  <a:cubicBezTo>
                    <a:pt x="709749" y="4354"/>
                    <a:pt x="832063" y="2340"/>
                    <a:pt x="953589" y="13063"/>
                  </a:cubicBezTo>
                  <a:cubicBezTo>
                    <a:pt x="981021" y="15484"/>
                    <a:pt x="1005840" y="30481"/>
                    <a:pt x="1031966" y="39189"/>
                  </a:cubicBezTo>
                  <a:lnTo>
                    <a:pt x="1149531" y="78377"/>
                  </a:lnTo>
                  <a:cubicBezTo>
                    <a:pt x="1162594" y="82731"/>
                    <a:pt x="1177263" y="83802"/>
                    <a:pt x="1188720" y="91440"/>
                  </a:cubicBezTo>
                  <a:cubicBezTo>
                    <a:pt x="1278554" y="151329"/>
                    <a:pt x="1237309" y="133762"/>
                    <a:pt x="1306286" y="156754"/>
                  </a:cubicBezTo>
                  <a:cubicBezTo>
                    <a:pt x="1319349" y="169817"/>
                    <a:pt x="1330103" y="185696"/>
                    <a:pt x="1345474" y="195943"/>
                  </a:cubicBezTo>
                  <a:cubicBezTo>
                    <a:pt x="1356931" y="203581"/>
                    <a:pt x="1372626" y="202319"/>
                    <a:pt x="1384663" y="209006"/>
                  </a:cubicBezTo>
                  <a:cubicBezTo>
                    <a:pt x="1412111" y="224255"/>
                    <a:pt x="1436914" y="243840"/>
                    <a:pt x="1463040" y="261257"/>
                  </a:cubicBezTo>
                  <a:lnTo>
                    <a:pt x="1502229" y="287383"/>
                  </a:lnTo>
                  <a:cubicBezTo>
                    <a:pt x="1502230" y="287384"/>
                    <a:pt x="1550125" y="370114"/>
                    <a:pt x="1567543" y="352697"/>
                  </a:cubicBezTo>
                  <a:cubicBezTo>
                    <a:pt x="1570333" y="349907"/>
                    <a:pt x="1545437" y="269297"/>
                    <a:pt x="1541417" y="261257"/>
                  </a:cubicBezTo>
                  <a:cubicBezTo>
                    <a:pt x="1538663" y="255749"/>
                    <a:pt x="1532708" y="252548"/>
                    <a:pt x="1528354" y="24819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AE56ED73-E622-45A4-BB84-E7BC677C3CCA}"/>
                </a:ext>
              </a:extLst>
            </p:cNvPr>
            <p:cNvSpPr/>
            <p:nvPr/>
          </p:nvSpPr>
          <p:spPr>
            <a:xfrm>
              <a:off x="4075611" y="1383774"/>
              <a:ext cx="156755" cy="13952"/>
            </a:xfrm>
            <a:custGeom>
              <a:avLst/>
              <a:gdLst>
                <a:gd name="connsiteX0" fmla="*/ 0 w 156755"/>
                <a:gd name="connsiteY0" fmla="*/ 13952 h 13952"/>
                <a:gd name="connsiteX1" fmla="*/ 156755 w 156755"/>
                <a:gd name="connsiteY1" fmla="*/ 889 h 1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755" h="13952">
                  <a:moveTo>
                    <a:pt x="0" y="13952"/>
                  </a:moveTo>
                  <a:cubicBezTo>
                    <a:pt x="95203" y="-5089"/>
                    <a:pt x="43112" y="889"/>
                    <a:pt x="156755" y="88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4922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Breitbild</PresentationFormat>
  <Paragraphs>59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</vt:lpstr>
      <vt:lpstr>ChemSketch</vt:lpstr>
      <vt:lpstr>PowerPoint-Präsentation</vt:lpstr>
      <vt:lpstr>PowerPoint-Präsentation</vt:lpstr>
      <vt:lpstr>Säuren und saure Lösungen (nach Brønsted)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Carbonsäuren sind Säuren</dc:title>
  <dc:creator>Claudia Eysel</dc:creator>
  <cp:lastModifiedBy>Claudia Eysel</cp:lastModifiedBy>
  <cp:revision>25</cp:revision>
  <cp:lastPrinted>2021-05-04T15:16:07Z</cp:lastPrinted>
  <dcterms:created xsi:type="dcterms:W3CDTF">2021-05-03T07:21:26Z</dcterms:created>
  <dcterms:modified xsi:type="dcterms:W3CDTF">2021-05-05T11:50:47Z</dcterms:modified>
</cp:coreProperties>
</file>