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2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AEED0-300C-4B3B-A12A-717C1EB05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0AD027-61A7-4EC6-8EEA-1916FD3A7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DC77B-7EB4-4597-BA12-7544BCF7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38D3F-015C-47B9-97F9-D40BDA55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966E0-247A-460E-B731-F635F633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8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770BF-2514-4D0D-B83C-0CD289ED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62194D-9D1B-409D-AF94-B7E163298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B455FF-DF1D-4D34-85D0-B5040A48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B312C-5319-4698-9839-C640C90F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1AFDD-8D1B-4925-84EC-4F211591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00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2680C2-8F0F-419E-BDD3-BACE540B7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49BA13-4248-44CE-A6EB-FFDA3E75A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09CF1-7AA2-4F41-A883-AEB8B026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33141-9EEA-455C-9997-67BA37A5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175E6F-E06B-4AF3-BDA6-C6497670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57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B2821-7325-458B-8C00-93AA25F0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B38868-DBB5-4385-868A-682834389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E69C49-87C8-48AF-AAD1-1CA9D91A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24F1-4992-43E8-8C5E-4F03D3D3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9CD59-6D61-40AF-A60A-04D0FB62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0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5D9B1-CC74-45C4-8E86-CC237A99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D87E0F-1DAD-48A7-997A-CC0B1029D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FC57B7-7FA7-4839-86CA-596823EC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1D5B6C-F619-4FF3-90CE-7F1B6A1E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A6F0DF-0DC8-4657-9153-8B0A7A90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23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D7E95-2DD7-4C71-BE23-4EA737A9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A5495C-1FE4-4B20-9DA2-366EDD49E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699FA7-0413-4194-BA2F-211779833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55C620-4DA0-4F4B-AB11-9076CD97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CA69E5-EF79-48CD-859A-203091F7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5B045E-6AFF-4E25-8DBD-87608BF5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66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4718F-9514-4E59-8835-6B722549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4A000-18C0-4A3C-B9A5-4ED338DB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22482E-BE7B-459B-8323-292BD64F4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BFDD24-09E3-4727-8885-EF7C195B0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8E835C-F66D-483D-B30C-2A1BCD364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CAADE9-F000-44A4-BD33-BA3400B8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7BC196-5A43-4387-A692-CA8BFB12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11A4B2-B365-49C5-A214-32887909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35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12C2D-6711-475C-873E-30F0EB3E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711FE4-8376-4893-996F-410EC135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F9BFD-4AAF-4269-AAF2-4DE4C0A0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23FF83-6D62-4FAC-8B65-16C47867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58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48030D-E549-4AEA-AC53-4ED7C7A3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CB27F0-E93E-432E-93B4-F175BA8A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A9B75-E2D0-4FC7-9E08-A8668264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19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CC3A9-2E87-43A1-B163-CFFBA751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E0C704-589D-4E00-B93F-38711A33C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494F70-F797-4A87-B894-504243618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476416-2411-4496-9745-9CBB0C28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3259A6-B669-4327-8753-20A54983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7DC05B-AABA-480A-9861-3DB0B872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45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3EE8B-E24F-4042-AA90-CA0C7920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0E80A0-A296-4494-8596-425BDFCA0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72DB5E-4488-4D6B-86AD-AF7391675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C05EDE-5EA8-43ED-81CE-FEE7613B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56B1FB-E598-47D6-9B22-7F4F2383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B57F6F-95AF-4850-966F-E9BBDCEC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83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47E8F00-4268-40F5-9577-51BFAEB8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D39FA7-07E3-46AF-958C-D78CA3508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01BBA8-9BA4-4201-895D-E2E145050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133E-72B1-40DD-A47F-432B77EEACD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F717EC-6C60-4421-9842-176D8CF11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5B2565-010A-4F54-962E-8D5EA06A1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64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DF4FD38-2EDB-4D5F-9E05-0E5CEA873BE0}"/>
              </a:ext>
            </a:extLst>
          </p:cNvPr>
          <p:cNvSpPr txBox="1"/>
          <p:nvPr/>
        </p:nvSpPr>
        <p:spPr>
          <a:xfrm>
            <a:off x="837408" y="973396"/>
            <a:ext cx="10048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Der pH-Wert ist ein Maß für die Konzentration der Oxoniumionen in einer Lösung.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ADDCA55-221D-4584-9DE2-F1AF8AA3B6E6}"/>
              </a:ext>
            </a:extLst>
          </p:cNvPr>
          <p:cNvSpPr txBox="1"/>
          <p:nvPr/>
        </p:nvSpPr>
        <p:spPr>
          <a:xfrm>
            <a:off x="837408" y="334297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u="sng" dirty="0"/>
              <a:t>Der pH-Wert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1629347-E9C5-4A19-A32E-7ABFF1292025}"/>
                  </a:ext>
                </a:extLst>
              </p:cNvPr>
              <p:cNvSpPr txBox="1"/>
              <p:nvPr/>
            </p:nvSpPr>
            <p:spPr>
              <a:xfrm>
                <a:off x="2856285" y="1920272"/>
                <a:ext cx="3044731" cy="54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c(H</a:t>
                </a:r>
                <a:r>
                  <a:rPr lang="de-DE" sz="2000" baseline="-25000" dirty="0"/>
                  <a:t>3</a:t>
                </a:r>
                <a:r>
                  <a:rPr lang="de-DE" sz="2000" dirty="0"/>
                  <a:t>O</a:t>
                </a:r>
                <a:r>
                  <a:rPr lang="de-DE" sz="2000" baseline="30000" dirty="0"/>
                  <a:t>+</a:t>
                </a:r>
                <a:r>
                  <a:rPr lang="de-DE" sz="2000" dirty="0"/>
                  <a:t>) = 0,1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000" dirty="0"/>
                  <a:t>  = 10</a:t>
                </a:r>
                <a:r>
                  <a:rPr lang="de-DE" sz="2000" baseline="30000" dirty="0">
                    <a:solidFill>
                      <a:srgbClr val="FF0000"/>
                    </a:solidFill>
                  </a:rPr>
                  <a:t>-1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000" dirty="0"/>
                  <a:t>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1629347-E9C5-4A19-A32E-7ABFF129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85" y="1920272"/>
                <a:ext cx="3044731" cy="542264"/>
              </a:xfrm>
              <a:prstGeom prst="rect">
                <a:avLst/>
              </a:prstGeom>
              <a:blipFill>
                <a:blip r:embed="rId2"/>
                <a:stretch>
                  <a:fillRect l="-2204" b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A01FA1C1-02F9-4973-BD4A-E3886459758B}"/>
              </a:ext>
            </a:extLst>
          </p:cNvPr>
          <p:cNvSpPr txBox="1"/>
          <p:nvPr/>
        </p:nvSpPr>
        <p:spPr>
          <a:xfrm>
            <a:off x="7415182" y="1943909"/>
            <a:ext cx="109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pH = </a:t>
            </a:r>
            <a:r>
              <a:rPr lang="de-DE" sz="2000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029ED25-8FDB-4109-A117-8CF998143F96}"/>
                  </a:ext>
                </a:extLst>
              </p:cNvPr>
              <p:cNvSpPr txBox="1"/>
              <p:nvPr/>
            </p:nvSpPr>
            <p:spPr>
              <a:xfrm>
                <a:off x="2856284" y="2643169"/>
                <a:ext cx="3162718" cy="54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c(H</a:t>
                </a:r>
                <a:r>
                  <a:rPr lang="de-DE" sz="2000" baseline="-25000" dirty="0"/>
                  <a:t>3</a:t>
                </a:r>
                <a:r>
                  <a:rPr lang="de-DE" sz="2000" dirty="0"/>
                  <a:t>O</a:t>
                </a:r>
                <a:r>
                  <a:rPr lang="de-DE" sz="2000" baseline="30000" dirty="0"/>
                  <a:t>+</a:t>
                </a:r>
                <a:r>
                  <a:rPr lang="de-DE" sz="2000" dirty="0"/>
                  <a:t>) = 0,01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000" dirty="0"/>
                  <a:t>  = 10</a:t>
                </a:r>
                <a:r>
                  <a:rPr lang="de-DE" sz="2000" baseline="30000" dirty="0"/>
                  <a:t>-</a:t>
                </a:r>
                <a:r>
                  <a:rPr lang="de-DE" sz="2000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000" dirty="0"/>
                  <a:t> 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029ED25-8FDB-4109-A117-8CF998143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84" y="2643169"/>
                <a:ext cx="3162718" cy="542264"/>
              </a:xfrm>
              <a:prstGeom prst="rect">
                <a:avLst/>
              </a:prstGeom>
              <a:blipFill>
                <a:blip r:embed="rId3"/>
                <a:stretch>
                  <a:fillRect l="-2124" b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D2255325-5799-4976-9E4F-F0D0E67E20CB}"/>
              </a:ext>
            </a:extLst>
          </p:cNvPr>
          <p:cNvSpPr txBox="1"/>
          <p:nvPr/>
        </p:nvSpPr>
        <p:spPr>
          <a:xfrm>
            <a:off x="7415182" y="2644665"/>
            <a:ext cx="109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pH = </a:t>
            </a:r>
            <a:r>
              <a:rPr lang="de-DE" sz="20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D7C2AE8-DC37-4200-BF21-486471228AE4}"/>
                  </a:ext>
                </a:extLst>
              </p:cNvPr>
              <p:cNvSpPr txBox="1"/>
              <p:nvPr/>
            </p:nvSpPr>
            <p:spPr>
              <a:xfrm>
                <a:off x="2856284" y="3963292"/>
                <a:ext cx="4057453" cy="54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c(H</a:t>
                </a:r>
                <a:r>
                  <a:rPr lang="de-DE" sz="2000" baseline="-25000" dirty="0"/>
                  <a:t>3</a:t>
                </a:r>
                <a:r>
                  <a:rPr lang="de-DE" sz="2000" dirty="0"/>
                  <a:t>O</a:t>
                </a:r>
                <a:r>
                  <a:rPr lang="de-DE" sz="2000" baseline="30000" dirty="0"/>
                  <a:t>+</a:t>
                </a:r>
                <a:r>
                  <a:rPr lang="de-DE" sz="2000" dirty="0"/>
                  <a:t>) = 0,000000001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000" dirty="0"/>
                  <a:t>  = 10</a:t>
                </a:r>
                <a:r>
                  <a:rPr lang="de-DE" sz="2000" baseline="30000" dirty="0"/>
                  <a:t>-</a:t>
                </a:r>
                <a:r>
                  <a:rPr lang="de-DE" sz="2000" baseline="30000" dirty="0">
                    <a:solidFill>
                      <a:srgbClr val="00B0F0"/>
                    </a:solidFill>
                  </a:rPr>
                  <a:t>9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000" dirty="0"/>
                  <a:t> 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D7C2AE8-DC37-4200-BF21-486471228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84" y="3963292"/>
                <a:ext cx="4057453" cy="542264"/>
              </a:xfrm>
              <a:prstGeom prst="rect">
                <a:avLst/>
              </a:prstGeom>
              <a:blipFill>
                <a:blip r:embed="rId4"/>
                <a:stretch>
                  <a:fillRect l="-1654" b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42E42BE0-CE32-4280-ABEB-0276D30C4532}"/>
              </a:ext>
            </a:extLst>
          </p:cNvPr>
          <p:cNvSpPr txBox="1"/>
          <p:nvPr/>
        </p:nvSpPr>
        <p:spPr>
          <a:xfrm>
            <a:off x="7415182" y="4031310"/>
            <a:ext cx="109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pH = </a:t>
            </a:r>
            <a:r>
              <a:rPr lang="de-DE" sz="2000" dirty="0">
                <a:solidFill>
                  <a:srgbClr val="00B0F0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F67929E-12C1-46AB-8F9D-B9C4F2800434}"/>
                  </a:ext>
                </a:extLst>
              </p:cNvPr>
              <p:cNvSpPr txBox="1"/>
              <p:nvPr/>
            </p:nvSpPr>
            <p:spPr>
              <a:xfrm>
                <a:off x="2856285" y="3306917"/>
                <a:ext cx="4057453" cy="54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c(H</a:t>
                </a:r>
                <a:r>
                  <a:rPr lang="de-DE" sz="2000" baseline="-25000" dirty="0"/>
                  <a:t>3</a:t>
                </a:r>
                <a:r>
                  <a:rPr lang="de-DE" sz="2000" dirty="0"/>
                  <a:t>O</a:t>
                </a:r>
                <a:r>
                  <a:rPr lang="de-DE" sz="2000" baseline="30000" dirty="0"/>
                  <a:t>+</a:t>
                </a:r>
                <a:r>
                  <a:rPr lang="de-DE" sz="2000" dirty="0"/>
                  <a:t>) = 0,0000001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000" dirty="0"/>
                  <a:t>  = 10</a:t>
                </a:r>
                <a:r>
                  <a:rPr lang="de-DE" sz="2000" baseline="30000" dirty="0"/>
                  <a:t>-</a:t>
                </a:r>
                <a:r>
                  <a:rPr lang="de-DE" sz="2000" baseline="30000" dirty="0">
                    <a:solidFill>
                      <a:srgbClr val="00B050"/>
                    </a:solidFill>
                  </a:rPr>
                  <a:t>7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000" dirty="0"/>
                  <a:t> 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F67929E-12C1-46AB-8F9D-B9C4F2800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85" y="3306917"/>
                <a:ext cx="4057453" cy="542264"/>
              </a:xfrm>
              <a:prstGeom prst="rect">
                <a:avLst/>
              </a:prstGeom>
              <a:blipFill>
                <a:blip r:embed="rId5"/>
                <a:stretch>
                  <a:fillRect l="-1654" b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22FDC975-1251-4C28-B0EA-F1BF1139F8FF}"/>
              </a:ext>
            </a:extLst>
          </p:cNvPr>
          <p:cNvSpPr txBox="1"/>
          <p:nvPr/>
        </p:nvSpPr>
        <p:spPr>
          <a:xfrm>
            <a:off x="7415182" y="3374935"/>
            <a:ext cx="109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pH = </a:t>
            </a:r>
            <a:r>
              <a:rPr lang="de-DE" sz="2000" dirty="0">
                <a:solidFill>
                  <a:srgbClr val="00B050"/>
                </a:solidFill>
              </a:rPr>
              <a:t>7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895A314-B87F-4EDB-A2E2-F3928649A2F5}"/>
              </a:ext>
            </a:extLst>
          </p:cNvPr>
          <p:cNvCxnSpPr/>
          <p:nvPr/>
        </p:nvCxnSpPr>
        <p:spPr>
          <a:xfrm>
            <a:off x="6805580" y="2135237"/>
            <a:ext cx="50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911B9D2-3EDB-4658-A925-F15EE12AA9C6}"/>
              </a:ext>
            </a:extLst>
          </p:cNvPr>
          <p:cNvCxnSpPr/>
          <p:nvPr/>
        </p:nvCxnSpPr>
        <p:spPr>
          <a:xfrm>
            <a:off x="6805580" y="2867741"/>
            <a:ext cx="50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5A45BF4-28B5-46F2-893B-604F76588906}"/>
              </a:ext>
            </a:extLst>
          </p:cNvPr>
          <p:cNvCxnSpPr/>
          <p:nvPr/>
        </p:nvCxnSpPr>
        <p:spPr>
          <a:xfrm>
            <a:off x="6805580" y="3585495"/>
            <a:ext cx="50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C3EF8BC-C330-4F1E-A4F6-D6BC71BF47A3}"/>
              </a:ext>
            </a:extLst>
          </p:cNvPr>
          <p:cNvCxnSpPr/>
          <p:nvPr/>
        </p:nvCxnSpPr>
        <p:spPr>
          <a:xfrm>
            <a:off x="6913737" y="4234424"/>
            <a:ext cx="50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C838959-709C-4A26-87A2-C9C40B1E3A0D}"/>
              </a:ext>
            </a:extLst>
          </p:cNvPr>
          <p:cNvCxnSpPr/>
          <p:nvPr/>
        </p:nvCxnSpPr>
        <p:spPr>
          <a:xfrm>
            <a:off x="2459722" y="2135237"/>
            <a:ext cx="0" cy="220242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47E83FF-B7CF-49B2-8FB6-49255FF47682}"/>
              </a:ext>
            </a:extLst>
          </p:cNvPr>
          <p:cNvSpPr txBox="1"/>
          <p:nvPr/>
        </p:nvSpPr>
        <p:spPr>
          <a:xfrm>
            <a:off x="837408" y="2662165"/>
            <a:ext cx="1553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i="1" dirty="0">
                <a:solidFill>
                  <a:schemeClr val="accent1"/>
                </a:solidFill>
              </a:rPr>
              <a:t>Zunahme der</a:t>
            </a:r>
            <a:r>
              <a:rPr lang="de-DE" sz="1800" i="1" dirty="0">
                <a:solidFill>
                  <a:schemeClr val="accent1"/>
                </a:solidFill>
              </a:rPr>
              <a:t> H</a:t>
            </a:r>
            <a:r>
              <a:rPr lang="de-DE" sz="1800" i="1" baseline="-25000" dirty="0">
                <a:solidFill>
                  <a:schemeClr val="accent1"/>
                </a:solidFill>
              </a:rPr>
              <a:t>3</a:t>
            </a:r>
            <a:r>
              <a:rPr lang="de-DE" sz="1800" i="1" dirty="0">
                <a:solidFill>
                  <a:schemeClr val="accent1"/>
                </a:solidFill>
              </a:rPr>
              <a:t>O</a:t>
            </a:r>
            <a:r>
              <a:rPr lang="de-DE" sz="1800" i="1" baseline="30000" dirty="0">
                <a:solidFill>
                  <a:schemeClr val="accent1"/>
                </a:solidFill>
              </a:rPr>
              <a:t>+</a:t>
            </a:r>
            <a:r>
              <a:rPr lang="de-DE" sz="1800" i="1" dirty="0">
                <a:solidFill>
                  <a:schemeClr val="accent1"/>
                </a:solidFill>
              </a:rPr>
              <a:t>-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Konzen-tration</a:t>
            </a:r>
            <a:endParaRPr lang="de-DE" i="1" dirty="0">
              <a:solidFill>
                <a:schemeClr val="accent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1F36E31-43C7-415B-AAE1-F98FF481EA1F}"/>
              </a:ext>
            </a:extLst>
          </p:cNvPr>
          <p:cNvCxnSpPr/>
          <p:nvPr/>
        </p:nvCxnSpPr>
        <p:spPr>
          <a:xfrm>
            <a:off x="8634380" y="2130320"/>
            <a:ext cx="0" cy="220734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119A047C-6494-4C70-A32A-2D4F2C6C8AA4}"/>
              </a:ext>
            </a:extLst>
          </p:cNvPr>
          <p:cNvSpPr txBox="1"/>
          <p:nvPr/>
        </p:nvSpPr>
        <p:spPr>
          <a:xfrm>
            <a:off x="8716315" y="2662165"/>
            <a:ext cx="155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Abnahme des pH-Wertes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16EF18E-5C29-4E10-8172-E014DC9A9801}"/>
              </a:ext>
            </a:extLst>
          </p:cNvPr>
          <p:cNvSpPr txBox="1"/>
          <p:nvPr/>
        </p:nvSpPr>
        <p:spPr>
          <a:xfrm>
            <a:off x="837408" y="5678143"/>
            <a:ext cx="10361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Die Zunahme des pH-Wertes um 1 ist eine Abnahme der H</a:t>
            </a:r>
            <a:r>
              <a:rPr lang="de-DE" sz="2400" baseline="-25000" dirty="0"/>
              <a:t>3</a:t>
            </a:r>
            <a:r>
              <a:rPr lang="de-DE" sz="2400" dirty="0"/>
              <a:t>O</a:t>
            </a:r>
            <a:r>
              <a:rPr lang="de-DE" sz="2400" baseline="30000" dirty="0"/>
              <a:t>+</a:t>
            </a:r>
            <a:r>
              <a:rPr lang="de-DE" sz="2400" dirty="0"/>
              <a:t> -Konzentration um den Faktor 10!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FC37262-DBD8-4FF8-9F60-ECBFA27BF73E}"/>
              </a:ext>
            </a:extLst>
          </p:cNvPr>
          <p:cNvSpPr txBox="1"/>
          <p:nvPr/>
        </p:nvSpPr>
        <p:spPr>
          <a:xfrm>
            <a:off x="837408" y="4797578"/>
            <a:ext cx="98207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Je höher die Konzentration, desto niedriger ist der pH-Wert und desto saurer ist die Lösung.</a:t>
            </a:r>
          </a:p>
        </p:txBody>
      </p:sp>
    </p:spTree>
    <p:extLst>
      <p:ext uri="{BB962C8B-B14F-4D97-AF65-F5344CB8AC3E}">
        <p14:creationId xmlns:p14="http://schemas.microsoft.com/office/powerpoint/2010/main" val="412650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9" grpId="0"/>
      <p:bldP spid="22" grpId="0"/>
      <p:bldP spid="23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41499-BB84-4920-B9C3-0BF16BCEC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1421"/>
            <a:ext cx="9144000" cy="2387600"/>
          </a:xfrm>
        </p:spPr>
        <p:txBody>
          <a:bodyPr/>
          <a:lstStyle/>
          <a:p>
            <a:r>
              <a:rPr lang="de-DE" dirty="0"/>
              <a:t>Was passiert bei einer Neutralisation?</a:t>
            </a:r>
          </a:p>
        </p:txBody>
      </p:sp>
      <p:pic>
        <p:nvPicPr>
          <p:cNvPr id="5" name="Grafik 4" descr="Ein Bild, das Zeichnung, Flasche enthält.&#10;&#10;Automatisch generierte Beschreibung">
            <a:extLst>
              <a:ext uri="{FF2B5EF4-FFF2-40B4-BE49-F238E27FC236}">
                <a16:creationId xmlns:a16="http://schemas.microsoft.com/office/drawing/2014/main" id="{67F2AFCD-C03E-4C7E-85ED-0B1A5ECA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67" y="3274142"/>
            <a:ext cx="3858117" cy="275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54"/>
    </mc:Choice>
    <mc:Fallback xmlns="">
      <p:transition spd="slow" advTm="130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01008B8-D06A-4C1A-B08D-002AFF325A56}"/>
              </a:ext>
            </a:extLst>
          </p:cNvPr>
          <p:cNvSpPr txBox="1"/>
          <p:nvPr/>
        </p:nvSpPr>
        <p:spPr>
          <a:xfrm>
            <a:off x="581025" y="342601"/>
            <a:ext cx="50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Aufgabe: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6ED55CD-C17E-41BD-99F1-D990EEC30801}"/>
              </a:ext>
            </a:extLst>
          </p:cNvPr>
          <p:cNvSpPr txBox="1"/>
          <p:nvPr/>
        </p:nvSpPr>
        <p:spPr>
          <a:xfrm>
            <a:off x="581025" y="720008"/>
            <a:ext cx="1069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Salzsäurelösung reagiert mit Natronlauge in einer </a:t>
            </a:r>
            <a:r>
              <a:rPr lang="de-DE" dirty="0" err="1"/>
              <a:t>Protolysereaktion</a:t>
            </a:r>
            <a:r>
              <a:rPr lang="de-DE" dirty="0"/>
              <a:t>. Erstelle die Reaktionsgleichung.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EEC657E-D8E2-4BED-BD74-0071F8D435C4}"/>
              </a:ext>
            </a:extLst>
          </p:cNvPr>
          <p:cNvSpPr/>
          <p:nvPr/>
        </p:nvSpPr>
        <p:spPr>
          <a:xfrm>
            <a:off x="581025" y="1847226"/>
            <a:ext cx="2520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Cl</a:t>
            </a:r>
            <a:r>
              <a:rPr lang="de-DE" sz="2800" baseline="30000" dirty="0"/>
              <a:t>-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1100" baseline="-25000" dirty="0"/>
              <a:t> </a:t>
            </a:r>
            <a:r>
              <a:rPr lang="de-DE" sz="1100" dirty="0"/>
              <a:t>  </a:t>
            </a:r>
            <a:r>
              <a:rPr lang="de-DE" sz="2800" dirty="0"/>
              <a:t>+   </a:t>
            </a:r>
            <a:r>
              <a:rPr lang="de-DE" sz="2800" dirty="0">
                <a:solidFill>
                  <a:srgbClr val="FF0000"/>
                </a:solidFill>
              </a:rPr>
              <a:t>H</a:t>
            </a:r>
            <a:r>
              <a:rPr lang="de-DE" sz="2800" baseline="-25000" dirty="0">
                <a:solidFill>
                  <a:srgbClr val="FF0000"/>
                </a:solidFill>
              </a:rPr>
              <a:t>3</a:t>
            </a:r>
            <a:r>
              <a:rPr lang="de-DE" sz="2800" dirty="0">
                <a:solidFill>
                  <a:srgbClr val="FF0000"/>
                </a:solidFill>
              </a:rPr>
              <a:t>O</a:t>
            </a:r>
            <a:r>
              <a:rPr lang="de-DE" sz="2800" baseline="30000" dirty="0">
                <a:solidFill>
                  <a:srgbClr val="FF0000"/>
                </a:solidFill>
              </a:rPr>
              <a:t>+</a:t>
            </a:r>
            <a:r>
              <a:rPr lang="de-DE" sz="2800" baseline="-25000" dirty="0">
                <a:solidFill>
                  <a:srgbClr val="FF0000"/>
                </a:solidFill>
              </a:rPr>
              <a:t>(</a:t>
            </a:r>
            <a:r>
              <a:rPr lang="de-DE" sz="2800" baseline="-25000" dirty="0" err="1">
                <a:solidFill>
                  <a:srgbClr val="FF0000"/>
                </a:solidFill>
              </a:rPr>
              <a:t>aq</a:t>
            </a:r>
            <a:r>
              <a:rPr lang="de-DE" sz="2800" baseline="-25000" dirty="0">
                <a:solidFill>
                  <a:srgbClr val="FF0000"/>
                </a:solidFill>
              </a:rPr>
              <a:t>)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4DFA8EB-E363-440A-8C5E-60DD6FCA47CE}"/>
              </a:ext>
            </a:extLst>
          </p:cNvPr>
          <p:cNvSpPr/>
          <p:nvPr/>
        </p:nvSpPr>
        <p:spPr>
          <a:xfrm>
            <a:off x="3326944" y="1847226"/>
            <a:ext cx="2355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Na</a:t>
            </a:r>
            <a:r>
              <a:rPr lang="de-DE" sz="2800" b="1" baseline="30000" dirty="0"/>
              <a:t>+</a:t>
            </a:r>
            <a:r>
              <a:rPr lang="de-DE" sz="2800" baseline="-25000" dirty="0"/>
              <a:t>(</a:t>
            </a:r>
            <a:r>
              <a:rPr lang="de-DE" sz="2800" baseline="-25000" dirty="0" err="1"/>
              <a:t>aq</a:t>
            </a:r>
            <a:r>
              <a:rPr lang="de-DE" sz="2800" baseline="-25000" dirty="0"/>
              <a:t>)</a:t>
            </a:r>
            <a:r>
              <a:rPr lang="de-DE" sz="2800" dirty="0"/>
              <a:t>+  </a:t>
            </a:r>
            <a:r>
              <a:rPr lang="de-DE" sz="2800" dirty="0">
                <a:solidFill>
                  <a:srgbClr val="0070C0"/>
                </a:solidFill>
              </a:rPr>
              <a:t>OH</a:t>
            </a:r>
            <a:r>
              <a:rPr lang="de-DE" sz="2800" b="1" baseline="30000" dirty="0">
                <a:solidFill>
                  <a:srgbClr val="0070C0"/>
                </a:solidFill>
              </a:rPr>
              <a:t>-</a:t>
            </a:r>
            <a:r>
              <a:rPr lang="de-DE" sz="2800" baseline="-25000" dirty="0">
                <a:solidFill>
                  <a:srgbClr val="0070C0"/>
                </a:solidFill>
              </a:rPr>
              <a:t>(</a:t>
            </a:r>
            <a:r>
              <a:rPr lang="de-DE" sz="2800" baseline="-25000" dirty="0" err="1">
                <a:solidFill>
                  <a:srgbClr val="0070C0"/>
                </a:solidFill>
              </a:rPr>
              <a:t>aq</a:t>
            </a:r>
            <a:r>
              <a:rPr lang="de-DE" sz="2800" baseline="-25000" dirty="0">
                <a:solidFill>
                  <a:srgbClr val="0070C0"/>
                </a:solidFill>
              </a:rPr>
              <a:t>)</a:t>
            </a:r>
            <a:endParaRPr lang="de-DE" sz="2800" dirty="0">
              <a:solidFill>
                <a:srgbClr val="0070C0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FA4C4F7-E6A6-42C7-B3BD-1ADB2211340D}"/>
              </a:ext>
            </a:extLst>
          </p:cNvPr>
          <p:cNvCxnSpPr>
            <a:cxnSpLocks/>
          </p:cNvCxnSpPr>
          <p:nvPr/>
        </p:nvCxnSpPr>
        <p:spPr>
          <a:xfrm>
            <a:off x="5682076" y="2075201"/>
            <a:ext cx="851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EC2C1CE1-C379-4631-9997-216034100419}"/>
              </a:ext>
            </a:extLst>
          </p:cNvPr>
          <p:cNvSpPr/>
          <p:nvPr/>
        </p:nvSpPr>
        <p:spPr>
          <a:xfrm rot="5400000">
            <a:off x="1509204" y="1816332"/>
            <a:ext cx="335280" cy="15083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ED6D21-95D4-4E56-A69F-CA7CE90AF5D1}"/>
              </a:ext>
            </a:extLst>
          </p:cNvPr>
          <p:cNvSpPr/>
          <p:nvPr/>
        </p:nvSpPr>
        <p:spPr>
          <a:xfrm rot="5400000">
            <a:off x="4182922" y="1853519"/>
            <a:ext cx="335280" cy="15083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D536BA4-C225-47B4-813C-F3A58F29DEC7}"/>
              </a:ext>
            </a:extLst>
          </p:cNvPr>
          <p:cNvSpPr txBox="1"/>
          <p:nvPr/>
        </p:nvSpPr>
        <p:spPr>
          <a:xfrm>
            <a:off x="1119917" y="2700419"/>
            <a:ext cx="173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Salzsäure</a:t>
            </a:r>
          </a:p>
          <a:p>
            <a:r>
              <a:rPr lang="de-DE" dirty="0">
                <a:solidFill>
                  <a:srgbClr val="FF0000"/>
                </a:solidFill>
              </a:rPr>
              <a:t>Saure</a:t>
            </a:r>
            <a:r>
              <a:rPr lang="de-DE" dirty="0"/>
              <a:t> Lösung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32C54A8-71AC-479B-B7A9-645B59E2ACDE}"/>
              </a:ext>
            </a:extLst>
          </p:cNvPr>
          <p:cNvSpPr txBox="1"/>
          <p:nvPr/>
        </p:nvSpPr>
        <p:spPr>
          <a:xfrm>
            <a:off x="3756096" y="2711400"/>
            <a:ext cx="188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Natronlauge</a:t>
            </a:r>
          </a:p>
          <a:p>
            <a:r>
              <a:rPr lang="de-DE" dirty="0">
                <a:solidFill>
                  <a:schemeClr val="accent1"/>
                </a:solidFill>
              </a:rPr>
              <a:t>Alkalische</a:t>
            </a:r>
            <a:r>
              <a:rPr lang="de-DE" dirty="0"/>
              <a:t> Lösung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1B9EA09-3221-472E-93E9-DA79756D7180}"/>
              </a:ext>
            </a:extLst>
          </p:cNvPr>
          <p:cNvSpPr txBox="1"/>
          <p:nvPr/>
        </p:nvSpPr>
        <p:spPr>
          <a:xfrm>
            <a:off x="6681376" y="1847226"/>
            <a:ext cx="379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</a:rPr>
              <a:t>2 H</a:t>
            </a:r>
            <a:r>
              <a:rPr lang="de-DE" sz="2800" baseline="-25000" dirty="0">
                <a:solidFill>
                  <a:srgbClr val="00B050"/>
                </a:solidFill>
              </a:rPr>
              <a:t>2</a:t>
            </a:r>
            <a:r>
              <a:rPr lang="de-DE" sz="2800" dirty="0">
                <a:solidFill>
                  <a:srgbClr val="00B050"/>
                </a:solidFill>
              </a:rPr>
              <a:t>O  </a:t>
            </a:r>
            <a:r>
              <a:rPr lang="de-DE" sz="2800" dirty="0"/>
              <a:t>+   Na</a:t>
            </a:r>
            <a:r>
              <a:rPr lang="de-DE" sz="2800" b="1" baseline="30000" dirty="0"/>
              <a:t>+</a:t>
            </a:r>
            <a:r>
              <a:rPr lang="de-DE" sz="2800" baseline="-25000" dirty="0"/>
              <a:t>(</a:t>
            </a:r>
            <a:r>
              <a:rPr lang="de-DE" sz="2800" baseline="-25000" dirty="0" err="1"/>
              <a:t>aq</a:t>
            </a:r>
            <a:r>
              <a:rPr lang="de-DE" sz="2800" baseline="-25000" dirty="0"/>
              <a:t>)  </a:t>
            </a:r>
            <a:r>
              <a:rPr lang="de-DE" sz="2800" dirty="0"/>
              <a:t>+   Cl</a:t>
            </a:r>
            <a:r>
              <a:rPr lang="de-DE" sz="2800" baseline="30000" dirty="0"/>
              <a:t>-</a:t>
            </a:r>
            <a:r>
              <a:rPr lang="de-DE" sz="2800" baseline="-25000" dirty="0"/>
              <a:t>(</a:t>
            </a:r>
            <a:r>
              <a:rPr lang="de-DE" sz="2800" baseline="-25000" dirty="0" err="1"/>
              <a:t>aq</a:t>
            </a:r>
            <a:r>
              <a:rPr lang="de-DE" sz="2800" baseline="-25000" dirty="0"/>
              <a:t>)</a:t>
            </a:r>
            <a:endParaRPr lang="de-DE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9CB03CA-FC8F-406B-ACFE-27FAF22584EC}"/>
              </a:ext>
            </a:extLst>
          </p:cNvPr>
          <p:cNvSpPr txBox="1"/>
          <p:nvPr/>
        </p:nvSpPr>
        <p:spPr>
          <a:xfrm>
            <a:off x="3006829" y="192417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E0201EF-6446-498E-8C69-9F06A697E088}"/>
              </a:ext>
            </a:extLst>
          </p:cNvPr>
          <p:cNvSpPr txBox="1"/>
          <p:nvPr/>
        </p:nvSpPr>
        <p:spPr>
          <a:xfrm>
            <a:off x="6826720" y="2665234"/>
            <a:ext cx="90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Wasser        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D4BA9FA-A53B-45A9-A9E3-63411EA276C3}"/>
              </a:ext>
            </a:extLst>
          </p:cNvPr>
          <p:cNvSpPr/>
          <p:nvPr/>
        </p:nvSpPr>
        <p:spPr>
          <a:xfrm>
            <a:off x="8247550" y="2654596"/>
            <a:ext cx="22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Natriumchloridlösung</a:t>
            </a: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36C647DC-010E-491F-B775-ECA5ED31409D}"/>
              </a:ext>
            </a:extLst>
          </p:cNvPr>
          <p:cNvSpPr/>
          <p:nvPr/>
        </p:nvSpPr>
        <p:spPr>
          <a:xfrm rot="5400000">
            <a:off x="9071895" y="1743416"/>
            <a:ext cx="335280" cy="15083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A1AB845-B47E-479D-83A4-61168FAC440C}"/>
              </a:ext>
            </a:extLst>
          </p:cNvPr>
          <p:cNvSpPr txBox="1"/>
          <p:nvPr/>
        </p:nvSpPr>
        <p:spPr>
          <a:xfrm>
            <a:off x="640969" y="3887817"/>
            <a:ext cx="10934004" cy="206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Bei einer </a:t>
            </a:r>
            <a:r>
              <a:rPr lang="de-DE" sz="2000" dirty="0">
                <a:solidFill>
                  <a:srgbClr val="FF0000"/>
                </a:solidFill>
              </a:rPr>
              <a:t>Neutralisationsreaktion</a:t>
            </a:r>
            <a:r>
              <a:rPr lang="de-DE" sz="2000" dirty="0"/>
              <a:t> reagieren die Oxoniumionen einer sauren Lösung mit den Hydroxidionen einer alkalischen Lösung zu Wassermolekülen. </a:t>
            </a:r>
          </a:p>
          <a:p>
            <a:endParaRPr lang="de-DE" sz="2000" dirty="0"/>
          </a:p>
          <a:p>
            <a:r>
              <a:rPr lang="de-DE" sz="2800" dirty="0"/>
              <a:t>H</a:t>
            </a:r>
            <a:r>
              <a:rPr lang="de-DE" sz="2800" baseline="-25000" dirty="0"/>
              <a:t>3</a:t>
            </a:r>
            <a:r>
              <a:rPr lang="de-DE" sz="2800" dirty="0"/>
              <a:t>O</a:t>
            </a:r>
            <a:r>
              <a:rPr lang="de-DE" sz="2800" baseline="30000" dirty="0"/>
              <a:t>+</a:t>
            </a:r>
            <a:r>
              <a:rPr lang="de-DE" sz="2800" baseline="-25000" dirty="0"/>
              <a:t>(</a:t>
            </a:r>
            <a:r>
              <a:rPr lang="de-DE" sz="2800" baseline="-25000" dirty="0" err="1"/>
              <a:t>aq</a:t>
            </a:r>
            <a:r>
              <a:rPr lang="de-DE" sz="2800" baseline="-25000" dirty="0"/>
              <a:t>) )</a:t>
            </a:r>
            <a:r>
              <a:rPr lang="de-DE" sz="2800" dirty="0"/>
              <a:t>+  OH</a:t>
            </a:r>
            <a:r>
              <a:rPr lang="de-DE" sz="2800" b="1" baseline="30000" dirty="0"/>
              <a:t>-</a:t>
            </a:r>
            <a:r>
              <a:rPr lang="de-DE" sz="2800" baseline="-25000" dirty="0"/>
              <a:t>(</a:t>
            </a:r>
            <a:r>
              <a:rPr lang="de-DE" sz="2800" baseline="-25000" dirty="0" err="1"/>
              <a:t>aq</a:t>
            </a:r>
            <a:r>
              <a:rPr lang="de-DE" sz="2800" baseline="-25000" dirty="0"/>
              <a:t>)</a:t>
            </a:r>
            <a:r>
              <a:rPr lang="de-DE" sz="2800" dirty="0"/>
              <a:t>  </a:t>
            </a:r>
            <a:r>
              <a:rPr lang="de-DE" sz="2800" dirty="0">
                <a:sym typeface="Wingdings" panose="05000000000000000000" pitchFamily="2" charset="2"/>
              </a:rPr>
              <a:t> </a:t>
            </a:r>
            <a:r>
              <a:rPr lang="de-DE" sz="2800" dirty="0"/>
              <a:t>2 H</a:t>
            </a:r>
            <a:r>
              <a:rPr lang="de-DE" sz="2800" baseline="-25000" dirty="0"/>
              <a:t>2</a:t>
            </a:r>
            <a:r>
              <a:rPr lang="de-DE" sz="2800" dirty="0"/>
              <a:t>O</a:t>
            </a:r>
            <a:r>
              <a:rPr lang="de-DE" sz="2800" baseline="-25000" dirty="0"/>
              <a:t>(l)</a:t>
            </a:r>
          </a:p>
          <a:p>
            <a:endParaRPr lang="de-DE" sz="2000" dirty="0"/>
          </a:p>
          <a:p>
            <a:r>
              <a:rPr lang="de-DE" sz="2000" dirty="0"/>
              <a:t>Bei der Neutralisation entsteht eine Salzlösung.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6AC82A6-C878-4F77-977A-E91225CE42F7}"/>
              </a:ext>
            </a:extLst>
          </p:cNvPr>
          <p:cNvGrpSpPr/>
          <p:nvPr/>
        </p:nvGrpSpPr>
        <p:grpSpPr>
          <a:xfrm>
            <a:off x="1956619" y="1582994"/>
            <a:ext cx="2866187" cy="356138"/>
            <a:chOff x="2192594" y="1582994"/>
            <a:chExt cx="2630212" cy="356138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74FA2335-AF1E-4E7A-8C8E-77B67AAC6AA6}"/>
                </a:ext>
              </a:extLst>
            </p:cNvPr>
            <p:cNvSpPr/>
            <p:nvPr/>
          </p:nvSpPr>
          <p:spPr>
            <a:xfrm>
              <a:off x="2192594" y="1582994"/>
              <a:ext cx="2630212" cy="356138"/>
            </a:xfrm>
            <a:custGeom>
              <a:avLst/>
              <a:gdLst>
                <a:gd name="connsiteX0" fmla="*/ 0 w 2630212"/>
                <a:gd name="connsiteY0" fmla="*/ 304800 h 356138"/>
                <a:gd name="connsiteX1" fmla="*/ 19664 w 2630212"/>
                <a:gd name="connsiteY1" fmla="*/ 235974 h 356138"/>
                <a:gd name="connsiteX2" fmla="*/ 29496 w 2630212"/>
                <a:gd name="connsiteY2" fmla="*/ 206477 h 356138"/>
                <a:gd name="connsiteX3" fmla="*/ 49161 w 2630212"/>
                <a:gd name="connsiteY3" fmla="*/ 176980 h 356138"/>
                <a:gd name="connsiteX4" fmla="*/ 98322 w 2630212"/>
                <a:gd name="connsiteY4" fmla="*/ 147483 h 356138"/>
                <a:gd name="connsiteX5" fmla="*/ 157316 w 2630212"/>
                <a:gd name="connsiteY5" fmla="*/ 98322 h 356138"/>
                <a:gd name="connsiteX6" fmla="*/ 186812 w 2630212"/>
                <a:gd name="connsiteY6" fmla="*/ 78658 h 356138"/>
                <a:gd name="connsiteX7" fmla="*/ 314632 w 2630212"/>
                <a:gd name="connsiteY7" fmla="*/ 68825 h 356138"/>
                <a:gd name="connsiteX8" fmla="*/ 363793 w 2630212"/>
                <a:gd name="connsiteY8" fmla="*/ 58993 h 356138"/>
                <a:gd name="connsiteX9" fmla="*/ 412954 w 2630212"/>
                <a:gd name="connsiteY9" fmla="*/ 39329 h 356138"/>
                <a:gd name="connsiteX10" fmla="*/ 560438 w 2630212"/>
                <a:gd name="connsiteY10" fmla="*/ 29496 h 356138"/>
                <a:gd name="connsiteX11" fmla="*/ 619432 w 2630212"/>
                <a:gd name="connsiteY11" fmla="*/ 19664 h 356138"/>
                <a:gd name="connsiteX12" fmla="*/ 835741 w 2630212"/>
                <a:gd name="connsiteY12" fmla="*/ 0 h 356138"/>
                <a:gd name="connsiteX13" fmla="*/ 1789471 w 2630212"/>
                <a:gd name="connsiteY13" fmla="*/ 19664 h 356138"/>
                <a:gd name="connsiteX14" fmla="*/ 2005780 w 2630212"/>
                <a:gd name="connsiteY14" fmla="*/ 39329 h 356138"/>
                <a:gd name="connsiteX15" fmla="*/ 2192593 w 2630212"/>
                <a:gd name="connsiteY15" fmla="*/ 117987 h 356138"/>
                <a:gd name="connsiteX16" fmla="*/ 2458064 w 2630212"/>
                <a:gd name="connsiteY16" fmla="*/ 226141 h 356138"/>
                <a:gd name="connsiteX17" fmla="*/ 2497393 w 2630212"/>
                <a:gd name="connsiteY17" fmla="*/ 255638 h 356138"/>
                <a:gd name="connsiteX18" fmla="*/ 2595716 w 2630212"/>
                <a:gd name="connsiteY18" fmla="*/ 314632 h 356138"/>
                <a:gd name="connsiteX19" fmla="*/ 2625212 w 2630212"/>
                <a:gd name="connsiteY19" fmla="*/ 353961 h 356138"/>
                <a:gd name="connsiteX20" fmla="*/ 2615380 w 2630212"/>
                <a:gd name="connsiteY20" fmla="*/ 294967 h 356138"/>
                <a:gd name="connsiteX21" fmla="*/ 2595716 w 2630212"/>
                <a:gd name="connsiteY21" fmla="*/ 216309 h 356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30212" h="356138">
                  <a:moveTo>
                    <a:pt x="0" y="304800"/>
                  </a:moveTo>
                  <a:cubicBezTo>
                    <a:pt x="6555" y="281858"/>
                    <a:pt x="12808" y="258828"/>
                    <a:pt x="19664" y="235974"/>
                  </a:cubicBezTo>
                  <a:cubicBezTo>
                    <a:pt x="22642" y="226047"/>
                    <a:pt x="24861" y="215747"/>
                    <a:pt x="29496" y="206477"/>
                  </a:cubicBezTo>
                  <a:cubicBezTo>
                    <a:pt x="34781" y="195908"/>
                    <a:pt x="40189" y="184670"/>
                    <a:pt x="49161" y="176980"/>
                  </a:cubicBezTo>
                  <a:cubicBezTo>
                    <a:pt x="63671" y="164543"/>
                    <a:pt x="82867" y="158723"/>
                    <a:pt x="98322" y="147483"/>
                  </a:cubicBezTo>
                  <a:cubicBezTo>
                    <a:pt x="119024" y="132427"/>
                    <a:pt x="137110" y="114037"/>
                    <a:pt x="157316" y="98322"/>
                  </a:cubicBezTo>
                  <a:cubicBezTo>
                    <a:pt x="166643" y="91067"/>
                    <a:pt x="175198" y="80836"/>
                    <a:pt x="186812" y="78658"/>
                  </a:cubicBezTo>
                  <a:cubicBezTo>
                    <a:pt x="228813" y="70783"/>
                    <a:pt x="272025" y="72103"/>
                    <a:pt x="314632" y="68825"/>
                  </a:cubicBezTo>
                  <a:cubicBezTo>
                    <a:pt x="331019" y="65548"/>
                    <a:pt x="347786" y="63795"/>
                    <a:pt x="363793" y="58993"/>
                  </a:cubicBezTo>
                  <a:cubicBezTo>
                    <a:pt x="380698" y="53922"/>
                    <a:pt x="395500" y="41947"/>
                    <a:pt x="412954" y="39329"/>
                  </a:cubicBezTo>
                  <a:cubicBezTo>
                    <a:pt x="461679" y="32020"/>
                    <a:pt x="511277" y="32774"/>
                    <a:pt x="560438" y="29496"/>
                  </a:cubicBezTo>
                  <a:cubicBezTo>
                    <a:pt x="580103" y="26219"/>
                    <a:pt x="599671" y="22299"/>
                    <a:pt x="619432" y="19664"/>
                  </a:cubicBezTo>
                  <a:cubicBezTo>
                    <a:pt x="698803" y="9081"/>
                    <a:pt x="752613" y="6394"/>
                    <a:pt x="835741" y="0"/>
                  </a:cubicBezTo>
                  <a:lnTo>
                    <a:pt x="1789471" y="19664"/>
                  </a:lnTo>
                  <a:cubicBezTo>
                    <a:pt x="1824168" y="20619"/>
                    <a:pt x="1965096" y="35260"/>
                    <a:pt x="2005780" y="39329"/>
                  </a:cubicBezTo>
                  <a:cubicBezTo>
                    <a:pt x="2068051" y="65548"/>
                    <a:pt x="2129329" y="94263"/>
                    <a:pt x="2192593" y="117987"/>
                  </a:cubicBezTo>
                  <a:cubicBezTo>
                    <a:pt x="2274997" y="148888"/>
                    <a:pt x="2378115" y="183501"/>
                    <a:pt x="2458064" y="226141"/>
                  </a:cubicBezTo>
                  <a:cubicBezTo>
                    <a:pt x="2472523" y="233853"/>
                    <a:pt x="2483609" y="246777"/>
                    <a:pt x="2497393" y="255638"/>
                  </a:cubicBezTo>
                  <a:cubicBezTo>
                    <a:pt x="2529544" y="276306"/>
                    <a:pt x="2595716" y="314632"/>
                    <a:pt x="2595716" y="314632"/>
                  </a:cubicBezTo>
                  <a:cubicBezTo>
                    <a:pt x="2605548" y="327742"/>
                    <a:pt x="2613625" y="365549"/>
                    <a:pt x="2625212" y="353961"/>
                  </a:cubicBezTo>
                  <a:cubicBezTo>
                    <a:pt x="2639308" y="339864"/>
                    <a:pt x="2619557" y="314460"/>
                    <a:pt x="2615380" y="294967"/>
                  </a:cubicBezTo>
                  <a:cubicBezTo>
                    <a:pt x="2609717" y="268541"/>
                    <a:pt x="2595716" y="216309"/>
                    <a:pt x="2595716" y="216309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12643CFF-3E39-499F-A502-F7FF408DB45C}"/>
                </a:ext>
              </a:extLst>
            </p:cNvPr>
            <p:cNvCxnSpPr>
              <a:stCxn id="19" idx="19"/>
            </p:cNvCxnSpPr>
            <p:nvPr/>
          </p:nvCxnSpPr>
          <p:spPr>
            <a:xfrm flipH="1" flipV="1">
              <a:off x="4689987" y="1924170"/>
              <a:ext cx="127819" cy="127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1B10B6DC-0D04-40FD-9029-D2126DDA6ED0}"/>
              </a:ext>
            </a:extLst>
          </p:cNvPr>
          <p:cNvSpPr txBox="1"/>
          <p:nvPr/>
        </p:nvSpPr>
        <p:spPr>
          <a:xfrm>
            <a:off x="3101864" y="1216441"/>
            <a:ext cx="53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</a:t>
            </a:r>
            <a:r>
              <a:rPr lang="de-DE" baseline="30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C015780-A0FC-430D-9B16-1CF6D0DCB682}"/>
              </a:ext>
            </a:extLst>
          </p:cNvPr>
          <p:cNvSpPr txBox="1"/>
          <p:nvPr/>
        </p:nvSpPr>
        <p:spPr>
          <a:xfrm>
            <a:off x="7281284" y="2995773"/>
            <a:ext cx="1779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Neutrale</a:t>
            </a:r>
            <a:r>
              <a:rPr lang="de-DE" dirty="0"/>
              <a:t> Lösung</a:t>
            </a:r>
          </a:p>
        </p:txBody>
      </p:sp>
    </p:spTree>
    <p:extLst>
      <p:ext uri="{BB962C8B-B14F-4D97-AF65-F5344CB8AC3E}">
        <p14:creationId xmlns:p14="http://schemas.microsoft.com/office/powerpoint/2010/main" val="21476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/>
      <p:bldP spid="12" grpId="0"/>
      <p:bldP spid="13" grpId="0"/>
      <p:bldP spid="6" grpId="0"/>
      <p:bldP spid="14" grpId="0"/>
      <p:bldP spid="15" grpId="0"/>
      <p:bldP spid="16" grpId="0" animBg="1"/>
      <p:bldP spid="17" grpId="0" animBg="1"/>
      <p:bldP spid="23" grpId="0"/>
      <p:bldP spid="2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Breitbild</PresentationFormat>
  <Paragraphs>34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Was passiert bei einer Neutralisation?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12</cp:revision>
  <dcterms:created xsi:type="dcterms:W3CDTF">2021-05-18T14:08:41Z</dcterms:created>
  <dcterms:modified xsi:type="dcterms:W3CDTF">2021-05-20T14:12:28Z</dcterms:modified>
</cp:coreProperties>
</file>