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5" r:id="rId3"/>
    <p:sldId id="264" r:id="rId4"/>
    <p:sldId id="277" r:id="rId5"/>
    <p:sldId id="260" r:id="rId6"/>
    <p:sldId id="262" r:id="rId7"/>
    <p:sldId id="263" r:id="rId8"/>
    <p:sldId id="265" r:id="rId9"/>
    <p:sldId id="266" r:id="rId10"/>
    <p:sldId id="278" r:id="rId11"/>
    <p:sldId id="27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FFF2CC"/>
    <a:srgbClr val="00B050"/>
    <a:srgbClr val="E2F0D9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06692-435D-416D-909D-B6941900A780}" type="datetimeFigureOut">
              <a:rPr lang="de-DE" smtClean="0"/>
              <a:t>02.02.2021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10979-1411-46D5-AAD1-10DF67F36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59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Die wichtigsten Flächennutzungen</a:t>
            </a:r>
          </a:p>
          <a:p>
            <a:r>
              <a:rPr lang="de-DE" dirty="0"/>
              <a:t>Deutschland hatte im Jahr 2015 eine Fläche von 357.409 Quadratkilometern (km²) (siehe Abb. „Flächennutzung in Deutschland“). Zur Gesamtfläche zählen unter anderem landwirtschaftlich genutzte Flächen, Waldflächen, Siedlungs- und Verkehrsflächen (</a:t>
            </a:r>
            <a:r>
              <a:rPr lang="de-DE" dirty="0" err="1"/>
              <a:t>SuV</a:t>
            </a:r>
            <a:r>
              <a:rPr lang="de-DE" dirty="0"/>
              <a:t>-Flächen) und Gewässer wie Seen, Flüsse, Kanäle und nahe Küstengewässer.</a:t>
            </a:r>
          </a:p>
          <a:p>
            <a:r>
              <a:rPr lang="de-DE" dirty="0"/>
              <a:t>Wie Deutschlands Fläche genutzt wird, steht in den Grundstückskatastern, wird aber auch zunehmend durch Luftbilder und Satellitendaten überprüft. Danach teilte sich im Dezember 2015 die Gesamtfläche folgendermaßen auf:</a:t>
            </a:r>
          </a:p>
          <a:p>
            <a:r>
              <a:rPr lang="de-DE" dirty="0"/>
              <a:t>51,6 Prozent (%) der Gesamtfläche wurden landwirtschaftlich genutzt. Das sind 184.332 km². Diese Zahlen schließen Moor- und Heideflächen mit ein.</a:t>
            </a:r>
          </a:p>
          <a:p>
            <a:r>
              <a:rPr lang="de-DE" dirty="0"/>
              <a:t>Wälder wuchsen auf 30,6 % der Gesamtfläche, also auf 109.515 km².</a:t>
            </a:r>
          </a:p>
          <a:p>
            <a:r>
              <a:rPr lang="de-DE" dirty="0"/>
              <a:t>Die Siedlungs- und Verkehrsfläche (</a:t>
            </a:r>
            <a:r>
              <a:rPr lang="de-DE" dirty="0" err="1"/>
              <a:t>SuV</a:t>
            </a:r>
            <a:r>
              <a:rPr lang="de-DE" dirty="0"/>
              <a:t>-Fläche) ist die drittgrößte Nutzungsart. Sie nahm Ende 2015 13,7 % – also 49.066 km² – der Gesamtfläche in Anspruch. Zur </a:t>
            </a:r>
            <a:r>
              <a:rPr lang="de-DE" dirty="0" err="1"/>
              <a:t>SuV</a:t>
            </a:r>
            <a:r>
              <a:rPr lang="de-DE" dirty="0"/>
              <a:t>-Fläche zählen neben Gebäude- und Freiflächen für Wohnen, öffentliche Zwecke oder Gewerbe und Betriebsflächen (ohne Abbauland) auch Erholungsflächen, Verkehrsflächen und Friedhöfe.</a:t>
            </a:r>
          </a:p>
          <a:p>
            <a:r>
              <a:rPr lang="de-DE" dirty="0"/>
              <a:t>Seen, Flüsse, Kanäle und nahe Küstengewässer nahmen 2,4 % (8.552 km²) der deutschen Fläche ein.</a:t>
            </a:r>
          </a:p>
          <a:p>
            <a:r>
              <a:rPr lang="de-DE" dirty="0"/>
              <a:t>Die restlichen 1,7 % der Gesamtfläche (5.944 km²) sind „sonstige Flächen“. Dazu zählen militärische Übungsplätze, historische Anlagen wie Burgen und Schlösser, „Abbauland“ wie Kies- oder Braunkohlengruben sowie „Unland“ wie Felsen, ehemaliges Militärgelände oder ehemalige Abraumhalden.</a:t>
            </a:r>
          </a:p>
          <a:p>
            <a:r>
              <a:rPr lang="de-DE" dirty="0"/>
              <a:t>https://www.umweltbundesamt.de/daten/flaeche-boden-land-oekosysteme/flaeche/struktur-der-flaechennutzung#textpart-1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64099-0C87-4CC2-B50F-063F44868A7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43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rgbClr val="080808"/>
                </a:solidFill>
                <a:latin typeface="Cambria" panose="02040503050406030204" pitchFamily="18" charset="0"/>
              </a:rPr>
              <a:t>Mitteilung des Statistischen Bundesamts vom 16.01.2017; Werte teilweise aus Statistisches Bundesamt (2016): Fachserie 3 Reihe 5.1. 2015. Bodenfläche nach Art der tatsächlichen Nutzung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64099-0C87-4CC2-B50F-063F44868A7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97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18911-F807-40D2-82AE-4747CC385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9047D8-009F-41CA-B21C-2A6CCDB16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7FE6B-721A-43AB-B66D-32429E53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A-0FA0-45BA-BA9A-5693292B5BEF}" type="datetimeFigureOut">
              <a:rPr lang="de-DE" smtClean="0"/>
              <a:t>02.02.2021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328AA1-A612-41FB-9A6D-5445A355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5037D6-C379-442F-9A72-DCB197FC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1D42-FB3C-4794-83AF-DF86E6CD5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7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9522F5-AC09-4AF1-8A32-E68C78D5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65B59A-CC02-491B-9D8D-B1EA16B72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7EA695-8B60-4771-BDA7-F36F33B9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A-0FA0-45BA-BA9A-5693292B5BEF}" type="datetimeFigureOut">
              <a:rPr lang="de-DE" smtClean="0"/>
              <a:t>02.02.2021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560D91-E947-47CB-83B6-43BE4210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22AB7E-27DA-4353-85C8-71AB12C3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1D42-FB3C-4794-83AF-DF86E6CD5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39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A17BC6-FB9F-4F3C-885F-A158ED10F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BEE173-053E-4A3C-A9C3-D44D96A7E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92619-CB35-4852-B420-AE85A5C1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A-0FA0-45BA-BA9A-5693292B5BEF}" type="datetimeFigureOut">
              <a:rPr lang="de-DE" smtClean="0"/>
              <a:t>02.02.2021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792FD6-283C-44EA-9A31-E91E0481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E8E200-6D97-442C-8E5B-1925F6D2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1D42-FB3C-4794-83AF-DF86E6CD5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46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1792B-718A-4334-AB51-9E1BD85E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24630C-FFBF-4459-B408-B5150BD0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B33298-D2D2-4343-AA9F-EE80546A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A-0FA0-45BA-BA9A-5693292B5BEF}" type="datetimeFigureOut">
              <a:rPr lang="de-DE" smtClean="0"/>
              <a:t>02.02.2021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712F01-7C4A-4FF8-BF0A-3D2D8E45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1D8A2E-2468-4C6F-9E2B-F0AC1942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1D42-FB3C-4794-83AF-DF86E6CD5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65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D774F-E19B-46A1-9B34-7F78696E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D731EB-2373-4D8D-90E6-22039A958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57A008-E39F-4AA0-B86F-E85E2327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A-0FA0-45BA-BA9A-5693292B5BEF}" type="datetimeFigureOut">
              <a:rPr lang="de-DE" smtClean="0"/>
              <a:t>02.02.2021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8D71DD-9426-4497-A98A-FA74160E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888FB5-CF97-4228-9C5F-23BA7832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1D42-FB3C-4794-83AF-DF86E6CD5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24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946DB-9710-4D6A-9D59-C5ABB601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D1D51E-5F29-4F8B-84BB-35D93179A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B91B05-F999-467B-A506-71A4662F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9C0AD5-C873-4C42-B013-8C8F44A3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A-0FA0-45BA-BA9A-5693292B5BEF}" type="datetimeFigureOut">
              <a:rPr lang="de-DE" smtClean="0"/>
              <a:t>02.02.2021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85ADDD-0902-459E-8C0A-4F6DCDA6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DC2437-61E9-4AB6-B464-D91AAAE2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1D42-FB3C-4794-83AF-DF86E6CD5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4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58DA8-FF58-4758-8E78-D69D50A3B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535ED4-1D82-4959-862F-079D57082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56D773-9775-49EB-B38B-D86816F72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A69C76-6765-43B9-B873-195BFD405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206FC5-E1FD-4C95-BC6C-AB8A3E97A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44C21E-AB17-45C7-8BA1-DB3B9025E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A-0FA0-45BA-BA9A-5693292B5BEF}" type="datetimeFigureOut">
              <a:rPr lang="de-DE" smtClean="0"/>
              <a:t>02.02.2021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358F5E-AA59-41E0-B98B-923556D3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2657F5-37F7-499C-B5F9-D23DF34C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1D42-FB3C-4794-83AF-DF86E6CD5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86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B5529-5B59-4681-9B3C-0DAF133E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55A8EC-86B6-4D77-926F-CC12865E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A-0FA0-45BA-BA9A-5693292B5BEF}" type="datetimeFigureOut">
              <a:rPr lang="de-DE" smtClean="0"/>
              <a:t>02.02.2021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8DC451-F024-4E7C-A800-FC1C9D12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A475AE-0BE2-46E7-A6C7-9E9BD0CA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1D42-FB3C-4794-83AF-DF86E6CD5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46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C3EF3E0-4728-46C0-9C0A-E88C320A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A-0FA0-45BA-BA9A-5693292B5BEF}" type="datetimeFigureOut">
              <a:rPr lang="de-DE" smtClean="0"/>
              <a:t>02.02.2021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01EC5E-04F6-4BB2-96FE-B6358067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3B5AB5-D1CD-4567-9396-5DF1EE35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1D42-FB3C-4794-83AF-DF86E6CD5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95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971CF-BA6E-4B51-BC36-FEC6D66D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73457A-E679-4091-8112-670939082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2742DE-0148-406C-87F9-D0A697CB3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EF9A69-C537-473D-8CA1-64F9CC13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A-0FA0-45BA-BA9A-5693292B5BEF}" type="datetimeFigureOut">
              <a:rPr lang="de-DE" smtClean="0"/>
              <a:t>02.02.2021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C7D079-9551-4CB4-B631-BAE0E92E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91B093-75B8-42FB-8D08-3A3E520A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1D42-FB3C-4794-83AF-DF86E6CD5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38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7ADCA-EBF6-486D-AF09-7B701D02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DDB3DE-C4B4-49E3-AD4C-F50E43D04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98B455-899D-4688-A6AC-79F835F15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53F5E4-C013-412E-AEAD-119DC0AF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A-0FA0-45BA-BA9A-5693292B5BEF}" type="datetimeFigureOut">
              <a:rPr lang="de-DE" smtClean="0"/>
              <a:t>02.02.2021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9208BD-F034-4D65-9496-3C416ED76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0B1BF0-D6A3-49ED-81F0-22C23534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1D42-FB3C-4794-83AF-DF86E6CD5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59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95FF89-7E4B-4FB2-837D-F4F87250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557972-F7AE-4549-BF8F-095BCE747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377654-D0B3-4B6D-8CC6-2AEAE32D9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1BDEA-0FA0-45BA-BA9A-5693292B5BEF}" type="datetimeFigureOut">
              <a:rPr lang="de-DE" smtClean="0"/>
              <a:t>02.02.2021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353D9D-7E2F-4E0D-A2D0-A54D84E68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931989-35E1-43D0-893F-503D73159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21D42-FB3C-4794-83AF-DF86E6CD5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33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-frank-schroeter.de/Bodenverbrauch/Aktueller_Stand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D5DC9-3E06-443C-ADA3-BBB651B16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Online-Unterricht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CBFF53-85EB-41B5-8C67-1A88B5958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09.02.21</a:t>
            </a:r>
          </a:p>
        </p:txBody>
      </p:sp>
    </p:spTree>
    <p:extLst>
      <p:ext uri="{BB962C8B-B14F-4D97-AF65-F5344CB8AC3E}">
        <p14:creationId xmlns:p14="http://schemas.microsoft.com/office/powerpoint/2010/main" val="1568167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09D09F1E-1B6A-4523-82FE-3E89906665AF}"/>
              </a:ext>
            </a:extLst>
          </p:cNvPr>
          <p:cNvSpPr/>
          <p:nvPr/>
        </p:nvSpPr>
        <p:spPr>
          <a:xfrm>
            <a:off x="722462" y="3667852"/>
            <a:ext cx="4342110" cy="3136059"/>
          </a:xfrm>
          <a:prstGeom prst="roundRect">
            <a:avLst/>
          </a:prstGeom>
          <a:solidFill>
            <a:srgbClr val="FFF2CC">
              <a:alpha val="1686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3580C69B-D3C0-4FDC-A379-BC7A73F4644E}"/>
              </a:ext>
            </a:extLst>
          </p:cNvPr>
          <p:cNvSpPr/>
          <p:nvPr/>
        </p:nvSpPr>
        <p:spPr>
          <a:xfrm>
            <a:off x="313508" y="440391"/>
            <a:ext cx="4648871" cy="3071076"/>
          </a:xfrm>
          <a:prstGeom prst="roundRect">
            <a:avLst/>
          </a:prstGeom>
          <a:solidFill>
            <a:srgbClr val="E2F0D9">
              <a:alpha val="16863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BD948D99-DE37-4F6A-BFDA-681C5A946F3E}"/>
              </a:ext>
            </a:extLst>
          </p:cNvPr>
          <p:cNvSpPr/>
          <p:nvPr/>
        </p:nvSpPr>
        <p:spPr>
          <a:xfrm>
            <a:off x="6250832" y="440391"/>
            <a:ext cx="5423888" cy="2419322"/>
          </a:xfrm>
          <a:prstGeom prst="roundRect">
            <a:avLst/>
          </a:prstGeom>
          <a:solidFill>
            <a:srgbClr val="B4C7E7">
              <a:alpha val="1411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8B453878-9A89-4CE7-832F-F5805D58BCF7}"/>
              </a:ext>
            </a:extLst>
          </p:cNvPr>
          <p:cNvSpPr/>
          <p:nvPr/>
        </p:nvSpPr>
        <p:spPr>
          <a:xfrm>
            <a:off x="5125178" y="2732226"/>
            <a:ext cx="3851370" cy="2419322"/>
          </a:xfrm>
          <a:prstGeom prst="roundRect">
            <a:avLst/>
          </a:prstGeom>
          <a:solidFill>
            <a:srgbClr val="F8CBAD">
              <a:alpha val="16863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4DF8C91-A769-4822-B8EB-A62461DDACBD}"/>
              </a:ext>
            </a:extLst>
          </p:cNvPr>
          <p:cNvSpPr txBox="1"/>
          <p:nvPr/>
        </p:nvSpPr>
        <p:spPr>
          <a:xfrm>
            <a:off x="5187864" y="2846939"/>
            <a:ext cx="1471773" cy="738664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Hoher Anteil an Gebäuden und Asphaltdecken</a:t>
            </a:r>
            <a:endParaRPr lang="de-DE" sz="1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D123157-3D28-470F-B1F8-ACB6F3A48CE3}"/>
              </a:ext>
            </a:extLst>
          </p:cNvPr>
          <p:cNvSpPr txBox="1"/>
          <p:nvPr/>
        </p:nvSpPr>
        <p:spPr>
          <a:xfrm>
            <a:off x="8067847" y="666062"/>
            <a:ext cx="1471773" cy="7386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Behinderung der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Regenwasserver-sickerung</a:t>
            </a:r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2C2CAF8-8F77-4B11-8897-0CD3F7DBE662}"/>
              </a:ext>
            </a:extLst>
          </p:cNvPr>
          <p:cNvSpPr txBox="1"/>
          <p:nvPr/>
        </p:nvSpPr>
        <p:spPr>
          <a:xfrm>
            <a:off x="8067847" y="1719025"/>
            <a:ext cx="1471773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Schneller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Oberflächenab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-fluss durch die Kanalisation</a:t>
            </a:r>
            <a:endParaRPr lang="de-DE" sz="1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02380D1-1A16-4DF5-90E8-2ECB4610D22C}"/>
              </a:ext>
            </a:extLst>
          </p:cNvPr>
          <p:cNvSpPr txBox="1"/>
          <p:nvPr/>
        </p:nvSpPr>
        <p:spPr>
          <a:xfrm>
            <a:off x="9988902" y="1131794"/>
            <a:ext cx="1471773" cy="7386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Gefahr von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Überschwem-mungen</a:t>
            </a:r>
            <a:endParaRPr lang="de-DE" sz="1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92ECFD7-E3C3-4A53-A42D-1618E7BA5E68}"/>
              </a:ext>
            </a:extLst>
          </p:cNvPr>
          <p:cNvSpPr txBox="1"/>
          <p:nvPr/>
        </p:nvSpPr>
        <p:spPr>
          <a:xfrm>
            <a:off x="3238311" y="4072952"/>
            <a:ext cx="1471773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Geringe Verdunstung</a:t>
            </a:r>
            <a:endParaRPr lang="de-DE" sz="14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7EBFE9E-70B1-4A6D-8EC8-F958B2A53674}"/>
              </a:ext>
            </a:extLst>
          </p:cNvPr>
          <p:cNvSpPr txBox="1"/>
          <p:nvPr/>
        </p:nvSpPr>
        <p:spPr>
          <a:xfrm>
            <a:off x="3091202" y="2512158"/>
            <a:ext cx="1471773" cy="738664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Eingeschränkter Pflanzen- und Baumbewuchs</a:t>
            </a:r>
            <a:endParaRPr lang="de-DE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FB6F395-D8F6-4820-842E-7BDC876ECB6C}"/>
              </a:ext>
            </a:extLst>
          </p:cNvPr>
          <p:cNvSpPr txBox="1"/>
          <p:nvPr/>
        </p:nvSpPr>
        <p:spPr>
          <a:xfrm>
            <a:off x="3238310" y="4798700"/>
            <a:ext cx="1471773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Fehlende Luftkühlung</a:t>
            </a:r>
            <a:endParaRPr lang="de-DE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A607A84-E950-4177-A537-26E9316EB099}"/>
              </a:ext>
            </a:extLst>
          </p:cNvPr>
          <p:cNvSpPr txBox="1"/>
          <p:nvPr/>
        </p:nvSpPr>
        <p:spPr>
          <a:xfrm>
            <a:off x="2502423" y="6005092"/>
            <a:ext cx="1471773" cy="7386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Erhöhte Lufttempera-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turen</a:t>
            </a:r>
            <a:endParaRPr lang="de-DE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6518BBA-5D60-4661-9923-BFAA9AA3A14A}"/>
              </a:ext>
            </a:extLst>
          </p:cNvPr>
          <p:cNvSpPr txBox="1"/>
          <p:nvPr/>
        </p:nvSpPr>
        <p:spPr>
          <a:xfrm>
            <a:off x="1213970" y="4034687"/>
            <a:ext cx="1471773" cy="7386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Starke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Sonnenein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-strahlung</a:t>
            </a:r>
            <a:endParaRPr lang="de-DE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D0BDF72-3087-4423-A39B-98D69DE3FF3C}"/>
              </a:ext>
            </a:extLst>
          </p:cNvPr>
          <p:cNvSpPr txBox="1"/>
          <p:nvPr/>
        </p:nvSpPr>
        <p:spPr>
          <a:xfrm>
            <a:off x="3091202" y="513646"/>
            <a:ext cx="1471773" cy="7386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Zerstörung der Bodenfruchtbar-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keit</a:t>
            </a:r>
            <a:endParaRPr lang="de-DE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E3763B4-F58E-477E-B7E5-EF5BC62B66D5}"/>
              </a:ext>
            </a:extLst>
          </p:cNvPr>
          <p:cNvSpPr txBox="1"/>
          <p:nvPr/>
        </p:nvSpPr>
        <p:spPr>
          <a:xfrm>
            <a:off x="3091202" y="1520592"/>
            <a:ext cx="1471773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Verhinderung der Bodenneubildung</a:t>
            </a:r>
            <a:endParaRPr lang="de-DE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9412A70-0CA1-4661-AB63-835626E35560}"/>
              </a:ext>
            </a:extLst>
          </p:cNvPr>
          <p:cNvSpPr txBox="1"/>
          <p:nvPr/>
        </p:nvSpPr>
        <p:spPr>
          <a:xfrm>
            <a:off x="6288922" y="1370967"/>
            <a:ext cx="1471773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Wenige Grün- und Freiflächen</a:t>
            </a:r>
            <a:endParaRPr lang="de-DE" sz="14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A6ABA63-86BF-4028-AA40-F0C1803F8F9F}"/>
              </a:ext>
            </a:extLst>
          </p:cNvPr>
          <p:cNvSpPr txBox="1"/>
          <p:nvPr/>
        </p:nvSpPr>
        <p:spPr>
          <a:xfrm>
            <a:off x="7089678" y="4313508"/>
            <a:ext cx="1471773" cy="7386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Beeinträchtigung des psychischen Wohlbefindens</a:t>
            </a:r>
            <a:endParaRPr lang="de-DE" sz="14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78588C4-0282-4DE6-9DF1-950BCD3D98A4}"/>
              </a:ext>
            </a:extLst>
          </p:cNvPr>
          <p:cNvSpPr txBox="1"/>
          <p:nvPr/>
        </p:nvSpPr>
        <p:spPr>
          <a:xfrm>
            <a:off x="662008" y="901797"/>
            <a:ext cx="1471773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Eingeschränkte  Artenvielfalt</a:t>
            </a:r>
            <a:endParaRPr lang="de-DE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2FE1CF7-C17F-4671-BF96-9035B9235C33}"/>
              </a:ext>
            </a:extLst>
          </p:cNvPr>
          <p:cNvSpPr txBox="1"/>
          <p:nvPr/>
        </p:nvSpPr>
        <p:spPr>
          <a:xfrm>
            <a:off x="659223" y="1969778"/>
            <a:ext cx="1471773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Fehlende Lebensräumen für Tiere und Pflanzen</a:t>
            </a:r>
            <a:endParaRPr lang="de-DE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84AECFE-695D-44D2-A457-037222A2A6EF}"/>
              </a:ext>
            </a:extLst>
          </p:cNvPr>
          <p:cNvSpPr txBox="1"/>
          <p:nvPr/>
        </p:nvSpPr>
        <p:spPr>
          <a:xfrm>
            <a:off x="1213970" y="4993853"/>
            <a:ext cx="1471773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Starke Aufheizung von Beton und Asphalt</a:t>
            </a:r>
            <a:endParaRPr lang="de-DE" sz="1400" dirty="0"/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461A103C-0A4B-485A-A2F1-1F76E790DFF8}"/>
              </a:ext>
            </a:extLst>
          </p:cNvPr>
          <p:cNvCxnSpPr>
            <a:cxnSpLocks/>
            <a:stCxn id="3" idx="0"/>
            <a:endCxn id="35" idx="1"/>
          </p:cNvCxnSpPr>
          <p:nvPr/>
        </p:nvCxnSpPr>
        <p:spPr>
          <a:xfrm rot="5400000" flipH="1" flipV="1">
            <a:off x="5488848" y="2084956"/>
            <a:ext cx="1196887" cy="32708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0BB7EBA1-B249-4A53-A86D-EB225FFFDE2E}"/>
              </a:ext>
            </a:extLst>
          </p:cNvPr>
          <p:cNvCxnSpPr>
            <a:stCxn id="25" idx="3"/>
            <a:endCxn id="5" idx="1"/>
          </p:cNvCxnSpPr>
          <p:nvPr/>
        </p:nvCxnSpPr>
        <p:spPr>
          <a:xfrm flipV="1">
            <a:off x="7760695" y="1035394"/>
            <a:ext cx="307152" cy="59718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C654EE20-5C86-454B-93CC-A4F961557692}"/>
              </a:ext>
            </a:extLst>
          </p:cNvPr>
          <p:cNvCxnSpPr>
            <a:cxnSpLocks/>
          </p:cNvCxnSpPr>
          <p:nvPr/>
        </p:nvCxnSpPr>
        <p:spPr>
          <a:xfrm>
            <a:off x="7763913" y="1726249"/>
            <a:ext cx="307152" cy="56350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50BA830B-B8F1-49CC-80D4-92ABC269A836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9539620" y="1035394"/>
            <a:ext cx="449282" cy="46573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AAD89C4E-7E31-4357-8009-5AC78E32DF44}"/>
              </a:ext>
            </a:extLst>
          </p:cNvPr>
          <p:cNvCxnSpPr>
            <a:cxnSpLocks/>
          </p:cNvCxnSpPr>
          <p:nvPr/>
        </p:nvCxnSpPr>
        <p:spPr>
          <a:xfrm flipV="1">
            <a:off x="9539620" y="1600931"/>
            <a:ext cx="449282" cy="69495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61759AA7-4387-43E8-ADF7-B505865AC72D}"/>
              </a:ext>
            </a:extLst>
          </p:cNvPr>
          <p:cNvCxnSpPr>
            <a:stCxn id="3" idx="1"/>
            <a:endCxn id="13" idx="3"/>
          </p:cNvCxnSpPr>
          <p:nvPr/>
        </p:nvCxnSpPr>
        <p:spPr>
          <a:xfrm rot="10800000">
            <a:off x="4562976" y="2881491"/>
            <a:ext cx="624889" cy="33478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328C8ADF-2848-409D-B50A-B0C1A9BE7CBB}"/>
              </a:ext>
            </a:extLst>
          </p:cNvPr>
          <p:cNvCxnSpPr>
            <a:stCxn id="13" idx="1"/>
            <a:endCxn id="31" idx="3"/>
          </p:cNvCxnSpPr>
          <p:nvPr/>
        </p:nvCxnSpPr>
        <p:spPr>
          <a:xfrm rot="10800000">
            <a:off x="2130996" y="2446832"/>
            <a:ext cx="960206" cy="43465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7E64B4D4-910B-4239-B105-24DE33AFDB26}"/>
              </a:ext>
            </a:extLst>
          </p:cNvPr>
          <p:cNvCxnSpPr>
            <a:stCxn id="31" idx="0"/>
            <a:endCxn id="29" idx="2"/>
          </p:cNvCxnSpPr>
          <p:nvPr/>
        </p:nvCxnSpPr>
        <p:spPr>
          <a:xfrm flipV="1">
            <a:off x="1395110" y="1425017"/>
            <a:ext cx="2785" cy="5447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69460126-3C51-4A81-85AA-995EA28A4E23}"/>
              </a:ext>
            </a:extLst>
          </p:cNvPr>
          <p:cNvCxnSpPr>
            <a:stCxn id="13" idx="0"/>
            <a:endCxn id="23" idx="2"/>
          </p:cNvCxnSpPr>
          <p:nvPr/>
        </p:nvCxnSpPr>
        <p:spPr>
          <a:xfrm flipV="1">
            <a:off x="3827089" y="2043812"/>
            <a:ext cx="0" cy="4683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EB12A3F2-2219-44D7-8CDC-8C179F44F77C}"/>
              </a:ext>
            </a:extLst>
          </p:cNvPr>
          <p:cNvCxnSpPr>
            <a:stCxn id="23" idx="0"/>
            <a:endCxn id="21" idx="2"/>
          </p:cNvCxnSpPr>
          <p:nvPr/>
        </p:nvCxnSpPr>
        <p:spPr>
          <a:xfrm flipV="1">
            <a:off x="3827089" y="1252310"/>
            <a:ext cx="0" cy="268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4953E774-1D16-42BA-B5BF-2015202D94FE}"/>
              </a:ext>
            </a:extLst>
          </p:cNvPr>
          <p:cNvCxnSpPr>
            <a:stCxn id="21" idx="1"/>
            <a:endCxn id="29" idx="3"/>
          </p:cNvCxnSpPr>
          <p:nvPr/>
        </p:nvCxnSpPr>
        <p:spPr>
          <a:xfrm rot="10800000" flipV="1">
            <a:off x="2133782" y="882977"/>
            <a:ext cx="957421" cy="28042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E70B0B29-74D1-4DB2-B72A-69628B7F9584}"/>
              </a:ext>
            </a:extLst>
          </p:cNvPr>
          <p:cNvCxnSpPr>
            <a:stCxn id="3" idx="2"/>
            <a:endCxn id="11" idx="0"/>
          </p:cNvCxnSpPr>
          <p:nvPr/>
        </p:nvCxnSpPr>
        <p:spPr>
          <a:xfrm rot="5400000">
            <a:off x="4705301" y="2854501"/>
            <a:ext cx="487349" cy="194955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5F62F748-710F-4939-84BA-4FE4C0F9FA4A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flipH="1">
            <a:off x="3974197" y="4596172"/>
            <a:ext cx="1" cy="202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CFE3F0F5-3651-4A04-9311-65BC050036F9}"/>
              </a:ext>
            </a:extLst>
          </p:cNvPr>
          <p:cNvCxnSpPr>
            <a:stCxn id="19" idx="2"/>
            <a:endCxn id="33" idx="0"/>
          </p:cNvCxnSpPr>
          <p:nvPr/>
        </p:nvCxnSpPr>
        <p:spPr>
          <a:xfrm>
            <a:off x="1949857" y="4773351"/>
            <a:ext cx="0" cy="2205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9E1E51CC-D62F-4022-95E9-A436E6885DDC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rot="5400000">
            <a:off x="3264668" y="5295563"/>
            <a:ext cx="683172" cy="73588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625D94B0-01ED-406C-B89D-1EFD14E5A226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rot="16200000" flipH="1">
            <a:off x="2012908" y="5884909"/>
            <a:ext cx="426464" cy="5525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82676A78-07E0-4830-BDE9-59EA07A944CC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3974196" y="5052172"/>
            <a:ext cx="3851369" cy="145547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178A1B8F-3BEB-4A02-A5C6-54F58F043D49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16200000" flipH="1">
            <a:off x="6215527" y="2703469"/>
            <a:ext cx="2419321" cy="80075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4734FC5A-6DFA-45E3-8082-1F35936BBCF9}"/>
              </a:ext>
            </a:extLst>
          </p:cNvPr>
          <p:cNvSpPr txBox="1"/>
          <p:nvPr/>
        </p:nvSpPr>
        <p:spPr>
          <a:xfrm>
            <a:off x="10052296" y="2364857"/>
            <a:ext cx="173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Hydrosphäre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4B4081CC-6DA9-46EB-90B1-4FAEAF4D1669}"/>
              </a:ext>
            </a:extLst>
          </p:cNvPr>
          <p:cNvSpPr txBox="1"/>
          <p:nvPr/>
        </p:nvSpPr>
        <p:spPr>
          <a:xfrm rot="16200000">
            <a:off x="7984603" y="3670649"/>
            <a:ext cx="173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Anthroposphäre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34544333-A423-4D16-ABA8-AC2DEDFFB82E}"/>
              </a:ext>
            </a:extLst>
          </p:cNvPr>
          <p:cNvSpPr txBox="1"/>
          <p:nvPr/>
        </p:nvSpPr>
        <p:spPr>
          <a:xfrm rot="16200000">
            <a:off x="39244" y="5456569"/>
            <a:ext cx="173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C000"/>
                </a:solidFill>
              </a:rPr>
              <a:t>Atmosphäre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37C3C8C2-E017-410E-87FE-4263CDF100BB}"/>
              </a:ext>
            </a:extLst>
          </p:cNvPr>
          <p:cNvSpPr txBox="1"/>
          <p:nvPr/>
        </p:nvSpPr>
        <p:spPr>
          <a:xfrm>
            <a:off x="597961" y="3149432"/>
            <a:ext cx="120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Biosphäre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3D6856D3-7B45-42F6-8C60-3C50D15BED8D}"/>
              </a:ext>
            </a:extLst>
          </p:cNvPr>
          <p:cNvSpPr txBox="1"/>
          <p:nvPr/>
        </p:nvSpPr>
        <p:spPr>
          <a:xfrm>
            <a:off x="2964589" y="0"/>
            <a:ext cx="624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Die Folgen der Flächenversiegelung durch dichte Bebauung</a:t>
            </a:r>
          </a:p>
        </p:txBody>
      </p: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4BE1E0C8-A2AE-4A17-9BF0-49E36C0019E9}"/>
              </a:ext>
            </a:extLst>
          </p:cNvPr>
          <p:cNvGrpSpPr/>
          <p:nvPr/>
        </p:nvGrpSpPr>
        <p:grpSpPr>
          <a:xfrm>
            <a:off x="1949858" y="3257196"/>
            <a:ext cx="1836943" cy="777490"/>
            <a:chOff x="1949858" y="3257196"/>
            <a:chExt cx="1836943" cy="777490"/>
          </a:xfrm>
        </p:grpSpPr>
        <p:cxnSp>
          <p:nvCxnSpPr>
            <p:cNvPr id="116" name="Verbinder: gewinkelt 115">
              <a:extLst>
                <a:ext uri="{FF2B5EF4-FFF2-40B4-BE49-F238E27FC236}">
                  <a16:creationId xmlns:a16="http://schemas.microsoft.com/office/drawing/2014/main" id="{F4ACD92F-4FEA-4C16-80C1-0A7C583CFE71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rot="10800000" flipV="1">
              <a:off x="1949858" y="3600373"/>
              <a:ext cx="1836943" cy="434313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9CC95742-38B1-4DE0-9B87-9F67024125A3}"/>
                </a:ext>
              </a:extLst>
            </p:cNvPr>
            <p:cNvCxnSpPr/>
            <p:nvPr/>
          </p:nvCxnSpPr>
          <p:spPr>
            <a:xfrm flipV="1">
              <a:off x="3786800" y="3257196"/>
              <a:ext cx="0" cy="3498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453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1FFA6933-17F5-4897-8546-716F576758B6}"/>
              </a:ext>
            </a:extLst>
          </p:cNvPr>
          <p:cNvSpPr txBox="1"/>
          <p:nvPr/>
        </p:nvSpPr>
        <p:spPr>
          <a:xfrm>
            <a:off x="1332412" y="592072"/>
            <a:ext cx="8142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https://www.deutschlandfunkkultur.de/schottergaerten-ein-oekologischer-suendenfall.976.de.html?dram:article_id=443343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F9D31E2-3ABE-449E-9080-98E522011BA8}"/>
              </a:ext>
            </a:extLst>
          </p:cNvPr>
          <p:cNvSpPr txBox="1"/>
          <p:nvPr/>
        </p:nvSpPr>
        <p:spPr>
          <a:xfrm>
            <a:off x="1332412" y="172334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https://www.umweltbundesamt.de/daten/flaeche-boden-land-oekosysteme/boden/bodenversiegelung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BF714D5-B7CB-4707-AD43-E09D85F51E27}"/>
              </a:ext>
            </a:extLst>
          </p:cNvPr>
          <p:cNvSpPr txBox="1"/>
          <p:nvPr/>
        </p:nvSpPr>
        <p:spPr>
          <a:xfrm>
            <a:off x="1332412" y="27936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https://lnv-bw.de/schottergaerten/</a:t>
            </a:r>
          </a:p>
        </p:txBody>
      </p:sp>
    </p:spTree>
    <p:extLst>
      <p:ext uri="{BB962C8B-B14F-4D97-AF65-F5344CB8AC3E}">
        <p14:creationId xmlns:p14="http://schemas.microsoft.com/office/powerpoint/2010/main" val="106873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E6D20138-AE5F-443E-B0CF-6AC83574AB23}"/>
              </a:ext>
            </a:extLst>
          </p:cNvPr>
          <p:cNvSpPr txBox="1"/>
          <p:nvPr/>
        </p:nvSpPr>
        <p:spPr>
          <a:xfrm>
            <a:off x="707010" y="290543"/>
            <a:ext cx="909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Ursachen und Wirkungen des Landschaftswandels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680F43C-3F1D-4067-A201-C6CF252A43D0}"/>
              </a:ext>
            </a:extLst>
          </p:cNvPr>
          <p:cNvSpPr txBox="1"/>
          <p:nvPr/>
        </p:nvSpPr>
        <p:spPr>
          <a:xfrm>
            <a:off x="855773" y="961382"/>
            <a:ext cx="320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Technische Entwicklung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6F6AD16-D933-49CF-A4E0-814E99CD191B}"/>
              </a:ext>
            </a:extLst>
          </p:cNvPr>
          <p:cNvSpPr txBox="1"/>
          <p:nvPr/>
        </p:nvSpPr>
        <p:spPr>
          <a:xfrm>
            <a:off x="6389307" y="912139"/>
            <a:ext cx="283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Bevölkerungswachstum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BCD6811-8EDB-4DB7-AE17-58660F3F9070}"/>
              </a:ext>
            </a:extLst>
          </p:cNvPr>
          <p:cNvSpPr txBox="1"/>
          <p:nvPr/>
        </p:nvSpPr>
        <p:spPr>
          <a:xfrm>
            <a:off x="3625684" y="1461396"/>
            <a:ext cx="3205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Veränderung der Gesellschaft: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Agrargesellschaft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Industriegesellschaft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Dienstleistungsgesellschaft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791905-E5BA-4B54-B70C-403A5585F0EC}"/>
              </a:ext>
            </a:extLst>
          </p:cNvPr>
          <p:cNvSpPr txBox="1"/>
          <p:nvPr/>
        </p:nvSpPr>
        <p:spPr>
          <a:xfrm>
            <a:off x="3625684" y="2878082"/>
            <a:ext cx="320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Veränderung der Raumnutzung</a:t>
            </a:r>
            <a:r>
              <a:rPr lang="de-DE" dirty="0"/>
              <a:t>: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9905D07-99E6-4D55-A3D6-F27D71135CDF}"/>
              </a:ext>
            </a:extLst>
          </p:cNvPr>
          <p:cNvSpPr txBox="1"/>
          <p:nvPr/>
        </p:nvSpPr>
        <p:spPr>
          <a:xfrm>
            <a:off x="3625684" y="3228703"/>
            <a:ext cx="5312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Zunehmender Flächenbedarf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Zunehmender Bedarf an natürlichen Ressourcen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4C2E62D-47A1-4693-ABF5-BE9724D40130}"/>
              </a:ext>
            </a:extLst>
          </p:cNvPr>
          <p:cNvSpPr txBox="1"/>
          <p:nvPr/>
        </p:nvSpPr>
        <p:spPr>
          <a:xfrm>
            <a:off x="3785938" y="4254605"/>
            <a:ext cx="304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Besiedlung von Gunsträumen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E03D53B-292C-4662-B8AF-747A584F00FD}"/>
              </a:ext>
            </a:extLst>
          </p:cNvPr>
          <p:cNvSpPr txBox="1"/>
          <p:nvPr/>
        </p:nvSpPr>
        <p:spPr>
          <a:xfrm>
            <a:off x="3705810" y="4894992"/>
            <a:ext cx="320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Besiedlung von </a:t>
            </a:r>
            <a:r>
              <a:rPr lang="de-DE" dirty="0" err="1"/>
              <a:t>Ungunsträumen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F25DC1F-7220-43C2-8DB3-ABD16D89ACB0}"/>
              </a:ext>
            </a:extLst>
          </p:cNvPr>
          <p:cNvSpPr txBox="1"/>
          <p:nvPr/>
        </p:nvSpPr>
        <p:spPr>
          <a:xfrm>
            <a:off x="4082881" y="5504546"/>
            <a:ext cx="245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Eingriffe in die Natur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A629155-5E65-49E0-90FA-28209A7EB65F}"/>
              </a:ext>
            </a:extLst>
          </p:cNvPr>
          <p:cNvSpPr txBox="1"/>
          <p:nvPr/>
        </p:nvSpPr>
        <p:spPr>
          <a:xfrm>
            <a:off x="4082881" y="6099616"/>
            <a:ext cx="245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Schutzmaßnahmen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AB9A8F3-B594-4E71-938F-AF628B9DEA9F}"/>
              </a:ext>
            </a:extLst>
          </p:cNvPr>
          <p:cNvCxnSpPr>
            <a:stCxn id="4" idx="2"/>
          </p:cNvCxnSpPr>
          <p:nvPr/>
        </p:nvCxnSpPr>
        <p:spPr>
          <a:xfrm>
            <a:off x="2458330" y="1330714"/>
            <a:ext cx="1129647" cy="26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26A0789-5112-418B-93A4-C39D41F9A15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736531" y="1281471"/>
            <a:ext cx="1071510" cy="30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48EF711-7010-4027-A2AE-B6A90D2C964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228241" y="2661725"/>
            <a:ext cx="0" cy="21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F49B42D-09E0-48D4-8FE5-D2DD4F3E289D}"/>
              </a:ext>
            </a:extLst>
          </p:cNvPr>
          <p:cNvCxnSpPr>
            <a:endCxn id="9" idx="0"/>
          </p:cNvCxnSpPr>
          <p:nvPr/>
        </p:nvCxnSpPr>
        <p:spPr>
          <a:xfrm>
            <a:off x="5308367" y="3903984"/>
            <a:ext cx="1" cy="35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0275723-9C56-4AFA-B68E-D2E459B06666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5308367" y="4623937"/>
            <a:ext cx="1" cy="27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E4BE358-8875-48A4-9474-5DCFF34D437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5308366" y="5264324"/>
            <a:ext cx="1" cy="24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3BE1E46-33CC-4BB5-8706-60B6B502C51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308366" y="5873878"/>
            <a:ext cx="0" cy="22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80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F38930B-777D-42D4-AE92-AA6C932F8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53" y="3244625"/>
            <a:ext cx="11715946" cy="2080985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87AF74DB-CA9C-4674-B800-CD582B30C0F1}"/>
              </a:ext>
            </a:extLst>
          </p:cNvPr>
          <p:cNvSpPr/>
          <p:nvPr/>
        </p:nvSpPr>
        <p:spPr>
          <a:xfrm>
            <a:off x="163773" y="6036736"/>
            <a:ext cx="10174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200" dirty="0"/>
          </a:p>
          <a:p>
            <a:r>
              <a:rPr lang="de-DE" sz="1200" dirty="0">
                <a:hlinkClick r:id="rId3"/>
              </a:rPr>
              <a:t>https://www.dr-frank-schroeter.de/Bodenverbrauch/Aktueller_Stand.htm</a:t>
            </a:r>
            <a:r>
              <a:rPr lang="de-DE" sz="1200" dirty="0"/>
              <a:t> ; 02.02.2021, 11:25 Uhr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EC3EF6-D49C-4A13-A6BB-2BB4F1232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864" y="772658"/>
            <a:ext cx="10525125" cy="18002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4501905-006E-45A5-80E8-1D7DDBB52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6375" y="3896365"/>
            <a:ext cx="5791988" cy="9322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A6B3F50-D93F-4E77-849D-1FBBE255F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90" y="5000297"/>
            <a:ext cx="11631071" cy="3825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78FBB09-286D-4D40-98F2-0B86D091AA4A}"/>
              </a:ext>
            </a:extLst>
          </p:cNvPr>
          <p:cNvSpPr txBox="1"/>
          <p:nvPr/>
        </p:nvSpPr>
        <p:spPr>
          <a:xfrm>
            <a:off x="7358151" y="1737693"/>
            <a:ext cx="9236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33CC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5,22 m²</a:t>
            </a:r>
          </a:p>
        </p:txBody>
      </p:sp>
    </p:spTree>
    <p:extLst>
      <p:ext uri="{BB962C8B-B14F-4D97-AF65-F5344CB8AC3E}">
        <p14:creationId xmlns:p14="http://schemas.microsoft.com/office/powerpoint/2010/main" val="157565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25375" y="1311536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703265" y="1059710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8FFBCC1-A6DE-4F34-9D54-15AB9D436969}"/>
              </a:ext>
            </a:extLst>
          </p:cNvPr>
          <p:cNvSpPr txBox="1"/>
          <p:nvPr/>
        </p:nvSpPr>
        <p:spPr>
          <a:xfrm>
            <a:off x="932893" y="1429096"/>
            <a:ext cx="6150467" cy="3088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 err="1"/>
              <a:t>Schätzung</a:t>
            </a:r>
            <a:r>
              <a:rPr lang="en-US" sz="2400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Welcher</a:t>
            </a:r>
            <a:r>
              <a:rPr lang="en-US" sz="2400" dirty="0"/>
              <a:t> </a:t>
            </a:r>
            <a:r>
              <a:rPr lang="en-US" sz="2400" dirty="0" err="1"/>
              <a:t>Anteil</a:t>
            </a:r>
            <a:r>
              <a:rPr lang="en-US" sz="2400" dirty="0"/>
              <a:t> der </a:t>
            </a:r>
            <a:r>
              <a:rPr lang="en-US" sz="2400" dirty="0" err="1"/>
              <a:t>Fläche</a:t>
            </a:r>
            <a:r>
              <a:rPr lang="en-US" sz="2400" dirty="0"/>
              <a:t> </a:t>
            </a:r>
            <a:r>
              <a:rPr lang="en-US" sz="2400" dirty="0" err="1"/>
              <a:t>Deutschlands</a:t>
            </a:r>
            <a:r>
              <a:rPr lang="en-US" sz="2400" dirty="0"/>
              <a:t> (in %) </a:t>
            </a:r>
            <a:r>
              <a:rPr lang="en-US" sz="2400" dirty="0" err="1"/>
              <a:t>wird</a:t>
            </a:r>
            <a:r>
              <a:rPr lang="en-US" sz="2400" dirty="0"/>
              <a:t> </a:t>
            </a:r>
            <a:r>
              <a:rPr lang="en-US" sz="2400" dirty="0" err="1"/>
              <a:t>verwendet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Siedlungen</a:t>
            </a:r>
            <a:r>
              <a:rPr lang="en-US" sz="2400" dirty="0"/>
              <a:t> und </a:t>
            </a:r>
            <a:r>
              <a:rPr lang="en-US" sz="2400" dirty="0" err="1"/>
              <a:t>Verkehrsflächen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Landwirtschaft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Wald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09C89D1D-8C73-4FE3-BB9A-0A66D0F9C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82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Grafik 3" descr="{0} mit einfarbiger Füllung">
            <a:extLst>
              <a:ext uri="{FF2B5EF4-FFF2-40B4-BE49-F238E27FC236}">
                <a16:creationId xmlns:a16="http://schemas.microsoft.com/office/drawing/2014/main" id="{96CF7075-11D2-4071-9786-3D044A63C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7011" y="2422740"/>
            <a:ext cx="2560931" cy="256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0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57874B1-9591-4557-9B91-DAB84722C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874" y="134332"/>
            <a:ext cx="13136160" cy="65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3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9D01953-94B3-4103-ADB2-4D781AF21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7152" y="115186"/>
            <a:ext cx="13442126" cy="674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8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7EC95C9-1A93-48E8-838A-692B4ED27398}"/>
              </a:ext>
            </a:extLst>
          </p:cNvPr>
          <p:cNvSpPr txBox="1"/>
          <p:nvPr/>
        </p:nvSpPr>
        <p:spPr>
          <a:xfrm>
            <a:off x="7558623" y="5573004"/>
            <a:ext cx="4633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entspricht der Fläche der Bundesländer </a:t>
            </a:r>
            <a:r>
              <a:rPr lang="de-DE" b="1" dirty="0">
                <a:solidFill>
                  <a:srgbClr val="FF0000"/>
                </a:solidFill>
              </a:rPr>
              <a:t>Saarland, Thüringen, Bremen, Berlin, Schleswig-Holstein, Hamburg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8EF37E3-B964-4AD6-B9C3-FDCA992CD5C2}"/>
              </a:ext>
            </a:extLst>
          </p:cNvPr>
          <p:cNvSpPr/>
          <p:nvPr/>
        </p:nvSpPr>
        <p:spPr>
          <a:xfrm>
            <a:off x="6096000" y="6168788"/>
            <a:ext cx="1178257" cy="163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1977AD-08E5-4B64-9FEA-02485E20977E}"/>
              </a:ext>
            </a:extLst>
          </p:cNvPr>
          <p:cNvSpPr txBox="1"/>
          <p:nvPr/>
        </p:nvSpPr>
        <p:spPr>
          <a:xfrm>
            <a:off x="6096000" y="5799456"/>
            <a:ext cx="124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knapp 14%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9340994-FFFA-41F1-BCE7-2EA3329412EA}"/>
              </a:ext>
            </a:extLst>
          </p:cNvPr>
          <p:cNvGrpSpPr/>
          <p:nvPr/>
        </p:nvGrpSpPr>
        <p:grpSpPr>
          <a:xfrm>
            <a:off x="1892706" y="-236136"/>
            <a:ext cx="4887995" cy="6732470"/>
            <a:chOff x="1892706" y="0"/>
            <a:chExt cx="4887995" cy="6732470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4C999888-ADA7-478E-8091-C5151997D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2706" y="125530"/>
              <a:ext cx="4887995" cy="6606940"/>
            </a:xfrm>
            <a:prstGeom prst="rect">
              <a:avLst/>
            </a:prstGeom>
          </p:spPr>
        </p:pic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0047793A-488C-4378-9EFA-DDBC0E3FECEF}"/>
                </a:ext>
              </a:extLst>
            </p:cNvPr>
            <p:cNvSpPr/>
            <p:nvPr/>
          </p:nvSpPr>
          <p:spPr>
            <a:xfrm>
              <a:off x="3043451" y="0"/>
              <a:ext cx="2634018" cy="436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5416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480385F-4D09-4D56-9897-2DC2BE47FC80}"/>
              </a:ext>
            </a:extLst>
          </p:cNvPr>
          <p:cNvSpPr txBox="1"/>
          <p:nvPr/>
        </p:nvSpPr>
        <p:spPr>
          <a:xfrm>
            <a:off x="1542196" y="846161"/>
            <a:ext cx="902991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800" b="1" u="sng" dirty="0">
                <a:solidFill>
                  <a:srgbClr val="FF0000"/>
                </a:solidFill>
              </a:rPr>
              <a:t>Flächenverbrauch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Was bedeutet das?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Welche Folgen hat die Versiegelung von Flächen durch Bebauung?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Welche Maßnahmen könnten dagegen ergriffen werden?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45D3436-5E20-4F77-BBB6-E046ED982EFB}"/>
              </a:ext>
            </a:extLst>
          </p:cNvPr>
          <p:cNvSpPr txBox="1"/>
          <p:nvPr/>
        </p:nvSpPr>
        <p:spPr>
          <a:xfrm>
            <a:off x="1542196" y="3734293"/>
            <a:ext cx="84552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Aufgabe</a:t>
            </a:r>
            <a:r>
              <a:rPr lang="de-DE" sz="2400" dirty="0"/>
              <a:t>:</a:t>
            </a:r>
          </a:p>
          <a:p>
            <a:r>
              <a:rPr lang="de-DE" sz="2400" dirty="0"/>
              <a:t>Bearbeite die hier genannten Aspekte des Begriffs Flächenverbrauch mit Hilfe des Buches, S. 26/27 und der Abbildung unten.</a:t>
            </a:r>
          </a:p>
        </p:txBody>
      </p:sp>
    </p:spTree>
    <p:extLst>
      <p:ext uri="{BB962C8B-B14F-4D97-AF65-F5344CB8AC3E}">
        <p14:creationId xmlns:p14="http://schemas.microsoft.com/office/powerpoint/2010/main" val="98742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http://www.dr-frank-schroeter.de/images/Haus.gif">
            <a:extLst>
              <a:ext uri="{FF2B5EF4-FFF2-40B4-BE49-F238E27FC236}">
                <a16:creationId xmlns:a16="http://schemas.microsoft.com/office/drawing/2014/main" id="{E3736730-6187-4A0D-A3F1-FFE5CECA3D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68" y="1121206"/>
            <a:ext cx="7397086" cy="52830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3BD5326-8AEA-46E3-A2EF-D01EB4CA7031}"/>
              </a:ext>
            </a:extLst>
          </p:cNvPr>
          <p:cNvSpPr txBox="1"/>
          <p:nvPr/>
        </p:nvSpPr>
        <p:spPr>
          <a:xfrm>
            <a:off x="504968" y="354629"/>
            <a:ext cx="848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Umweltwirkung von Wohnsiedlungen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56E820-E46F-4EE9-94CB-D9A4B9331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15" y="2371725"/>
            <a:ext cx="2162175" cy="21145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79039A5-AD6F-469A-837A-53B69CCA8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258" y="4644973"/>
            <a:ext cx="3318568" cy="185839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487CC08-67B8-4133-80AC-39F8F8CA59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031" y="215636"/>
            <a:ext cx="2989145" cy="19891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89FFCA1-559A-46A8-AD0C-9B91FB5FF255}"/>
              </a:ext>
            </a:extLst>
          </p:cNvPr>
          <p:cNvSpPr txBox="1"/>
          <p:nvPr/>
        </p:nvSpPr>
        <p:spPr>
          <a:xfrm>
            <a:off x="504968" y="646290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https://www.dr-frank-schroeter.de/wohnen.htm</a:t>
            </a:r>
          </a:p>
        </p:txBody>
      </p:sp>
    </p:spTree>
    <p:extLst>
      <p:ext uri="{BB962C8B-B14F-4D97-AF65-F5344CB8AC3E}">
        <p14:creationId xmlns:p14="http://schemas.microsoft.com/office/powerpoint/2010/main" val="338646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Microsoft Office PowerPoint</Application>
  <PresentationFormat>Breitbild</PresentationFormat>
  <Paragraphs>70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Cambria</vt:lpstr>
      <vt:lpstr>Office</vt:lpstr>
      <vt:lpstr>Online-Unterricht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Online-Unterricht</dc:title>
  <dc:creator>Claudia Eysel</dc:creator>
  <cp:lastModifiedBy>Claudia Eysel</cp:lastModifiedBy>
  <cp:revision>11</cp:revision>
  <dcterms:created xsi:type="dcterms:W3CDTF">2021-02-02T11:14:08Z</dcterms:created>
  <dcterms:modified xsi:type="dcterms:W3CDTF">2021-02-02T15:30:45Z</dcterms:modified>
</cp:coreProperties>
</file>