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7" r:id="rId4"/>
    <p:sldId id="256" r:id="rId5"/>
    <p:sldId id="269" r:id="rId6"/>
    <p:sldId id="263" r:id="rId7"/>
    <p:sldId id="264" r:id="rId8"/>
    <p:sldId id="268" r:id="rId9"/>
    <p:sldId id="270" r:id="rId10"/>
    <p:sldId id="257" r:id="rId11"/>
    <p:sldId id="265" r:id="rId12"/>
    <p:sldId id="266" r:id="rId13"/>
    <p:sldId id="260" r:id="rId14"/>
    <p:sldId id="25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04E98-3A7F-4D19-997E-6027FDC17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8D285B-4119-4E6A-8DD7-B571A03E9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73E406-9F05-497D-87A4-8BEBA146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3FAB0-0DD9-4F22-8358-B3805812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AC9FEE-D0E6-4053-B7FA-A8CA8085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F20D5-E11C-4640-B811-4759CF3B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59E110-D688-4FAB-A9FC-17C8829A3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6F6B66-35EA-4C2D-A544-F77C1BE4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53192-9694-4AEE-8E37-28DB44B0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A9A09-C650-40A4-90FA-9A6AF17F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16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87E922-0E50-46BE-9C2C-14744BF5D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39CD49-521F-4D39-9E6A-DC99FC1AE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5F8E21-A800-48FF-BDAD-0FE08BC5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41047D-E208-41F9-BF4E-E4771E2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66C44F-F7D4-4320-9591-7D8B6A88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23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BF0D7-F9F6-482F-A69D-38B76A44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436F1-DEA6-4D76-942A-DEA9BB23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251415-E238-4095-8F03-7202F1CC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9F1ED-9CD5-4EFD-A275-5CBB2D5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7535D8-279A-407A-B1A9-68101163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56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C4F6B-0451-4941-9E21-C9BAD06F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A9EE9C-DFD6-4FA2-A30E-24DF5872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47E67-56C7-485F-B0AD-E4A72556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36206A-FED9-4B8D-8ED0-34E8B083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CFAB4A-9990-43EE-A6F0-1523A92D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43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92E3A-B6BD-4782-86F2-77A57985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F9D81D-680B-4F26-A556-ACC1893B7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E04467-0A41-4AC2-80F3-C11601991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0AD6CE-8354-4879-9D02-A86ACDC7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872820-9330-4BBF-9232-9A6A2150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4BD9BD-2E17-40FA-BB49-F6B4D277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64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5B007-D53D-44EF-BCEA-1220B886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3E2773-A1C2-4C0F-A7C2-E7D65DEC7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1FB6D-C053-4D96-B869-EB99522D5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0FEF13-8277-4D97-B366-99B4898DC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81A2F6-2C75-4DAA-AAAA-C6CCB162B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F86523-80ED-4D05-96B0-2BA7672D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C2A287-AB55-4D94-BC77-786AEBE0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FAAD82-4298-46C0-A52A-C0D25B9B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13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12254-5880-4A13-8991-54FFDF95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C6E7D0-4005-4998-8014-D6FDB93B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C9F278-C93D-4C24-B395-8F7DA6C8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15F989-74B3-4C6A-B798-F9418B78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19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82A01E-1CDF-4BD2-8CB8-B0729999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6F9772-83FD-49B0-A3DB-3E9386DB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E8908-1A97-4113-BD0A-9E9E86E0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61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120E-E835-46F1-91C5-90A4587E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A68B7-C232-4545-A56B-E6584745A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2974A1-C8A0-478E-BB00-4D96E29EC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838105-6487-4F44-A2DE-67488FBE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86D16C-85DA-4730-B4B5-0314555C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94AAA1-C1DA-4751-B312-BDB9F8B6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57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EF4C8-B10B-4D91-83F9-226CE400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89AF03-4421-4AAD-9C19-FBEF7F9F2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CA0F61-5B08-4CBF-8C19-27E02AB68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A7F1B9-FA79-4E9A-8BA0-58F60DF3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C3F-D05D-4231-9C25-959A04D77EA3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09613A-C87E-4562-BCF4-C52BAA33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539100-8B32-4A66-860B-9556367B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05A8BC3-D549-452B-AAAC-41FC9C81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0B606E-93F6-4377-9179-FC538B44B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E9D3E-2E31-4682-B9D6-CC42FB302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7C3F-D05D-4231-9C25-959A04D77EA3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9FE75-AFE1-4B7D-9CCE-6BE1074FA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8C225-04BF-460D-BE1D-877031113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1B286-BFF0-459E-A9EF-7B44670A9F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59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wf.ch/de/nachhaltig-leben/footprintrechner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FBF5775-D0E0-4552-BF33-7D970617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29" y="555398"/>
            <a:ext cx="8545074" cy="551157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AB38E99-2431-421B-84FC-85BE7A995086}"/>
              </a:ext>
            </a:extLst>
          </p:cNvPr>
          <p:cNvSpPr/>
          <p:nvPr/>
        </p:nvSpPr>
        <p:spPr>
          <a:xfrm>
            <a:off x="3665174" y="6302602"/>
            <a:ext cx="486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solidFill>
                  <a:srgbClr val="333333"/>
                </a:solidFill>
                <a:latin typeface="DejaVuSansCondensed-Oblique"/>
              </a:rPr>
              <a:t>"Es ist genug für alle da!" (Steffen Butz, Karlsruhe)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68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98466CA-9365-4BCC-B6BD-CB72EC72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282" y="34175"/>
            <a:ext cx="6293618" cy="72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8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48C4DA6-50FE-43A6-AC0A-BA9EBBC35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8" y="424786"/>
            <a:ext cx="10689995" cy="60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7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EF01CF4-C333-48B4-840D-AC9270C07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62" y="0"/>
            <a:ext cx="8106913" cy="693705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3CF689C-C932-4644-A74A-AF1E3B005D84}"/>
              </a:ext>
            </a:extLst>
          </p:cNvPr>
          <p:cNvSpPr/>
          <p:nvPr/>
        </p:nvSpPr>
        <p:spPr>
          <a:xfrm>
            <a:off x="9962865" y="6257836"/>
            <a:ext cx="228827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https://www.boell.de/de/2017/05/10/tiefseebergbau-welthunger-nach-rohstoffen</a:t>
            </a:r>
          </a:p>
        </p:txBody>
      </p:sp>
    </p:spTree>
    <p:extLst>
      <p:ext uri="{BB962C8B-B14F-4D97-AF65-F5344CB8AC3E}">
        <p14:creationId xmlns:p14="http://schemas.microsoft.com/office/powerpoint/2010/main" val="241187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6AE14C9-C2EE-4E8C-BFE4-2AC73A8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17" y="759051"/>
            <a:ext cx="9458326" cy="52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9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BD00FB8-A54F-4EC1-AB7B-51FCF2BB9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47" y="418419"/>
            <a:ext cx="11354158" cy="5648551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1C11DBC-1A14-46A6-96D1-CEA81B6423C4}"/>
              </a:ext>
            </a:extLst>
          </p:cNvPr>
          <p:cNvSpPr/>
          <p:nvPr/>
        </p:nvSpPr>
        <p:spPr>
          <a:xfrm>
            <a:off x="856547" y="6259420"/>
            <a:ext cx="10900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https://bdi.eu/media/presse/publikationen/energie-und-rohstoffe/Grundsatzpapier_Rohstoffpolitik.pdf</a:t>
            </a:r>
          </a:p>
        </p:txBody>
      </p:sp>
    </p:spTree>
    <p:extLst>
      <p:ext uri="{BB962C8B-B14F-4D97-AF65-F5344CB8AC3E}">
        <p14:creationId xmlns:p14="http://schemas.microsoft.com/office/powerpoint/2010/main" val="162220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9742052-57FE-43DC-A7C6-5221C201AA09}"/>
              </a:ext>
            </a:extLst>
          </p:cNvPr>
          <p:cNvSpPr txBox="1"/>
          <p:nvPr/>
        </p:nvSpPr>
        <p:spPr>
          <a:xfrm>
            <a:off x="838200" y="889128"/>
            <a:ext cx="882441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Der ökologische Fußabdruck</a:t>
            </a:r>
          </a:p>
          <a:p>
            <a:r>
              <a:rPr lang="de-DE" sz="28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DE" sz="2800" dirty="0"/>
              <a:t>Film:</a:t>
            </a:r>
          </a:p>
          <a:p>
            <a:pPr lvl="1"/>
            <a:r>
              <a:rPr lang="de-DE" sz="2800" i="1" dirty="0"/>
              <a:t>Definition</a:t>
            </a:r>
          </a:p>
          <a:p>
            <a:pPr lvl="1"/>
            <a:r>
              <a:rPr lang="de-DE" sz="2800" i="1" dirty="0"/>
              <a:t>Bioproduktive Fläche</a:t>
            </a:r>
          </a:p>
          <a:p>
            <a:pPr lvl="1"/>
            <a:r>
              <a:rPr lang="de-DE" sz="2800" i="1" dirty="0"/>
              <a:t>Globaler Hektar</a:t>
            </a:r>
          </a:p>
          <a:p>
            <a:pPr lvl="1"/>
            <a:endParaRPr lang="de-DE" sz="2800" dirty="0"/>
          </a:p>
          <a:p>
            <a:r>
              <a:rPr lang="de-DE" sz="2800" dirty="0">
                <a:sym typeface="Wingdings" panose="05000000000000000000" pitchFamily="2" charset="2"/>
              </a:rPr>
              <a:t> Buch S. 25, 2</a:t>
            </a:r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21CDCC-ED42-46B3-B976-37079D37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31179">
            <a:off x="8744436" y="929666"/>
            <a:ext cx="1836357" cy="14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8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399459E-5DA2-41AF-9A19-25C6278D51DB}"/>
              </a:ext>
            </a:extLst>
          </p:cNvPr>
          <p:cNvSpPr txBox="1"/>
          <p:nvPr/>
        </p:nvSpPr>
        <p:spPr>
          <a:xfrm>
            <a:off x="1037230" y="1173708"/>
            <a:ext cx="39714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B050"/>
                </a:solidFill>
              </a:rPr>
              <a:t>HABEN</a:t>
            </a:r>
          </a:p>
          <a:p>
            <a:r>
              <a:rPr lang="de-DE" sz="2800" dirty="0"/>
              <a:t>12 Mrd. globale Hektar</a:t>
            </a:r>
          </a:p>
          <a:p>
            <a:r>
              <a:rPr lang="de-DE" sz="2800" dirty="0"/>
              <a:t>1,8 </a:t>
            </a:r>
            <a:r>
              <a:rPr lang="de-DE" sz="2800" dirty="0" err="1"/>
              <a:t>gha</a:t>
            </a:r>
            <a:r>
              <a:rPr lang="de-DE" sz="2800" dirty="0"/>
              <a:t> pro Kopf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EE20A53-09B4-4636-B7C6-9F10919764D4}"/>
              </a:ext>
            </a:extLst>
          </p:cNvPr>
          <p:cNvSpPr txBox="1"/>
          <p:nvPr/>
        </p:nvSpPr>
        <p:spPr>
          <a:xfrm>
            <a:off x="6512256" y="1173707"/>
            <a:ext cx="39714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BRAUCHEN</a:t>
            </a:r>
          </a:p>
          <a:p>
            <a:r>
              <a:rPr lang="de-DE" sz="2800" dirty="0"/>
              <a:t>18 Mrd. globale Hektar</a:t>
            </a:r>
          </a:p>
          <a:p>
            <a:r>
              <a:rPr lang="de-DE" sz="2800" dirty="0"/>
              <a:t>2,7 </a:t>
            </a:r>
            <a:r>
              <a:rPr lang="de-DE" sz="2800" dirty="0" err="1"/>
              <a:t>gha</a:t>
            </a:r>
            <a:r>
              <a:rPr lang="de-DE" sz="2800" dirty="0"/>
              <a:t> pro Kopf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454BFC-13DA-4224-ADD5-9F331D293DFE}"/>
              </a:ext>
            </a:extLst>
          </p:cNvPr>
          <p:cNvSpPr txBox="1"/>
          <p:nvPr/>
        </p:nvSpPr>
        <p:spPr>
          <a:xfrm rot="10800000">
            <a:off x="5225953" y="1358372"/>
            <a:ext cx="534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&gt;</a:t>
            </a:r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E1D4A52-9510-4A88-B5E8-A1772290F02E}"/>
              </a:ext>
            </a:extLst>
          </p:cNvPr>
          <p:cNvSpPr/>
          <p:nvPr/>
        </p:nvSpPr>
        <p:spPr>
          <a:xfrm rot="5400000">
            <a:off x="5472182" y="-363371"/>
            <a:ext cx="576618" cy="7008125"/>
          </a:xfrm>
          <a:prstGeom prst="rightBrace">
            <a:avLst>
              <a:gd name="adj1" fmla="val 8333"/>
              <a:gd name="adj2" fmla="val 522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376ED4-B522-4022-813F-C63FA30A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332" y="3753375"/>
            <a:ext cx="3862317" cy="206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7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73178-2AC9-4ED3-82E4-7ADB7F58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7" y="-1166844"/>
            <a:ext cx="10252258" cy="2387600"/>
          </a:xfrm>
        </p:spPr>
        <p:txBody>
          <a:bodyPr>
            <a:normAutofit/>
          </a:bodyPr>
          <a:lstStyle/>
          <a:p>
            <a:r>
              <a:rPr lang="de-DE" sz="4800" b="1" dirty="0"/>
              <a:t>Mein ökologischer Fußabdruck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ACE4F87-4A20-4F51-889B-DF8C47649493}"/>
              </a:ext>
            </a:extLst>
          </p:cNvPr>
          <p:cNvSpPr/>
          <p:nvPr/>
        </p:nvSpPr>
        <p:spPr>
          <a:xfrm>
            <a:off x="809766" y="17595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de-DE" sz="2800" dirty="0"/>
              <a:t>Wie groß ist mein Fußabdruck?</a:t>
            </a:r>
            <a:endParaRPr lang="de-DE" sz="2800" dirty="0">
              <a:hlinkClick r:id="rId2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03C644-2D15-4F40-A1FE-70328787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57" y="2726752"/>
            <a:ext cx="6354240" cy="346754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AF7E73C-EB51-4D65-8B8E-5EDA5998FD52}"/>
              </a:ext>
            </a:extLst>
          </p:cNvPr>
          <p:cNvSpPr/>
          <p:nvPr/>
        </p:nvSpPr>
        <p:spPr>
          <a:xfrm>
            <a:off x="809766" y="3244334"/>
            <a:ext cx="323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https://www.fussabdruck.de/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B524462-1CC8-48D0-8983-A6E0C0831DFD}"/>
              </a:ext>
            </a:extLst>
          </p:cNvPr>
          <p:cNvSpPr txBox="1"/>
          <p:nvPr/>
        </p:nvSpPr>
        <p:spPr>
          <a:xfrm>
            <a:off x="6198925" y="1782319"/>
            <a:ext cx="30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rgbClr val="FF0000"/>
                </a:solidFill>
                <a:sym typeface="Wingdings" panose="05000000000000000000" pitchFamily="2" charset="2"/>
              </a:rPr>
              <a:t> Schnelltest</a:t>
            </a:r>
            <a:endParaRPr lang="de-DE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2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4DC8ABB-0FF9-4BF8-8393-B4C10BE99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24" y="1021690"/>
            <a:ext cx="8868556" cy="501851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DEE477A-9440-43B9-A0CF-570C1AEF8DDE}"/>
              </a:ext>
            </a:extLst>
          </p:cNvPr>
          <p:cNvSpPr txBox="1"/>
          <p:nvPr/>
        </p:nvSpPr>
        <p:spPr>
          <a:xfrm>
            <a:off x="1378424" y="300251"/>
            <a:ext cx="858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Zusammensetzung des Fußabdrucks in Deutschland</a:t>
            </a:r>
          </a:p>
        </p:txBody>
      </p:sp>
    </p:spTree>
    <p:extLst>
      <p:ext uri="{BB962C8B-B14F-4D97-AF65-F5344CB8AC3E}">
        <p14:creationId xmlns:p14="http://schemas.microsoft.com/office/powerpoint/2010/main" val="313807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E086B94-1069-4439-9F8E-33BC5C170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7" y="547848"/>
            <a:ext cx="7867400" cy="487881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EE6C3B9-9AC9-42C2-9670-E19384B3832C}"/>
              </a:ext>
            </a:extLst>
          </p:cNvPr>
          <p:cNvSpPr/>
          <p:nvPr/>
        </p:nvSpPr>
        <p:spPr>
          <a:xfrm>
            <a:off x="1813245" y="56638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Quelle: </a:t>
            </a:r>
            <a:r>
              <a:rPr lang="de-DE" dirty="0" err="1"/>
              <a:t>Giljum</a:t>
            </a:r>
            <a:r>
              <a:rPr lang="de-DE" dirty="0"/>
              <a:t>, </a:t>
            </a:r>
            <a:r>
              <a:rPr lang="de-DE" dirty="0" err="1"/>
              <a:t>Sustainable</a:t>
            </a:r>
            <a:r>
              <a:rPr lang="de-DE" dirty="0"/>
              <a:t> Europe Research Institute (SERI) 2007</a:t>
            </a:r>
          </a:p>
        </p:txBody>
      </p:sp>
    </p:spTree>
    <p:extLst>
      <p:ext uri="{BB962C8B-B14F-4D97-AF65-F5344CB8AC3E}">
        <p14:creationId xmlns:p14="http://schemas.microsoft.com/office/powerpoint/2010/main" val="38014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8ADBFE5-1DDC-4F06-B3FB-C6964E77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118" y="2552700"/>
            <a:ext cx="6677025" cy="43053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B743014-4CC4-4505-ABFB-B9191CA37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15314" cy="41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5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0075ADB-5BB0-4285-98D0-BB2563099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701" y="3186728"/>
            <a:ext cx="6591442" cy="3671272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EBFEB85-840F-4C8B-B6A8-576817B38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701" y="28541"/>
            <a:ext cx="7135292" cy="337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7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3">
            <a:extLst>
              <a:ext uri="{FF2B5EF4-FFF2-40B4-BE49-F238E27FC236}">
                <a16:creationId xmlns:a16="http://schemas.microsoft.com/office/drawing/2014/main" id="{F03C45FB-2ABD-4D78-9847-5792AB16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219" y="1293813"/>
            <a:ext cx="3505200" cy="2933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B22DAF4A-59A6-4F33-8329-CB9CA0AA6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181350"/>
            <a:ext cx="2000250" cy="49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de-DE" altLang="de-DE" sz="2000" dirty="0">
                <a:solidFill>
                  <a:srgbClr val="00B050"/>
                </a:solidFill>
                <a:latin typeface="Arial" panose="020B0604020202020204" pitchFamily="34" charset="0"/>
              </a:rPr>
              <a:t>Nachhaltigkeit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CC66BEBB-27DD-4CAD-A47F-550287C1A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219201"/>
            <a:ext cx="1920875" cy="925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de-DE" altLang="de-DE" sz="2000" dirty="0">
                <a:solidFill>
                  <a:srgbClr val="FF0000"/>
                </a:solidFill>
                <a:latin typeface="Arial" panose="020B0604020202020204" pitchFamily="34" charset="0"/>
              </a:rPr>
              <a:t>Ökonomische Sicherheit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4C2C1AC8-434C-4743-B34F-793729AD7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4460876"/>
            <a:ext cx="2305050" cy="925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de-DE" altLang="de-DE" sz="2000" dirty="0">
                <a:solidFill>
                  <a:srgbClr val="FF0000"/>
                </a:solidFill>
                <a:latin typeface="Arial" panose="020B0604020202020204" pitchFamily="34" charset="0"/>
              </a:rPr>
              <a:t>Ökologisches Gleichgewicht</a:t>
            </a:r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052F5F6A-A6B5-49CD-8C36-375A3F5B7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0638" y="1219200"/>
            <a:ext cx="2112962" cy="762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de-DE" altLang="de-DE" sz="2000" dirty="0">
                <a:solidFill>
                  <a:srgbClr val="FF0000"/>
                </a:solidFill>
                <a:latin typeface="Arial" panose="020B0604020202020204" pitchFamily="34" charset="0"/>
              </a:rPr>
              <a:t>Soziale Gerechtigkeit</a:t>
            </a:r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C626E802-0EA1-4CCA-8622-786D22237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981201"/>
            <a:ext cx="22860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600" i="1">
                <a:latin typeface="Arial" panose="020B0604020202020204" pitchFamily="34" charset="0"/>
              </a:rPr>
              <a:t>Ressourceneffizienz</a:t>
            </a:r>
          </a:p>
          <a:p>
            <a:pPr>
              <a:spcBef>
                <a:spcPct val="50000"/>
              </a:spcBef>
            </a:pPr>
            <a:r>
              <a:rPr lang="de-DE" altLang="de-DE" sz="1600" i="1">
                <a:latin typeface="Arial" panose="020B0604020202020204" pitchFamily="34" charset="0"/>
              </a:rPr>
              <a:t>Technologietransfer</a:t>
            </a:r>
          </a:p>
          <a:p>
            <a:pPr>
              <a:spcBef>
                <a:spcPct val="50000"/>
              </a:spcBef>
            </a:pPr>
            <a:r>
              <a:rPr lang="de-DE" altLang="de-DE" sz="1600" i="1">
                <a:latin typeface="Arial" panose="020B0604020202020204" pitchFamily="34" charset="0"/>
              </a:rPr>
              <a:t>Gerechte Verteilung von Arbeit, Löhnen, Gütern</a:t>
            </a:r>
          </a:p>
        </p:txBody>
      </p:sp>
      <p:sp>
        <p:nvSpPr>
          <p:cNvPr id="2057" name="Text Box 9">
            <a:extLst>
              <a:ext uri="{FF2B5EF4-FFF2-40B4-BE49-F238E27FC236}">
                <a16:creationId xmlns:a16="http://schemas.microsoft.com/office/drawing/2014/main" id="{FDFE086B-FBA4-43B1-8153-362D412B2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199" y="1981201"/>
            <a:ext cx="3102429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400" i="1" dirty="0">
                <a:latin typeface="Arial" panose="020B0604020202020204" pitchFamily="34" charset="0"/>
              </a:rPr>
              <a:t>Zugang aller zu Bildung und Gesundheitseinrichtungen</a:t>
            </a:r>
          </a:p>
          <a:p>
            <a:pPr>
              <a:spcBef>
                <a:spcPct val="50000"/>
              </a:spcBef>
            </a:pPr>
            <a:r>
              <a:rPr lang="de-DE" altLang="de-DE" sz="1400" i="1" dirty="0">
                <a:latin typeface="Arial" panose="020B0604020202020204" pitchFamily="34" charset="0"/>
              </a:rPr>
              <a:t>Abbau von Armut</a:t>
            </a:r>
          </a:p>
          <a:p>
            <a:pPr>
              <a:spcBef>
                <a:spcPct val="50000"/>
              </a:spcBef>
            </a:pPr>
            <a:r>
              <a:rPr lang="de-DE" altLang="de-DE" sz="1400" i="1" dirty="0">
                <a:latin typeface="Arial" panose="020B0604020202020204" pitchFamily="34" charset="0"/>
              </a:rPr>
              <a:t>Gleichstellung von Frauen, Jugend, Minoritäten</a:t>
            </a:r>
          </a:p>
          <a:p>
            <a:pPr>
              <a:spcBef>
                <a:spcPct val="50000"/>
              </a:spcBef>
            </a:pPr>
            <a:r>
              <a:rPr lang="de-DE" altLang="de-DE" sz="1400" i="1" dirty="0">
                <a:latin typeface="Arial" panose="020B0604020202020204" pitchFamily="34" charset="0"/>
              </a:rPr>
              <a:t>Stabilisierung der Bevölkerungszahl</a:t>
            </a: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04751E9C-E90A-4735-AEB5-CF87DEA2E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5491"/>
            <a:ext cx="56388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600" i="1">
                <a:latin typeface="Arial" panose="020B0604020202020204" pitchFamily="34" charset="0"/>
              </a:rPr>
              <a:t>Entwicklung im Einklang mit den natürlichen Voraussetzungen (Ressourcen, Atmosphäre, Biodiversität)</a:t>
            </a:r>
          </a:p>
          <a:p>
            <a:pPr>
              <a:spcBef>
                <a:spcPct val="50000"/>
              </a:spcBef>
            </a:pPr>
            <a:r>
              <a:rPr lang="de-DE" altLang="de-DE" sz="1600" i="1">
                <a:latin typeface="Arial" panose="020B0604020202020204" pitchFamily="34" charset="0"/>
              </a:rPr>
              <a:t>Schutz der Gesundheit des Menschen</a:t>
            </a:r>
          </a:p>
        </p:txBody>
      </p:sp>
      <p:sp>
        <p:nvSpPr>
          <p:cNvPr id="2059" name="Text Box 11">
            <a:extLst>
              <a:ext uri="{FF2B5EF4-FFF2-40B4-BE49-F238E27FC236}">
                <a16:creationId xmlns:a16="http://schemas.microsoft.com/office/drawing/2014/main" id="{2826D33A-31C9-4D59-800F-013AFC7B6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28600"/>
            <a:ext cx="7391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2000" b="1" dirty="0">
                <a:latin typeface="Arial" panose="020B0604020202020204" pitchFamily="34" charset="0"/>
              </a:rPr>
              <a:t>Die drei Dimensionen von Nachhaltigkeit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Breitbild</PresentationFormat>
  <Paragraphs>38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DejaVuSansCondensed-Oblique</vt:lpstr>
      <vt:lpstr>Wingdings</vt:lpstr>
      <vt:lpstr>Office</vt:lpstr>
      <vt:lpstr>PowerPoint-Präsentation</vt:lpstr>
      <vt:lpstr>PowerPoint-Präsentation</vt:lpstr>
      <vt:lpstr>PowerPoint-Präsentation</vt:lpstr>
      <vt:lpstr>Mein ökologischer Fußabdruck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Ökologischer Fußabdruck</dc:title>
  <dc:creator>Claudia</dc:creator>
  <cp:lastModifiedBy>Claudia Eysel</cp:lastModifiedBy>
  <cp:revision>15</cp:revision>
  <dcterms:created xsi:type="dcterms:W3CDTF">2018-03-19T10:01:36Z</dcterms:created>
  <dcterms:modified xsi:type="dcterms:W3CDTF">2021-04-20T09:12:00Z</dcterms:modified>
</cp:coreProperties>
</file>