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9" r:id="rId2"/>
    <p:sldId id="333" r:id="rId3"/>
    <p:sldId id="326" r:id="rId4"/>
    <p:sldId id="327" r:id="rId5"/>
    <p:sldId id="329" r:id="rId6"/>
    <p:sldId id="318" r:id="rId7"/>
    <p:sldId id="317" r:id="rId8"/>
    <p:sldId id="319" r:id="rId9"/>
    <p:sldId id="320" r:id="rId10"/>
    <p:sldId id="321" r:id="rId11"/>
    <p:sldId id="335" r:id="rId12"/>
    <p:sldId id="330" r:id="rId13"/>
    <p:sldId id="334" r:id="rId14"/>
    <p:sldId id="322" r:id="rId15"/>
    <p:sldId id="324" r:id="rId16"/>
    <p:sldId id="323" r:id="rId17"/>
    <p:sldId id="315" r:id="rId18"/>
    <p:sldId id="312" r:id="rId19"/>
    <p:sldId id="300" r:id="rId20"/>
    <p:sldId id="332" r:id="rId21"/>
    <p:sldId id="325" r:id="rId22"/>
    <p:sldId id="331" r:id="rId23"/>
  </p:sldIdLst>
  <p:sldSz cx="9144000" cy="6858000" type="screen4x3"/>
  <p:notesSz cx="6797675" cy="99250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66"/>
    <a:srgbClr val="FF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7634" autoAdjust="0"/>
  </p:normalViewPr>
  <p:slideViewPr>
    <p:cSldViewPr>
      <p:cViewPr varScale="1">
        <p:scale>
          <a:sx n="96" d="100"/>
          <a:sy n="96" d="100"/>
        </p:scale>
        <p:origin x="19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F1E18-D7BC-4CDD-BBFF-778FB0025603}" type="datetimeFigureOut">
              <a:rPr lang="de-DE" smtClean="0"/>
              <a:pPr/>
              <a:t>07.10.2021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211C4-3CC2-4DC0-925A-EA5B3B3CCDA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4399"/>
            <a:ext cx="4984962" cy="446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97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28797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5C419D-4A91-43DB-888F-C321116AE7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31F4E-E354-471A-B992-BB014B4DA0C3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de-DE"/>
              <a:t>Hinweis auf Themenbank beim LMZ; Zusammenarbeit mit SESAM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C419D-4A91-43DB-888F-C321116AE7F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57024-345A-4EE3-87FC-B607600E085B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de-DE"/>
              <a:t>Hinweis auf Arbeitsblätter auf dem Lehrerfortbildungsserver</a:t>
            </a:r>
          </a:p>
          <a:p>
            <a:pPr marL="228600" indent="-228600" eaLnBrk="1" hangingPunct="1"/>
            <a:r>
              <a:rPr lang="de-DE"/>
              <a:t>Differenzierungsmöglichkeit durch leeres Raster oder Anzahl der Staaten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EF0923-5C7F-4D39-9B8A-893FCDA440E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29881-DFCE-423A-851B-62A2C06D532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F785F-A0FA-4FE5-A1B2-265700929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0"/>
            <a:ext cx="2209800" cy="6248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477000" cy="62484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F4CF0-03BF-4D20-8CB7-EF363C1223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EC6EE-190B-44B2-B754-4F7EF649BC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29D1-55A7-4A28-9228-71C1676745B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229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229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96F68-7293-450B-B425-3EB9B46CA6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8A257-1548-4F17-887F-62610C1D1E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637C0-F990-4A73-BB1C-EDC194E4658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D4AC1-9FDD-474B-9BC9-C3F1C15A7F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C463D-A6EE-4193-8219-A0BB92F85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0E462-946A-485D-96F1-92364A32270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53200"/>
            <a:ext cx="575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de-DE"/>
              <a:t>ZPG Geographie Sekundarstufe II - Günther Rothenberger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1063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D6FD920-E68C-4D38-99C8-B7A8859F7B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0" y="0"/>
            <a:ext cx="228600" cy="68580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dsw.org/publikationen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0648"/>
            <a:ext cx="9144000" cy="914400"/>
          </a:xfrm>
        </p:spPr>
        <p:txBody>
          <a:bodyPr/>
          <a:lstStyle/>
          <a:p>
            <a:pPr eaLnBrk="1" hangingPunct="1">
              <a:defRPr/>
            </a:pPr>
            <a:r>
              <a:rPr lang="de-DE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Ist Entwicklung messbar?</a:t>
            </a:r>
            <a:endParaRPr lang="de-DE" dirty="0"/>
          </a:p>
        </p:txBody>
      </p:sp>
      <p:pic>
        <p:nvPicPr>
          <p:cNvPr id="3078" name="Picture 4" descr="Kamerun_Foumban_Marktstras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708" y="1329796"/>
            <a:ext cx="5256584" cy="33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1043608" y="6021288"/>
            <a:ext cx="33123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 dirty="0"/>
              <a:t>LMZ600774   © LMZ-BW / Thamm, Wolfgang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91F5553-AB27-4CB8-9DA7-10E37F755247}"/>
              </a:ext>
            </a:extLst>
          </p:cNvPr>
          <p:cNvSpPr txBox="1"/>
          <p:nvPr/>
        </p:nvSpPr>
        <p:spPr>
          <a:xfrm>
            <a:off x="3059832" y="502712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… und wenn ja, wie?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3888" y="332656"/>
            <a:ext cx="8610600" cy="693440"/>
          </a:xfrm>
        </p:spPr>
        <p:txBody>
          <a:bodyPr/>
          <a:lstStyle/>
          <a:p>
            <a:pPr algn="ctr">
              <a:buNone/>
            </a:pPr>
            <a:r>
              <a:rPr lang="de-DE" dirty="0"/>
              <a:t>Berechnung des HDI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73324" y="815223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dirty="0"/>
          </a:p>
          <a:p>
            <a:r>
              <a:rPr lang="de-DE" sz="2000" dirty="0"/>
              <a:t>Für alle drei Teilindikatoren werden Teilindizes bestimmt, die gleichwertig in die Berechnung einfließen.</a:t>
            </a:r>
          </a:p>
          <a:p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1043608" y="2648590"/>
            <a:ext cx="6048672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717550" indent="-717550"/>
            <a:r>
              <a:rPr lang="de-DE" sz="2000" dirty="0"/>
              <a:t>geometrisches Mittel der Teilindizes: </a:t>
            </a:r>
          </a:p>
          <a:p>
            <a:pPr marL="717550" indent="-717550"/>
            <a:endParaRPr lang="de-DE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865312" y="5338663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Vorteile des geometrischen Mittels im Vergleich zum arithmetischen Mittel: </a:t>
            </a:r>
          </a:p>
          <a:p>
            <a:r>
              <a:rPr lang="de-DE" sz="1600" dirty="0"/>
              <a:t>Das geometrische Mittel reduziert die Möglichkeit, schlechte Werte in einem Teilbereich linear durch gute Werte in einem anderen auszugleichen. Es reagiert weniger empfindlich auf „Ausreißer“ als das arithmetische Mittel.</a:t>
            </a:r>
          </a:p>
        </p:txBody>
      </p:sp>
      <p:pic>
        <p:nvPicPr>
          <p:cNvPr id="12292" name="Picture 4" descr="\textrm{HDI} = \sqrt[3]{\textrm{LEI}\cdot \textrm{BI} \cdot \textrm{EI}}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997550"/>
            <a:ext cx="3188926" cy="360040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1043608" y="3000154"/>
            <a:ext cx="3806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/>
              <a:t>LEI= Lebenserwartungsindex</a:t>
            </a:r>
          </a:p>
          <a:p>
            <a:r>
              <a:rPr lang="de-DE" sz="1800" dirty="0"/>
              <a:t>BI = Bildungsindex</a:t>
            </a:r>
          </a:p>
          <a:p>
            <a:r>
              <a:rPr lang="de-DE" sz="1800" dirty="0"/>
              <a:t>EI = Einkommensindex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4E89AF5-C967-44AA-8D25-3BB32B06A2BF}"/>
              </a:ext>
            </a:extLst>
          </p:cNvPr>
          <p:cNvSpPr txBox="1"/>
          <p:nvPr/>
        </p:nvSpPr>
        <p:spPr>
          <a:xfrm>
            <a:off x="1042188" y="4265981"/>
            <a:ext cx="65527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Der HDI nimmt Werte zwischen </a:t>
            </a:r>
            <a:r>
              <a:rPr lang="de-DE" b="1" dirty="0">
                <a:sym typeface="Wingdings" panose="05000000000000000000" pitchFamily="2" charset="2"/>
              </a:rPr>
              <a:t>0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b="1" dirty="0">
                <a:sym typeface="Wingdings" panose="05000000000000000000" pitchFamily="2" charset="2"/>
              </a:rPr>
              <a:t>1</a:t>
            </a:r>
            <a:r>
              <a:rPr lang="de-DE" dirty="0">
                <a:sym typeface="Wingdings" panose="05000000000000000000" pitchFamily="2" charset="2"/>
              </a:rPr>
              <a:t> an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D87152E-FEA1-4668-B3A0-080DA1D5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45835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EBD6C1-DF5D-4CB6-B850-150504365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733256"/>
            <a:ext cx="7999434" cy="7200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1C6A0AE-5046-4AC4-9A7B-7FCBA962205D}"/>
              </a:ext>
            </a:extLst>
          </p:cNvPr>
          <p:cNvSpPr txBox="1"/>
          <p:nvPr/>
        </p:nvSpPr>
        <p:spPr>
          <a:xfrm>
            <a:off x="3203848" y="8877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HDI-Kategorien</a:t>
            </a:r>
          </a:p>
        </p:txBody>
      </p:sp>
    </p:spTree>
    <p:extLst>
      <p:ext uri="{BB962C8B-B14F-4D97-AF65-F5344CB8AC3E}">
        <p14:creationId xmlns:p14="http://schemas.microsoft.com/office/powerpoint/2010/main" val="68208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7DE870-3A5E-4282-96C2-E9E6CB10C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DD4AC1-9FDD-474B-9BC9-C3F1C15A7F8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386E85F-452C-4103-9F9B-92EFEFF53009}"/>
              </a:ext>
            </a:extLst>
          </p:cNvPr>
          <p:cNvSpPr txBox="1"/>
          <p:nvPr/>
        </p:nvSpPr>
        <p:spPr>
          <a:xfrm>
            <a:off x="323528" y="51071"/>
            <a:ext cx="805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HDI (2019) Auswahl</a:t>
            </a:r>
          </a:p>
          <a:p>
            <a:r>
              <a:rPr lang="de-DE" sz="1200" dirty="0"/>
              <a:t>Quelle: UNDP: Bericht über die menschliche Entwicklung 2019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6E58E0-C9F5-4133-834C-55AF2C13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3" y="738039"/>
            <a:ext cx="8826431" cy="348768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47E3F5B-5305-42CC-909A-D468BE28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3" y="4509119"/>
            <a:ext cx="8826431" cy="17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4916A1F-B30F-4EF0-84CF-008061B13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DD4AC1-9FDD-474B-9BC9-C3F1C15A7F8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AAB925-9C46-4AF4-AD8D-1CE25E61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6" y="332656"/>
            <a:ext cx="8774583" cy="10801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DD138F8-64FF-44C0-B846-0801B6E4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93" y="1628800"/>
            <a:ext cx="8664813" cy="19609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201A25C-F168-4991-A1A6-03A55CF34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92" y="4182552"/>
            <a:ext cx="8675157" cy="6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2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839200" cy="1143000"/>
          </a:xfrm>
        </p:spPr>
        <p:txBody>
          <a:bodyPr/>
          <a:lstStyle/>
          <a:p>
            <a:r>
              <a:rPr lang="de-DE" dirty="0"/>
              <a:t>… was fehlt …?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51520" y="1484784"/>
            <a:ext cx="86764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Seit 2010</a:t>
            </a:r>
            <a:r>
              <a:rPr lang="de-DE" dirty="0"/>
              <a:t>: </a:t>
            </a:r>
          </a:p>
          <a:p>
            <a:r>
              <a:rPr lang="de-DE" dirty="0"/>
              <a:t>Ergänzung des HDI durch den </a:t>
            </a:r>
            <a:r>
              <a:rPr lang="de-DE" sz="3200" b="1" dirty="0">
                <a:solidFill>
                  <a:srgbClr val="FF0000"/>
                </a:solidFill>
              </a:rPr>
              <a:t>IHDI</a:t>
            </a:r>
          </a:p>
          <a:p>
            <a:r>
              <a:rPr lang="de-DE" dirty="0"/>
              <a:t>(</a:t>
            </a:r>
            <a:r>
              <a:rPr lang="de-DE" dirty="0" err="1">
                <a:solidFill>
                  <a:srgbClr val="FF0000"/>
                </a:solidFill>
              </a:rPr>
              <a:t>Inequality-adjusted</a:t>
            </a:r>
            <a:r>
              <a:rPr lang="de-DE" dirty="0">
                <a:solidFill>
                  <a:srgbClr val="FF0000"/>
                </a:solidFill>
              </a:rPr>
              <a:t> Human Development Index</a:t>
            </a:r>
            <a:r>
              <a:rPr lang="de-DE" dirty="0"/>
              <a:t>) </a:t>
            </a:r>
          </a:p>
          <a:p>
            <a:endParaRPr lang="de-DE" dirty="0"/>
          </a:p>
          <a:p>
            <a:pPr marL="365125" indent="-365125"/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Schließt Ungleichheit in Bildung, Gesundheit und Einkommen mit ein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Je größer die Ungleichverteilung, desto niedriger ist der IHDI im Vergleich zum HDI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968552" cy="618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140654"/>
            <a:ext cx="5945266" cy="742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1556792"/>
            <a:ext cx="8839200" cy="1143000"/>
          </a:xfrm>
        </p:spPr>
        <p:txBody>
          <a:bodyPr/>
          <a:lstStyle/>
          <a:p>
            <a:r>
              <a:rPr lang="de-DE" dirty="0"/>
              <a:t>Darstellung von Entwicklungsunterschieden</a:t>
            </a:r>
            <a:br>
              <a:rPr lang="de-DE" dirty="0"/>
            </a:br>
            <a:r>
              <a:rPr lang="de-DE" dirty="0"/>
              <a:t>- die Analysespinne -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EC6EE-190B-44B2-B754-4F7EF649BC91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1"/>
          <p:cNvGrpSpPr>
            <a:grpSpLocks noChangeAspect="1"/>
          </p:cNvGrpSpPr>
          <p:nvPr/>
        </p:nvGrpSpPr>
        <p:grpSpPr bwMode="auto">
          <a:xfrm>
            <a:off x="1331640" y="154878"/>
            <a:ext cx="6624736" cy="6658498"/>
            <a:chOff x="-249" y="-106"/>
            <a:chExt cx="9322" cy="9367"/>
          </a:xfrm>
        </p:grpSpPr>
        <p:sp>
          <p:nvSpPr>
            <p:cNvPr id="35842" name="AutoShape 2"/>
            <p:cNvSpPr>
              <a:spLocks noChangeAspect="1" noChangeArrowheads="1"/>
            </p:cNvSpPr>
            <p:nvPr/>
          </p:nvSpPr>
          <p:spPr bwMode="auto">
            <a:xfrm>
              <a:off x="-249" y="-106"/>
              <a:ext cx="9322" cy="9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800" dirty="0"/>
            </a:p>
          </p:txBody>
        </p:sp>
        <p:sp>
          <p:nvSpPr>
            <p:cNvPr id="35843" name="Line 3"/>
            <p:cNvSpPr>
              <a:spLocks noChangeShapeType="1"/>
            </p:cNvSpPr>
            <p:nvPr/>
          </p:nvSpPr>
          <p:spPr bwMode="auto">
            <a:xfrm>
              <a:off x="4536" y="4536"/>
              <a:ext cx="33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diamond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44" name="Line 4"/>
            <p:cNvSpPr>
              <a:spLocks noChangeShapeType="1"/>
            </p:cNvSpPr>
            <p:nvPr/>
          </p:nvSpPr>
          <p:spPr bwMode="auto">
            <a:xfrm>
              <a:off x="4872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5208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5544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5880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6216" y="4368"/>
              <a:ext cx="1" cy="3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6552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6888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7224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7560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7896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flipH="1">
              <a:off x="1176" y="4536"/>
              <a:ext cx="33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diamond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flipV="1">
              <a:off x="4200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3864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3528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V="1">
              <a:off x="3192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flipV="1">
              <a:off x="2856" y="4368"/>
              <a:ext cx="1" cy="3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2520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2184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flipV="1">
              <a:off x="1848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flipV="1">
              <a:off x="1512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176" y="4452"/>
              <a:ext cx="1" cy="1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4536" y="2161"/>
              <a:ext cx="2376" cy="23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diamond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>
              <a:off x="4714" y="4239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4952" y="4002"/>
              <a:ext cx="119" cy="1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5190" y="3764"/>
              <a:ext cx="118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5427" y="3527"/>
              <a:ext cx="119" cy="1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>
              <a:off x="5605" y="3229"/>
              <a:ext cx="238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>
              <a:off x="5902" y="3051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6140" y="2814"/>
              <a:ext cx="119" cy="1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6377" y="2576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6615" y="2339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6852" y="2101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H="1">
              <a:off x="2160" y="4536"/>
              <a:ext cx="2376" cy="23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diamond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H="1" flipV="1">
              <a:off x="4239" y="4714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flipH="1" flipV="1">
              <a:off x="4002" y="4952"/>
              <a:ext cx="118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flipH="1" flipV="1">
              <a:off x="3764" y="5190"/>
              <a:ext cx="119" cy="1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H="1" flipV="1">
              <a:off x="3527" y="5427"/>
              <a:ext cx="118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H="1" flipV="1">
              <a:off x="3229" y="5605"/>
              <a:ext cx="238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 flipV="1">
              <a:off x="3051" y="5902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flipH="1" flipV="1">
              <a:off x="2813" y="6140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H="1" flipV="1">
              <a:off x="2576" y="6377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H="1" flipV="1">
              <a:off x="2338" y="6615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flipH="1" flipV="1">
              <a:off x="2101" y="6852"/>
              <a:ext cx="118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flipV="1">
              <a:off x="4536" y="1177"/>
              <a:ext cx="1" cy="33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diamond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4452" y="4200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>
              <a:off x="4452" y="3864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>
              <a:off x="4452" y="3528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4452" y="3192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>
              <a:off x="4368" y="2856"/>
              <a:ext cx="3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>
              <a:off x="4452" y="2521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4452" y="2184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>
              <a:off x="4452" y="1849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>
              <a:off x="4452" y="1512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4452" y="1177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>
              <a:off x="4536" y="4536"/>
              <a:ext cx="1" cy="33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diamond" w="med" len="med"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flipH="1">
              <a:off x="4452" y="4872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H="1">
              <a:off x="4452" y="5208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H="1">
              <a:off x="4452" y="5544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flipH="1">
              <a:off x="4452" y="5880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flipH="1">
              <a:off x="4368" y="6216"/>
              <a:ext cx="3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H="1">
              <a:off x="4452" y="6552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H="1">
              <a:off x="4452" y="6888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flipH="1">
              <a:off x="4452" y="7224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flipH="1">
              <a:off x="4452" y="7560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H="1">
              <a:off x="4452" y="7896"/>
              <a:ext cx="1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H="1" flipV="1">
              <a:off x="2160" y="2161"/>
              <a:ext cx="2376" cy="23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diamond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flipV="1">
              <a:off x="4239" y="4239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flipV="1">
              <a:off x="4002" y="4002"/>
              <a:ext cx="118" cy="1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764" y="3764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27" y="3527"/>
              <a:ext cx="118" cy="1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flipV="1">
              <a:off x="3229" y="3229"/>
              <a:ext cx="238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flipV="1">
              <a:off x="3051" y="3051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2813" y="2814"/>
              <a:ext cx="119" cy="1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2576" y="2576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flipV="1">
              <a:off x="2338" y="2339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flipV="1">
              <a:off x="2101" y="2101"/>
              <a:ext cx="118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>
              <a:off x="4536" y="4536"/>
              <a:ext cx="2376" cy="23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diamond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H="1">
              <a:off x="4714" y="4714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flipH="1">
              <a:off x="4952" y="4952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flipH="1">
              <a:off x="5190" y="5190"/>
              <a:ext cx="118" cy="1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H="1">
              <a:off x="5427" y="5427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H="1">
              <a:off x="5605" y="5605"/>
              <a:ext cx="238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flipH="1">
              <a:off x="5902" y="5902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flipH="1">
              <a:off x="6140" y="6140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H="1">
              <a:off x="6377" y="6377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H="1">
              <a:off x="6615" y="6615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flipH="1">
              <a:off x="6852" y="6852"/>
              <a:ext cx="119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31" name="Oval 91"/>
            <p:cNvSpPr>
              <a:spLocks noChangeArrowheads="1"/>
            </p:cNvSpPr>
            <p:nvPr/>
          </p:nvSpPr>
          <p:spPr bwMode="auto">
            <a:xfrm>
              <a:off x="3854" y="-106"/>
              <a:ext cx="1350" cy="12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Analphabeten über 14 Jahre</a:t>
              </a:r>
              <a:endPara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(%)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100%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Wingdings" pitchFamily="2" charset="2"/>
                </a:rPr>
                <a:t></a:t>
              </a:r>
              <a:endPara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0%</a:t>
              </a:r>
              <a:endPara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32" name="Oval 92"/>
            <p:cNvSpPr>
              <a:spLocks noChangeArrowheads="1"/>
            </p:cNvSpPr>
            <p:nvPr/>
          </p:nvSpPr>
          <p:spPr bwMode="auto">
            <a:xfrm>
              <a:off x="6705" y="1137"/>
              <a:ext cx="1191" cy="1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BIP je Einwohner KKP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(US-$)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40.000 </a:t>
              </a: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Wingdings" pitchFamily="2" charset="2"/>
                </a:rPr>
                <a:t></a:t>
              </a: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33" name="Oval 93"/>
            <p:cNvSpPr>
              <a:spLocks noChangeArrowheads="1"/>
            </p:cNvSpPr>
            <p:nvPr/>
          </p:nvSpPr>
          <p:spPr bwMode="auto">
            <a:xfrm>
              <a:off x="6734" y="6734"/>
              <a:ext cx="1191" cy="1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Mobiltelefone je 1000 Einwohner (Stück)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1000 </a:t>
              </a:r>
              <a:r>
                <a:rPr kumimoji="0" lang="de-DE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Wingdings" pitchFamily="2" charset="2"/>
                </a:rPr>
                <a:t></a:t>
              </a:r>
              <a:r>
                <a:rPr kumimoji="0" lang="de-DE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864" y="7885"/>
              <a:ext cx="1339" cy="1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Erdölbedarf  (Barrel/Jahr &amp; Einwohner)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12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Wingdings" pitchFamily="2" charset="2"/>
                </a:rPr>
                <a:t></a:t>
              </a: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1147" y="6734"/>
              <a:ext cx="1191" cy="1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Lebenserwartung Frauen (Jahre)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40 </a:t>
              </a:r>
              <a:r>
                <a:rPr kumimoji="0" lang="de-DE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Wingdings" pitchFamily="2" charset="2"/>
                </a:rPr>
                <a:t></a:t>
              </a:r>
              <a:r>
                <a:rPr kumimoji="0" lang="de-DE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90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-15" y="3947"/>
              <a:ext cx="1191" cy="1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Urbanisierung (%)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0% </a:t>
              </a: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100%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1147" y="1151"/>
              <a:ext cx="1191" cy="1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Bevölkerungs-</a:t>
              </a:r>
              <a:r>
                <a:rPr kumimoji="0" lang="de-DE" sz="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wachstum</a:t>
              </a:r>
              <a:endPara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(%)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-0,8%</a:t>
              </a: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Wingdings" pitchFamily="2" charset="2"/>
                </a:rPr>
                <a:t></a:t>
              </a: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3,2%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7882" y="3883"/>
              <a:ext cx="1191" cy="1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Ärzte je 1000 Einwohner (Ärzte)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 </a:t>
              </a: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Wingdings" pitchFamily="2" charset="2"/>
                </a:rPr>
                <a:t></a:t>
              </a:r>
              <a:r>
                <a:rPr kumimoji="0" 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 descr="Spinne_Ergebn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01135"/>
            <a:ext cx="5544617" cy="665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F8641DD-77FC-461D-ACB1-09C57FFD8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DD4AC1-9FDD-474B-9BC9-C3F1C15A7F8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6B8AC0-D69A-4DF1-A239-E75773F9C162}"/>
              </a:ext>
            </a:extLst>
          </p:cNvPr>
          <p:cNvSpPr txBox="1"/>
          <p:nvPr/>
        </p:nvSpPr>
        <p:spPr>
          <a:xfrm>
            <a:off x="467138" y="54868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Indikatoren</a:t>
            </a:r>
            <a:r>
              <a:rPr lang="de-DE" dirty="0"/>
              <a:t> sind (messbare) Merkmale, die gewisse Verhältnisse anzeigen.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356B35-DB7B-4B68-B317-21A1853F95DF}"/>
              </a:ext>
            </a:extLst>
          </p:cNvPr>
          <p:cNvSpPr txBox="1"/>
          <p:nvPr/>
        </p:nvSpPr>
        <p:spPr>
          <a:xfrm>
            <a:off x="467138" y="156308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Beispiel: die Arbeitslosenquote (=Indikator) lässt auf die wirtschaftliche Situation eines Landes schließen.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11CC1D-806B-4671-B55D-CCABBB50C521}"/>
              </a:ext>
            </a:extLst>
          </p:cNvPr>
          <p:cNvSpPr txBox="1"/>
          <p:nvPr/>
        </p:nvSpPr>
        <p:spPr>
          <a:xfrm>
            <a:off x="467138" y="3041577"/>
            <a:ext cx="8497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u="sng" dirty="0"/>
              <a:t>Aufgabe</a:t>
            </a:r>
            <a:r>
              <a:rPr lang="de-DE" dirty="0"/>
              <a:t>:</a:t>
            </a:r>
          </a:p>
          <a:p>
            <a:pPr>
              <a:spcAft>
                <a:spcPts val="1200"/>
              </a:spcAft>
            </a:pPr>
            <a:r>
              <a:rPr lang="de-DE" dirty="0"/>
              <a:t>Stellt Indikatoren zusammen, mit denen man auf den Entwicklungsstand eines Landes schließen kann. </a:t>
            </a:r>
          </a:p>
          <a:p>
            <a:pPr>
              <a:spcAft>
                <a:spcPts val="1200"/>
              </a:spcAft>
            </a:pPr>
            <a:r>
              <a:rPr lang="de-DE" dirty="0"/>
              <a:t>Sortiert sie nach sozialen, ökonomischen, demographischen und ökologischen Gesichtspunkten.</a:t>
            </a:r>
          </a:p>
        </p:txBody>
      </p:sp>
    </p:spTree>
    <p:extLst>
      <p:ext uri="{BB962C8B-B14F-4D97-AF65-F5344CB8AC3E}">
        <p14:creationId xmlns:p14="http://schemas.microsoft.com/office/powerpoint/2010/main" val="27120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0A1ABF-532D-4369-A0DB-1066F6C87E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DD4AC1-9FDD-474B-9BC9-C3F1C15A7F8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5" name="Grafik 4" descr="Ein Bild, das Zeichnung, Hydrant enthält.&#10;&#10;Automatisch generierte Beschreibung">
            <a:extLst>
              <a:ext uri="{FF2B5EF4-FFF2-40B4-BE49-F238E27FC236}">
                <a16:creationId xmlns:a16="http://schemas.microsoft.com/office/drawing/2014/main" id="{F420EC24-5E10-485B-8CA0-9E0D0AD9C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96752"/>
            <a:ext cx="6098478" cy="41347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E4FB23E-9A47-4258-A390-EC56F974EAB4}"/>
              </a:ext>
            </a:extLst>
          </p:cNvPr>
          <p:cNvSpPr txBox="1"/>
          <p:nvPr/>
        </p:nvSpPr>
        <p:spPr>
          <a:xfrm>
            <a:off x="1686447" y="404664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Entwicklungsstrategien</a:t>
            </a:r>
          </a:p>
        </p:txBody>
      </p:sp>
    </p:spTree>
    <p:extLst>
      <p:ext uri="{BB962C8B-B14F-4D97-AF65-F5344CB8AC3E}">
        <p14:creationId xmlns:p14="http://schemas.microsoft.com/office/powerpoint/2010/main" val="341465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DD4AC1-9FDD-474B-9BC9-C3F1C15A7F8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1026" name="Picture 2" descr="http://projektzeitung.files.wordpress.com/2012/05/karikatur-t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5" y="836712"/>
            <a:ext cx="5639451" cy="5688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1AB251-09BD-41C1-ADB4-59F5DD61BF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DD4AC1-9FDD-474B-9BC9-C3F1C15A7F8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200888-F3D1-43C1-AC92-91B1B906F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502" y="329816"/>
            <a:ext cx="9393103" cy="41212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832FB99-EB15-4272-8D8A-BAFAA59E2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90" y="4608190"/>
            <a:ext cx="7041420" cy="186191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BF6A692-3097-469C-8F7A-3D752DB329AB}"/>
              </a:ext>
            </a:extLst>
          </p:cNvPr>
          <p:cNvSpPr/>
          <p:nvPr/>
        </p:nvSpPr>
        <p:spPr>
          <a:xfrm>
            <a:off x="359532" y="6528184"/>
            <a:ext cx="8424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https://de.wikipedia.org/wiki/Ungleichheitsbereinigter_Index_der_menschlichen_Entwicklung</a:t>
            </a:r>
          </a:p>
        </p:txBody>
      </p:sp>
    </p:spTree>
    <p:extLst>
      <p:ext uri="{BB962C8B-B14F-4D97-AF65-F5344CB8AC3E}">
        <p14:creationId xmlns:p14="http://schemas.microsoft.com/office/powerpoint/2010/main" val="348631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48072"/>
          </a:xfrm>
        </p:spPr>
        <p:txBody>
          <a:bodyPr/>
          <a:lstStyle/>
          <a:p>
            <a:r>
              <a:rPr lang="de-DE" sz="3200" u="sng" dirty="0">
                <a:solidFill>
                  <a:srgbClr val="CC0066"/>
                </a:solidFill>
              </a:rPr>
              <a:t>Indikatoren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11560" y="62068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Ökonomisch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552" y="1086028"/>
            <a:ext cx="259228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BNE/BIP pro Kopf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Einkommens- und Vermögensverteilung (</a:t>
            </a:r>
            <a:r>
              <a:rPr lang="de-DE" sz="1600" dirty="0" err="1"/>
              <a:t>Gini</a:t>
            </a:r>
            <a:r>
              <a:rPr lang="de-DE" sz="1600" dirty="0"/>
              <a:t>-Index)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Investitionstätigkeit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Rolle des primären und des informellen Sektors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Leistungsbilanz, Terms </a:t>
            </a:r>
            <a:r>
              <a:rPr lang="de-DE" sz="1600" dirty="0" err="1"/>
              <a:t>of</a:t>
            </a:r>
            <a:r>
              <a:rPr lang="de-DE" sz="1600" dirty="0"/>
              <a:t> Trade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Exportpalette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Auslandsverschuldung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regionale Disparitäten zwischen Zentrum und Peripherie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Arbeitslosigkeit</a:t>
            </a:r>
          </a:p>
          <a:p>
            <a:pPr marL="17780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Infrastruktur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47864" y="62068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Demografisch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75856" y="1052736"/>
            <a:ext cx="259228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Geburtenrate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Kindersterblichkeit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Bevölkerungswachstum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durchschnittliche Lebenserwartung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Binnenmigration (Land</a:t>
            </a:r>
            <a:r>
              <a:rPr lang="de-DE" sz="1600" dirty="0">
                <a:sym typeface="Wingdings" pitchFamily="2" charset="2"/>
              </a:rPr>
              <a:t> Stadt)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 err="1">
                <a:sym typeface="Wingdings" pitchFamily="2" charset="2"/>
              </a:rPr>
              <a:t>Metropolisierungsgrad</a:t>
            </a:r>
            <a:endParaRPr lang="de-DE" sz="1600" dirty="0">
              <a:sym typeface="Wingdings" pitchFamily="2" charset="2"/>
            </a:endParaRP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>
                <a:sym typeface="Wingdings" pitchFamily="2" charset="2"/>
              </a:rPr>
              <a:t>Anteil von Marginalsiedlungen</a:t>
            </a:r>
            <a:endParaRPr lang="de-DE" sz="1600" dirty="0"/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5940152" y="62068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Sozial / politisch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012160" y="1052736"/>
            <a:ext cx="2592288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Unterernährung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Zugang zu Trinkwasser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HIV-Rate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Medizinischer Versorgungsgrad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Hygieneverhältnisse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Alphabetisierungsquote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Bildung / Stellung der Frauen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Kinderarbeit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Energieverbrauch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Staatsform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Wahrung der Menschenrechte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Bürgerkrieg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/>
              <a:t>Verfolgung und Vertreibung</a:t>
            </a:r>
          </a:p>
          <a:p>
            <a:pPr marL="177800" lvl="0" indent="-177800">
              <a:spcAft>
                <a:spcPts val="600"/>
              </a:spcAft>
              <a:buFont typeface="Arial" pitchFamily="34" charset="0"/>
              <a:buChar char="•"/>
            </a:pPr>
            <a:endParaRPr lang="de-DE" sz="1600" dirty="0"/>
          </a:p>
        </p:txBody>
      </p:sp>
      <p:sp>
        <p:nvSpPr>
          <p:cNvPr id="12" name="Textfeld 11"/>
          <p:cNvSpPr txBox="1"/>
          <p:nvPr/>
        </p:nvSpPr>
        <p:spPr>
          <a:xfrm>
            <a:off x="3419872" y="450912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Ökologisch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419872" y="4941168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0" indent="-177800">
              <a:buFont typeface="Arial" pitchFamily="34" charset="0"/>
              <a:buChar char="•"/>
            </a:pPr>
            <a:r>
              <a:rPr lang="de-DE" sz="1600" dirty="0"/>
              <a:t>Verstädterung</a:t>
            </a:r>
          </a:p>
          <a:p>
            <a:pPr marL="177800" lvl="0" indent="-177800">
              <a:buFont typeface="Arial" pitchFamily="34" charset="0"/>
              <a:buChar char="•"/>
            </a:pPr>
            <a:r>
              <a:rPr lang="de-DE" sz="1600" dirty="0"/>
              <a:t>Bodendegradation Gefährdung der </a:t>
            </a:r>
            <a:r>
              <a:rPr lang="de-DE" sz="1600" dirty="0" err="1"/>
              <a:t>Biodiversität</a:t>
            </a:r>
            <a:endParaRPr lang="de-DE" sz="1600" dirty="0"/>
          </a:p>
          <a:p>
            <a:pPr marL="177800" lvl="0" indent="-177800">
              <a:buFont typeface="Arial" pitchFamily="34" charset="0"/>
              <a:buChar char="•"/>
            </a:pPr>
            <a:r>
              <a:rPr lang="de-DE" sz="1600" dirty="0"/>
              <a:t>Grundwasserbelastung</a:t>
            </a:r>
          </a:p>
          <a:p>
            <a:pPr marL="177800" lvl="0" indent="-177800">
              <a:buFont typeface="Arial" pitchFamily="34" charset="0"/>
              <a:buChar char="•"/>
            </a:pPr>
            <a:r>
              <a:rPr lang="de-DE" sz="1600" dirty="0"/>
              <a:t>Luftverschmutzung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7564" y="1556792"/>
            <a:ext cx="8244916" cy="4005808"/>
          </a:xfrm>
        </p:spPr>
        <p:txBody>
          <a:bodyPr/>
          <a:lstStyle/>
          <a:p>
            <a:pPr marL="88900" indent="0">
              <a:buNone/>
            </a:pPr>
            <a:r>
              <a:rPr lang="de-DE" sz="2800" dirty="0"/>
              <a:t>Der Entwicklungsstand eines Landes wird bestimmt durch das Zusammenwirken zahlreicher Faktoren, die sich nicht immer gewichten und statistisch erfassen lassen. </a:t>
            </a:r>
          </a:p>
          <a:p>
            <a:pPr marL="88900" indent="0">
              <a:buNone/>
            </a:pPr>
            <a:endParaRPr lang="de-DE" sz="2800" dirty="0"/>
          </a:p>
          <a:p>
            <a:pPr marL="88900" indent="0">
              <a:buNone/>
            </a:pPr>
            <a:r>
              <a:rPr lang="de-DE" sz="2800" b="1" dirty="0"/>
              <a:t>Disparitäten </a:t>
            </a:r>
            <a:r>
              <a:rPr lang="de-DE" sz="2800" dirty="0"/>
              <a:t>entstehen durch unausgeglichene Lebensbedingungen und Entwicklungs-möglichkeiten in verschiedenen Regionen.</a:t>
            </a:r>
          </a:p>
        </p:txBody>
      </p:sp>
      <p:sp>
        <p:nvSpPr>
          <p:cNvPr id="6" name="Pfeil nach unten 5"/>
          <p:cNvSpPr/>
          <p:nvPr/>
        </p:nvSpPr>
        <p:spPr bwMode="auto">
          <a:xfrm>
            <a:off x="3563888" y="467308"/>
            <a:ext cx="1512168" cy="792088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78F7ABF-A640-4199-9DDC-C554C7A11BEC}"/>
              </a:ext>
            </a:extLst>
          </p:cNvPr>
          <p:cNvSpPr/>
          <p:nvPr/>
        </p:nvSpPr>
        <p:spPr>
          <a:xfrm>
            <a:off x="384076" y="607509"/>
            <a:ext cx="8375848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/>
              <a:t>Aufgabe: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Wähle aus dem DSW-Datenreport 2020* drei Staaten aus, die deiner Meinung einen unterschiedlichen Entwicklungsstand haben.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Suche in der Liste nach vier aussagekräftigen Indikatoren und begründe deine Auswahl.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Vergleiche die Länder anhand der Indikatoren und prüfe, inwiefern sich deine anfängliche Vermutung zum Entwicklungsstand bestätigt.  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0AD4F70F-0E71-41F4-AB28-63D9CE2987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73928" y="4897666"/>
            <a:ext cx="4237012" cy="823300"/>
          </a:xfrm>
        </p:spPr>
        <p:txBody>
          <a:bodyPr/>
          <a:lstStyle/>
          <a:p>
            <a:pPr>
              <a:defRPr/>
            </a:pPr>
            <a:r>
              <a:rPr lang="de-DE" dirty="0"/>
              <a:t>*Download unter: </a:t>
            </a:r>
            <a:r>
              <a:rPr lang="de-DE" dirty="0">
                <a:hlinkClick r:id="rId2"/>
              </a:rPr>
              <a:t>https://www.dsw.org/publikationen/</a:t>
            </a:r>
            <a:endParaRPr lang="de-DE" dirty="0"/>
          </a:p>
          <a:p>
            <a:pPr>
              <a:defRPr/>
            </a:pPr>
            <a:r>
              <a:rPr lang="de-DE" dirty="0"/>
              <a:t>Oder in Teams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CCF74D-6A68-4755-A96C-CFAC0E93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62874"/>
            <a:ext cx="2399729" cy="22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1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836712"/>
            <a:ext cx="8496944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de-DE" sz="2400" b="1" u="sng" dirty="0">
                <a:solidFill>
                  <a:srgbClr val="CC0066"/>
                </a:solidFill>
              </a:rPr>
              <a:t>Einteilung der Weltbank</a:t>
            </a:r>
          </a:p>
          <a:p>
            <a:pPr>
              <a:buNone/>
            </a:pPr>
            <a:r>
              <a:rPr lang="de-DE" sz="2000" b="1" dirty="0">
                <a:solidFill>
                  <a:srgbClr val="002060"/>
                </a:solidFill>
              </a:rPr>
              <a:t>Länder mit niedrigem Einkommen </a:t>
            </a:r>
            <a:r>
              <a:rPr lang="de-DE" sz="2000" dirty="0"/>
              <a:t>(Low Income Countries </a:t>
            </a:r>
            <a:r>
              <a:rPr lang="de-DE" sz="2000" b="1" dirty="0">
                <a:solidFill>
                  <a:srgbClr val="002060"/>
                </a:solidFill>
              </a:rPr>
              <a:t>LIC</a:t>
            </a:r>
            <a:r>
              <a:rPr lang="de-DE" sz="2000" dirty="0"/>
              <a:t>)  </a:t>
            </a:r>
          </a:p>
          <a:p>
            <a:pPr>
              <a:buNone/>
            </a:pPr>
            <a:r>
              <a:rPr lang="de-DE" sz="2000" b="1" dirty="0">
                <a:solidFill>
                  <a:srgbClr val="002060"/>
                </a:solidFill>
              </a:rPr>
              <a:t>Länder mit mittlerem Einkommen </a:t>
            </a:r>
            <a:r>
              <a:rPr lang="de-DE" sz="2000" dirty="0"/>
              <a:t>(Middle Income Countries </a:t>
            </a:r>
            <a:r>
              <a:rPr lang="de-DE" sz="2000" b="1" dirty="0">
                <a:solidFill>
                  <a:srgbClr val="002060"/>
                </a:solidFill>
              </a:rPr>
              <a:t>MIC</a:t>
            </a:r>
            <a:r>
              <a:rPr lang="de-DE" sz="2000" dirty="0"/>
              <a:t>)</a:t>
            </a:r>
          </a:p>
          <a:p>
            <a:pPr>
              <a:buNone/>
            </a:pPr>
            <a:r>
              <a:rPr lang="de-DE" sz="2000" b="1" i="1" dirty="0">
                <a:solidFill>
                  <a:srgbClr val="CC0066"/>
                </a:solidFill>
              </a:rPr>
              <a:t>Kriterien</a:t>
            </a:r>
            <a:r>
              <a:rPr lang="de-DE" sz="2000" b="1" dirty="0">
                <a:solidFill>
                  <a:srgbClr val="CC0066"/>
                </a:solidFill>
              </a:rPr>
              <a:t>: </a:t>
            </a:r>
            <a:r>
              <a:rPr lang="de-DE" sz="2000" dirty="0"/>
              <a:t>	BNE/Kopf</a:t>
            </a:r>
          </a:p>
          <a:p>
            <a:pPr>
              <a:buNone/>
            </a:pPr>
            <a:r>
              <a:rPr lang="de-DE" sz="2000" dirty="0"/>
              <a:t> </a:t>
            </a:r>
          </a:p>
          <a:p>
            <a:pPr>
              <a:buNone/>
            </a:pPr>
            <a:endParaRPr lang="de-DE" sz="2000" dirty="0"/>
          </a:p>
          <a:p>
            <a:pPr>
              <a:buNone/>
            </a:pPr>
            <a:r>
              <a:rPr lang="en-GB" sz="2000" b="1" dirty="0">
                <a:solidFill>
                  <a:srgbClr val="002060"/>
                </a:solidFill>
              </a:rPr>
              <a:t>SILIC</a:t>
            </a:r>
            <a:r>
              <a:rPr lang="en-GB" sz="2000" dirty="0"/>
              <a:t>: severely indebted low-income countries </a:t>
            </a:r>
            <a:endParaRPr lang="de-DE" sz="2000" dirty="0"/>
          </a:p>
          <a:p>
            <a:pPr>
              <a:buNone/>
            </a:pPr>
            <a:r>
              <a:rPr lang="en-GB" sz="2000" b="1" dirty="0">
                <a:solidFill>
                  <a:srgbClr val="002060"/>
                </a:solidFill>
              </a:rPr>
              <a:t>SIMIC</a:t>
            </a:r>
            <a:r>
              <a:rPr lang="en-GB" sz="2000" dirty="0"/>
              <a:t>: severely indebted middle-income countries</a:t>
            </a:r>
            <a:endParaRPr lang="de-DE" sz="2000" dirty="0"/>
          </a:p>
          <a:p>
            <a:pPr>
              <a:buNone/>
            </a:pPr>
            <a:r>
              <a:rPr lang="de-DE" sz="2000" b="1" i="1" dirty="0">
                <a:solidFill>
                  <a:srgbClr val="CC0066"/>
                </a:solidFill>
              </a:rPr>
              <a:t>Kriterien</a:t>
            </a:r>
            <a:r>
              <a:rPr lang="de-DE" sz="2000" dirty="0"/>
              <a:t>:	Verhältnis Schuldenstand-BIP, Schuldenquote, Zinslast</a:t>
            </a:r>
          </a:p>
          <a:p>
            <a:pPr>
              <a:buNone/>
            </a:pPr>
            <a:r>
              <a:rPr lang="de-DE" sz="2000" b="1" i="1" dirty="0">
                <a:solidFill>
                  <a:srgbClr val="CC0066"/>
                </a:solidFill>
              </a:rPr>
              <a:t>Zweck</a:t>
            </a:r>
            <a:r>
              <a:rPr lang="de-DE" sz="2000" dirty="0"/>
              <a:t>: 	Datenbasis für die Kreditvergabepraxis; 					Entschuldungsprogramme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04800" y="-99392"/>
            <a:ext cx="8839200" cy="1143000"/>
          </a:xfrm>
        </p:spPr>
        <p:txBody>
          <a:bodyPr/>
          <a:lstStyle/>
          <a:p>
            <a:pPr algn="l"/>
            <a:r>
              <a:rPr lang="de-DE" sz="2800" dirty="0"/>
              <a:t>Klassifikation von </a:t>
            </a:r>
            <a:r>
              <a:rPr lang="de-DE" sz="2800" dirty="0" err="1"/>
              <a:t>Entwickungsländern</a:t>
            </a:r>
            <a:endParaRPr lang="de-DE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764704"/>
          </a:xfrm>
        </p:spPr>
        <p:txBody>
          <a:bodyPr/>
          <a:lstStyle/>
          <a:p>
            <a:pPr algn="l"/>
            <a:r>
              <a:rPr lang="de-DE" sz="2800" dirty="0"/>
              <a:t>Klassifikation von </a:t>
            </a:r>
            <a:r>
              <a:rPr lang="de-DE" sz="2800" dirty="0" err="1"/>
              <a:t>Entwickungsländern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683568" y="980728"/>
            <a:ext cx="7632848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u="sng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Einteilung der UNO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LDC	</a:t>
            </a:r>
            <a:r>
              <a:rPr lang="en-GB" dirty="0"/>
              <a:t>Less Developed Countries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LLDC 	</a:t>
            </a:r>
            <a:r>
              <a:rPr lang="en-GB" dirty="0"/>
              <a:t>Least Developed Countries</a:t>
            </a:r>
            <a:endParaRPr lang="de-DE" dirty="0"/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de-DE" dirty="0"/>
          </a:p>
          <a:p>
            <a:r>
              <a:rPr lang="de-DE" b="1" i="1" dirty="0">
                <a:solidFill>
                  <a:srgbClr val="CC0066"/>
                </a:solidFill>
              </a:rPr>
              <a:t>Kriterien</a:t>
            </a:r>
            <a:r>
              <a:rPr lang="de-DE" b="1" dirty="0">
                <a:solidFill>
                  <a:srgbClr val="CC0066"/>
                </a:solidFill>
              </a:rPr>
              <a:t>:</a:t>
            </a:r>
            <a:r>
              <a:rPr lang="de-DE" dirty="0"/>
              <a:t> 	</a:t>
            </a:r>
            <a:r>
              <a:rPr lang="de-DE" sz="2000" dirty="0"/>
              <a:t>Pro-Kopf BIP</a:t>
            </a:r>
          </a:p>
          <a:p>
            <a:r>
              <a:rPr lang="de-DE" sz="2000" dirty="0"/>
              <a:t>		Anteil des industriellen Sektors am BIP; 				Zahl der Beschäftigten in der Industrie</a:t>
            </a:r>
          </a:p>
          <a:p>
            <a:r>
              <a:rPr lang="de-DE" sz="2000" dirty="0"/>
              <a:t>		Exportorientierung der Wirtschaft</a:t>
            </a:r>
          </a:p>
          <a:p>
            <a:r>
              <a:rPr lang="de-DE" sz="2000" dirty="0"/>
              <a:t>		Lebenserwartung</a:t>
            </a:r>
          </a:p>
          <a:p>
            <a:r>
              <a:rPr lang="de-DE" sz="2000" dirty="0"/>
              <a:t>		Kalorienversorgung</a:t>
            </a:r>
          </a:p>
          <a:p>
            <a:r>
              <a:rPr lang="de-DE" sz="2000" dirty="0"/>
              <a:t>		Alphabetisierungsrate unter 					Erwachsenen; Einschulungsrate</a:t>
            </a:r>
          </a:p>
          <a:p>
            <a:endParaRPr lang="de-DE" sz="2000" dirty="0"/>
          </a:p>
          <a:p>
            <a:r>
              <a:rPr lang="de-DE" b="1" i="1" dirty="0">
                <a:solidFill>
                  <a:srgbClr val="CC0066"/>
                </a:solidFill>
              </a:rPr>
              <a:t>Zweck</a:t>
            </a:r>
            <a:r>
              <a:rPr lang="de-DE" b="1" dirty="0">
                <a:solidFill>
                  <a:srgbClr val="CC0066"/>
                </a:solidFill>
              </a:rPr>
              <a:t>:</a:t>
            </a:r>
            <a:r>
              <a:rPr lang="de-DE" dirty="0"/>
              <a:t> 	</a:t>
            </a:r>
            <a:r>
              <a:rPr lang="de-DE" sz="2000" dirty="0"/>
              <a:t>Vergabe von nicht rückzuzahlenden Zuschüssen 		oder günstigen Krediten im Rahmen der 				Entwicklungshilfe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2420888"/>
            <a:ext cx="8839200" cy="1143000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>
                <a:solidFill>
                  <a:srgbClr val="CC0066"/>
                </a:solidFill>
              </a:rPr>
              <a:t>H</a:t>
            </a:r>
            <a:r>
              <a:rPr lang="de-DE" dirty="0"/>
              <a:t>uman </a:t>
            </a:r>
            <a:r>
              <a:rPr lang="de-DE" dirty="0">
                <a:solidFill>
                  <a:srgbClr val="CC0066"/>
                </a:solidFill>
              </a:rPr>
              <a:t>D</a:t>
            </a:r>
            <a:r>
              <a:rPr lang="de-DE" dirty="0"/>
              <a:t>evelopment </a:t>
            </a:r>
            <a:r>
              <a:rPr lang="de-DE" dirty="0">
                <a:solidFill>
                  <a:srgbClr val="CC0066"/>
                </a:solidFill>
              </a:rPr>
              <a:t>I</a:t>
            </a:r>
            <a:r>
              <a:rPr lang="de-DE" dirty="0"/>
              <a:t>ndex (</a:t>
            </a:r>
            <a:r>
              <a:rPr lang="de-DE" dirty="0">
                <a:solidFill>
                  <a:srgbClr val="CC0066"/>
                </a:solidFill>
              </a:rPr>
              <a:t>HDI</a:t>
            </a:r>
            <a:r>
              <a:rPr lang="de-DE" dirty="0"/>
              <a:t>) der UNO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Index für Menschliche Entwicklung</a:t>
            </a:r>
            <a:br>
              <a:rPr lang="de-DE" dirty="0"/>
            </a:br>
            <a:r>
              <a:rPr lang="de-DE" dirty="0"/>
              <a:t>(seit 1990)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839200" cy="908720"/>
          </a:xfrm>
        </p:spPr>
        <p:txBody>
          <a:bodyPr/>
          <a:lstStyle/>
          <a:p>
            <a:r>
              <a:rPr lang="de-DE" sz="3600" dirty="0"/>
              <a:t>Indikatoren des HDI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02563"/>
              </p:ext>
            </p:extLst>
          </p:nvPr>
        </p:nvGraphicFramePr>
        <p:xfrm>
          <a:off x="755577" y="1097360"/>
          <a:ext cx="7848872" cy="5183212"/>
        </p:xfrm>
        <a:graphic>
          <a:graphicData uri="http://schemas.openxmlformats.org/drawingml/2006/table">
            <a:tbl>
              <a:tblPr/>
              <a:tblGrid>
                <a:gridCol w="1259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2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b="1" dirty="0">
                          <a:latin typeface="Arial"/>
                          <a:ea typeface="Times New Roman"/>
                          <a:cs typeface="Times New Roman"/>
                        </a:rPr>
                        <a:t>Indikatoren, Teilindizes</a:t>
                      </a:r>
                      <a:endParaRPr lang="de-DE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632" marR="436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latin typeface="Arial"/>
                          <a:ea typeface="Times New Roman"/>
                          <a:cs typeface="Times New Roman"/>
                        </a:rPr>
                        <a:t>Lebenserwartung bei Geburt</a:t>
                      </a:r>
                    </a:p>
                  </a:txBody>
                  <a:tcPr marL="43632" marR="436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/>
                        <a:t>Durchschnittliche Schul-</a:t>
                      </a:r>
                      <a:r>
                        <a:rPr lang="de-DE" sz="1600" dirty="0" err="1"/>
                        <a:t>besuchsdauer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/>
                        <a:t>(Anzahl Jahre, die eine 25-jährige Person oder älter die Schule besucht hat)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br>
                        <a:rPr lang="de-DE" sz="1600" dirty="0"/>
                      </a:br>
                      <a:r>
                        <a:rPr lang="de-DE" sz="1600" dirty="0"/>
                        <a:t>Voraussichtliche Schul-</a:t>
                      </a:r>
                      <a:r>
                        <a:rPr lang="de-DE" sz="1600" dirty="0" err="1"/>
                        <a:t>besuchsdauer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200" dirty="0"/>
                        <a:t>(Anzahl Jahre, die ein 5-jähriges Kind voraussichtlich zur Schule gehen wird)</a:t>
                      </a:r>
                      <a:endParaRPr lang="de-DE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632" marR="436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latin typeface="Arial"/>
                          <a:ea typeface="Times New Roman"/>
                          <a:cs typeface="Times New Roman"/>
                        </a:rPr>
                        <a:t>Pro-Kopf-Einkommen (BNE/Kopf)</a:t>
                      </a:r>
                      <a:r>
                        <a:rPr lang="de-DE" sz="1600" baseline="0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baseline="0" dirty="0">
                          <a:latin typeface="Arial"/>
                          <a:ea typeface="Times New Roman"/>
                          <a:cs typeface="Times New Roman"/>
                        </a:rPr>
                        <a:t>in realer Kaufkraft</a:t>
                      </a:r>
                    </a:p>
                  </a:txBody>
                  <a:tcPr marL="43632" marR="436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3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b="1" dirty="0">
                          <a:latin typeface="Arial"/>
                          <a:ea typeface="Times New Roman"/>
                          <a:cs typeface="Times New Roman"/>
                        </a:rPr>
                        <a:t>stehen für diese Merkmale:</a:t>
                      </a:r>
                      <a:endParaRPr lang="de-DE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632" marR="436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latin typeface="Arial"/>
                          <a:ea typeface="Times New Roman"/>
                          <a:cs typeface="Times New Roman"/>
                        </a:rPr>
                        <a:t>Lebensdauer, medizinische Versorgung, Versorgung mit Nahrungsmitteln, Hygiene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  <a:sym typeface="Wingdings" pitchFamily="2" charset="2"/>
                        </a:rPr>
                        <a:t> </a:t>
                      </a:r>
                      <a:r>
                        <a:rPr lang="de-DE" sz="16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  <a:sym typeface="Wingdings" pitchFamily="2" charset="2"/>
                        </a:rPr>
                        <a:t>Demographisches Merkmal</a:t>
                      </a:r>
                      <a:endParaRPr lang="de-DE" sz="1600" b="1" dirty="0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632" marR="436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latin typeface="Arial"/>
                          <a:ea typeface="Times New Roman"/>
                          <a:cs typeface="Times New Roman"/>
                        </a:rPr>
                        <a:t>Zugang</a:t>
                      </a:r>
                      <a:r>
                        <a:rPr lang="de-DE" sz="1600" baseline="0" dirty="0">
                          <a:latin typeface="Arial"/>
                          <a:ea typeface="Times New Roman"/>
                          <a:cs typeface="Times New Roman"/>
                        </a:rPr>
                        <a:t> zu (guter) Bildung, nicht: Qualität der Bildung)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baseline="0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  <a:sym typeface="Wingdings" pitchFamily="2" charset="2"/>
                        </a:rPr>
                        <a:t> </a:t>
                      </a:r>
                      <a:r>
                        <a:rPr lang="de-DE" sz="1600" b="1" baseline="0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  <a:sym typeface="Wingdings" pitchFamily="2" charset="2"/>
                        </a:rPr>
                        <a:t>Sozio-kulturelles Merkmal</a:t>
                      </a:r>
                      <a:endParaRPr lang="de-DE" sz="1600" b="1" dirty="0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632" marR="436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latin typeface="Arial"/>
                          <a:ea typeface="Times New Roman"/>
                          <a:cs typeface="Times New Roman"/>
                        </a:rPr>
                        <a:t>Lebensstandard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  <a:sym typeface="Wingdings" pitchFamily="2" charset="2"/>
                        </a:rPr>
                        <a:t> </a:t>
                      </a:r>
                      <a:r>
                        <a:rPr lang="de-DE" sz="16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  <a:sym typeface="Wingdings" pitchFamily="2" charset="2"/>
                        </a:rPr>
                        <a:t>Ökonomisches Merkmal</a:t>
                      </a:r>
                      <a:endParaRPr lang="de-DE" sz="1600" b="1" dirty="0">
                        <a:solidFill>
                          <a:srgbClr val="FF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632" marR="436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 bwMode="auto">
          <a:xfrm>
            <a:off x="2057441" y="3596995"/>
            <a:ext cx="1800200" cy="25851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8048" y="3612613"/>
            <a:ext cx="2412269" cy="25518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410129" y="3579348"/>
            <a:ext cx="2106233" cy="25851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810</Words>
  <Application>Microsoft Office PowerPoint</Application>
  <PresentationFormat>Bildschirmpräsentation (4:3)</PresentationFormat>
  <Paragraphs>162</Paragraphs>
  <Slides>22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Leere Präsentation</vt:lpstr>
      <vt:lpstr>Ist Entwicklung messbar?</vt:lpstr>
      <vt:lpstr>PowerPoint-Präsentation</vt:lpstr>
      <vt:lpstr>Indikatoren</vt:lpstr>
      <vt:lpstr>PowerPoint-Präsentation</vt:lpstr>
      <vt:lpstr>PowerPoint-Präsentation</vt:lpstr>
      <vt:lpstr>Klassifikation von Entwickungsländern</vt:lpstr>
      <vt:lpstr>Klassifikation von Entwickungsländern</vt:lpstr>
      <vt:lpstr>Der Human Development Index (HDI) der UNO  Index für Menschliche Entwicklung (seit 1990)</vt:lpstr>
      <vt:lpstr>Indikatoren des HDI</vt:lpstr>
      <vt:lpstr>PowerPoint-Präsentation</vt:lpstr>
      <vt:lpstr>PowerPoint-Präsentation</vt:lpstr>
      <vt:lpstr>PowerPoint-Präsentation</vt:lpstr>
      <vt:lpstr>PowerPoint-Präsentation</vt:lpstr>
      <vt:lpstr>… was fehlt …?</vt:lpstr>
      <vt:lpstr>PowerPoint-Präsentation</vt:lpstr>
      <vt:lpstr>PowerPoint-Präsentation</vt:lpstr>
      <vt:lpstr>Darstellung von Entwicklungsunterschieden - die Analysespinne -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Günther Rothenberger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Unterrichtsverlauf</dc:title>
  <dc:creator>Günther Rothenberger</dc:creator>
  <cp:lastModifiedBy>Claudia Eysel</cp:lastModifiedBy>
  <cp:revision>208</cp:revision>
  <cp:lastPrinted>2019-01-08T17:27:57Z</cp:lastPrinted>
  <dcterms:created xsi:type="dcterms:W3CDTF">2010-04-16T15:22:18Z</dcterms:created>
  <dcterms:modified xsi:type="dcterms:W3CDTF">2021-10-07T14:37:14Z</dcterms:modified>
</cp:coreProperties>
</file>