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6" r:id="rId3"/>
    <p:sldId id="259" r:id="rId4"/>
    <p:sldId id="260" r:id="rId5"/>
    <p:sldId id="261" r:id="rId6"/>
    <p:sldId id="264" r:id="rId7"/>
    <p:sldId id="271" r:id="rId8"/>
    <p:sldId id="275" r:id="rId9"/>
    <p:sldId id="280" r:id="rId10"/>
    <p:sldId id="286" r:id="rId11"/>
    <p:sldId id="287" r:id="rId12"/>
    <p:sldId id="272" r:id="rId13"/>
    <p:sldId id="262" r:id="rId14"/>
    <p:sldId id="276" r:id="rId15"/>
    <p:sldId id="278" r:id="rId16"/>
    <p:sldId id="285" r:id="rId17"/>
    <p:sldId id="281" r:id="rId18"/>
    <p:sldId id="283" r:id="rId19"/>
    <p:sldId id="277" r:id="rId20"/>
    <p:sldId id="284" r:id="rId21"/>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0BE3036E-F0EE-48B2-9F6A-93C3A8CAF63B}" type="datetimeFigureOut">
              <a:rPr lang="de-DE" smtClean="0"/>
              <a:t>26.11.2021</a:t>
            </a:fld>
            <a:endParaRPr lang="de-DE"/>
          </a:p>
        </p:txBody>
      </p:sp>
      <p:sp>
        <p:nvSpPr>
          <p:cNvPr id="4" name="Folienbildplatzhalt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EB4405EB-CE48-4CF1-BD51-FB1DE34274AB}" type="slidenum">
              <a:rPr lang="de-DE" smtClean="0"/>
              <a:t>‹Nr.›</a:t>
            </a:fld>
            <a:endParaRPr lang="de-DE"/>
          </a:p>
        </p:txBody>
      </p:sp>
    </p:spTree>
    <p:extLst>
      <p:ext uri="{BB962C8B-B14F-4D97-AF65-F5344CB8AC3E}">
        <p14:creationId xmlns:p14="http://schemas.microsoft.com/office/powerpoint/2010/main" val="150794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a:extLst>
              <a:ext uri="{FF2B5EF4-FFF2-40B4-BE49-F238E27FC236}">
                <a16:creationId xmlns:a16="http://schemas.microsoft.com/office/drawing/2014/main" id="{E57B93CF-1551-4B6E-B1BF-0A526A03D83A}"/>
              </a:ext>
            </a:extLst>
          </p:cNvPr>
          <p:cNvSpPr>
            <a:spLocks noGrp="1" noRot="1" noChangeAspect="1" noTextEdit="1"/>
          </p:cNvSpPr>
          <p:nvPr>
            <p:ph type="sldImg"/>
          </p:nvPr>
        </p:nvSpPr>
        <p:spPr bwMode="auto">
          <a:xfrm>
            <a:off x="-39688" y="420688"/>
            <a:ext cx="6623051" cy="37258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izenplatzhalter 2">
            <a:extLst>
              <a:ext uri="{FF2B5EF4-FFF2-40B4-BE49-F238E27FC236}">
                <a16:creationId xmlns:a16="http://schemas.microsoft.com/office/drawing/2014/main" id="{E495D006-FEB7-4A85-8394-9A9ED5B692F2}"/>
              </a:ext>
            </a:extLst>
          </p:cNvPr>
          <p:cNvSpPr>
            <a:spLocks noGrp="1"/>
          </p:cNvSpPr>
          <p:nvPr>
            <p:ph type="body" idx="1"/>
          </p:nvPr>
        </p:nvSpPr>
        <p:spPr>
          <a:xfrm>
            <a:off x="689208" y="4378395"/>
            <a:ext cx="5287081" cy="5892998"/>
          </a:xfrm>
        </p:spPr>
        <p:txBody>
          <a:bodyPr>
            <a:normAutofit fontScale="92500"/>
          </a:bodyPr>
          <a:lstStyle/>
          <a:p>
            <a:pPr eaLnBrk="1" fontAlgn="auto" hangingPunct="1">
              <a:spcBef>
                <a:spcPts val="0"/>
              </a:spcBef>
              <a:spcAft>
                <a:spcPts val="600"/>
              </a:spcAft>
              <a:defRPr/>
            </a:pPr>
            <a:r>
              <a:rPr lang="de-DE" u="sng" dirty="0"/>
              <a:t>Auftrag:</a:t>
            </a:r>
          </a:p>
          <a:p>
            <a:pPr eaLnBrk="1" fontAlgn="auto" hangingPunct="1">
              <a:spcBef>
                <a:spcPts val="0"/>
              </a:spcBef>
              <a:spcAft>
                <a:spcPts val="600"/>
              </a:spcAft>
              <a:defRPr/>
            </a:pPr>
            <a:r>
              <a:rPr lang="de-DE" dirty="0"/>
              <a:t>1. Erkläre das Modell von </a:t>
            </a:r>
            <a:r>
              <a:rPr lang="de-DE" dirty="0" err="1"/>
              <a:t>Fourastié</a:t>
            </a:r>
            <a:endParaRPr lang="de-DE" dirty="0"/>
          </a:p>
          <a:p>
            <a:pPr eaLnBrk="1" fontAlgn="auto" hangingPunct="1">
              <a:spcBef>
                <a:spcPts val="0"/>
              </a:spcBef>
              <a:spcAft>
                <a:spcPts val="600"/>
              </a:spcAft>
              <a:defRPr/>
            </a:pPr>
            <a:r>
              <a:rPr lang="de-DE" dirty="0"/>
              <a:t>2. Überprüfe die Stimmigkeit des Modells anhand der Grafik auf dem AB</a:t>
            </a:r>
          </a:p>
          <a:p>
            <a:pPr eaLnBrk="1" fontAlgn="auto" hangingPunct="1">
              <a:spcBef>
                <a:spcPts val="0"/>
              </a:spcBef>
              <a:spcAft>
                <a:spcPts val="600"/>
              </a:spcAft>
              <a:defRPr/>
            </a:pPr>
            <a:endParaRPr lang="de-DE" u="sng" dirty="0"/>
          </a:p>
          <a:p>
            <a:pPr eaLnBrk="1" fontAlgn="auto" hangingPunct="1">
              <a:spcBef>
                <a:spcPts val="0"/>
              </a:spcBef>
              <a:spcAft>
                <a:spcPts val="600"/>
              </a:spcAft>
              <a:defRPr/>
            </a:pPr>
            <a:r>
              <a:rPr lang="de-DE" u="sng" dirty="0"/>
              <a:t>Beschreibung:</a:t>
            </a:r>
          </a:p>
          <a:p>
            <a:pPr eaLnBrk="1" fontAlgn="auto" hangingPunct="1">
              <a:spcBef>
                <a:spcPts val="0"/>
              </a:spcBef>
              <a:spcAft>
                <a:spcPts val="600"/>
              </a:spcAft>
              <a:defRPr/>
            </a:pPr>
            <a:r>
              <a:rPr lang="de-DE" dirty="0"/>
              <a:t>Die Schwerpunkte der wirtschaftlichen Tätigkeit verlagern sich in allen Gesellschaften vom primären zum sekundären Sektor und anschließend vom sekundären zum tertiären Sektor.</a:t>
            </a:r>
          </a:p>
          <a:p>
            <a:pPr eaLnBrk="1" fontAlgn="auto" hangingPunct="1">
              <a:spcBef>
                <a:spcPts val="0"/>
              </a:spcBef>
              <a:spcAft>
                <a:spcPts val="0"/>
              </a:spcAft>
              <a:defRPr/>
            </a:pPr>
            <a:r>
              <a:rPr lang="de-DE" dirty="0"/>
              <a:t>Damit wandeln sich die </a:t>
            </a:r>
            <a:r>
              <a:rPr lang="de-DE" b="1" dirty="0"/>
              <a:t>Agrargesellschaften</a:t>
            </a:r>
            <a:r>
              <a:rPr lang="de-DE" dirty="0"/>
              <a:t> in </a:t>
            </a:r>
            <a:r>
              <a:rPr lang="de-DE" b="1" dirty="0"/>
              <a:t>Industriegesellschaften</a:t>
            </a:r>
            <a:r>
              <a:rPr lang="de-DE" dirty="0"/>
              <a:t> und schließlich in </a:t>
            </a:r>
            <a:r>
              <a:rPr lang="de-DE" b="1" dirty="0"/>
              <a:t>Dienstleistungsgesellschaften</a:t>
            </a:r>
            <a:r>
              <a:rPr lang="de-DE" dirty="0"/>
              <a:t>.</a:t>
            </a:r>
          </a:p>
          <a:p>
            <a:pPr eaLnBrk="1" fontAlgn="auto" hangingPunct="1">
              <a:spcBef>
                <a:spcPts val="0"/>
              </a:spcBef>
              <a:spcAft>
                <a:spcPts val="0"/>
              </a:spcAft>
              <a:defRPr/>
            </a:pPr>
            <a:endParaRPr lang="de-DE" u="sng" dirty="0"/>
          </a:p>
          <a:p>
            <a:pPr eaLnBrk="1" fontAlgn="auto" hangingPunct="1">
              <a:spcBef>
                <a:spcPts val="0"/>
              </a:spcBef>
              <a:spcAft>
                <a:spcPts val="600"/>
              </a:spcAft>
              <a:defRPr/>
            </a:pPr>
            <a:r>
              <a:rPr lang="de-DE" u="sng" dirty="0"/>
              <a:t>Erklärung:</a:t>
            </a:r>
          </a:p>
          <a:p>
            <a:pPr eaLnBrk="1" fontAlgn="auto" hangingPunct="1">
              <a:spcBef>
                <a:spcPts val="0"/>
              </a:spcBef>
              <a:spcAft>
                <a:spcPts val="600"/>
              </a:spcAft>
              <a:buFont typeface="Arial" pitchFamily="34" charset="0"/>
              <a:buChar char="•"/>
              <a:defRPr/>
            </a:pPr>
            <a:r>
              <a:rPr lang="de-DE" dirty="0"/>
              <a:t>Technischer Fortschritt und Automatisierung führten zu Produktivitätssteigerungen und </a:t>
            </a:r>
            <a:r>
              <a:rPr lang="de-DE" b="1" dirty="0"/>
              <a:t>ersetzten die manuelle Arbeit </a:t>
            </a:r>
            <a:r>
              <a:rPr lang="de-DE" dirty="0"/>
              <a:t>zuerst in der Landwirtschaft, dann in der Industrie.</a:t>
            </a:r>
          </a:p>
          <a:p>
            <a:pPr eaLnBrk="1" fontAlgn="auto" hangingPunct="1">
              <a:spcBef>
                <a:spcPts val="0"/>
              </a:spcBef>
              <a:spcAft>
                <a:spcPts val="0"/>
              </a:spcAft>
              <a:buFont typeface="Arial" pitchFamily="34" charset="0"/>
              <a:buChar char="•"/>
              <a:defRPr/>
            </a:pPr>
            <a:r>
              <a:rPr lang="de-DE" dirty="0"/>
              <a:t>Die </a:t>
            </a:r>
            <a:r>
              <a:rPr lang="de-DE" b="1" dirty="0"/>
              <a:t>freiwerdenden Arbeitskräfte </a:t>
            </a:r>
            <a:r>
              <a:rPr lang="de-DE" dirty="0"/>
              <a:t>wurden zunächst im sekundären Sektor, später im tertiären Sektor aufgenommen.</a:t>
            </a:r>
          </a:p>
          <a:p>
            <a:pPr eaLnBrk="1" fontAlgn="auto" hangingPunct="1">
              <a:spcBef>
                <a:spcPts val="0"/>
              </a:spcBef>
              <a:spcAft>
                <a:spcPts val="0"/>
              </a:spcAft>
              <a:buFont typeface="Arial" pitchFamily="34" charset="0"/>
              <a:buChar char="•"/>
              <a:defRPr/>
            </a:pPr>
            <a:r>
              <a:rPr lang="de-DE" dirty="0"/>
              <a:t>Wachsende Einkommen erhöhten die </a:t>
            </a:r>
            <a:r>
              <a:rPr lang="de-DE" b="1" dirty="0"/>
              <a:t>Nachfrage nach Konsumgütern </a:t>
            </a:r>
            <a:r>
              <a:rPr lang="de-DE" dirty="0"/>
              <a:t>und (privaten) Dienstleistungen.</a:t>
            </a:r>
          </a:p>
          <a:p>
            <a:pPr eaLnBrk="1" fontAlgn="auto" hangingPunct="1">
              <a:spcBef>
                <a:spcPts val="0"/>
              </a:spcBef>
              <a:spcAft>
                <a:spcPts val="0"/>
              </a:spcAft>
              <a:defRPr/>
            </a:pPr>
            <a:endParaRPr lang="de-DE" u="sng" dirty="0"/>
          </a:p>
          <a:p>
            <a:pPr eaLnBrk="1" fontAlgn="auto" hangingPunct="1">
              <a:spcBef>
                <a:spcPts val="0"/>
              </a:spcBef>
              <a:spcAft>
                <a:spcPts val="0"/>
              </a:spcAft>
              <a:defRPr/>
            </a:pPr>
            <a:r>
              <a:rPr lang="de-DE" u="sng" dirty="0"/>
              <a:t>Wie geht es weiter? Welche Probleme treten auf? Kritik am Modell?</a:t>
            </a:r>
          </a:p>
          <a:p>
            <a:pPr eaLnBrk="1" fontAlgn="auto" hangingPunct="1">
              <a:spcBef>
                <a:spcPts val="0"/>
              </a:spcBef>
              <a:spcAft>
                <a:spcPts val="0"/>
              </a:spcAft>
              <a:buFont typeface="Arial" pitchFamily="34" charset="0"/>
              <a:buChar char="•"/>
              <a:defRPr/>
            </a:pPr>
            <a:r>
              <a:rPr lang="de-DE" dirty="0"/>
              <a:t>Auch der DL-Sektor kann nur begrenzt AK aufnehmen </a:t>
            </a:r>
            <a:r>
              <a:rPr lang="de-DE" dirty="0">
                <a:sym typeface="Wingdings" pitchFamily="2" charset="2"/>
              </a:rPr>
              <a:t> Arbeitslosigkeit als Phänomen der Länder</a:t>
            </a:r>
          </a:p>
          <a:p>
            <a:pPr eaLnBrk="1" fontAlgn="auto" hangingPunct="1">
              <a:spcBef>
                <a:spcPts val="0"/>
              </a:spcBef>
              <a:spcAft>
                <a:spcPts val="0"/>
              </a:spcAft>
              <a:buFont typeface="Arial" pitchFamily="34" charset="0"/>
              <a:buChar char="•"/>
              <a:defRPr/>
            </a:pPr>
            <a:r>
              <a:rPr lang="de-DE" dirty="0">
                <a:sym typeface="Wingdings" pitchFamily="2" charset="2"/>
              </a:rPr>
              <a:t>Rationalisierungsmaßnahmen durch Computereinsatz auch im DL-Sektor, allerdings lassen sich bestimmte DL nicht automatisieren, z.B. Pflegedienste, Unterricht, Forschung</a:t>
            </a:r>
          </a:p>
          <a:p>
            <a:pPr eaLnBrk="1" fontAlgn="auto" hangingPunct="1">
              <a:spcBef>
                <a:spcPts val="0"/>
              </a:spcBef>
              <a:spcAft>
                <a:spcPts val="0"/>
              </a:spcAft>
              <a:buFont typeface="Arial" pitchFamily="34" charset="0"/>
              <a:buChar char="•"/>
              <a:defRPr/>
            </a:pPr>
            <a:r>
              <a:rPr lang="de-DE" dirty="0">
                <a:sym typeface="Wingdings" pitchFamily="2" charset="2"/>
              </a:rPr>
              <a:t>Der sekundäre Sektor kann in vielen Ländern nicht beliebig schrumpfen. (Exportstaaten)</a:t>
            </a:r>
          </a:p>
          <a:p>
            <a:pPr eaLnBrk="1" fontAlgn="auto" hangingPunct="1">
              <a:spcBef>
                <a:spcPts val="0"/>
              </a:spcBef>
              <a:spcAft>
                <a:spcPts val="0"/>
              </a:spcAft>
              <a:buFont typeface="Arial" pitchFamily="34" charset="0"/>
              <a:buChar char="•"/>
              <a:defRPr/>
            </a:pPr>
            <a:r>
              <a:rPr lang="de-DE" dirty="0">
                <a:sym typeface="Wingdings" pitchFamily="2" charset="2"/>
              </a:rPr>
              <a:t>Auch im tertiären Sektor gibt es gering qualifizierte Arbeitsplätze (Schuhputzen, Fensterputzen,…) Er setzt nicht unbedingt einen hohen Bildungsanspruch an die Arbeitnehmer voraus.</a:t>
            </a:r>
          </a:p>
          <a:p>
            <a:pPr eaLnBrk="1" fontAlgn="auto" hangingPunct="1">
              <a:spcBef>
                <a:spcPts val="0"/>
              </a:spcBef>
              <a:spcAft>
                <a:spcPts val="0"/>
              </a:spcAft>
              <a:buFont typeface="Arial" pitchFamily="34" charset="0"/>
              <a:buChar char="•"/>
              <a:defRPr/>
            </a:pPr>
            <a:r>
              <a:rPr lang="de-DE" dirty="0">
                <a:sym typeface="Wingdings" pitchFamily="2" charset="2"/>
              </a:rPr>
              <a:t>Daher ist auch eine Angleichung der Einkommen nicht zu erwarten.</a:t>
            </a:r>
          </a:p>
          <a:p>
            <a:pPr eaLnBrk="1" fontAlgn="auto" hangingPunct="1">
              <a:spcBef>
                <a:spcPts val="0"/>
              </a:spcBef>
              <a:spcAft>
                <a:spcPts val="0"/>
              </a:spcAft>
              <a:buFont typeface="Arial" pitchFamily="34" charset="0"/>
              <a:buNone/>
              <a:defRPr/>
            </a:pPr>
            <a:endParaRPr lang="de-DE" dirty="0">
              <a:sym typeface="Wingdings" pitchFamily="2" charset="2"/>
            </a:endParaRPr>
          </a:p>
          <a:p>
            <a:pPr eaLnBrk="1" fontAlgn="auto" hangingPunct="1">
              <a:spcBef>
                <a:spcPts val="0"/>
              </a:spcBef>
              <a:spcAft>
                <a:spcPts val="0"/>
              </a:spcAft>
              <a:buFont typeface="Arial" pitchFamily="34" charset="0"/>
              <a:buChar char="•"/>
              <a:defRPr/>
            </a:pPr>
            <a:endParaRPr lang="de-DE" dirty="0">
              <a:sym typeface="Wingdings" pitchFamily="2" charset="2"/>
            </a:endParaRPr>
          </a:p>
          <a:p>
            <a:pPr eaLnBrk="1" fontAlgn="auto" hangingPunct="1">
              <a:spcBef>
                <a:spcPts val="0"/>
              </a:spcBef>
              <a:spcAft>
                <a:spcPts val="0"/>
              </a:spcAft>
              <a:buFont typeface="Arial" pitchFamily="34" charset="0"/>
              <a:buChar char="•"/>
              <a:defRPr/>
            </a:pPr>
            <a:endParaRPr lang="de-DE" dirty="0"/>
          </a:p>
          <a:p>
            <a:pPr eaLnBrk="1" fontAlgn="auto" hangingPunct="1">
              <a:spcBef>
                <a:spcPts val="0"/>
              </a:spcBef>
              <a:spcAft>
                <a:spcPts val="0"/>
              </a:spcAft>
              <a:defRPr/>
            </a:pPr>
            <a:endParaRPr lang="de-DE" dirty="0"/>
          </a:p>
        </p:txBody>
      </p:sp>
      <p:sp>
        <p:nvSpPr>
          <p:cNvPr id="27651" name="Foliennummernplatzhalter 3">
            <a:extLst>
              <a:ext uri="{FF2B5EF4-FFF2-40B4-BE49-F238E27FC236}">
                <a16:creationId xmlns:a16="http://schemas.microsoft.com/office/drawing/2014/main" id="{010150F5-89D1-442B-B356-E6757BEBEE2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432E73-FB1E-4AB2-BAAE-71AC60EAF7B9}" type="slidenum">
              <a:rPr lang="de-DE" altLang="de-DE">
                <a:latin typeface="Calibri" panose="020F0502020204030204" pitchFamily="34" charset="0"/>
              </a:rPr>
              <a:pPr eaLnBrk="1" hangingPunct="1"/>
              <a:t>11</a:t>
            </a:fld>
            <a:endParaRPr lang="de-DE" altLang="de-DE">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p:cNvSpPr txBox="1">
            <a:spLocks noGrp="1"/>
          </p:cNvSpPr>
          <p:nvPr>
            <p:ph type="sldNum" sz="quarter" idx="5"/>
          </p:nvPr>
        </p:nvSpPr>
        <p:spPr>
          <a:ln/>
        </p:spPr>
        <p:txBody>
          <a:bodyPr lIns="0" tIns="0" rIns="0" bIns="0" anchor="b">
            <a:noAutofit/>
          </a:bodyPr>
          <a:lstStyle/>
          <a:p>
            <a:pPr lvl="0"/>
            <a:fld id="{398A3904-E65B-4F7A-81A9-7E6BF6DD9A4C}" type="slidenum">
              <a:t>17</a:t>
            </a:fld>
            <a:endParaRPr lang="x-none"/>
          </a:p>
        </p:txBody>
      </p:sp>
      <p:sp>
        <p:nvSpPr>
          <p:cNvPr id="2" name="Folienbildplatzhalter 1"/>
          <p:cNvSpPr>
            <a:spLocks noGrp="1" noRot="1" noChangeAspect="1" noResize="1"/>
          </p:cNvSpPr>
          <p:nvPr>
            <p:ph type="sldImg"/>
          </p:nvPr>
        </p:nvSpPr>
        <p:spPr>
          <a:xfrm>
            <a:off x="-120650" y="882650"/>
            <a:ext cx="7732713" cy="4349750"/>
          </a:xfrm>
          <a:solidFill>
            <a:schemeClr val="accent1"/>
          </a:solidFill>
          <a:ln w="25400">
            <a:solidFill>
              <a:schemeClr val="accent1">
                <a:shade val="50000"/>
              </a:schemeClr>
            </a:solidFill>
            <a:prstDash val="solid"/>
          </a:ln>
        </p:spPr>
      </p:sp>
      <p:sp>
        <p:nvSpPr>
          <p:cNvPr id="3" name="Notizenplatzhalt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133205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24F80A0-A8BC-419F-B1B2-2E2B89A8C9EB}" type="datetimeFigureOut">
              <a:rPr lang="de-DE" smtClean="0"/>
              <a:t>26.11.2021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78155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24F80A0-A8BC-419F-B1B2-2E2B89A8C9EB}" type="datetimeFigureOut">
              <a:rPr lang="de-DE" smtClean="0"/>
              <a:t>26.11.2021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427872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24F80A0-A8BC-419F-B1B2-2E2B89A8C9EB}" type="datetimeFigureOut">
              <a:rPr lang="de-DE" smtClean="0"/>
              <a:t>26.11.2021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182134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24F80A0-A8BC-419F-B1B2-2E2B89A8C9EB}" type="datetimeFigureOut">
              <a:rPr lang="de-DE" smtClean="0"/>
              <a:t>26.11.2021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293591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24F80A0-A8BC-419F-B1B2-2E2B89A8C9EB}" type="datetimeFigureOut">
              <a:rPr lang="de-DE" smtClean="0"/>
              <a:t>26.11.2021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159546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24F80A0-A8BC-419F-B1B2-2E2B89A8C9EB}" type="datetimeFigureOut">
              <a:rPr lang="de-DE" smtClean="0"/>
              <a:t>26.11.2021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170417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24F80A0-A8BC-419F-B1B2-2E2B89A8C9EB}" type="datetimeFigureOut">
              <a:rPr lang="de-DE" smtClean="0"/>
              <a:t>26.11.2021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380925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24F80A0-A8BC-419F-B1B2-2E2B89A8C9EB}" type="datetimeFigureOut">
              <a:rPr lang="de-DE" smtClean="0"/>
              <a:t>26.11.2021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62904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24F80A0-A8BC-419F-B1B2-2E2B89A8C9EB}" type="datetimeFigureOut">
              <a:rPr lang="de-DE" smtClean="0"/>
              <a:t>26.11.2021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19747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24F80A0-A8BC-419F-B1B2-2E2B89A8C9EB}" type="datetimeFigureOut">
              <a:rPr lang="de-DE" smtClean="0"/>
              <a:t>26.11.2021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378461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24F80A0-A8BC-419F-B1B2-2E2B89A8C9EB}" type="datetimeFigureOut">
              <a:rPr lang="de-DE" smtClean="0"/>
              <a:t>26.11.2021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51D0A1A-FC51-4135-8F9E-4404A3AC8559}" type="slidenum">
              <a:rPr lang="de-DE" smtClean="0"/>
              <a:t>‹Nr.›</a:t>
            </a:fld>
            <a:endParaRPr lang="de-DE"/>
          </a:p>
        </p:txBody>
      </p:sp>
    </p:spTree>
    <p:extLst>
      <p:ext uri="{BB962C8B-B14F-4D97-AF65-F5344CB8AC3E}">
        <p14:creationId xmlns:p14="http://schemas.microsoft.com/office/powerpoint/2010/main" val="59698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F80A0-A8BC-419F-B1B2-2E2B89A8C9EB}" type="datetimeFigureOut">
              <a:rPr lang="de-DE" smtClean="0"/>
              <a:t>26.11.2021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D0A1A-FC51-4135-8F9E-4404A3AC8559}" type="slidenum">
              <a:rPr lang="de-DE" smtClean="0"/>
              <a:t>‹Nr.›</a:t>
            </a:fld>
            <a:endParaRPr lang="de-DE"/>
          </a:p>
        </p:txBody>
      </p:sp>
    </p:spTree>
    <p:extLst>
      <p:ext uri="{BB962C8B-B14F-4D97-AF65-F5344CB8AC3E}">
        <p14:creationId xmlns:p14="http://schemas.microsoft.com/office/powerpoint/2010/main" val="175340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grarlandschaf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748" y="385669"/>
            <a:ext cx="5210841" cy="2932959"/>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403748" y="3045969"/>
            <a:ext cx="2737402" cy="261610"/>
          </a:xfrm>
          <a:prstGeom prst="rect">
            <a:avLst/>
          </a:prstGeom>
        </p:spPr>
        <p:txBody>
          <a:bodyPr wrap="square">
            <a:spAutoFit/>
          </a:bodyPr>
          <a:lstStyle/>
          <a:p>
            <a:r>
              <a:rPr lang="de-DE" sz="1050" dirty="0"/>
              <a:t>http://www.dw.com/de</a:t>
            </a:r>
          </a:p>
        </p:txBody>
      </p:sp>
      <p:grpSp>
        <p:nvGrpSpPr>
          <p:cNvPr id="8" name="Gruppieren 7">
            <a:extLst>
              <a:ext uri="{FF2B5EF4-FFF2-40B4-BE49-F238E27FC236}">
                <a16:creationId xmlns:a16="http://schemas.microsoft.com/office/drawing/2014/main" id="{EC235DB0-31C4-481E-9CF8-FC9C916B02F2}"/>
              </a:ext>
            </a:extLst>
          </p:cNvPr>
          <p:cNvGrpSpPr/>
          <p:nvPr/>
        </p:nvGrpSpPr>
        <p:grpSpPr>
          <a:xfrm>
            <a:off x="3078839" y="3600995"/>
            <a:ext cx="5412351" cy="3033876"/>
            <a:chOff x="6413117" y="3429000"/>
            <a:chExt cx="5412351" cy="3033876"/>
          </a:xfrm>
        </p:grpSpPr>
        <p:pic>
          <p:nvPicPr>
            <p:cNvPr id="2052" name="Picture 4" descr="Rheinkai Mannheim, Handelshafen, Industriehafen und Altrheinhaf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117" y="3429000"/>
              <a:ext cx="5412351" cy="30338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6413117" y="6201266"/>
              <a:ext cx="1763624" cy="261610"/>
            </a:xfrm>
            <a:prstGeom prst="rect">
              <a:avLst/>
            </a:prstGeom>
          </p:spPr>
          <p:txBody>
            <a:bodyPr wrap="none">
              <a:spAutoFit/>
            </a:bodyPr>
            <a:lstStyle/>
            <a:p>
              <a:r>
                <a:rPr lang="de-DE" sz="1000" dirty="0"/>
                <a:t>https://de.wikipedia.org/wiki</a:t>
              </a:r>
              <a:r>
                <a:rPr lang="de-DE" sz="1050" dirty="0"/>
                <a:t>/</a:t>
              </a:r>
            </a:p>
          </p:txBody>
        </p:sp>
      </p:grpSp>
      <p:grpSp>
        <p:nvGrpSpPr>
          <p:cNvPr id="21" name="Gruppieren 20">
            <a:extLst>
              <a:ext uri="{FF2B5EF4-FFF2-40B4-BE49-F238E27FC236}">
                <a16:creationId xmlns:a16="http://schemas.microsoft.com/office/drawing/2014/main" id="{5554D4F0-0280-46C3-B5FC-2AF1D3844EC6}"/>
              </a:ext>
            </a:extLst>
          </p:cNvPr>
          <p:cNvGrpSpPr/>
          <p:nvPr/>
        </p:nvGrpSpPr>
        <p:grpSpPr>
          <a:xfrm>
            <a:off x="6252754" y="453509"/>
            <a:ext cx="5277394" cy="2865119"/>
            <a:chOff x="6005711" y="182192"/>
            <a:chExt cx="5533146" cy="2865119"/>
          </a:xfrm>
        </p:grpSpPr>
        <p:pic>
          <p:nvPicPr>
            <p:cNvPr id="19" name="Grafik 18">
              <a:extLst>
                <a:ext uri="{FF2B5EF4-FFF2-40B4-BE49-F238E27FC236}">
                  <a16:creationId xmlns:a16="http://schemas.microsoft.com/office/drawing/2014/main" id="{E25834AB-D667-453A-A339-2D5AFD854A6C}"/>
                </a:ext>
              </a:extLst>
            </p:cNvPr>
            <p:cNvPicPr>
              <a:picLocks noChangeAspect="1"/>
            </p:cNvPicPr>
            <p:nvPr/>
          </p:nvPicPr>
          <p:blipFill>
            <a:blip r:embed="rId4"/>
            <a:stretch>
              <a:fillRect/>
            </a:stretch>
          </p:blipFill>
          <p:spPr>
            <a:xfrm>
              <a:off x="6005711" y="182192"/>
              <a:ext cx="5533146" cy="2865119"/>
            </a:xfrm>
            <a:prstGeom prst="rect">
              <a:avLst/>
            </a:prstGeom>
          </p:spPr>
        </p:pic>
        <p:sp>
          <p:nvSpPr>
            <p:cNvPr id="23" name="Textfeld 22">
              <a:extLst>
                <a:ext uri="{FF2B5EF4-FFF2-40B4-BE49-F238E27FC236}">
                  <a16:creationId xmlns:a16="http://schemas.microsoft.com/office/drawing/2014/main" id="{D39290AE-0AFB-4719-88E7-C76A5E93DE31}"/>
                </a:ext>
              </a:extLst>
            </p:cNvPr>
            <p:cNvSpPr txBox="1"/>
            <p:nvPr/>
          </p:nvSpPr>
          <p:spPr>
            <a:xfrm>
              <a:off x="6005711" y="2774652"/>
              <a:ext cx="4586262" cy="261610"/>
            </a:xfrm>
            <a:prstGeom prst="rect">
              <a:avLst/>
            </a:prstGeom>
            <a:noFill/>
          </p:spPr>
          <p:txBody>
            <a:bodyPr wrap="square">
              <a:spAutoFit/>
            </a:bodyPr>
            <a:lstStyle/>
            <a:p>
              <a:r>
                <a:rPr lang="de-DE" sz="1050" dirty="0"/>
                <a:t>http://www.hessen-luftbild.de/luftbilder/</a:t>
              </a:r>
            </a:p>
          </p:txBody>
        </p:sp>
      </p:grpSp>
    </p:spTree>
    <p:extLst>
      <p:ext uri="{BB962C8B-B14F-4D97-AF65-F5344CB8AC3E}">
        <p14:creationId xmlns:p14="http://schemas.microsoft.com/office/powerpoint/2010/main" val="356084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A60AC0C-9BCC-4F6B-A1AC-E76A09CF7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00062"/>
            <a:ext cx="7620000" cy="5857875"/>
          </a:xfrm>
          <a:prstGeom prst="rect">
            <a:avLst/>
          </a:prstGeom>
        </p:spPr>
      </p:pic>
      <p:sp>
        <p:nvSpPr>
          <p:cNvPr id="5" name="Textfeld 4">
            <a:extLst>
              <a:ext uri="{FF2B5EF4-FFF2-40B4-BE49-F238E27FC236}">
                <a16:creationId xmlns:a16="http://schemas.microsoft.com/office/drawing/2014/main" id="{EAD92102-EF0F-4C5D-A073-D6CBFD396A24}"/>
              </a:ext>
            </a:extLst>
          </p:cNvPr>
          <p:cNvSpPr txBox="1"/>
          <p:nvPr/>
        </p:nvSpPr>
        <p:spPr>
          <a:xfrm>
            <a:off x="3048786" y="6357937"/>
            <a:ext cx="6094428" cy="369332"/>
          </a:xfrm>
          <a:prstGeom prst="rect">
            <a:avLst/>
          </a:prstGeom>
          <a:noFill/>
        </p:spPr>
        <p:txBody>
          <a:bodyPr wrap="square">
            <a:spAutoFit/>
          </a:bodyPr>
          <a:lstStyle/>
          <a:p>
            <a:r>
              <a:rPr lang="de-DE" dirty="0"/>
              <a:t>https://media.diercke.net/omeda/800/12470E.jpg</a:t>
            </a:r>
          </a:p>
        </p:txBody>
      </p:sp>
    </p:spTree>
    <p:extLst>
      <p:ext uri="{BB962C8B-B14F-4D97-AF65-F5344CB8AC3E}">
        <p14:creationId xmlns:p14="http://schemas.microsoft.com/office/powerpoint/2010/main" val="131013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a:extLst>
              <a:ext uri="{FF2B5EF4-FFF2-40B4-BE49-F238E27FC236}">
                <a16:creationId xmlns:a16="http://schemas.microsoft.com/office/drawing/2014/main" id="{BECE0B6C-137A-4F8B-AD2A-E90DFF0F8D9E}"/>
              </a:ext>
            </a:extLst>
          </p:cNvPr>
          <p:cNvSpPr>
            <a:spLocks noGrp="1"/>
          </p:cNvSpPr>
          <p:nvPr>
            <p:ph type="title"/>
          </p:nvPr>
        </p:nvSpPr>
        <p:spPr>
          <a:xfrm>
            <a:off x="1597343" y="-34350"/>
            <a:ext cx="8229600" cy="1143000"/>
          </a:xfrm>
        </p:spPr>
        <p:txBody>
          <a:bodyPr/>
          <a:lstStyle/>
          <a:p>
            <a:pPr eaLnBrk="1" hangingPunct="1"/>
            <a:r>
              <a:rPr lang="de-DE" altLang="de-DE" sz="3200" b="1" dirty="0"/>
              <a:t>Das Sektoren-Modell nach </a:t>
            </a:r>
            <a:r>
              <a:rPr lang="de-DE" altLang="de-DE" sz="3200" b="1" dirty="0" err="1"/>
              <a:t>Fourastié</a:t>
            </a:r>
            <a:r>
              <a:rPr lang="de-DE" altLang="de-DE" sz="3200" b="1" dirty="0"/>
              <a:t> (1954)</a:t>
            </a:r>
          </a:p>
        </p:txBody>
      </p:sp>
      <p:pic>
        <p:nvPicPr>
          <p:cNvPr id="8195" name="Picture 2" descr="http://www.canalacademie.com/IMG/jpg/jean_fourastie.jpg">
            <a:extLst>
              <a:ext uri="{FF2B5EF4-FFF2-40B4-BE49-F238E27FC236}">
                <a16:creationId xmlns:a16="http://schemas.microsoft.com/office/drawing/2014/main" id="{3215AC7B-AFB9-44A0-8A6B-B7D285D64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535" y="2065334"/>
            <a:ext cx="122078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feld 4">
            <a:extLst>
              <a:ext uri="{FF2B5EF4-FFF2-40B4-BE49-F238E27FC236}">
                <a16:creationId xmlns:a16="http://schemas.microsoft.com/office/drawing/2014/main" id="{4D8CD00F-95C0-42D7-916B-93C6A3D85AF7}"/>
              </a:ext>
            </a:extLst>
          </p:cNvPr>
          <p:cNvSpPr txBox="1">
            <a:spLocks noChangeArrowheads="1"/>
          </p:cNvSpPr>
          <p:nvPr/>
        </p:nvSpPr>
        <p:spPr bwMode="auto">
          <a:xfrm>
            <a:off x="1013146" y="3619136"/>
            <a:ext cx="2857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rPr>
              <a:t>Jean </a:t>
            </a:r>
            <a:r>
              <a:rPr lang="de-DE" altLang="de-DE" dirty="0" err="1">
                <a:latin typeface="Calibri" panose="020F0502020204030204" pitchFamily="34" charset="0"/>
              </a:rPr>
              <a:t>Fourastié</a:t>
            </a:r>
            <a:r>
              <a:rPr lang="de-DE" altLang="de-DE" dirty="0">
                <a:latin typeface="Calibri" panose="020F0502020204030204" pitchFamily="34" charset="0"/>
              </a:rPr>
              <a:t> (1907 – 1990)</a:t>
            </a:r>
          </a:p>
          <a:p>
            <a:pPr eaLnBrk="1" hangingPunct="1"/>
            <a:r>
              <a:rPr lang="de-DE" altLang="de-DE" dirty="0">
                <a:latin typeface="Calibri" panose="020F0502020204030204" pitchFamily="34" charset="0"/>
              </a:rPr>
              <a:t>Französischer Wirtschafts-wissenschaftler</a:t>
            </a:r>
          </a:p>
        </p:txBody>
      </p:sp>
      <p:sp>
        <p:nvSpPr>
          <p:cNvPr id="8198" name="Textfeld 7">
            <a:extLst>
              <a:ext uri="{FF2B5EF4-FFF2-40B4-BE49-F238E27FC236}">
                <a16:creationId xmlns:a16="http://schemas.microsoft.com/office/drawing/2014/main" id="{7B12331B-C119-450C-8B30-52D8A5EA38BF}"/>
              </a:ext>
            </a:extLst>
          </p:cNvPr>
          <p:cNvSpPr txBox="1">
            <a:spLocks noChangeArrowheads="1"/>
          </p:cNvSpPr>
          <p:nvPr/>
        </p:nvSpPr>
        <p:spPr bwMode="auto">
          <a:xfrm>
            <a:off x="1597343" y="922334"/>
            <a:ext cx="67739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sz="2000" dirty="0">
                <a:latin typeface="Calibri" panose="020F0502020204030204" pitchFamily="34" charset="0"/>
              </a:rPr>
              <a:t>Das Modell beschreibt und erklärt die grundlegenden langfristigen Veränderungen in Wirtschaft und Gesellschaft:</a:t>
            </a:r>
          </a:p>
        </p:txBody>
      </p:sp>
      <p:grpSp>
        <p:nvGrpSpPr>
          <p:cNvPr id="2" name="Gruppieren 1">
            <a:extLst>
              <a:ext uri="{FF2B5EF4-FFF2-40B4-BE49-F238E27FC236}">
                <a16:creationId xmlns:a16="http://schemas.microsoft.com/office/drawing/2014/main" id="{A0BCE251-8E35-4B60-8154-832B5E194D5B}"/>
              </a:ext>
            </a:extLst>
          </p:cNvPr>
          <p:cNvGrpSpPr/>
          <p:nvPr/>
        </p:nvGrpSpPr>
        <p:grpSpPr>
          <a:xfrm>
            <a:off x="4349680" y="1770493"/>
            <a:ext cx="6000750" cy="4621213"/>
            <a:chOff x="4024313" y="2152651"/>
            <a:chExt cx="6000750" cy="4621213"/>
          </a:xfrm>
        </p:grpSpPr>
        <p:pic>
          <p:nvPicPr>
            <p:cNvPr id="8197" name="Picture 4" descr="http://www.diercke.de/bilder/omeda/800/3344E_1.jpg">
              <a:extLst>
                <a:ext uri="{FF2B5EF4-FFF2-40B4-BE49-F238E27FC236}">
                  <a16:creationId xmlns:a16="http://schemas.microsoft.com/office/drawing/2014/main" id="{C2535523-A8DF-4A57-944D-D5A4497B0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2152651"/>
              <a:ext cx="4929188"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72A66CDC-5FA9-4DCA-96E5-413A3B89ACD0}"/>
                </a:ext>
              </a:extLst>
            </p:cNvPr>
            <p:cNvSpPr txBox="1"/>
            <p:nvPr/>
          </p:nvSpPr>
          <p:spPr>
            <a:xfrm>
              <a:off x="4024313" y="2286001"/>
              <a:ext cx="1428750" cy="307975"/>
            </a:xfrm>
            <a:prstGeom prst="rect">
              <a:avLst/>
            </a:prstGeom>
            <a:noFill/>
          </p:spPr>
          <p:txBody>
            <a:bodyPr>
              <a:spAutoFit/>
            </a:bodyPr>
            <a:lstStyle/>
            <a:p>
              <a:pPr>
                <a:defRPr/>
              </a:pPr>
              <a:r>
                <a:rPr lang="de-DE" sz="1400" dirty="0">
                  <a:solidFill>
                    <a:schemeClr val="tx1">
                      <a:lumMod val="85000"/>
                      <a:lumOff val="15000"/>
                    </a:schemeClr>
                  </a:solidFill>
                  <a:latin typeface="Arial" charset="0"/>
                  <a:cs typeface="Arial" charset="0"/>
                </a:rPr>
                <a:t>Erwerbstätige</a:t>
              </a:r>
            </a:p>
          </p:txBody>
        </p:sp>
      </p:grpSp>
      <p:sp>
        <p:nvSpPr>
          <p:cNvPr id="3" name="Textfeld 2">
            <a:extLst>
              <a:ext uri="{FF2B5EF4-FFF2-40B4-BE49-F238E27FC236}">
                <a16:creationId xmlns:a16="http://schemas.microsoft.com/office/drawing/2014/main" id="{6CE607EB-CE90-4F43-BF5C-517EC361CAF6}"/>
              </a:ext>
            </a:extLst>
          </p:cNvPr>
          <p:cNvSpPr txBox="1"/>
          <p:nvPr/>
        </p:nvSpPr>
        <p:spPr>
          <a:xfrm>
            <a:off x="843874" y="4966973"/>
            <a:ext cx="4078322" cy="1200329"/>
          </a:xfrm>
          <a:prstGeom prst="rect">
            <a:avLst/>
          </a:prstGeom>
          <a:noFill/>
          <a:ln>
            <a:solidFill>
              <a:schemeClr val="tx1"/>
            </a:solidFill>
          </a:ln>
        </p:spPr>
        <p:txBody>
          <a:bodyPr wrap="square" rtlCol="0">
            <a:spAutoFit/>
          </a:bodyPr>
          <a:lstStyle/>
          <a:p>
            <a:r>
              <a:rPr lang="de-DE" b="1" dirty="0"/>
              <a:t>Arbeitsauftrag</a:t>
            </a:r>
            <a:r>
              <a:rPr lang="de-DE" dirty="0"/>
              <a:t>:</a:t>
            </a:r>
          </a:p>
          <a:p>
            <a:pPr marL="342900" indent="-342900">
              <a:buFont typeface="+mj-lt"/>
              <a:buAutoNum type="arabicPeriod"/>
            </a:pPr>
            <a:r>
              <a:rPr lang="de-DE" dirty="0"/>
              <a:t>Beschreibe und erläutere das Modell von </a:t>
            </a:r>
            <a:r>
              <a:rPr lang="de-DE" dirty="0" err="1"/>
              <a:t>Fourastié</a:t>
            </a:r>
            <a:r>
              <a:rPr lang="de-DE" dirty="0"/>
              <a:t> (S. 78/79).</a:t>
            </a:r>
          </a:p>
          <a:p>
            <a:pPr marL="342900" indent="-342900">
              <a:buFont typeface="+mj-lt"/>
              <a:buAutoNum type="arabicPeriod"/>
            </a:pPr>
            <a:r>
              <a:rPr lang="de-DE" dirty="0"/>
              <a:t>Formuliere Kritik am Modell.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18958EBF-C290-4C0E-A24E-29483F03DD9E}"/>
              </a:ext>
            </a:extLst>
          </p:cNvPr>
          <p:cNvGrpSpPr/>
          <p:nvPr/>
        </p:nvGrpSpPr>
        <p:grpSpPr>
          <a:xfrm>
            <a:off x="1995105" y="567524"/>
            <a:ext cx="7732259" cy="5365191"/>
            <a:chOff x="3619624" y="548069"/>
            <a:chExt cx="7732259" cy="5365191"/>
          </a:xfrm>
        </p:grpSpPr>
        <p:pic>
          <p:nvPicPr>
            <p:cNvPr id="7" name="Grafik 6">
              <a:extLst>
                <a:ext uri="{FF2B5EF4-FFF2-40B4-BE49-F238E27FC236}">
                  <a16:creationId xmlns:a16="http://schemas.microsoft.com/office/drawing/2014/main" id="{AE3D41C7-A3D3-4AC1-8627-3B67B6F75B0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3619624" y="548069"/>
              <a:ext cx="6762466" cy="4937015"/>
            </a:xfrm>
            <a:prstGeom prst="rect">
              <a:avLst/>
            </a:prstGeom>
          </p:spPr>
        </p:pic>
        <p:sp>
          <p:nvSpPr>
            <p:cNvPr id="8" name="Textfeld 7">
              <a:extLst>
                <a:ext uri="{FF2B5EF4-FFF2-40B4-BE49-F238E27FC236}">
                  <a16:creationId xmlns:a16="http://schemas.microsoft.com/office/drawing/2014/main" id="{1C691B07-276E-42E0-8115-C60771B13109}"/>
                </a:ext>
              </a:extLst>
            </p:cNvPr>
            <p:cNvSpPr txBox="1"/>
            <p:nvPr/>
          </p:nvSpPr>
          <p:spPr>
            <a:xfrm>
              <a:off x="7230457" y="5390040"/>
              <a:ext cx="4121426" cy="523220"/>
            </a:xfrm>
            <a:prstGeom prst="rect">
              <a:avLst/>
            </a:prstGeom>
            <a:noFill/>
          </p:spPr>
          <p:txBody>
            <a:bodyPr wrap="square" rtlCol="0">
              <a:spAutoFit/>
            </a:bodyPr>
            <a:lstStyle/>
            <a:p>
              <a:r>
                <a:rPr lang="de-DE" sz="1400" dirty="0"/>
                <a:t>Quelle: Terra, Geographie Oberstufe, 2015, S. 98</a:t>
              </a:r>
            </a:p>
            <a:p>
              <a:endParaRPr lang="de-DE" sz="1400" dirty="0"/>
            </a:p>
          </p:txBody>
        </p:sp>
      </p:grpSp>
      <p:sp>
        <p:nvSpPr>
          <p:cNvPr id="3" name="Textfeld 2">
            <a:extLst>
              <a:ext uri="{FF2B5EF4-FFF2-40B4-BE49-F238E27FC236}">
                <a16:creationId xmlns:a16="http://schemas.microsoft.com/office/drawing/2014/main" id="{F875760C-ECD8-4771-AEA3-8EAA4F59E73B}"/>
              </a:ext>
            </a:extLst>
          </p:cNvPr>
          <p:cNvSpPr txBox="1"/>
          <p:nvPr/>
        </p:nvSpPr>
        <p:spPr>
          <a:xfrm>
            <a:off x="318777" y="6079098"/>
            <a:ext cx="11390224" cy="461665"/>
          </a:xfrm>
          <a:prstGeom prst="rect">
            <a:avLst/>
          </a:prstGeom>
          <a:noFill/>
        </p:spPr>
        <p:txBody>
          <a:bodyPr wrap="square" rtlCol="0">
            <a:spAutoFit/>
          </a:bodyPr>
          <a:lstStyle/>
          <a:p>
            <a:r>
              <a:rPr lang="de-DE" sz="2400" b="1" dirty="0"/>
              <a:t>Von der Agrargesellschaft über die Industriegesellschaft zur Dienstleistungsgesellschaft</a:t>
            </a:r>
          </a:p>
        </p:txBody>
      </p:sp>
    </p:spTree>
    <p:extLst>
      <p:ext uri="{BB962C8B-B14F-4D97-AF65-F5344CB8AC3E}">
        <p14:creationId xmlns:p14="http://schemas.microsoft.com/office/powerpoint/2010/main" val="52328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BA05832E-A171-463C-AFA3-ABE31DC158F7}"/>
              </a:ext>
            </a:extLst>
          </p:cNvPr>
          <p:cNvPicPr>
            <a:picLocks noChangeAspect="1"/>
          </p:cNvPicPr>
          <p:nvPr/>
        </p:nvPicPr>
        <p:blipFill>
          <a:blip r:embed="rId2"/>
          <a:stretch>
            <a:fillRect/>
          </a:stretch>
        </p:blipFill>
        <p:spPr>
          <a:xfrm>
            <a:off x="2272702" y="1449329"/>
            <a:ext cx="5505450" cy="4762500"/>
          </a:xfrm>
          <a:prstGeom prst="rect">
            <a:avLst/>
          </a:prstGeom>
        </p:spPr>
      </p:pic>
      <p:sp>
        <p:nvSpPr>
          <p:cNvPr id="10" name="Rectangle 10">
            <a:extLst>
              <a:ext uri="{FF2B5EF4-FFF2-40B4-BE49-F238E27FC236}">
                <a16:creationId xmlns:a16="http://schemas.microsoft.com/office/drawing/2014/main" id="{83BEB59D-BFED-49A5-AA2A-7E83291E949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6" name="Textfeld 15">
            <a:extLst>
              <a:ext uri="{FF2B5EF4-FFF2-40B4-BE49-F238E27FC236}">
                <a16:creationId xmlns:a16="http://schemas.microsoft.com/office/drawing/2014/main" id="{16C33A56-8438-452B-B921-49AE3EDB52B5}"/>
              </a:ext>
            </a:extLst>
          </p:cNvPr>
          <p:cNvSpPr txBox="1"/>
          <p:nvPr/>
        </p:nvSpPr>
        <p:spPr>
          <a:xfrm>
            <a:off x="807396" y="379778"/>
            <a:ext cx="10719881" cy="461665"/>
          </a:xfrm>
          <a:prstGeom prst="rect">
            <a:avLst/>
          </a:prstGeom>
          <a:noFill/>
        </p:spPr>
        <p:txBody>
          <a:bodyPr wrap="square" rtlCol="0">
            <a:spAutoFit/>
          </a:bodyPr>
          <a:lstStyle/>
          <a:p>
            <a:r>
              <a:rPr lang="de-DE" sz="2400" dirty="0"/>
              <a:t>Die Entwicklung des Erwerbstätigenanteils nach Wirtschaftssektoren in Deutschland</a:t>
            </a:r>
          </a:p>
        </p:txBody>
      </p:sp>
      <p:sp>
        <p:nvSpPr>
          <p:cNvPr id="19" name="Textfeld 18">
            <a:extLst>
              <a:ext uri="{FF2B5EF4-FFF2-40B4-BE49-F238E27FC236}">
                <a16:creationId xmlns:a16="http://schemas.microsoft.com/office/drawing/2014/main" id="{A986288D-D388-4DFC-93F7-89DE5DB1CA77}"/>
              </a:ext>
            </a:extLst>
          </p:cNvPr>
          <p:cNvSpPr txBox="1"/>
          <p:nvPr/>
        </p:nvSpPr>
        <p:spPr>
          <a:xfrm>
            <a:off x="807396" y="1006095"/>
            <a:ext cx="3754876" cy="369332"/>
          </a:xfrm>
          <a:prstGeom prst="rect">
            <a:avLst/>
          </a:prstGeom>
          <a:noFill/>
        </p:spPr>
        <p:txBody>
          <a:bodyPr wrap="square" rtlCol="0">
            <a:spAutoFit/>
          </a:bodyPr>
          <a:lstStyle/>
          <a:p>
            <a:r>
              <a:rPr lang="de-DE" sz="1800" dirty="0"/>
              <a:t>Dreiecksdiagramm (Strukturdreieck):</a:t>
            </a:r>
            <a:endParaRPr lang="de-DE" dirty="0"/>
          </a:p>
        </p:txBody>
      </p:sp>
      <p:sp>
        <p:nvSpPr>
          <p:cNvPr id="20" name="Textfeld 19">
            <a:extLst>
              <a:ext uri="{FF2B5EF4-FFF2-40B4-BE49-F238E27FC236}">
                <a16:creationId xmlns:a16="http://schemas.microsoft.com/office/drawing/2014/main" id="{AA854859-0481-4F84-9480-C3C9E45FEFD5}"/>
              </a:ext>
            </a:extLst>
          </p:cNvPr>
          <p:cNvSpPr txBox="1"/>
          <p:nvPr/>
        </p:nvSpPr>
        <p:spPr>
          <a:xfrm rot="18048872">
            <a:off x="1957297" y="3277903"/>
            <a:ext cx="2208179" cy="369332"/>
          </a:xfrm>
          <a:prstGeom prst="rect">
            <a:avLst/>
          </a:prstGeom>
          <a:noFill/>
        </p:spPr>
        <p:txBody>
          <a:bodyPr wrap="square" rtlCol="0">
            <a:spAutoFit/>
          </a:bodyPr>
          <a:lstStyle/>
          <a:p>
            <a:r>
              <a:rPr lang="de-DE" b="1" dirty="0">
                <a:solidFill>
                  <a:srgbClr val="FF0000"/>
                </a:solidFill>
              </a:rPr>
              <a:t>Sekundärer Sektor</a:t>
            </a:r>
          </a:p>
        </p:txBody>
      </p:sp>
      <p:sp>
        <p:nvSpPr>
          <p:cNvPr id="23" name="Textfeld 22">
            <a:extLst>
              <a:ext uri="{FF2B5EF4-FFF2-40B4-BE49-F238E27FC236}">
                <a16:creationId xmlns:a16="http://schemas.microsoft.com/office/drawing/2014/main" id="{BC6DF582-96F5-44B4-B115-9B9BCFB2772C}"/>
              </a:ext>
            </a:extLst>
          </p:cNvPr>
          <p:cNvSpPr txBox="1"/>
          <p:nvPr/>
        </p:nvSpPr>
        <p:spPr>
          <a:xfrm rot="3572803">
            <a:off x="5955280" y="3409703"/>
            <a:ext cx="2208179" cy="369332"/>
          </a:xfrm>
          <a:prstGeom prst="rect">
            <a:avLst/>
          </a:prstGeom>
          <a:noFill/>
        </p:spPr>
        <p:txBody>
          <a:bodyPr wrap="square" rtlCol="0">
            <a:spAutoFit/>
          </a:bodyPr>
          <a:lstStyle/>
          <a:p>
            <a:r>
              <a:rPr lang="de-DE" b="1" dirty="0">
                <a:solidFill>
                  <a:srgbClr val="00B050"/>
                </a:solidFill>
              </a:rPr>
              <a:t>Primärer Sektor</a:t>
            </a:r>
          </a:p>
        </p:txBody>
      </p:sp>
      <p:sp>
        <p:nvSpPr>
          <p:cNvPr id="24" name="Textfeld 23">
            <a:extLst>
              <a:ext uri="{FF2B5EF4-FFF2-40B4-BE49-F238E27FC236}">
                <a16:creationId xmlns:a16="http://schemas.microsoft.com/office/drawing/2014/main" id="{1DBE0163-B53A-407D-AA94-AE2899509EA4}"/>
              </a:ext>
            </a:extLst>
          </p:cNvPr>
          <p:cNvSpPr txBox="1"/>
          <p:nvPr/>
        </p:nvSpPr>
        <p:spPr>
          <a:xfrm>
            <a:off x="4132408" y="6340343"/>
            <a:ext cx="2208179" cy="369332"/>
          </a:xfrm>
          <a:prstGeom prst="rect">
            <a:avLst/>
          </a:prstGeom>
          <a:noFill/>
        </p:spPr>
        <p:txBody>
          <a:bodyPr wrap="square" rtlCol="0">
            <a:spAutoFit/>
          </a:bodyPr>
          <a:lstStyle/>
          <a:p>
            <a:r>
              <a:rPr lang="de-DE" b="1" dirty="0">
                <a:solidFill>
                  <a:srgbClr val="FFC000"/>
                </a:solidFill>
              </a:rPr>
              <a:t>Tertiärer Sektor</a:t>
            </a:r>
          </a:p>
        </p:txBody>
      </p:sp>
      <p:sp>
        <p:nvSpPr>
          <p:cNvPr id="25" name="Textfeld 24">
            <a:extLst>
              <a:ext uri="{FF2B5EF4-FFF2-40B4-BE49-F238E27FC236}">
                <a16:creationId xmlns:a16="http://schemas.microsoft.com/office/drawing/2014/main" id="{B85C5AE4-B2F7-4DFF-A754-0A734150CB7B}"/>
              </a:ext>
            </a:extLst>
          </p:cNvPr>
          <p:cNvSpPr txBox="1"/>
          <p:nvPr/>
        </p:nvSpPr>
        <p:spPr>
          <a:xfrm>
            <a:off x="5175727" y="4756825"/>
            <a:ext cx="667966" cy="369332"/>
          </a:xfrm>
          <a:prstGeom prst="rect">
            <a:avLst/>
          </a:prstGeom>
          <a:noFill/>
        </p:spPr>
        <p:txBody>
          <a:bodyPr wrap="square" rtlCol="0">
            <a:spAutoFit/>
          </a:bodyPr>
          <a:lstStyle/>
          <a:p>
            <a:r>
              <a:rPr lang="de-DE" dirty="0">
                <a:solidFill>
                  <a:srgbClr val="0070C0"/>
                </a:solidFill>
              </a:rPr>
              <a:t>1960</a:t>
            </a:r>
          </a:p>
        </p:txBody>
      </p:sp>
      <p:sp>
        <p:nvSpPr>
          <p:cNvPr id="28" name="Textfeld 27">
            <a:extLst>
              <a:ext uri="{FF2B5EF4-FFF2-40B4-BE49-F238E27FC236}">
                <a16:creationId xmlns:a16="http://schemas.microsoft.com/office/drawing/2014/main" id="{5D99B0CE-4436-443B-9A09-A0C3F136EA37}"/>
              </a:ext>
            </a:extLst>
          </p:cNvPr>
          <p:cNvSpPr txBox="1"/>
          <p:nvPr/>
        </p:nvSpPr>
        <p:spPr>
          <a:xfrm>
            <a:off x="4902514" y="5472330"/>
            <a:ext cx="667966" cy="369332"/>
          </a:xfrm>
          <a:prstGeom prst="rect">
            <a:avLst/>
          </a:prstGeom>
          <a:noFill/>
        </p:spPr>
        <p:txBody>
          <a:bodyPr wrap="square" rtlCol="0">
            <a:spAutoFit/>
          </a:bodyPr>
          <a:lstStyle/>
          <a:p>
            <a:r>
              <a:rPr lang="de-DE" dirty="0">
                <a:solidFill>
                  <a:srgbClr val="0070C0"/>
                </a:solidFill>
              </a:rPr>
              <a:t>1980</a:t>
            </a:r>
          </a:p>
        </p:txBody>
      </p:sp>
      <p:sp>
        <p:nvSpPr>
          <p:cNvPr id="29" name="Textfeld 28">
            <a:extLst>
              <a:ext uri="{FF2B5EF4-FFF2-40B4-BE49-F238E27FC236}">
                <a16:creationId xmlns:a16="http://schemas.microsoft.com/office/drawing/2014/main" id="{F47FC463-87AF-4742-9314-D21A61417D1D}"/>
              </a:ext>
            </a:extLst>
          </p:cNvPr>
          <p:cNvSpPr txBox="1"/>
          <p:nvPr/>
        </p:nvSpPr>
        <p:spPr>
          <a:xfrm>
            <a:off x="6340587" y="5241117"/>
            <a:ext cx="667966" cy="369332"/>
          </a:xfrm>
          <a:prstGeom prst="rect">
            <a:avLst/>
          </a:prstGeom>
          <a:noFill/>
        </p:spPr>
        <p:txBody>
          <a:bodyPr wrap="square" rtlCol="0">
            <a:spAutoFit/>
          </a:bodyPr>
          <a:lstStyle/>
          <a:p>
            <a:r>
              <a:rPr lang="de-DE" dirty="0">
                <a:solidFill>
                  <a:srgbClr val="0070C0"/>
                </a:solidFill>
              </a:rPr>
              <a:t>2006</a:t>
            </a:r>
          </a:p>
        </p:txBody>
      </p:sp>
      <p:cxnSp>
        <p:nvCxnSpPr>
          <p:cNvPr id="27" name="Gerade Verbindung mit Pfeil 26">
            <a:extLst>
              <a:ext uri="{FF2B5EF4-FFF2-40B4-BE49-F238E27FC236}">
                <a16:creationId xmlns:a16="http://schemas.microsoft.com/office/drawing/2014/main" id="{4A4581EF-4A03-4374-88F0-1C6A589949A0}"/>
              </a:ext>
            </a:extLst>
          </p:cNvPr>
          <p:cNvCxnSpPr/>
          <p:nvPr/>
        </p:nvCxnSpPr>
        <p:spPr>
          <a:xfrm flipH="1">
            <a:off x="4892786" y="5172465"/>
            <a:ext cx="421305" cy="63261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31" name="Gerade Verbindung mit Pfeil 30">
            <a:extLst>
              <a:ext uri="{FF2B5EF4-FFF2-40B4-BE49-F238E27FC236}">
                <a16:creationId xmlns:a16="http://schemas.microsoft.com/office/drawing/2014/main" id="{CBE574C8-4FF2-4485-B4EE-9531A1FAC9F3}"/>
              </a:ext>
            </a:extLst>
          </p:cNvPr>
          <p:cNvCxnSpPr/>
          <p:nvPr/>
        </p:nvCxnSpPr>
        <p:spPr>
          <a:xfrm flipH="1" flipV="1">
            <a:off x="4075891" y="3054485"/>
            <a:ext cx="1209246" cy="2071672"/>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1989076-CD70-4044-8B5D-8769F934CD42}"/>
              </a:ext>
            </a:extLst>
          </p:cNvPr>
          <p:cNvCxnSpPr>
            <a:cxnSpLocks/>
          </p:cNvCxnSpPr>
          <p:nvPr/>
        </p:nvCxnSpPr>
        <p:spPr>
          <a:xfrm>
            <a:off x="5236497" y="5155341"/>
            <a:ext cx="2020337" cy="0"/>
          </a:xfrm>
          <a:prstGeom prst="straightConnector1">
            <a:avLst/>
          </a:prstGeom>
          <a:ln w="190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55850CA6-2F97-4ECB-AE7A-A6C22BD8440D}"/>
              </a:ext>
            </a:extLst>
          </p:cNvPr>
          <p:cNvSpPr txBox="1"/>
          <p:nvPr/>
        </p:nvSpPr>
        <p:spPr>
          <a:xfrm>
            <a:off x="8266209" y="3230413"/>
            <a:ext cx="3016472" cy="1200329"/>
          </a:xfrm>
          <a:prstGeom prst="rect">
            <a:avLst/>
          </a:prstGeom>
          <a:noFill/>
        </p:spPr>
        <p:txBody>
          <a:bodyPr wrap="square" rtlCol="0">
            <a:spAutoFit/>
          </a:bodyPr>
          <a:lstStyle/>
          <a:p>
            <a:r>
              <a:rPr lang="de-DE" dirty="0"/>
              <a:t>Beschäftigte im Jahr 1960:  </a:t>
            </a:r>
          </a:p>
          <a:p>
            <a:r>
              <a:rPr lang="de-DE" dirty="0"/>
              <a:t>14% im primären Sektor</a:t>
            </a:r>
          </a:p>
          <a:p>
            <a:r>
              <a:rPr lang="de-DE" dirty="0"/>
              <a:t>38% im sekundären Sektor</a:t>
            </a:r>
          </a:p>
          <a:p>
            <a:r>
              <a:rPr lang="de-DE" dirty="0"/>
              <a:t>48% im tertiären Sektor</a:t>
            </a:r>
          </a:p>
        </p:txBody>
      </p:sp>
      <p:sp>
        <p:nvSpPr>
          <p:cNvPr id="36" name="Legende: Linie 35">
            <a:extLst>
              <a:ext uri="{FF2B5EF4-FFF2-40B4-BE49-F238E27FC236}">
                <a16:creationId xmlns:a16="http://schemas.microsoft.com/office/drawing/2014/main" id="{E0C10FCF-99CA-4930-90C8-4EC77DDD9597}"/>
              </a:ext>
            </a:extLst>
          </p:cNvPr>
          <p:cNvSpPr/>
          <p:nvPr/>
        </p:nvSpPr>
        <p:spPr>
          <a:xfrm>
            <a:off x="8049022" y="3144034"/>
            <a:ext cx="3148049" cy="1373086"/>
          </a:xfrm>
          <a:prstGeom prst="borderCallout1">
            <a:avLst>
              <a:gd name="adj1" fmla="val 50496"/>
              <a:gd name="adj2" fmla="val 70"/>
              <a:gd name="adj3" fmla="val 129407"/>
              <a:gd name="adj4" fmla="val -70711"/>
            </a:avLst>
          </a:prstGeom>
          <a:solidFill>
            <a:srgbClr val="00B0F0">
              <a:alpha val="16863"/>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550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rot="10800000">
            <a:off x="2835966" y="479381"/>
            <a:ext cx="6062890" cy="6009863"/>
          </a:xfrm>
          <a:prstGeom prst="rect">
            <a:avLst/>
          </a:prstGeom>
        </p:spPr>
      </p:pic>
      <p:sp>
        <p:nvSpPr>
          <p:cNvPr id="5" name="Textfeld 4"/>
          <p:cNvSpPr txBox="1"/>
          <p:nvPr/>
        </p:nvSpPr>
        <p:spPr>
          <a:xfrm>
            <a:off x="9647581" y="5565914"/>
            <a:ext cx="1987827" cy="923330"/>
          </a:xfrm>
          <a:prstGeom prst="rect">
            <a:avLst/>
          </a:prstGeom>
          <a:noFill/>
        </p:spPr>
        <p:txBody>
          <a:bodyPr wrap="square" rtlCol="0">
            <a:spAutoFit/>
          </a:bodyPr>
          <a:lstStyle/>
          <a:p>
            <a:r>
              <a:rPr lang="de-DE" dirty="0"/>
              <a:t>Quelle: Terra, Geographie Oberstufe, 2015</a:t>
            </a:r>
          </a:p>
        </p:txBody>
      </p:sp>
    </p:spTree>
    <p:extLst>
      <p:ext uri="{BB962C8B-B14F-4D97-AF65-F5344CB8AC3E}">
        <p14:creationId xmlns:p14="http://schemas.microsoft.com/office/powerpoint/2010/main" val="124010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8040543" y="6289019"/>
            <a:ext cx="3683381" cy="369332"/>
          </a:xfrm>
          <a:prstGeom prst="rect">
            <a:avLst/>
          </a:prstGeom>
        </p:spPr>
        <p:txBody>
          <a:bodyPr wrap="none">
            <a:spAutoFit/>
          </a:bodyPr>
          <a:lstStyle/>
          <a:p>
            <a:r>
              <a:rPr lang="de-DE" dirty="0"/>
              <a:t>Quelle: Terra, Geographie Oberstufe</a:t>
            </a:r>
          </a:p>
        </p:txBody>
      </p:sp>
      <p:pic>
        <p:nvPicPr>
          <p:cNvPr id="6" name="Grafik 5">
            <a:extLst>
              <a:ext uri="{FF2B5EF4-FFF2-40B4-BE49-F238E27FC236}">
                <a16:creationId xmlns:a16="http://schemas.microsoft.com/office/drawing/2014/main" id="{4AF0393C-85B6-4A94-A2BA-81C444649D56}"/>
              </a:ext>
            </a:extLst>
          </p:cNvPr>
          <p:cNvPicPr>
            <a:picLocks noChangeAspect="1"/>
          </p:cNvPicPr>
          <p:nvPr/>
        </p:nvPicPr>
        <p:blipFill>
          <a:blip r:embed="rId2"/>
          <a:stretch>
            <a:fillRect/>
          </a:stretch>
        </p:blipFill>
        <p:spPr>
          <a:xfrm>
            <a:off x="1333500" y="1243012"/>
            <a:ext cx="9525000" cy="4371975"/>
          </a:xfrm>
          <a:prstGeom prst="rect">
            <a:avLst/>
          </a:prstGeom>
        </p:spPr>
      </p:pic>
    </p:spTree>
    <p:extLst>
      <p:ext uri="{BB962C8B-B14F-4D97-AF65-F5344CB8AC3E}">
        <p14:creationId xmlns:p14="http://schemas.microsoft.com/office/powerpoint/2010/main" val="58888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A400C9C-467D-4158-9851-BE4E2F584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899" y="0"/>
            <a:ext cx="4826202" cy="6858000"/>
          </a:xfrm>
          <a:prstGeom prst="rect">
            <a:avLst/>
          </a:prstGeom>
        </p:spPr>
      </p:pic>
      <p:sp>
        <p:nvSpPr>
          <p:cNvPr id="5" name="Textfeld 4">
            <a:extLst>
              <a:ext uri="{FF2B5EF4-FFF2-40B4-BE49-F238E27FC236}">
                <a16:creationId xmlns:a16="http://schemas.microsoft.com/office/drawing/2014/main" id="{BF6B8363-444A-463B-95CB-CA13A88AFC69}"/>
              </a:ext>
            </a:extLst>
          </p:cNvPr>
          <p:cNvSpPr txBox="1"/>
          <p:nvPr/>
        </p:nvSpPr>
        <p:spPr>
          <a:xfrm>
            <a:off x="347558" y="6269402"/>
            <a:ext cx="2822363" cy="430887"/>
          </a:xfrm>
          <a:prstGeom prst="rect">
            <a:avLst/>
          </a:prstGeom>
          <a:noFill/>
        </p:spPr>
        <p:txBody>
          <a:bodyPr wrap="square">
            <a:spAutoFit/>
          </a:bodyPr>
          <a:lstStyle/>
          <a:p>
            <a:r>
              <a:rPr lang="de-DE" sz="1100" dirty="0"/>
              <a:t>https://www.bpb.de/nachschlagen/lexika/lexikon-der-wirtschaft/20784/strukturwandel</a:t>
            </a:r>
          </a:p>
        </p:txBody>
      </p:sp>
    </p:spTree>
    <p:extLst>
      <p:ext uri="{BB962C8B-B14F-4D97-AF65-F5344CB8AC3E}">
        <p14:creationId xmlns:p14="http://schemas.microsoft.com/office/powerpoint/2010/main" val="205007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txBox="1">
            <a:spLocks noGrp="1"/>
          </p:cNvSpPr>
          <p:nvPr>
            <p:ph type="body" idx="4294967295"/>
          </p:nvPr>
        </p:nvSpPr>
        <p:spPr/>
        <p:txBody>
          <a:bodyPr/>
          <a:lstStyle/>
          <a:p>
            <a:endParaRPr lang="x-none"/>
          </a:p>
        </p:txBody>
      </p:sp>
      <p:pic>
        <p:nvPicPr>
          <p:cNvPr id="3" name="Grafik 2"/>
          <p:cNvPicPr>
            <a:picLocks noChangeAspect="1"/>
          </p:cNvPicPr>
          <p:nvPr/>
        </p:nvPicPr>
        <p:blipFill>
          <a:blip r:embed="rId3">
            <a:lum/>
            <a:alphaModFix/>
          </a:blip>
          <a:srcRect/>
          <a:stretch>
            <a:fillRect/>
          </a:stretch>
        </p:blipFill>
        <p:spPr>
          <a:xfrm>
            <a:off x="838200" y="597398"/>
            <a:ext cx="9699667" cy="5710638"/>
          </a:xfrm>
          <a:prstGeom prst="rect">
            <a:avLst/>
          </a:prstGeom>
          <a:noFill/>
          <a:ln>
            <a:noFill/>
          </a:ln>
        </p:spPr>
      </p:pic>
    </p:spTree>
    <p:extLst>
      <p:ext uri="{BB962C8B-B14F-4D97-AF65-F5344CB8AC3E}">
        <p14:creationId xmlns:p14="http://schemas.microsoft.com/office/powerpoint/2010/main" val="266795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2080591" y="702365"/>
            <a:ext cx="7451201" cy="5439834"/>
          </a:xfrm>
          <a:prstGeom prst="rect">
            <a:avLst/>
          </a:prstGeom>
        </p:spPr>
      </p:pic>
      <p:sp>
        <p:nvSpPr>
          <p:cNvPr id="3" name="Textfeld 2"/>
          <p:cNvSpPr txBox="1"/>
          <p:nvPr/>
        </p:nvSpPr>
        <p:spPr>
          <a:xfrm>
            <a:off x="5410366" y="6142199"/>
            <a:ext cx="4121426" cy="646331"/>
          </a:xfrm>
          <a:prstGeom prst="rect">
            <a:avLst/>
          </a:prstGeom>
          <a:noFill/>
        </p:spPr>
        <p:txBody>
          <a:bodyPr wrap="square" rtlCol="0">
            <a:spAutoFit/>
          </a:bodyPr>
          <a:lstStyle/>
          <a:p>
            <a:r>
              <a:rPr lang="de-DE" dirty="0"/>
              <a:t>Quelle: Terra, Geographie Oberstufe, 2015</a:t>
            </a:r>
          </a:p>
          <a:p>
            <a:endParaRPr lang="de-DE" dirty="0"/>
          </a:p>
        </p:txBody>
      </p:sp>
    </p:spTree>
    <p:extLst>
      <p:ext uri="{BB962C8B-B14F-4D97-AF65-F5344CB8AC3E}">
        <p14:creationId xmlns:p14="http://schemas.microsoft.com/office/powerpoint/2010/main" val="399793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4" name="Inhaltsplatzhalter 3"/>
          <p:cNvPicPr>
            <a:picLocks noGrp="1" noChangeAspect="1"/>
          </p:cNvPicPr>
          <p:nvPr>
            <p:ph idx="1"/>
          </p:nvPr>
        </p:nvPicPr>
        <p:blipFill>
          <a:blip r:embed="rId2">
            <a:lum/>
            <a:alphaModFix/>
          </a:blip>
          <a:srcRect/>
          <a:stretch>
            <a:fillRect/>
          </a:stretch>
        </p:blipFill>
        <p:spPr>
          <a:xfrm>
            <a:off x="742122" y="365125"/>
            <a:ext cx="9202566" cy="7056092"/>
          </a:xfrm>
          <a:prstGeom prst="rect">
            <a:avLst/>
          </a:prstGeom>
          <a:noFill/>
          <a:ln>
            <a:noFill/>
          </a:ln>
        </p:spPr>
      </p:pic>
      <p:sp>
        <p:nvSpPr>
          <p:cNvPr id="5" name="Textfeld 4"/>
          <p:cNvSpPr txBox="1"/>
          <p:nvPr/>
        </p:nvSpPr>
        <p:spPr>
          <a:xfrm>
            <a:off x="10103715" y="5592418"/>
            <a:ext cx="1987827" cy="1200329"/>
          </a:xfrm>
          <a:prstGeom prst="rect">
            <a:avLst/>
          </a:prstGeom>
          <a:noFill/>
        </p:spPr>
        <p:txBody>
          <a:bodyPr wrap="square" rtlCol="0">
            <a:spAutoFit/>
          </a:bodyPr>
          <a:lstStyle/>
          <a:p>
            <a:r>
              <a:rPr lang="de-DE" dirty="0"/>
              <a:t>Quelle: statistisches Bundesamt, www.destatuis.de</a:t>
            </a:r>
          </a:p>
        </p:txBody>
      </p:sp>
    </p:spTree>
    <p:extLst>
      <p:ext uri="{BB962C8B-B14F-4D97-AF65-F5344CB8AC3E}">
        <p14:creationId xmlns:p14="http://schemas.microsoft.com/office/powerpoint/2010/main" val="275623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186907A8-24AA-47A0-A343-44DD859F215B}"/>
              </a:ext>
            </a:extLst>
          </p:cNvPr>
          <p:cNvSpPr txBox="1"/>
          <p:nvPr/>
        </p:nvSpPr>
        <p:spPr>
          <a:xfrm>
            <a:off x="1315657" y="1180892"/>
            <a:ext cx="9212343" cy="1947200"/>
          </a:xfrm>
          <a:prstGeom prst="rect">
            <a:avLst/>
          </a:prstGeom>
          <a:noFill/>
          <a:ln>
            <a:solidFill>
              <a:srgbClr val="FF0000"/>
            </a:solidFill>
          </a:ln>
        </p:spPr>
        <p:txBody>
          <a:bodyPr wrap="square">
            <a:spAutoFit/>
          </a:bodyPr>
          <a:lstStyle/>
          <a:p>
            <a:pPr>
              <a:lnSpc>
                <a:spcPts val="3500"/>
              </a:lnSpc>
              <a:spcAft>
                <a:spcPts val="600"/>
              </a:spcAft>
            </a:pPr>
            <a:r>
              <a:rPr lang="de-DE" sz="2400" dirty="0">
                <a:ea typeface="Tahoma" panose="020B0604030504040204" pitchFamily="34" charset="0"/>
                <a:cs typeface="Tahoma" panose="020B0604030504040204" pitchFamily="34" charset="0"/>
              </a:rPr>
              <a:t>Die </a:t>
            </a:r>
            <a:r>
              <a:rPr lang="de-DE" sz="2400" u="sng" dirty="0">
                <a:ea typeface="Tahoma" panose="020B0604030504040204" pitchFamily="34" charset="0"/>
                <a:cs typeface="Tahoma" panose="020B0604030504040204" pitchFamily="34" charset="0"/>
              </a:rPr>
              <a:t>Wirtschaftsgeographie</a:t>
            </a:r>
            <a:r>
              <a:rPr lang="de-DE" sz="2400" dirty="0">
                <a:ea typeface="Tahoma" panose="020B0604030504040204" pitchFamily="34" charset="0"/>
                <a:cs typeface="Tahoma" panose="020B0604030504040204" pitchFamily="34" charset="0"/>
              </a:rPr>
              <a:t> erforscht die räumliche Dimension wirtschaftlicher Systeme.</a:t>
            </a:r>
          </a:p>
          <a:p>
            <a:pPr>
              <a:lnSpc>
                <a:spcPts val="3500"/>
              </a:lnSpc>
              <a:spcAft>
                <a:spcPts val="600"/>
              </a:spcAft>
            </a:pPr>
            <a:r>
              <a:rPr lang="de-DE" sz="2400" dirty="0">
                <a:ea typeface="Tahoma" panose="020B0604030504040204" pitchFamily="34" charset="0"/>
                <a:cs typeface="Tahoma" panose="020B0604030504040204" pitchFamily="34" charset="0"/>
              </a:rPr>
              <a:t>Sie stellt sich der Aufgabe, räumliche Strukturen und ihre Veränderungen zu erklären, zu beschreiben und zu bewerten. </a:t>
            </a:r>
          </a:p>
        </p:txBody>
      </p:sp>
      <p:sp>
        <p:nvSpPr>
          <p:cNvPr id="10" name="Textfeld 9">
            <a:extLst>
              <a:ext uri="{FF2B5EF4-FFF2-40B4-BE49-F238E27FC236}">
                <a16:creationId xmlns:a16="http://schemas.microsoft.com/office/drawing/2014/main" id="{10E0B1C4-C719-473D-B43B-CB484270DAF3}"/>
              </a:ext>
            </a:extLst>
          </p:cNvPr>
          <p:cNvSpPr txBox="1"/>
          <p:nvPr/>
        </p:nvSpPr>
        <p:spPr>
          <a:xfrm>
            <a:off x="1420157" y="3429000"/>
            <a:ext cx="9212343" cy="2679964"/>
          </a:xfrm>
          <a:prstGeom prst="rect">
            <a:avLst/>
          </a:prstGeom>
          <a:noFill/>
        </p:spPr>
        <p:txBody>
          <a:bodyPr wrap="square">
            <a:spAutoFit/>
          </a:bodyPr>
          <a:lstStyle/>
          <a:p>
            <a:pPr>
              <a:lnSpc>
                <a:spcPts val="3000"/>
              </a:lnSpc>
              <a:spcAft>
                <a:spcPts val="600"/>
              </a:spcAft>
            </a:pPr>
            <a:r>
              <a:rPr lang="de-DE" sz="2000" dirty="0"/>
              <a:t>Als Einflussfaktoren berücksichtigt werden nach </a:t>
            </a:r>
            <a:r>
              <a:rPr lang="de-DE" sz="2000" dirty="0" err="1"/>
              <a:t>Voppel</a:t>
            </a:r>
            <a:r>
              <a:rPr lang="de-DE" sz="2000" dirty="0"/>
              <a:t> (1999): </a:t>
            </a:r>
          </a:p>
          <a:p>
            <a:pPr>
              <a:lnSpc>
                <a:spcPts val="3000"/>
              </a:lnSpc>
              <a:spcAft>
                <a:spcPts val="600"/>
              </a:spcAft>
            </a:pPr>
            <a:r>
              <a:rPr lang="de-DE" sz="2000" dirty="0"/>
              <a:t>a) die </a:t>
            </a:r>
            <a:r>
              <a:rPr lang="de-DE" sz="2000" b="1" dirty="0"/>
              <a:t>wirtschaftlichen Elemente </a:t>
            </a:r>
            <a:r>
              <a:rPr lang="de-DE" sz="2000" dirty="0"/>
              <a:t>im Raum; </a:t>
            </a:r>
          </a:p>
          <a:p>
            <a:pPr>
              <a:lnSpc>
                <a:spcPts val="3000"/>
              </a:lnSpc>
              <a:spcAft>
                <a:spcPts val="600"/>
              </a:spcAft>
            </a:pPr>
            <a:r>
              <a:rPr lang="de-DE" sz="2000" dirty="0"/>
              <a:t>b) die </a:t>
            </a:r>
            <a:r>
              <a:rPr lang="de-DE" sz="2000" b="1" dirty="0"/>
              <a:t>Entscheidungen von Unternehmern und Konsumenten </a:t>
            </a:r>
          </a:p>
          <a:p>
            <a:pPr>
              <a:lnSpc>
                <a:spcPts val="3000"/>
              </a:lnSpc>
              <a:spcAft>
                <a:spcPts val="600"/>
              </a:spcAft>
            </a:pPr>
            <a:r>
              <a:rPr lang="de-DE" sz="2000" dirty="0"/>
              <a:t>c) die </a:t>
            </a:r>
            <a:r>
              <a:rPr lang="de-DE" sz="2000" b="1" dirty="0"/>
              <a:t>Erklärung der räumlichen Ordnung </a:t>
            </a:r>
            <a:r>
              <a:rPr lang="de-DE" sz="2000" dirty="0"/>
              <a:t>der Wirtschaft und ihrer Bestandteile, </a:t>
            </a:r>
          </a:p>
          <a:p>
            <a:pPr>
              <a:lnSpc>
                <a:spcPts val="3000"/>
              </a:lnSpc>
              <a:spcAft>
                <a:spcPts val="600"/>
              </a:spcAft>
            </a:pPr>
            <a:r>
              <a:rPr lang="de-DE" sz="2000" dirty="0"/>
              <a:t>d) die durch sektorale, branchenspezifische und regionale Arbeitsteilung erforderlichen </a:t>
            </a:r>
            <a:r>
              <a:rPr lang="de-DE" sz="2000" b="1" dirty="0"/>
              <a:t>Beziehungen zwischen Räumen und zwischen Unternehmungen</a:t>
            </a:r>
            <a:endParaRPr lang="de-DE" sz="2000" dirty="0"/>
          </a:p>
        </p:txBody>
      </p:sp>
      <p:sp>
        <p:nvSpPr>
          <p:cNvPr id="11" name="Textfeld 10">
            <a:extLst>
              <a:ext uri="{FF2B5EF4-FFF2-40B4-BE49-F238E27FC236}">
                <a16:creationId xmlns:a16="http://schemas.microsoft.com/office/drawing/2014/main" id="{06D3C905-B135-4C2D-A90C-2727E972131C}"/>
              </a:ext>
            </a:extLst>
          </p:cNvPr>
          <p:cNvSpPr txBox="1"/>
          <p:nvPr/>
        </p:nvSpPr>
        <p:spPr>
          <a:xfrm>
            <a:off x="2081349" y="383178"/>
            <a:ext cx="7680960" cy="461665"/>
          </a:xfrm>
          <a:prstGeom prst="rect">
            <a:avLst/>
          </a:prstGeom>
          <a:noFill/>
        </p:spPr>
        <p:txBody>
          <a:bodyPr wrap="square" rtlCol="0">
            <a:spAutoFit/>
          </a:bodyPr>
          <a:lstStyle/>
          <a:p>
            <a:r>
              <a:rPr lang="de-DE" sz="2400" b="1" dirty="0"/>
              <a:t>Wirtschaftliches Handeln und dessen Raumwirksamkeit</a:t>
            </a:r>
          </a:p>
        </p:txBody>
      </p:sp>
    </p:spTree>
    <p:extLst>
      <p:ext uri="{BB962C8B-B14F-4D97-AF65-F5344CB8AC3E}">
        <p14:creationId xmlns:p14="http://schemas.microsoft.com/office/powerpoint/2010/main" val="31334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538BD89-2F51-4D64-9CE3-8113310CC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593" y="951387"/>
            <a:ext cx="7534275" cy="4657725"/>
          </a:xfrm>
          <a:prstGeom prst="rect">
            <a:avLst/>
          </a:prstGeom>
        </p:spPr>
      </p:pic>
    </p:spTree>
    <p:extLst>
      <p:ext uri="{BB962C8B-B14F-4D97-AF65-F5344CB8AC3E}">
        <p14:creationId xmlns:p14="http://schemas.microsoft.com/office/powerpoint/2010/main" val="33643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44792" y="243205"/>
            <a:ext cx="10515600" cy="1325563"/>
          </a:xfrm>
        </p:spPr>
        <p:txBody>
          <a:bodyPr/>
          <a:lstStyle/>
          <a:p>
            <a:r>
              <a:rPr lang="de-DE" b="1" dirty="0"/>
              <a:t>Wirtschaftssektoren</a:t>
            </a:r>
          </a:p>
        </p:txBody>
      </p:sp>
      <p:sp>
        <p:nvSpPr>
          <p:cNvPr id="3" name="Inhaltsplatzhalter 2"/>
          <p:cNvSpPr>
            <a:spLocks noGrp="1"/>
          </p:cNvSpPr>
          <p:nvPr>
            <p:ph idx="1"/>
          </p:nvPr>
        </p:nvSpPr>
        <p:spPr>
          <a:xfrm>
            <a:off x="744792" y="1487073"/>
            <a:ext cx="10515600" cy="4351338"/>
          </a:xfrm>
        </p:spPr>
        <p:txBody>
          <a:bodyPr/>
          <a:lstStyle/>
          <a:p>
            <a:pPr marL="0" indent="0">
              <a:buNone/>
            </a:pPr>
            <a:r>
              <a:rPr lang="de-DE" sz="3200" dirty="0">
                <a:solidFill>
                  <a:srgbClr val="FF0000"/>
                </a:solidFill>
              </a:rPr>
              <a:t>Primärer Sektor</a:t>
            </a:r>
          </a:p>
          <a:p>
            <a:pPr marL="0" indent="0">
              <a:buNone/>
            </a:pPr>
            <a:r>
              <a:rPr lang="de-DE" sz="2800" i="1" dirty="0"/>
              <a:t>Urproduktion</a:t>
            </a:r>
            <a:r>
              <a:rPr lang="de-DE" sz="2800" dirty="0"/>
              <a:t>, d.h. die Gewinnung von wirtschaftlichen Gütern aus der Natur.</a:t>
            </a:r>
          </a:p>
          <a:p>
            <a:pPr marL="0" indent="0">
              <a:buNone/>
            </a:pPr>
            <a:r>
              <a:rPr lang="de-DE" sz="2800" dirty="0">
                <a:sym typeface="Wingdings" pitchFamily="2" charset="2"/>
              </a:rPr>
              <a:t> Land- und Forstwirtschaft, Fischerei, </a:t>
            </a:r>
            <a:r>
              <a:rPr lang="de-DE" sz="2800" i="1" dirty="0">
                <a:sym typeface="Wingdings" pitchFamily="2" charset="2"/>
              </a:rPr>
              <a:t>Bergbau</a:t>
            </a:r>
            <a:endParaRPr lang="de-DE" sz="2800" i="1" dirty="0"/>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pPr marL="457200" lvl="1" indent="0">
              <a:buNone/>
            </a:pPr>
            <a:endParaRPr lang="de-DE" dirty="0"/>
          </a:p>
        </p:txBody>
      </p:sp>
      <p:pic>
        <p:nvPicPr>
          <p:cNvPr id="3076" name="Picture 4" descr="Image result for Landwirtscha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11826"/>
            <a:ext cx="5113374" cy="232658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Forstwirtscha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798" y="3512620"/>
            <a:ext cx="5215410" cy="232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28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30809" y="684803"/>
            <a:ext cx="10515600" cy="4351338"/>
          </a:xfr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3200" b="0" u="none" strike="noStrike" kern="1200" cap="none" spc="0" normalizeH="0" baseline="0" noProof="0" dirty="0">
                <a:ln>
                  <a:noFill/>
                </a:ln>
                <a:solidFill>
                  <a:srgbClr val="FF0000"/>
                </a:solidFill>
                <a:effectLst/>
                <a:uLnTx/>
                <a:uFillTx/>
              </a:rPr>
              <a:t>Sekundärer Sektor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b="0" i="1" u="none" strike="noStrike" kern="1200" cap="none" spc="0" normalizeH="0" baseline="0" noProof="0" dirty="0">
                <a:ln>
                  <a:noFill/>
                </a:ln>
                <a:solidFill>
                  <a:schemeClr val="tx1"/>
                </a:solidFill>
                <a:effectLst/>
                <a:uLnTx/>
                <a:uFillTx/>
              </a:rPr>
              <a:t>Produzierendes Gewerbe</a:t>
            </a:r>
            <a:r>
              <a:rPr kumimoji="0" lang="de-DE" b="0" i="0" u="none" strike="noStrike" kern="1200" cap="none" spc="0" normalizeH="0" baseline="0" noProof="0" dirty="0">
                <a:ln>
                  <a:noFill/>
                </a:ln>
                <a:solidFill>
                  <a:schemeClr val="tx1"/>
                </a:solidFill>
                <a:effectLst/>
                <a:uLnTx/>
                <a:uFillTx/>
              </a:rPr>
              <a:t>,</a:t>
            </a:r>
            <a:r>
              <a:rPr kumimoji="0" lang="de-DE" b="0" i="0" u="none" strike="noStrike" kern="1200" cap="none" spc="0" normalizeH="0" noProof="0" dirty="0">
                <a:ln>
                  <a:noFill/>
                </a:ln>
                <a:solidFill>
                  <a:schemeClr val="tx1"/>
                </a:solidFill>
                <a:effectLst/>
                <a:uLnTx/>
                <a:uFillTx/>
              </a:rPr>
              <a:t> d.h. alle Wirtschaftszweige, die die Produkte des Primären Sektors weiter verarbeiten.</a:t>
            </a:r>
            <a:endParaRPr kumimoji="0" lang="de-DE" b="0" i="0" u="none" strike="noStrike" kern="1200" cap="none" spc="0" normalizeH="0" baseline="0" noProof="0" dirty="0">
              <a:ln>
                <a:noFill/>
              </a:ln>
              <a:solidFill>
                <a:schemeClr val="tx1"/>
              </a:solidFill>
              <a:effectLst/>
              <a:uLnTx/>
              <a:uFillTx/>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b="0" i="0" u="none" strike="noStrike" kern="1200" cap="none" spc="0" normalizeH="0" baseline="0" noProof="0" dirty="0">
                <a:ln>
                  <a:noFill/>
                </a:ln>
                <a:solidFill>
                  <a:schemeClr val="tx1"/>
                </a:solidFill>
                <a:effectLst/>
                <a:uLnTx/>
                <a:uFillTx/>
                <a:sym typeface="Wingdings" pitchFamily="2" charset="2"/>
              </a:rPr>
              <a:t> Baugewerbe, Industrie, Energie- und Wasserversorgung, Handwerk</a:t>
            </a:r>
            <a:endParaRPr kumimoji="0" lang="de-DE" b="0" i="0" u="none" strike="noStrike" kern="1200" cap="none" spc="0" normalizeH="0" baseline="0" noProof="0" dirty="0">
              <a:ln>
                <a:noFill/>
              </a:ln>
              <a:solidFill>
                <a:schemeClr val="tx1"/>
              </a:solidFill>
              <a:effectLst/>
              <a:uLnTx/>
              <a:uFillTx/>
            </a:endParaRP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pPr marL="457200" lvl="1" indent="0">
              <a:buNone/>
            </a:pPr>
            <a:endParaRPr lang="de-DE" dirty="0"/>
          </a:p>
        </p:txBody>
      </p:sp>
      <p:pic>
        <p:nvPicPr>
          <p:cNvPr id="4098" name="Picture 2" descr="Image result for Autoindust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80" y="3277179"/>
            <a:ext cx="3095643" cy="20637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andwe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155831"/>
            <a:ext cx="2214768" cy="23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707572" y="231956"/>
            <a:ext cx="10515600" cy="2406741"/>
          </a:xfr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b="0" u="none" strike="noStrike" kern="1200" cap="none" spc="0" normalizeH="0" baseline="0" noProof="0" dirty="0">
                <a:ln>
                  <a:noFill/>
                </a:ln>
                <a:solidFill>
                  <a:srgbClr val="FF0000"/>
                </a:solidFill>
                <a:effectLst/>
                <a:uLnTx/>
                <a:uFillTx/>
                <a:latin typeface="+mn-lt"/>
                <a:ea typeface="+mn-ea"/>
                <a:cs typeface="+mn-cs"/>
              </a:rPr>
              <a:t>Tertiärer Sektor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400" b="0" i="1" u="none" strike="noStrike" kern="1200" cap="none" spc="0" normalizeH="0" baseline="0" noProof="0" dirty="0">
                <a:ln>
                  <a:noFill/>
                </a:ln>
                <a:solidFill>
                  <a:schemeClr val="tx1"/>
                </a:solidFill>
                <a:effectLst/>
                <a:uLnTx/>
                <a:uFillTx/>
                <a:latin typeface="+mn-lt"/>
                <a:ea typeface="+mn-ea"/>
                <a:cs typeface="+mn-cs"/>
              </a:rPr>
              <a:t>Dienstleistungssektor</a:t>
            </a:r>
            <a:r>
              <a:rPr kumimoji="0" lang="de-DE" sz="2400" b="0" i="0" u="none" strike="noStrike" kern="1200" cap="none" spc="0" normalizeH="0" baseline="0" noProof="0" dirty="0">
                <a:ln>
                  <a:noFill/>
                </a:ln>
                <a:solidFill>
                  <a:schemeClr val="tx1"/>
                </a:solidFill>
                <a:effectLst/>
                <a:uLnTx/>
                <a:uFillTx/>
                <a:latin typeface="+mn-lt"/>
                <a:ea typeface="+mn-ea"/>
                <a:cs typeface="+mn-cs"/>
              </a:rPr>
              <a:t>,</a:t>
            </a:r>
            <a:r>
              <a:rPr kumimoji="0" lang="de-DE" sz="2400" b="0" i="0" u="none" strike="noStrike" kern="1200" cap="none" spc="0" normalizeH="0" noProof="0" dirty="0">
                <a:ln>
                  <a:noFill/>
                </a:ln>
                <a:solidFill>
                  <a:schemeClr val="tx1"/>
                </a:solidFill>
                <a:effectLst/>
                <a:uLnTx/>
                <a:uFillTx/>
                <a:latin typeface="+mn-lt"/>
                <a:ea typeface="+mn-ea"/>
                <a:cs typeface="+mn-cs"/>
              </a:rPr>
              <a:t> d.h. alle Bereiche, die keine Rohstoffe und Sachgüter produzieren oder verarbeiten, sondern Dienstleistungen anbieten.</a:t>
            </a:r>
            <a:endParaRPr kumimoji="0" lang="de-DE"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de-DE" sz="2400" b="0" i="0" u="none" strike="noStrike" kern="1200" cap="none" spc="0" normalizeH="0" baseline="0" noProof="0" dirty="0">
                <a:ln>
                  <a:noFill/>
                </a:ln>
                <a:solidFill>
                  <a:schemeClr val="tx1"/>
                </a:solidFill>
                <a:effectLst/>
                <a:uLnTx/>
                <a:uFillTx/>
                <a:latin typeface="+mn-lt"/>
                <a:ea typeface="+mn-ea"/>
                <a:cs typeface="+mn-cs"/>
                <a:sym typeface="Wingdings" pitchFamily="2" charset="2"/>
              </a:rPr>
              <a:t> Handel, Gastgewerbe, Verkehr, Finanzierung, Versicherung, Immobilien, Bildung, medizinische Versorgung</a:t>
            </a:r>
            <a:endParaRPr kumimoji="0" lang="de-DE" sz="2400" b="0" i="0" u="none" strike="noStrike" kern="1200" cap="none" spc="0" normalizeH="0" baseline="0" noProof="0" dirty="0">
              <a:ln>
                <a:noFill/>
              </a:ln>
              <a:solidFill>
                <a:schemeClr val="tx1"/>
              </a:solidFill>
              <a:effectLst/>
              <a:uLnTx/>
              <a:uFillTx/>
              <a:latin typeface="+mn-lt"/>
              <a:ea typeface="+mn-ea"/>
              <a:cs typeface="+mn-cs"/>
            </a:endParaRPr>
          </a:p>
          <a:p>
            <a:pPr marL="457200" lvl="1" indent="0">
              <a:buNone/>
            </a:pPr>
            <a:endParaRPr lang="de-DE" dirty="0">
              <a:sym typeface="Wingdings" panose="05000000000000000000" pitchFamily="2" charset="2"/>
            </a:endParaRPr>
          </a:p>
          <a:p>
            <a:pPr marL="457200" lvl="1" indent="0">
              <a:buNone/>
            </a:pPr>
            <a:endParaRPr lang="de-DE" dirty="0"/>
          </a:p>
        </p:txBody>
      </p:sp>
      <p:pic>
        <p:nvPicPr>
          <p:cNvPr id="5122" name="Picture 2" descr="Image result for Versicherungsber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91" y="2937736"/>
            <a:ext cx="2940089" cy="113298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Kassierer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187" y="2638697"/>
            <a:ext cx="2622369" cy="1748246"/>
          </a:xfrm>
          <a:prstGeom prst="rect">
            <a:avLst/>
          </a:prstGeom>
          <a:noFill/>
          <a:extLst>
            <a:ext uri="{909E8E84-426E-40DD-AFC4-6F175D3DCCD1}">
              <a14:hiddenFill xmlns:a14="http://schemas.microsoft.com/office/drawing/2010/main">
                <a:solidFill>
                  <a:srgbClr val="FFFFFF"/>
                </a:solidFill>
              </a14:hiddenFill>
            </a:ext>
          </a:extLst>
        </p:spPr>
      </p:pic>
      <p:sp>
        <p:nvSpPr>
          <p:cNvPr id="8" name="Inhaltsplatzhalter 2">
            <a:extLst>
              <a:ext uri="{FF2B5EF4-FFF2-40B4-BE49-F238E27FC236}">
                <a16:creationId xmlns:a16="http://schemas.microsoft.com/office/drawing/2014/main" id="{AE499384-A8A6-4246-951F-B3219BA1733A}"/>
              </a:ext>
            </a:extLst>
          </p:cNvPr>
          <p:cNvSpPr txBox="1">
            <a:spLocks/>
          </p:cNvSpPr>
          <p:nvPr/>
        </p:nvSpPr>
        <p:spPr>
          <a:xfrm>
            <a:off x="707572" y="4757058"/>
            <a:ext cx="9516593" cy="1428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Arial" panose="020B0604020202020204" pitchFamily="34" charset="0"/>
              <a:buNone/>
            </a:pPr>
            <a:r>
              <a:rPr lang="de-DE" dirty="0">
                <a:solidFill>
                  <a:srgbClr val="FF0000"/>
                </a:solidFill>
              </a:rPr>
              <a:t>Quartärer Sektor</a:t>
            </a:r>
          </a:p>
          <a:p>
            <a:pPr marL="0" indent="0">
              <a:lnSpc>
                <a:spcPct val="110000"/>
              </a:lnSpc>
              <a:spcBef>
                <a:spcPct val="20000"/>
              </a:spcBef>
              <a:buNone/>
              <a:defRPr/>
            </a:pPr>
            <a:r>
              <a:rPr lang="de-DE" sz="2400" dirty="0"/>
              <a:t>Hochqualifizierte Tätigkeiten , wie z. B. in der Forschung und Entwicklung (</a:t>
            </a:r>
            <a:r>
              <a:rPr lang="de-DE" sz="2400" dirty="0" err="1"/>
              <a:t>FuE</a:t>
            </a:r>
            <a:r>
              <a:rPr lang="de-DE" sz="2400" dirty="0"/>
              <a:t>), Management oder Regierung werden oft als eigenständiger Sektor aus  dem Tertiären Sektor ausgegliedert.</a:t>
            </a:r>
          </a:p>
        </p:txBody>
      </p:sp>
      <p:pic>
        <p:nvPicPr>
          <p:cNvPr id="9" name="Picture 2" descr="Image result for Forschung">
            <a:extLst>
              <a:ext uri="{FF2B5EF4-FFF2-40B4-BE49-F238E27FC236}">
                <a16:creationId xmlns:a16="http://schemas.microsoft.com/office/drawing/2014/main" id="{AD6C34B8-05F4-4660-8FC2-4C17256B2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6773" y="2709805"/>
            <a:ext cx="2993578" cy="162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97835" y="1723647"/>
            <a:ext cx="10515600" cy="4351338"/>
          </a:xfrm>
        </p:spPr>
        <p:txBody>
          <a:bodyPr/>
          <a:lstStyle/>
          <a:p>
            <a:pPr marL="0" indent="0">
              <a:buNone/>
            </a:pPr>
            <a:r>
              <a:rPr lang="de-DE" b="1" dirty="0"/>
              <a:t>1. Aufgabe: </a:t>
            </a:r>
            <a:r>
              <a:rPr lang="de-DE" dirty="0"/>
              <a:t>Ordne die angegebenen Berufe den Sektoren zu:</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lnSpc>
                <a:spcPct val="100000"/>
              </a:lnSpc>
              <a:buNone/>
            </a:pPr>
            <a:r>
              <a:rPr lang="de-DE" b="1" dirty="0"/>
              <a:t>2. Aufgabe: </a:t>
            </a:r>
            <a:r>
              <a:rPr lang="de-DE" dirty="0"/>
              <a:t>Füge jedem Sektor </a:t>
            </a:r>
            <a:r>
              <a:rPr lang="de-DE" u="sng" dirty="0"/>
              <a:t>mindestens</a:t>
            </a:r>
            <a:r>
              <a:rPr lang="de-DE" dirty="0"/>
              <a:t> einen weiteren Beruf, den</a:t>
            </a:r>
          </a:p>
          <a:p>
            <a:pPr marL="0" indent="0">
              <a:lnSpc>
                <a:spcPct val="100000"/>
              </a:lnSpc>
              <a:buNone/>
            </a:pPr>
            <a:r>
              <a:rPr lang="de-DE" dirty="0"/>
              <a:t>                      du dir überlegt hast, hinzu.</a:t>
            </a:r>
          </a:p>
        </p:txBody>
      </p:sp>
      <p:sp>
        <p:nvSpPr>
          <p:cNvPr id="7" name="Textfeld 6"/>
          <p:cNvSpPr txBox="1"/>
          <p:nvPr/>
        </p:nvSpPr>
        <p:spPr>
          <a:xfrm>
            <a:off x="3352801" y="2266986"/>
            <a:ext cx="2504660" cy="2308324"/>
          </a:xfrm>
          <a:prstGeom prst="rect">
            <a:avLst/>
          </a:prstGeom>
          <a:noFill/>
        </p:spPr>
        <p:txBody>
          <a:bodyPr wrap="square" rtlCol="0">
            <a:spAutoFit/>
          </a:bodyPr>
          <a:lstStyle/>
          <a:p>
            <a:pPr marL="285750" indent="-285750">
              <a:buFont typeface="Arial" panose="020B0604020202020204" pitchFamily="34" charset="0"/>
              <a:buChar char="•"/>
            </a:pPr>
            <a:r>
              <a:rPr lang="de-DE" sz="2400" dirty="0"/>
              <a:t>Jäger </a:t>
            </a:r>
          </a:p>
          <a:p>
            <a:pPr marL="285750" indent="-285750">
              <a:buFont typeface="Arial" panose="020B0604020202020204" pitchFamily="34" charset="0"/>
              <a:buChar char="•"/>
            </a:pPr>
            <a:r>
              <a:rPr lang="de-DE" sz="2400" dirty="0"/>
              <a:t>Arzt</a:t>
            </a:r>
          </a:p>
          <a:p>
            <a:pPr marL="285750" indent="-285750">
              <a:buFont typeface="Arial" panose="020B0604020202020204" pitchFamily="34" charset="0"/>
              <a:buChar char="•"/>
            </a:pPr>
            <a:r>
              <a:rPr lang="de-DE" sz="2400" dirty="0"/>
              <a:t>Rechtsanwalt </a:t>
            </a:r>
          </a:p>
          <a:p>
            <a:pPr marL="285750" indent="-285750">
              <a:buFont typeface="Arial" panose="020B0604020202020204" pitchFamily="34" charset="0"/>
              <a:buChar char="•"/>
            </a:pPr>
            <a:r>
              <a:rPr lang="de-DE" sz="2400" dirty="0"/>
              <a:t>Autohändler </a:t>
            </a:r>
          </a:p>
          <a:p>
            <a:pPr marL="285750" indent="-285750">
              <a:buFont typeface="Arial" panose="020B0604020202020204" pitchFamily="34" charset="0"/>
              <a:buChar char="•"/>
            </a:pPr>
            <a:r>
              <a:rPr lang="de-DE" sz="2400" dirty="0"/>
              <a:t>Schreiner</a:t>
            </a:r>
          </a:p>
          <a:p>
            <a:pPr marL="285750" indent="-285750">
              <a:buFont typeface="Arial" panose="020B0604020202020204" pitchFamily="34" charset="0"/>
              <a:buChar char="•"/>
            </a:pPr>
            <a:r>
              <a:rPr lang="de-DE" sz="2400" dirty="0"/>
              <a:t>Physiotherapeut </a:t>
            </a:r>
          </a:p>
        </p:txBody>
      </p:sp>
      <p:sp>
        <p:nvSpPr>
          <p:cNvPr id="8" name="Rechteck 7"/>
          <p:cNvSpPr/>
          <p:nvPr/>
        </p:nvSpPr>
        <p:spPr>
          <a:xfrm>
            <a:off x="6467060" y="2266986"/>
            <a:ext cx="6096000" cy="2308324"/>
          </a:xfrm>
          <a:prstGeom prst="rect">
            <a:avLst/>
          </a:prstGeom>
        </p:spPr>
        <p:txBody>
          <a:bodyPr>
            <a:spAutoFit/>
          </a:bodyPr>
          <a:lstStyle/>
          <a:p>
            <a:pPr marL="285750" indent="-285750">
              <a:buFont typeface="Arial" panose="020B0604020202020204" pitchFamily="34" charset="0"/>
              <a:buChar char="•"/>
            </a:pPr>
            <a:r>
              <a:rPr lang="de-DE" sz="2400" dirty="0"/>
              <a:t>Taxifahrer </a:t>
            </a:r>
          </a:p>
          <a:p>
            <a:pPr marL="285750" indent="-285750">
              <a:buFont typeface="Arial" panose="020B0604020202020204" pitchFamily="34" charset="0"/>
              <a:buChar char="•"/>
            </a:pPr>
            <a:r>
              <a:rPr lang="de-DE" sz="2400" dirty="0"/>
              <a:t>Bauer </a:t>
            </a:r>
          </a:p>
          <a:p>
            <a:pPr marL="285750" indent="-285750">
              <a:buFont typeface="Arial" panose="020B0604020202020204" pitchFamily="34" charset="0"/>
              <a:buChar char="•"/>
            </a:pPr>
            <a:r>
              <a:rPr lang="de-DE" sz="2400" dirty="0"/>
              <a:t>Fischer </a:t>
            </a:r>
          </a:p>
          <a:p>
            <a:pPr marL="285750" indent="-285750">
              <a:buFont typeface="Arial" panose="020B0604020202020204" pitchFamily="34" charset="0"/>
              <a:buChar char="•"/>
            </a:pPr>
            <a:r>
              <a:rPr lang="de-DE" sz="2400" dirty="0"/>
              <a:t>Automechaniker </a:t>
            </a:r>
          </a:p>
          <a:p>
            <a:pPr marL="285750" indent="-285750">
              <a:buFont typeface="Arial" panose="020B0604020202020204" pitchFamily="34" charset="0"/>
              <a:buChar char="•"/>
            </a:pPr>
            <a:r>
              <a:rPr lang="de-DE" sz="2400" dirty="0"/>
              <a:t>Professor </a:t>
            </a:r>
          </a:p>
          <a:p>
            <a:pPr marL="285750" indent="-285750">
              <a:buFont typeface="Arial" panose="020B0604020202020204" pitchFamily="34" charset="0"/>
              <a:buChar char="•"/>
            </a:pPr>
            <a:r>
              <a:rPr lang="de-DE" sz="2400" dirty="0"/>
              <a:t>Lehrer </a:t>
            </a:r>
          </a:p>
        </p:txBody>
      </p:sp>
      <p:sp>
        <p:nvSpPr>
          <p:cNvPr id="9" name="Textfeld 8"/>
          <p:cNvSpPr txBox="1"/>
          <p:nvPr/>
        </p:nvSpPr>
        <p:spPr>
          <a:xfrm>
            <a:off x="897835" y="569843"/>
            <a:ext cx="8378687" cy="523220"/>
          </a:xfrm>
          <a:prstGeom prst="rect">
            <a:avLst/>
          </a:prstGeom>
          <a:noFill/>
        </p:spPr>
        <p:txBody>
          <a:bodyPr wrap="square" rtlCol="0">
            <a:spAutoFit/>
          </a:bodyPr>
          <a:lstStyle/>
          <a:p>
            <a:r>
              <a:rPr lang="de-DE" sz="2800" b="1" u="sng" dirty="0"/>
              <a:t>Partnerarbeit</a:t>
            </a:r>
          </a:p>
        </p:txBody>
      </p:sp>
    </p:spTree>
    <p:extLst>
      <p:ext uri="{BB962C8B-B14F-4D97-AF65-F5344CB8AC3E}">
        <p14:creationId xmlns:p14="http://schemas.microsoft.com/office/powerpoint/2010/main" val="84419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03069" y="181365"/>
            <a:ext cx="10515600" cy="4669309"/>
          </a:xfrm>
        </p:spPr>
        <p:txBody>
          <a:bodyPr>
            <a:normAutofit fontScale="92500"/>
          </a:bodyPr>
          <a:lstStyle/>
          <a:p>
            <a:pPr marL="0" indent="0">
              <a:lnSpc>
                <a:spcPts val="3700"/>
              </a:lnSpc>
              <a:buNone/>
            </a:pPr>
            <a:r>
              <a:rPr lang="de-DE" b="1" u="sng" dirty="0"/>
              <a:t>Immer weniger Bauern</a:t>
            </a:r>
          </a:p>
          <a:p>
            <a:pPr marL="0" indent="0">
              <a:lnSpc>
                <a:spcPts val="3700"/>
              </a:lnSpc>
              <a:buNone/>
            </a:pPr>
            <a:r>
              <a:rPr lang="de-DE" sz="3200" dirty="0"/>
              <a:t>Der überwiegende Teil der Bevölkerung der Gemeinde Holthusen lebte früher von der Landwirtschaft. Die Landwirtschaft war somit auch bestimmend für die Wirtschaft dieser Region. Noch um das Jahr 1900 wurde in der Gemeinde </a:t>
            </a:r>
            <a:r>
              <a:rPr lang="de-DE" sz="3200" dirty="0" err="1"/>
              <a:t>Holthusen</a:t>
            </a:r>
            <a:r>
              <a:rPr lang="de-DE" sz="3200" dirty="0"/>
              <a:t> 480 ha ackerbaulich genutzt. Schon 1961 waren nur noch 25% der Bevölkerung in der Landwirtschaft tätig. Danach ist die Zahl der Beschäftigten in der Landwirtschaft weiter sehr zurückgegangen. 1970 betrug die Zahl noch 152 Beschäftigte. 1996 gab es nur noch 50 Betriebe.</a:t>
            </a:r>
          </a:p>
        </p:txBody>
      </p:sp>
      <p:sp>
        <p:nvSpPr>
          <p:cNvPr id="2" name="Textfeld 1">
            <a:extLst>
              <a:ext uri="{FF2B5EF4-FFF2-40B4-BE49-F238E27FC236}">
                <a16:creationId xmlns:a16="http://schemas.microsoft.com/office/drawing/2014/main" id="{67559274-83C2-4BEF-A74D-565F603B9260}"/>
              </a:ext>
            </a:extLst>
          </p:cNvPr>
          <p:cNvSpPr txBox="1"/>
          <p:nvPr/>
        </p:nvSpPr>
        <p:spPr>
          <a:xfrm>
            <a:off x="715191" y="5077097"/>
            <a:ext cx="10291355" cy="954107"/>
          </a:xfrm>
          <a:prstGeom prst="rect">
            <a:avLst/>
          </a:prstGeom>
          <a:noFill/>
        </p:spPr>
        <p:txBody>
          <a:bodyPr wrap="square" rtlCol="0">
            <a:spAutoFit/>
          </a:bodyPr>
          <a:lstStyle/>
          <a:p>
            <a:pPr marL="285750" indent="-285750">
              <a:buFont typeface="Arial" panose="020B0604020202020204" pitchFamily="34" charset="0"/>
              <a:buChar char="•"/>
            </a:pPr>
            <a:r>
              <a:rPr lang="de-DE" sz="2800" dirty="0"/>
              <a:t>Ursachen für die Veränderung? </a:t>
            </a:r>
          </a:p>
          <a:p>
            <a:pPr marL="285750" indent="-285750">
              <a:buFont typeface="Arial" panose="020B0604020202020204" pitchFamily="34" charset="0"/>
              <a:buChar char="•"/>
            </a:pPr>
            <a:r>
              <a:rPr lang="de-DE" sz="2800" dirty="0"/>
              <a:t>Was machen die Beschäftigten aus der Landwirtschaft stattdessen? </a:t>
            </a:r>
          </a:p>
        </p:txBody>
      </p:sp>
    </p:spTree>
    <p:extLst>
      <p:ext uri="{BB962C8B-B14F-4D97-AF65-F5344CB8AC3E}">
        <p14:creationId xmlns:p14="http://schemas.microsoft.com/office/powerpoint/2010/main" val="401227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3480156" y="218661"/>
            <a:ext cx="5376165" cy="6420678"/>
          </a:xfrm>
          <a:prstGeom prst="rect">
            <a:avLst/>
          </a:prstGeom>
        </p:spPr>
      </p:pic>
      <p:sp>
        <p:nvSpPr>
          <p:cNvPr id="2" name="Textfeld 1">
            <a:extLst>
              <a:ext uri="{FF2B5EF4-FFF2-40B4-BE49-F238E27FC236}">
                <a16:creationId xmlns:a16="http://schemas.microsoft.com/office/drawing/2014/main" id="{0DA897F1-E073-4C2C-B1FA-FEB5AD6D6037}"/>
              </a:ext>
            </a:extLst>
          </p:cNvPr>
          <p:cNvSpPr txBox="1"/>
          <p:nvPr/>
        </p:nvSpPr>
        <p:spPr>
          <a:xfrm>
            <a:off x="8856321" y="6362340"/>
            <a:ext cx="3312992" cy="276999"/>
          </a:xfrm>
          <a:prstGeom prst="rect">
            <a:avLst/>
          </a:prstGeom>
          <a:noFill/>
        </p:spPr>
        <p:txBody>
          <a:bodyPr wrap="square" rtlCol="0">
            <a:spAutoFit/>
          </a:bodyPr>
          <a:lstStyle/>
          <a:p>
            <a:r>
              <a:rPr lang="de-DE" sz="1200" dirty="0"/>
              <a:t>Quelle: Terra, Geographie Oberstufe, 2015, S. 98</a:t>
            </a:r>
          </a:p>
        </p:txBody>
      </p:sp>
      <p:pic>
        <p:nvPicPr>
          <p:cNvPr id="5" name="Picture 2" descr="Related image">
            <a:extLst>
              <a:ext uri="{FF2B5EF4-FFF2-40B4-BE49-F238E27FC236}">
                <a16:creationId xmlns:a16="http://schemas.microsoft.com/office/drawing/2014/main" id="{76006788-2A8C-497D-AFDE-9EF33DEC517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087" y="1974211"/>
            <a:ext cx="2520308" cy="167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2">
            <a:lum/>
            <a:alphaModFix/>
          </a:blip>
          <a:srcRect/>
          <a:stretch>
            <a:fillRect/>
          </a:stretch>
        </p:blipFill>
        <p:spPr>
          <a:xfrm>
            <a:off x="1493827" y="199755"/>
            <a:ext cx="9204345" cy="6291675"/>
          </a:xfrm>
          <a:prstGeom prst="rect">
            <a:avLst/>
          </a:prstGeom>
          <a:noFill/>
          <a:ln>
            <a:noFill/>
          </a:ln>
        </p:spPr>
      </p:pic>
    </p:spTree>
    <p:extLst>
      <p:ext uri="{BB962C8B-B14F-4D97-AF65-F5344CB8AC3E}">
        <p14:creationId xmlns:p14="http://schemas.microsoft.com/office/powerpoint/2010/main" val="35914998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Breitbild</PresentationFormat>
  <Paragraphs>102</Paragraphs>
  <Slides>20</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Calibri Light</vt:lpstr>
      <vt:lpstr>Tahoma</vt:lpstr>
      <vt:lpstr>Wingdings</vt:lpstr>
      <vt:lpstr>Office</vt:lpstr>
      <vt:lpstr>PowerPoint-Präsentation</vt:lpstr>
      <vt:lpstr>PowerPoint-Präsentation</vt:lpstr>
      <vt:lpstr>Wirtschaftssektoren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Das Sektoren-Modell nach Fourastié (1954)</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Wirtschaftsgeographie ist…</dc:title>
  <dc:creator>Anna Meusel</dc:creator>
  <cp:lastModifiedBy>Claudia Eysel</cp:lastModifiedBy>
  <cp:revision>34</cp:revision>
  <cp:lastPrinted>2021-11-03T12:04:06Z</cp:lastPrinted>
  <dcterms:created xsi:type="dcterms:W3CDTF">2017-03-06T16:06:40Z</dcterms:created>
  <dcterms:modified xsi:type="dcterms:W3CDTF">2021-11-26T10:20:04Z</dcterms:modified>
</cp:coreProperties>
</file>