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3D42-8927-4532-B3B9-C9679B56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DB0430-2CB2-4FD3-8C92-C052E2C11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8032D-8974-4172-8CA4-BCC35E71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0366E-0C9C-48BF-9146-353484C5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C9A60-9270-4349-BD5E-C2A6DFC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B7EDD-D022-4709-A559-ABF82982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89F5E-F782-4C05-A8B5-D48A839D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FF2B4-E478-4531-B80D-4E89B8B1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DA213-DB05-47F4-9B83-865FE2E6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10948-96BA-4314-BDC7-D9E9625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1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7EBA76-32A2-456C-BAE1-820A624E8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C08C80-BEFC-4F3B-A77C-358B53EAA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E66C4-8700-45D8-BDDF-EA34AF59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45D36-D0A3-4380-95A6-0EA83A76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E16DE-EAAB-43A2-8B8A-26713385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B7216-C943-4D14-9D02-DDFEB667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2E348-C22E-4145-A762-24CE2130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4A338-57C4-44F2-A5AA-E81C1A7B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88D867-BBC4-4538-B333-1326B1A2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1733F-1E78-4A5F-9F57-111555C8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1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E1CA7-BB3F-413E-8AEB-C60D7E5C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8D465-5662-42FA-B272-BB88CD6B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45EA6-6260-4D81-ADAD-77FCAB71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0B0A4-C485-4D82-8578-DF82D774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81BC8-BE69-4C17-814C-4AE70AE2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9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B7FFE-12AB-44A6-B691-D7B62FB6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27CCD-BEE0-4412-8E80-358CFDA6B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C61B8A-A2C2-4CE9-AB87-CAD1D56D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D807F8-6453-4D64-AFC7-DDCBF8F9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B4DE0-65B0-4501-874D-4F4FB7E3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47611-56AE-4CC7-975D-D321A312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5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7C5EF-3D53-4171-8E75-C48FC09F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2DB3F-92EC-4BE9-9EAB-9030FE72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6DAEA4-8A64-4A91-A88C-AAAFE4E86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B7BAC-AF30-424A-B2C1-3F89CEE43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D7BD7B-9FFF-4804-AC8E-BFD06F976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3D5C0A-BF6D-42D2-A97A-1274A156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A73AC9-CDD9-4408-A4CB-531C632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A292B0-ADDA-4C51-9E66-AA07F8B8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60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257CC-5229-410C-B7D4-718751CF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136C2-C170-43BE-B3EB-BE70D070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F3773E-9F48-48A3-AFE1-A6CA600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CEA10-DF04-4557-9B05-CA827CF4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04363C-FA09-41B6-AECA-E93000B2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F501BF-DCAC-472B-AA04-5059CAD5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E31AFC-CF30-4F12-8675-0970BBB8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7F50-094D-46D1-B9FF-7540CC40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14EE1-A315-4AA5-B06A-B2B2E510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37D4AC-30FF-4801-9129-BB2BAA66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F48674-5D1E-4873-9786-E26DE3EA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0959B-9F1F-442B-931B-5E5E01D1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668D3-9B82-4C70-9727-0842F4C9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AB540-60F3-496E-BFCE-72A1AB7C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7BF59D-E596-46DE-B43E-2FAE0602D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B59792-D69F-4D5F-8CE8-6FA1F48F2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CA35F-6064-44A1-AA15-FA4D5841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E504A-1E62-44B8-9397-AF0E73FA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9B74B-21AF-4420-B1C3-481638CD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5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AB8BE7-E485-464C-960C-C028646D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BACA69-4238-42FC-9E70-19905942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D966F-25DE-4223-9BDA-C85D614F7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D924-9F62-4969-9BF0-33DAA8E6AB9C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2E826-A1C4-4E82-865C-F4E304A5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0A7F9-5076-4528-AE72-D3423A00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BC7-DA2E-4077-B1A2-1C495F76C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60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7B52B62-F081-494B-8782-B5750B49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792">
            <a:off x="3204724" y="1059845"/>
            <a:ext cx="2296478" cy="22964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D90926-1492-4F8C-AADF-B3E7A9BE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855" y="-18095"/>
            <a:ext cx="9144000" cy="1319210"/>
          </a:xfrm>
        </p:spPr>
        <p:txBody>
          <a:bodyPr/>
          <a:lstStyle/>
          <a:p>
            <a:r>
              <a:rPr lang="de-DE" b="1" u="sng" dirty="0">
                <a:solidFill>
                  <a:srgbClr val="7030A0"/>
                </a:solidFill>
              </a:rPr>
              <a:t>Stoffe und ihre Eigenschaften</a:t>
            </a:r>
          </a:p>
        </p:txBody>
      </p:sp>
      <p:pic>
        <p:nvPicPr>
          <p:cNvPr id="7" name="Grafik 6" descr="Ein Bild, das Text, Flasche enthält.&#10;&#10;Automatisch generierte Beschreibung">
            <a:extLst>
              <a:ext uri="{FF2B5EF4-FFF2-40B4-BE49-F238E27FC236}">
                <a16:creationId xmlns:a16="http://schemas.microsoft.com/office/drawing/2014/main" id="{37F5ADD6-30B8-4048-ABCC-51E707806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003">
            <a:off x="10133238" y="2812756"/>
            <a:ext cx="1185234" cy="3742844"/>
          </a:xfrm>
          <a:prstGeom prst="rect">
            <a:avLst/>
          </a:prstGeom>
        </p:spPr>
      </p:pic>
      <p:pic>
        <p:nvPicPr>
          <p:cNvPr id="11" name="Grafik 10" descr="Ein Bild, das Text, Getränk, Alkohol enthält.&#10;&#10;Automatisch generierte Beschreibung">
            <a:extLst>
              <a:ext uri="{FF2B5EF4-FFF2-40B4-BE49-F238E27FC236}">
                <a16:creationId xmlns:a16="http://schemas.microsoft.com/office/drawing/2014/main" id="{9597B956-39D1-4F58-A227-6754DE7E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61" y="1546559"/>
            <a:ext cx="2892391" cy="1876426"/>
          </a:xfrm>
          <a:prstGeom prst="rect">
            <a:avLst/>
          </a:prstGeom>
          <a:effectLst>
            <a:softEdge rad="368300"/>
          </a:effectLst>
        </p:spPr>
      </p:pic>
      <p:pic>
        <p:nvPicPr>
          <p:cNvPr id="13" name="Grafik 12" descr="Ein Bild, das Kuchen, drinnen, blau, Pflanze enthält.&#10;&#10;Automatisch generierte Beschreibung">
            <a:extLst>
              <a:ext uri="{FF2B5EF4-FFF2-40B4-BE49-F238E27FC236}">
                <a16:creationId xmlns:a16="http://schemas.microsoft.com/office/drawing/2014/main" id="{2613FA5F-1168-40D8-AF97-7EC188F74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7" y="1855803"/>
            <a:ext cx="2810076" cy="2109787"/>
          </a:xfrm>
          <a:prstGeom prst="rect">
            <a:avLst/>
          </a:prstGeom>
          <a:effectLst>
            <a:softEdge rad="368300"/>
          </a:effectLst>
        </p:spPr>
      </p:pic>
      <p:pic>
        <p:nvPicPr>
          <p:cNvPr id="4" name="Grafik 3" descr="Ein Bild, das Gabel enthält.&#10;&#10;Automatisch generierte Beschreibung">
            <a:extLst>
              <a:ext uri="{FF2B5EF4-FFF2-40B4-BE49-F238E27FC236}">
                <a16:creationId xmlns:a16="http://schemas.microsoft.com/office/drawing/2014/main" id="{4D22B4EC-F815-4B09-ABF5-D445D98F0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8" y="4684178"/>
            <a:ext cx="2892392" cy="1669643"/>
          </a:xfrm>
          <a:prstGeom prst="rect">
            <a:avLst/>
          </a:prstGeom>
        </p:spPr>
      </p:pic>
      <p:pic>
        <p:nvPicPr>
          <p:cNvPr id="8" name="Grafik 7" descr="Ein Bild, das Glas enthält.&#10;&#10;Automatisch generierte Beschreibung">
            <a:extLst>
              <a:ext uri="{FF2B5EF4-FFF2-40B4-BE49-F238E27FC236}">
                <a16:creationId xmlns:a16="http://schemas.microsoft.com/office/drawing/2014/main" id="{3C13A4A4-73FD-41DA-8C1B-D91365226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84" y="4793914"/>
            <a:ext cx="3334763" cy="1876426"/>
          </a:xfrm>
          <a:prstGeom prst="rect">
            <a:avLst/>
          </a:prstGeom>
          <a:effectLst>
            <a:softEdge rad="469900"/>
          </a:effectLst>
        </p:spPr>
      </p:pic>
      <p:pic>
        <p:nvPicPr>
          <p:cNvPr id="10" name="Grafik 9" descr="Ein Bild, das Himmel, Rauch, draußen, Waffe enthält.&#10;&#10;Automatisch generierte Beschreibung">
            <a:extLst>
              <a:ext uri="{FF2B5EF4-FFF2-40B4-BE49-F238E27FC236}">
                <a16:creationId xmlns:a16="http://schemas.microsoft.com/office/drawing/2014/main" id="{CECFE757-839D-4B03-8448-102414A27C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040">
            <a:off x="4682953" y="2757630"/>
            <a:ext cx="3569154" cy="2006971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7335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A4CEDE8-ED86-4032-9A9F-D51CB1A199CE}"/>
              </a:ext>
            </a:extLst>
          </p:cNvPr>
          <p:cNvSpPr txBox="1"/>
          <p:nvPr/>
        </p:nvSpPr>
        <p:spPr>
          <a:xfrm>
            <a:off x="3561806" y="422050"/>
            <a:ext cx="289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Stoffeigenschaften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8A9648-7AC4-4DE4-8E0D-F1A07F3FAEBA}"/>
              </a:ext>
            </a:extLst>
          </p:cNvPr>
          <p:cNvSpPr txBox="1"/>
          <p:nvPr/>
        </p:nvSpPr>
        <p:spPr>
          <a:xfrm>
            <a:off x="400593" y="1384661"/>
            <a:ext cx="333538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Subjektiv</a:t>
            </a:r>
          </a:p>
          <a:p>
            <a:pPr algn="ctr"/>
            <a:r>
              <a:rPr lang="de-DE" dirty="0"/>
              <a:t>(mit den Sinnen wahrnehmbar)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566153-2C9D-4744-9E34-5FE2A8576D35}"/>
              </a:ext>
            </a:extLst>
          </p:cNvPr>
          <p:cNvSpPr txBox="1"/>
          <p:nvPr/>
        </p:nvSpPr>
        <p:spPr>
          <a:xfrm>
            <a:off x="6096000" y="1377889"/>
            <a:ext cx="3335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0070C0"/>
                </a:solidFill>
              </a:rPr>
              <a:t>objektiv</a:t>
            </a:r>
          </a:p>
          <a:p>
            <a:pPr algn="ctr"/>
            <a:r>
              <a:rPr lang="de-DE" dirty="0"/>
              <a:t>(messbar)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D24ED3-D9C1-4F92-B946-918D392FD3D6}"/>
              </a:ext>
            </a:extLst>
          </p:cNvPr>
          <p:cNvSpPr txBox="1"/>
          <p:nvPr/>
        </p:nvSpPr>
        <p:spPr>
          <a:xfrm>
            <a:off x="609599" y="2273441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Farbe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7A6623-7DD1-429B-9E89-CB5ECDFE3CBA}"/>
              </a:ext>
            </a:extLst>
          </p:cNvPr>
          <p:cNvSpPr txBox="1"/>
          <p:nvPr/>
        </p:nvSpPr>
        <p:spPr>
          <a:xfrm>
            <a:off x="605244" y="2700556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Geruch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822B6C-653E-40C4-AD57-5177AF81A899}"/>
              </a:ext>
            </a:extLst>
          </p:cNvPr>
          <p:cNvSpPr txBox="1"/>
          <p:nvPr/>
        </p:nvSpPr>
        <p:spPr>
          <a:xfrm>
            <a:off x="605243" y="4900049"/>
            <a:ext cx="22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(Geschmack)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3105D-FA7C-472B-B6B4-83944CE22D68}"/>
              </a:ext>
            </a:extLst>
          </p:cNvPr>
          <p:cNvSpPr txBox="1"/>
          <p:nvPr/>
        </p:nvSpPr>
        <p:spPr>
          <a:xfrm>
            <a:off x="605244" y="3127671"/>
            <a:ext cx="24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Verformbarkeit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91B029-8DC2-4F47-BECE-ECAEA66AB6F9}"/>
              </a:ext>
            </a:extLst>
          </p:cNvPr>
          <p:cNvSpPr txBox="1"/>
          <p:nvPr/>
        </p:nvSpPr>
        <p:spPr>
          <a:xfrm>
            <a:off x="6000205" y="3210973"/>
            <a:ext cx="445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Härte</a:t>
            </a:r>
            <a:r>
              <a:rPr lang="de-DE" dirty="0"/>
              <a:t>: Ritzhärte (in Mohs gemessen)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6E740A-D267-4F25-878B-B0CB8A917E52}"/>
              </a:ext>
            </a:extLst>
          </p:cNvPr>
          <p:cNvSpPr txBox="1"/>
          <p:nvPr/>
        </p:nvSpPr>
        <p:spPr>
          <a:xfrm>
            <a:off x="6000205" y="3678337"/>
            <a:ext cx="581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Magnetisierbarkeit</a:t>
            </a:r>
            <a:r>
              <a:rPr lang="de-DE" dirty="0"/>
              <a:t>: wird vom Magneten angezogen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3626D-5397-4C87-B88D-57FA5FDB8C97}"/>
              </a:ext>
            </a:extLst>
          </p:cNvPr>
          <p:cNvSpPr txBox="1"/>
          <p:nvPr/>
        </p:nvSpPr>
        <p:spPr>
          <a:xfrm>
            <a:off x="6000205" y="4145636"/>
            <a:ext cx="581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Brennbarkeit</a:t>
            </a:r>
            <a:r>
              <a:rPr lang="de-DE" dirty="0"/>
              <a:t>: Zündtemperatur (°C)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1C04DD-FBFB-4C3F-8880-75EC4C2721E2}"/>
              </a:ext>
            </a:extLst>
          </p:cNvPr>
          <p:cNvSpPr txBox="1"/>
          <p:nvPr/>
        </p:nvSpPr>
        <p:spPr>
          <a:xfrm>
            <a:off x="6000205" y="4624822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Wärmeleitfähigkeit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6A0BF01-78BC-4199-A63E-CAA60FCC2781}"/>
              </a:ext>
            </a:extLst>
          </p:cNvPr>
          <p:cNvSpPr txBox="1"/>
          <p:nvPr/>
        </p:nvSpPr>
        <p:spPr>
          <a:xfrm>
            <a:off x="6000205" y="5104008"/>
            <a:ext cx="581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Elektrische Leitfähigkeit </a:t>
            </a:r>
            <a:r>
              <a:rPr lang="de-DE" dirty="0"/>
              <a:t>(Leitfähigkeitsprüfer)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22F8E5-3C73-474F-A7F9-9CEA286A52C3}"/>
              </a:ext>
            </a:extLst>
          </p:cNvPr>
          <p:cNvSpPr txBox="1"/>
          <p:nvPr/>
        </p:nvSpPr>
        <p:spPr>
          <a:xfrm>
            <a:off x="6000205" y="2200556"/>
            <a:ext cx="559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Aggregatzustand</a:t>
            </a:r>
            <a:r>
              <a:rPr lang="de-DE" dirty="0"/>
              <a:t>: Siede- und Schmelztemperatur (°C)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4EE3D17-3C7C-4FF3-B7FB-D685AE7C8C7F}"/>
                  </a:ext>
                </a:extLst>
              </p:cNvPr>
              <p:cNvSpPr txBox="1"/>
              <p:nvPr/>
            </p:nvSpPr>
            <p:spPr>
              <a:xfrm>
                <a:off x="5991497" y="2700556"/>
                <a:ext cx="2795452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70C0"/>
                    </a:solidFill>
                  </a:rPr>
                  <a:t>Dichte</a:t>
                </a:r>
                <a:r>
                  <a:rPr lang="de-DE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𝑀𝑎𝑠𝑠𝑒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den>
                    </m:f>
                  </m:oMath>
                </a14:m>
                <a:r>
                  <a:rPr lang="de-DE" dirty="0"/>
                  <a:t>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𝑚𝑙</m:t>
                        </m:r>
                      </m:den>
                    </m:f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4EE3D17-3C7C-4FF3-B7FB-D685AE7C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97" y="2700556"/>
                <a:ext cx="2795452" cy="485774"/>
              </a:xfrm>
              <a:prstGeom prst="rect">
                <a:avLst/>
              </a:prstGeom>
              <a:blipFill>
                <a:blip r:embed="rId2"/>
                <a:stretch>
                  <a:fillRect l="-1528" b="-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AA903FD-F4F2-464E-9466-0C74CFA7216D}"/>
                  </a:ext>
                </a:extLst>
              </p:cNvPr>
              <p:cNvSpPr txBox="1"/>
              <p:nvPr/>
            </p:nvSpPr>
            <p:spPr>
              <a:xfrm>
                <a:off x="6000205" y="5583194"/>
                <a:ext cx="5381897" cy="525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70C0"/>
                    </a:solidFill>
                  </a:rPr>
                  <a:t>Löslichkeit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𝑀𝑎𝑠𝑠𝑒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𝑠𝑡𝑒𝑟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𝑆𝑡𝑜𝑓𝑓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𝑊𝑎𝑠𝑠𝑒𝑟</m:t>
                        </m:r>
                      </m:den>
                    </m:f>
                  </m:oMath>
                </a14:m>
                <a:r>
                  <a:rPr lang="de-DE" dirty="0"/>
                  <a:t>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AA903FD-F4F2-464E-9466-0C74CFA7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05" y="5583194"/>
                <a:ext cx="5381897" cy="525593"/>
              </a:xfrm>
              <a:prstGeom prst="rect">
                <a:avLst/>
              </a:prstGeom>
              <a:blipFill>
                <a:blip r:embed="rId3"/>
                <a:stretch>
                  <a:fillRect l="-680"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6036C25B-AA0F-46B4-A42D-38287D7E61F6}"/>
              </a:ext>
            </a:extLst>
          </p:cNvPr>
          <p:cNvSpPr txBox="1"/>
          <p:nvPr/>
        </p:nvSpPr>
        <p:spPr>
          <a:xfrm>
            <a:off x="605244" y="3594970"/>
            <a:ext cx="287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Klare / trübe Flüssigkeit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DF8BBEC0-DC72-4C2E-B609-4351E342E13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289561" y="-337561"/>
            <a:ext cx="500946" cy="29434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1466BA32-8921-46B5-B56F-03885B159CF5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140650" y="-245153"/>
            <a:ext cx="494174" cy="27519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5B8E67A-A825-48B0-A05E-85CAFDD6EE20}"/>
              </a:ext>
            </a:extLst>
          </p:cNvPr>
          <p:cNvSpPr txBox="1"/>
          <p:nvPr/>
        </p:nvSpPr>
        <p:spPr>
          <a:xfrm>
            <a:off x="6000205" y="6173153"/>
            <a:ext cx="538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70C0"/>
                </a:solidFill>
              </a:rPr>
              <a:t>Saure, alkalische oder neutrale Lösung: </a:t>
            </a:r>
            <a:r>
              <a:rPr lang="de-DE" dirty="0"/>
              <a:t>pH-Wert</a:t>
            </a:r>
            <a:r>
              <a:rPr lang="de-DE" dirty="0">
                <a:solidFill>
                  <a:srgbClr val="0070C0"/>
                </a:solidFill>
              </a:rPr>
              <a:t> 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9B2CD0-9E99-486D-A35D-0FB014BB8BD9}"/>
              </a:ext>
            </a:extLst>
          </p:cNvPr>
          <p:cNvSpPr txBox="1"/>
          <p:nvPr/>
        </p:nvSpPr>
        <p:spPr>
          <a:xfrm>
            <a:off x="605243" y="4039684"/>
            <a:ext cx="333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Körnung / Zerkleinerungsgrad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B97DB9-C27E-4DF5-9E29-F2565ABB14EA}"/>
              </a:ext>
            </a:extLst>
          </p:cNvPr>
          <p:cNvSpPr txBox="1"/>
          <p:nvPr/>
        </p:nvSpPr>
        <p:spPr>
          <a:xfrm>
            <a:off x="605243" y="4466799"/>
            <a:ext cx="287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/>
                </a:solidFill>
              </a:rPr>
              <a:t>Viskosität / Zähflüssigkeit</a:t>
            </a:r>
          </a:p>
        </p:txBody>
      </p:sp>
    </p:spTree>
    <p:extLst>
      <p:ext uri="{BB962C8B-B14F-4D97-AF65-F5344CB8AC3E}">
        <p14:creationId xmlns:p14="http://schemas.microsoft.com/office/powerpoint/2010/main" val="9107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4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Stoffe und ihre Eigenschaften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Stoffe und ihre Eigenschaften</dc:title>
  <dc:creator>Claudia Eysel</dc:creator>
  <cp:lastModifiedBy>Claudia Eysel</cp:lastModifiedBy>
  <cp:revision>5</cp:revision>
  <dcterms:created xsi:type="dcterms:W3CDTF">2021-09-25T08:06:28Z</dcterms:created>
  <dcterms:modified xsi:type="dcterms:W3CDTF">2021-09-30T14:17:42Z</dcterms:modified>
</cp:coreProperties>
</file>