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36B82-85C3-4658-968A-94EE3A1CC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BB50FA-2E65-484E-9169-4CB480E27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75B3C7-C568-432D-A581-5F70207F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5C6ED-5F0B-4663-88D0-990B82AF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48091-1E10-4514-81C6-073DE5B7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9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E94D8-65DB-4ED8-B2C0-3095AEC6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DF6DEC-20D0-4801-91A5-ED542BB8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F2CFC-1469-44B9-8BF9-B2A89B55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80677-F6AE-4060-96FC-D4270AC6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4658C-872E-46DE-8E4F-D28EE894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1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051CC8-400E-4489-B954-092BB28FE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C40A76-6683-420A-9070-0A8FE695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66873-7E49-48FE-B85D-EE012B75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D62A0-BEB2-468B-BC52-57310E9A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FCD56-ADAA-4E2D-BA5F-47921FEA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47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30BE2-1F84-4164-B688-662FB7C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DC492-F833-43BF-964E-DE823099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19DB9-C141-4D71-924B-CCDA28CA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B712C-F147-46C3-B3F2-CC018F93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4DC7F-4C61-43CD-AA41-9BFBA686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C8D6A-296E-4EE2-ACDC-4944A46A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B9C0E-7F35-4899-989E-700B1283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0B7F1-D459-43D0-B0CF-7ACD479F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287E7-D0CE-4438-B57B-6F9FAA99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A3831-61C0-49C3-8BEF-62B4EA3A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20EBB-1C2D-4162-B612-24E81792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A31400-7051-4854-87E1-15875324E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9D65E0-5214-4796-8DD0-CC4C315D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CC6BFE-F214-4EE4-914A-61425F57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DDB48B-7A9B-4D4B-8C7B-E641B955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956746-8EB0-46CE-A4B3-D5F5796F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9E321-39A2-4037-B2FD-259495C1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288F0E-21F7-4E55-8B22-B61B095F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3B1DB0-AE5C-476A-9BC9-9995D7F60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DDA8DE-AFC0-437F-8A7A-A2BFD88B3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E69AF7-C49E-40DE-B2E7-4A22C770C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15328D-BFDE-461B-A121-A14DFF10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CA28A9-66AF-482F-8768-7E159F42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8B3A4B-CEBA-491E-9248-C758CEAB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91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4347-15F7-4F78-99B0-626D0A60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5EA814-C97F-4549-80E4-98DE5FA6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828B32-3EE2-4D8C-8767-6E33BD68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FA3694-FD4A-4AAD-8696-3260AFC3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97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12DD37-A688-40E9-8314-7F9874D0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FDABB2-C09F-4450-AEF2-BE07B3F7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36E587-6421-4740-84C3-AB42C503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87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BDE2B-6EA5-4829-979D-35A5D83D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CF714-4714-448D-BF25-4CCD2DF7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5C26EB-57D7-42BD-9880-137F7DA20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CC14D4-6E87-43A0-AECE-4C79AF17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A146CD-3276-4547-82DD-ACCB0400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3FDD4D-76D9-4E36-B521-2D70D9C6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25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9A6FC-6F99-4CEC-9D4C-3787A74F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7373AA-8095-4364-A4F6-22225DBBA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DC9C37-C410-49F7-A7DB-DF10ED6F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ABBF6D-521B-4BB0-A0D3-20CCDC3E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5C060-7E22-47AF-B902-7DE006AE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7262AB-AE08-4A36-9D46-4F87A4F0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77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B1D1AF-8F06-4185-96FF-2AB90E4D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16FD55-990F-4676-8491-65243FC5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FEE71-2F48-4462-85E7-3D530C688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53B0-8E39-4367-B04E-3C55AD509DA8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3F776-6E4D-4920-8D0A-6CC850C58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2F74D-619B-4E12-B6A3-401379354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4D21-6D97-468B-95B2-00891B4EDA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3">
            <a:extLst>
              <a:ext uri="{FF2B5EF4-FFF2-40B4-BE49-F238E27FC236}">
                <a16:creationId xmlns:a16="http://schemas.microsoft.com/office/drawing/2014/main" id="{F7742D39-DFBA-41BB-B7E9-C23321CC8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528" y="2608777"/>
            <a:ext cx="2106031" cy="1825112"/>
          </a:xfrm>
          <a:prstGeom prst="rect">
            <a:avLst/>
          </a:prstGeom>
          <a:solidFill>
            <a:srgbClr val="FFFFFF"/>
          </a:solidFill>
          <a:ln w="634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Noto Sans CJK SC Regular"/>
                <a:cs typeface="Calibri" panose="020F0502020204030204" pitchFamily="34" charset="0"/>
              </a:rPr>
              <a:t>fest, metallisch glänzend, wärmeleitfähig, elektr. leitend, verformbar ohne zu brechen (duktil), hohe Schmelzpunkte</a:t>
            </a:r>
            <a:endParaRPr kumimoji="0" lang="de-DE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feld 14">
            <a:extLst>
              <a:ext uri="{FF2B5EF4-FFF2-40B4-BE49-F238E27FC236}">
                <a16:creationId xmlns:a16="http://schemas.microsoft.com/office/drawing/2014/main" id="{EDB09EC6-E63B-4F2F-AFAA-ED44E6D08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062" y="2608777"/>
            <a:ext cx="2106031" cy="1866177"/>
          </a:xfrm>
          <a:prstGeom prst="rect">
            <a:avLst/>
          </a:prstGeom>
          <a:solidFill>
            <a:srgbClr val="FFFFFF"/>
          </a:solidFill>
          <a:ln w="634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CJK SC Regular"/>
                <a:cs typeface="Calibri" panose="020F0502020204030204" pitchFamily="34" charset="0"/>
              </a:rPr>
              <a:t>fest, kristallin, zerbrechlich (spröde), elektr. leitfähig im gelösten Zustand, hohe Schmelzpunkte</a:t>
            </a:r>
            <a:endParaRPr kumimoji="0" lang="de-DE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feld 15">
            <a:extLst>
              <a:ext uri="{FF2B5EF4-FFF2-40B4-BE49-F238E27FC236}">
                <a16:creationId xmlns:a16="http://schemas.microsoft.com/office/drawing/2014/main" id="{7B6EC100-BC5B-4C47-B818-27D9874E0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103" y="2026670"/>
            <a:ext cx="1125499" cy="36788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634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CJK SC Regular"/>
                <a:cs typeface="Calibri" panose="020F0502020204030204" pitchFamily="34" charset="0"/>
              </a:rPr>
              <a:t>Salze</a:t>
            </a:r>
            <a:endParaRPr kumimoji="0" lang="de-DE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feld 16">
            <a:extLst>
              <a:ext uri="{FF2B5EF4-FFF2-40B4-BE49-F238E27FC236}">
                <a16:creationId xmlns:a16="http://schemas.microsoft.com/office/drawing/2014/main" id="{EA1AE4FA-9B1B-4795-932E-FC2C484C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332" y="2081212"/>
            <a:ext cx="1175995" cy="3429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634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Noto Sans CJK SC Regular"/>
                <a:cs typeface="Calibri" panose="020F0502020204030204" pitchFamily="34" charset="0"/>
              </a:rPr>
              <a:t>Metalle</a:t>
            </a:r>
            <a:endParaRPr kumimoji="0" lang="de-DE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feld 17">
            <a:extLst>
              <a:ext uri="{FF2B5EF4-FFF2-40B4-BE49-F238E27FC236}">
                <a16:creationId xmlns:a16="http://schemas.microsoft.com/office/drawing/2014/main" id="{5F654234-E309-43DD-A6D9-F75254232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867" y="1964407"/>
            <a:ext cx="1841316" cy="42179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634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CJK SC Regular"/>
                <a:cs typeface="Calibri" panose="020F0502020204030204" pitchFamily="34" charset="0"/>
              </a:rPr>
              <a:t>flüchtige Stoffe </a:t>
            </a:r>
            <a:endParaRPr kumimoji="0" lang="de-DE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feld 18">
            <a:extLst>
              <a:ext uri="{FF2B5EF4-FFF2-40B4-BE49-F238E27FC236}">
                <a16:creationId xmlns:a16="http://schemas.microsoft.com/office/drawing/2014/main" id="{812352F4-6881-4713-9401-48E2721A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868" y="2595307"/>
            <a:ext cx="2064475" cy="1866177"/>
          </a:xfrm>
          <a:prstGeom prst="rect">
            <a:avLst/>
          </a:prstGeom>
          <a:solidFill>
            <a:srgbClr val="FFFFFF"/>
          </a:solidFill>
          <a:ln w="634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CJK SC Regular"/>
                <a:cs typeface="Calibri" panose="020F0502020204030204" pitchFamily="34" charset="0"/>
              </a:rPr>
              <a:t>flüssig oder gasförmig, nicht elektrisch leitfähig, niedrige Schmelz- und Siedepunkte</a:t>
            </a:r>
            <a:endParaRPr kumimoji="0" lang="de-DE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Gerader Verbinder 19">
            <a:extLst>
              <a:ext uri="{FF2B5EF4-FFF2-40B4-BE49-F238E27FC236}">
                <a16:creationId xmlns:a16="http://schemas.microsoft.com/office/drawing/2014/main" id="{F6CB355F-A15D-4D72-88E0-9E3A175473D6}"/>
              </a:ext>
            </a:extLst>
          </p:cNvPr>
          <p:cNvCxnSpPr/>
          <p:nvPr/>
        </p:nvCxnSpPr>
        <p:spPr>
          <a:xfrm flipV="1">
            <a:off x="4481921" y="9566275"/>
            <a:ext cx="1447165" cy="32258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1" name="Gerader Verbinder 20">
            <a:extLst>
              <a:ext uri="{FF2B5EF4-FFF2-40B4-BE49-F238E27FC236}">
                <a16:creationId xmlns:a16="http://schemas.microsoft.com/office/drawing/2014/main" id="{1C283F3C-2708-48C7-957B-B33E3E3CDF88}"/>
              </a:ext>
            </a:extLst>
          </p:cNvPr>
          <p:cNvCxnSpPr/>
          <p:nvPr/>
        </p:nvCxnSpPr>
        <p:spPr>
          <a:xfrm>
            <a:off x="6491696" y="9599295"/>
            <a:ext cx="8255" cy="32385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" name="Gerader Verbinder 21">
            <a:extLst>
              <a:ext uri="{FF2B5EF4-FFF2-40B4-BE49-F238E27FC236}">
                <a16:creationId xmlns:a16="http://schemas.microsoft.com/office/drawing/2014/main" id="{D09F3C26-B14F-4E37-A89A-D507592D49DF}"/>
              </a:ext>
            </a:extLst>
          </p:cNvPr>
          <p:cNvCxnSpPr/>
          <p:nvPr/>
        </p:nvCxnSpPr>
        <p:spPr>
          <a:xfrm>
            <a:off x="6996521" y="9594850"/>
            <a:ext cx="1657350" cy="31432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3C875309-26FA-4E92-BB39-7B9E4959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38" y="942239"/>
            <a:ext cx="745665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CJK SC Regular"/>
                <a:cs typeface="Calibri" panose="020F0502020204030204" pitchFamily="34" charset="0"/>
              </a:rPr>
              <a:t>Man unterscheidet drei </a:t>
            </a:r>
            <a:r>
              <a:rPr kumimoji="0" lang="de-DE" altLang="zh-CN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CJK SC Regular"/>
                <a:cs typeface="Calibri" panose="020F0502020204030204" pitchFamily="34" charset="0"/>
              </a:rPr>
              <a:t>Stoffklassen</a:t>
            </a:r>
            <a:r>
              <a:rPr kumimoji="0" lang="de-DE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Noto Sans CJK SC Regular"/>
                <a:cs typeface="Calibri" panose="020F0502020204030204" pitchFamily="34" charset="0"/>
              </a:rPr>
              <a:t> mit typischen Stoffeigenschaften</a:t>
            </a:r>
            <a:endParaRPr kumimoji="0" lang="de-DE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20D1B8C-7829-4172-98F9-9822F692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846" y="1685093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</a:br>
            <a:endParaRPr kumimoji="0" lang="de-DE" alt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6E55ED72-C3A9-4B42-B7F5-AD71FA9A3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846" y="2175303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3ABF72E-40B2-4CF6-84F8-5469D0095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846" y="2359968"/>
            <a:ext cx="2519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endParaRPr kumimoji="0" lang="de-DE" alt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CA59F046-29AE-4807-A57E-8172D011640B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2259330" y="1570294"/>
            <a:ext cx="3203886" cy="51091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E0CA8E90-59A7-44BA-8B80-7CE9E1704B9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63215" y="1570158"/>
            <a:ext cx="3352310" cy="39424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F62043-C748-4AE9-A767-65F40D03EF33}"/>
              </a:ext>
            </a:extLst>
          </p:cNvPr>
          <p:cNvCxnSpPr>
            <a:cxnSpLocks/>
          </p:cNvCxnSpPr>
          <p:nvPr/>
        </p:nvCxnSpPr>
        <p:spPr>
          <a:xfrm>
            <a:off x="5463215" y="1570295"/>
            <a:ext cx="0" cy="449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88339E9-120E-45D0-8EE3-88CB59068EFF}"/>
              </a:ext>
            </a:extLst>
          </p:cNvPr>
          <p:cNvSpPr txBox="1"/>
          <p:nvPr/>
        </p:nvSpPr>
        <p:spPr>
          <a:xfrm>
            <a:off x="1164250" y="4433889"/>
            <a:ext cx="2106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Bsp</a:t>
            </a:r>
            <a:r>
              <a:rPr lang="de-DE" sz="1600" dirty="0"/>
              <a:t>:</a:t>
            </a:r>
          </a:p>
          <a:p>
            <a:r>
              <a:rPr lang="de-DE" sz="1600" dirty="0"/>
              <a:t>Eisen, Kupfer, Silber, Gold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0ABA85D-1421-48AF-A041-B2F475DB2263}"/>
              </a:ext>
            </a:extLst>
          </p:cNvPr>
          <p:cNvSpPr txBox="1"/>
          <p:nvPr/>
        </p:nvSpPr>
        <p:spPr>
          <a:xfrm>
            <a:off x="4620807" y="4487614"/>
            <a:ext cx="2381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Bsp</a:t>
            </a:r>
            <a:r>
              <a:rPr lang="de-DE" sz="1600" dirty="0"/>
              <a:t>:</a:t>
            </a:r>
          </a:p>
          <a:p>
            <a:r>
              <a:rPr lang="de-DE" sz="1600" dirty="0"/>
              <a:t>Kochsalz (Natriumchlorid), Natriumacetat, Kaliumnatriumtartrat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89B8AB9-E78E-457B-B56C-ED60961DD0D0}"/>
              </a:ext>
            </a:extLst>
          </p:cNvPr>
          <p:cNvSpPr txBox="1"/>
          <p:nvPr/>
        </p:nvSpPr>
        <p:spPr>
          <a:xfrm>
            <a:off x="7853312" y="4546541"/>
            <a:ext cx="2106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Bsp</a:t>
            </a:r>
            <a:r>
              <a:rPr lang="de-DE" sz="1600" dirty="0"/>
              <a:t>:</a:t>
            </a:r>
          </a:p>
          <a:p>
            <a:r>
              <a:rPr lang="de-DE" sz="1600" dirty="0"/>
              <a:t>Wasser, Glycerin, Sauerstoff, Kohlenstoffdioxid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2899BCE-79CC-4705-A415-D5928A2F69B4}"/>
              </a:ext>
            </a:extLst>
          </p:cNvPr>
          <p:cNvSpPr txBox="1"/>
          <p:nvPr/>
        </p:nvSpPr>
        <p:spPr>
          <a:xfrm>
            <a:off x="1269134" y="6260799"/>
            <a:ext cx="742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Anmerkung: im Buch wird noch die Stoffklasse der diamantartigen Stoffe unterschieden.</a:t>
            </a:r>
          </a:p>
        </p:txBody>
      </p:sp>
    </p:spTree>
    <p:extLst>
      <p:ext uri="{BB962C8B-B14F-4D97-AF65-F5344CB8AC3E}">
        <p14:creationId xmlns:p14="http://schemas.microsoft.com/office/powerpoint/2010/main" val="194013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1</cp:revision>
  <dcterms:created xsi:type="dcterms:W3CDTF">2021-11-08T15:22:00Z</dcterms:created>
  <dcterms:modified xsi:type="dcterms:W3CDTF">2021-11-08T15:34:30Z</dcterms:modified>
</cp:coreProperties>
</file>